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5"/>
  </p:notesMasterIdLst>
  <p:handoutMasterIdLst>
    <p:handoutMasterId r:id="rId56"/>
  </p:handoutMasterIdLst>
  <p:sldIdLst>
    <p:sldId id="998" r:id="rId2"/>
    <p:sldId id="331" r:id="rId3"/>
    <p:sldId id="259" r:id="rId4"/>
    <p:sldId id="260" r:id="rId5"/>
    <p:sldId id="262" r:id="rId6"/>
    <p:sldId id="263" r:id="rId7"/>
    <p:sldId id="264" r:id="rId8"/>
    <p:sldId id="265" r:id="rId9"/>
    <p:sldId id="266" r:id="rId10"/>
    <p:sldId id="268" r:id="rId11"/>
    <p:sldId id="269" r:id="rId12"/>
    <p:sldId id="270" r:id="rId13"/>
    <p:sldId id="271" r:id="rId14"/>
    <p:sldId id="272" r:id="rId15"/>
    <p:sldId id="274" r:id="rId16"/>
    <p:sldId id="275" r:id="rId17"/>
    <p:sldId id="276" r:id="rId18"/>
    <p:sldId id="332" r:id="rId19"/>
    <p:sldId id="278" r:id="rId20"/>
    <p:sldId id="279" r:id="rId21"/>
    <p:sldId id="290" r:id="rId22"/>
    <p:sldId id="291" r:id="rId23"/>
    <p:sldId id="292" r:id="rId24"/>
    <p:sldId id="293" r:id="rId25"/>
    <p:sldId id="295" r:id="rId26"/>
    <p:sldId id="296" r:id="rId27"/>
    <p:sldId id="297" r:id="rId28"/>
    <p:sldId id="298" r:id="rId29"/>
    <p:sldId id="299" r:id="rId30"/>
    <p:sldId id="300" r:id="rId31"/>
    <p:sldId id="305" r:id="rId32"/>
    <p:sldId id="306" r:id="rId33"/>
    <p:sldId id="308" r:id="rId34"/>
    <p:sldId id="309" r:id="rId35"/>
    <p:sldId id="310" r:id="rId36"/>
    <p:sldId id="311" r:id="rId37"/>
    <p:sldId id="312" r:id="rId38"/>
    <p:sldId id="313" r:id="rId39"/>
    <p:sldId id="315" r:id="rId40"/>
    <p:sldId id="316" r:id="rId41"/>
    <p:sldId id="317" r:id="rId42"/>
    <p:sldId id="318" r:id="rId43"/>
    <p:sldId id="319" r:id="rId44"/>
    <p:sldId id="320" r:id="rId45"/>
    <p:sldId id="323" r:id="rId46"/>
    <p:sldId id="324" r:id="rId47"/>
    <p:sldId id="325" r:id="rId48"/>
    <p:sldId id="999" r:id="rId49"/>
    <p:sldId id="1000" r:id="rId50"/>
    <p:sldId id="1001" r:id="rId51"/>
    <p:sldId id="1002" r:id="rId52"/>
    <p:sldId id="1003" r:id="rId53"/>
    <p:sldId id="673" r:id="rId5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00" autoAdjust="0"/>
    <p:restoredTop sz="94576" autoAdjust="0"/>
  </p:normalViewPr>
  <p:slideViewPr>
    <p:cSldViewPr>
      <p:cViewPr varScale="1">
        <p:scale>
          <a:sx n="93" d="100"/>
          <a:sy n="93" d="100"/>
        </p:scale>
        <p:origin x="1848"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E19E3A-B561-40A4-BA55-075492A8DF96}" type="doc">
      <dgm:prSet loTypeId="urn:microsoft.com/office/officeart/2005/8/layout/radial3" loCatId="cycle" qsTypeId="urn:microsoft.com/office/officeart/2005/8/quickstyle/simple5" qsCatId="simple" csTypeId="urn:microsoft.com/office/officeart/2005/8/colors/accent4_5" csCatId="accent4" phldr="1"/>
      <dgm:spPr/>
      <dgm:t>
        <a:bodyPr/>
        <a:lstStyle/>
        <a:p>
          <a:endParaRPr lang="en-US"/>
        </a:p>
      </dgm:t>
    </dgm:pt>
    <dgm:pt modelId="{9138198D-9CEC-4A93-B7DC-5BAC33258FF8}">
      <dgm:prSet phldrT="[Text]"/>
      <dgm:spPr/>
      <dgm:t>
        <a:bodyPr/>
        <a:lstStyle/>
        <a:p>
          <a:r>
            <a:rPr lang="en-US" dirty="0">
              <a:solidFill>
                <a:schemeClr val="bg1"/>
              </a:solidFill>
            </a:rPr>
            <a:t>Code Red Worm Propagation</a:t>
          </a:r>
        </a:p>
      </dgm:t>
    </dgm:pt>
    <dgm:pt modelId="{D26BBD06-1C3C-494E-BDE5-03D9113DE4B5}" type="parTrans" cxnId="{9A89ABF4-D608-4C4B-AC55-7EF9CA3B9DA8}">
      <dgm:prSet/>
      <dgm:spPr/>
      <dgm:t>
        <a:bodyPr/>
        <a:lstStyle/>
        <a:p>
          <a:endParaRPr lang="en-US">
            <a:solidFill>
              <a:schemeClr val="bg1"/>
            </a:solidFill>
          </a:endParaRPr>
        </a:p>
      </dgm:t>
    </dgm:pt>
    <dgm:pt modelId="{735C4378-2104-477A-80AE-95F5DAE47621}" type="sibTrans" cxnId="{9A89ABF4-D608-4C4B-AC55-7EF9CA3B9DA8}">
      <dgm:prSet/>
      <dgm:spPr/>
      <dgm:t>
        <a:bodyPr/>
        <a:lstStyle/>
        <a:p>
          <a:endParaRPr lang="en-US">
            <a:solidFill>
              <a:schemeClr val="bg1"/>
            </a:solidFill>
          </a:endParaRPr>
        </a:p>
      </dgm:t>
    </dgm:pt>
    <dgm:pt modelId="{3756714D-D886-41E4-B74F-E8FA7F59692C}">
      <dgm:prSet phldrT="[Text]"/>
      <dgm:spPr/>
      <dgm:t>
        <a:bodyPr/>
        <a:lstStyle/>
        <a:p>
          <a:r>
            <a:rPr lang="en-US" b="1" dirty="0">
              <a:solidFill>
                <a:schemeClr val="bg1"/>
              </a:solidFill>
            </a:rPr>
            <a:t>1.</a:t>
          </a:r>
          <a:br>
            <a:rPr lang="en-US" b="1" dirty="0">
              <a:solidFill>
                <a:schemeClr val="bg1"/>
              </a:solidFill>
            </a:rPr>
          </a:br>
          <a:r>
            <a:rPr lang="en-US" b="1" dirty="0">
              <a:solidFill>
                <a:schemeClr val="bg1"/>
              </a:solidFill>
            </a:rPr>
            <a:t>Propagate for 19 days</a:t>
          </a:r>
        </a:p>
      </dgm:t>
    </dgm:pt>
    <dgm:pt modelId="{4007E6C2-F13C-4B25-A953-0A426E866F7D}" type="parTrans" cxnId="{C1F3A2BD-7341-4C05-ACCB-CE04BDDEB939}">
      <dgm:prSet/>
      <dgm:spPr/>
      <dgm:t>
        <a:bodyPr/>
        <a:lstStyle/>
        <a:p>
          <a:endParaRPr lang="en-US">
            <a:solidFill>
              <a:schemeClr val="bg1"/>
            </a:solidFill>
          </a:endParaRPr>
        </a:p>
      </dgm:t>
    </dgm:pt>
    <dgm:pt modelId="{414EBC8A-64D1-48CD-A434-9C14D665F195}" type="sibTrans" cxnId="{C1F3A2BD-7341-4C05-ACCB-CE04BDDEB939}">
      <dgm:prSet/>
      <dgm:spPr/>
      <dgm:t>
        <a:bodyPr/>
        <a:lstStyle/>
        <a:p>
          <a:endParaRPr lang="en-US">
            <a:solidFill>
              <a:schemeClr val="bg1"/>
            </a:solidFill>
          </a:endParaRPr>
        </a:p>
      </dgm:t>
    </dgm:pt>
    <dgm:pt modelId="{CFCC5549-9DCA-4B8C-84AB-CC394BBABEA6}">
      <dgm:prSet phldrT="[Text]"/>
      <dgm:spPr/>
      <dgm:t>
        <a:bodyPr/>
        <a:lstStyle/>
        <a:p>
          <a:r>
            <a:rPr lang="en-US" b="1" dirty="0">
              <a:solidFill>
                <a:schemeClr val="bg1"/>
              </a:solidFill>
            </a:rPr>
            <a:t>2.</a:t>
          </a:r>
          <a:br>
            <a:rPr lang="en-US" b="1" dirty="0">
              <a:solidFill>
                <a:schemeClr val="bg1"/>
              </a:solidFill>
            </a:rPr>
          </a:br>
          <a:r>
            <a:rPr lang="en-US" b="1" dirty="0">
              <a:solidFill>
                <a:schemeClr val="bg1"/>
              </a:solidFill>
            </a:rPr>
            <a:t>Launch </a:t>
          </a:r>
          <a:r>
            <a:rPr lang="en-US" b="1" dirty="0" err="1">
              <a:solidFill>
                <a:schemeClr val="bg1"/>
              </a:solidFill>
            </a:rPr>
            <a:t>DoS</a:t>
          </a:r>
          <a:r>
            <a:rPr lang="en-US" b="1" dirty="0">
              <a:solidFill>
                <a:schemeClr val="bg1"/>
              </a:solidFill>
            </a:rPr>
            <a:t> attack for next 7 days</a:t>
          </a:r>
        </a:p>
      </dgm:t>
    </dgm:pt>
    <dgm:pt modelId="{74C7C7A2-0EA3-4D08-ADAD-09EC5F4CD420}" type="parTrans" cxnId="{6D68AF54-7CB6-4AB5-9B9F-7AC1CF9D2ACE}">
      <dgm:prSet/>
      <dgm:spPr/>
      <dgm:t>
        <a:bodyPr/>
        <a:lstStyle/>
        <a:p>
          <a:endParaRPr lang="en-US">
            <a:solidFill>
              <a:schemeClr val="bg1"/>
            </a:solidFill>
          </a:endParaRPr>
        </a:p>
      </dgm:t>
    </dgm:pt>
    <dgm:pt modelId="{079F0896-6385-4032-8ACD-8F80DB294A42}" type="sibTrans" cxnId="{6D68AF54-7CB6-4AB5-9B9F-7AC1CF9D2ACE}">
      <dgm:prSet/>
      <dgm:spPr/>
      <dgm:t>
        <a:bodyPr/>
        <a:lstStyle/>
        <a:p>
          <a:endParaRPr lang="en-US">
            <a:solidFill>
              <a:schemeClr val="bg1"/>
            </a:solidFill>
          </a:endParaRPr>
        </a:p>
      </dgm:t>
    </dgm:pt>
    <dgm:pt modelId="{3589EFCA-45F2-411B-8B99-A1B0BFCB6B88}">
      <dgm:prSet phldrT="[Text]"/>
      <dgm:spPr/>
      <dgm:t>
        <a:bodyPr/>
        <a:lstStyle/>
        <a:p>
          <a:r>
            <a:rPr lang="en-US" b="1" dirty="0">
              <a:solidFill>
                <a:schemeClr val="bg1"/>
              </a:solidFill>
            </a:rPr>
            <a:t>3.</a:t>
          </a:r>
          <a:br>
            <a:rPr lang="en-US" b="1" dirty="0">
              <a:solidFill>
                <a:schemeClr val="bg1"/>
              </a:solidFill>
            </a:rPr>
          </a:br>
          <a:r>
            <a:rPr lang="en-US" b="1" dirty="0">
              <a:solidFill>
                <a:schemeClr val="bg1"/>
              </a:solidFill>
            </a:rPr>
            <a:t>Stop and go dormant for a few days</a:t>
          </a:r>
        </a:p>
      </dgm:t>
    </dgm:pt>
    <dgm:pt modelId="{A569CB91-1020-412A-9112-8C560522A3AD}" type="parTrans" cxnId="{2495CBD3-CAA2-4D7D-8B1B-B7CAF6D807BE}">
      <dgm:prSet/>
      <dgm:spPr/>
      <dgm:t>
        <a:bodyPr/>
        <a:lstStyle/>
        <a:p>
          <a:endParaRPr lang="en-US">
            <a:solidFill>
              <a:schemeClr val="bg1"/>
            </a:solidFill>
          </a:endParaRPr>
        </a:p>
      </dgm:t>
    </dgm:pt>
    <dgm:pt modelId="{E1AB9F34-5328-499B-A87A-B68DE971A61A}" type="sibTrans" cxnId="{2495CBD3-CAA2-4D7D-8B1B-B7CAF6D807BE}">
      <dgm:prSet/>
      <dgm:spPr/>
      <dgm:t>
        <a:bodyPr/>
        <a:lstStyle/>
        <a:p>
          <a:endParaRPr lang="en-US">
            <a:solidFill>
              <a:schemeClr val="bg1"/>
            </a:solidFill>
          </a:endParaRPr>
        </a:p>
      </dgm:t>
    </dgm:pt>
    <dgm:pt modelId="{557BCCD7-6731-4D06-A034-E741DF83CF94}">
      <dgm:prSet phldrT="[Text]"/>
      <dgm:spPr/>
      <dgm:t>
        <a:bodyPr/>
        <a:lstStyle/>
        <a:p>
          <a:r>
            <a:rPr lang="en-US" b="1" dirty="0">
              <a:solidFill>
                <a:schemeClr val="bg1"/>
              </a:solidFill>
            </a:rPr>
            <a:t>4.</a:t>
          </a:r>
          <a:br>
            <a:rPr lang="en-US" b="1" dirty="0">
              <a:solidFill>
                <a:schemeClr val="bg1"/>
              </a:solidFill>
            </a:rPr>
          </a:br>
          <a:r>
            <a:rPr lang="en-US" b="1" dirty="0">
              <a:solidFill>
                <a:schemeClr val="bg1"/>
              </a:solidFill>
            </a:rPr>
            <a:t>Repeat the cycle</a:t>
          </a:r>
        </a:p>
      </dgm:t>
    </dgm:pt>
    <dgm:pt modelId="{EA76B44A-AC3A-4D52-A09A-69485ED70C66}" type="parTrans" cxnId="{C69C97D4-D984-4BF8-9400-033F2B7005E4}">
      <dgm:prSet/>
      <dgm:spPr/>
      <dgm:t>
        <a:bodyPr/>
        <a:lstStyle/>
        <a:p>
          <a:endParaRPr lang="en-US">
            <a:solidFill>
              <a:schemeClr val="bg1"/>
            </a:solidFill>
          </a:endParaRPr>
        </a:p>
      </dgm:t>
    </dgm:pt>
    <dgm:pt modelId="{F294BDE5-B783-47C4-96E6-347D1504E089}" type="sibTrans" cxnId="{C69C97D4-D984-4BF8-9400-033F2B7005E4}">
      <dgm:prSet/>
      <dgm:spPr/>
      <dgm:t>
        <a:bodyPr/>
        <a:lstStyle/>
        <a:p>
          <a:endParaRPr lang="en-US">
            <a:solidFill>
              <a:schemeClr val="bg1"/>
            </a:solidFill>
          </a:endParaRPr>
        </a:p>
      </dgm:t>
    </dgm:pt>
    <dgm:pt modelId="{1400CEE6-D9F2-41CE-9D66-C54D842FD7E9}" type="pres">
      <dgm:prSet presAssocID="{88E19E3A-B561-40A4-BA55-075492A8DF96}" presName="composite" presStyleCnt="0">
        <dgm:presLayoutVars>
          <dgm:chMax val="1"/>
          <dgm:dir/>
          <dgm:resizeHandles val="exact"/>
        </dgm:presLayoutVars>
      </dgm:prSet>
      <dgm:spPr/>
    </dgm:pt>
    <dgm:pt modelId="{D599E379-6148-4E10-A1DD-61FCEEECD59A}" type="pres">
      <dgm:prSet presAssocID="{88E19E3A-B561-40A4-BA55-075492A8DF96}" presName="radial" presStyleCnt="0">
        <dgm:presLayoutVars>
          <dgm:animLvl val="ctr"/>
        </dgm:presLayoutVars>
      </dgm:prSet>
      <dgm:spPr/>
    </dgm:pt>
    <dgm:pt modelId="{0D9DB4A6-F198-46E0-ABB6-A8C5D2911E04}" type="pres">
      <dgm:prSet presAssocID="{9138198D-9CEC-4A93-B7DC-5BAC33258FF8}" presName="centerShape" presStyleLbl="vennNode1" presStyleIdx="0" presStyleCnt="5"/>
      <dgm:spPr/>
    </dgm:pt>
    <dgm:pt modelId="{72BCBA18-1B4F-4D1A-815C-4442D5AB6E73}" type="pres">
      <dgm:prSet presAssocID="{3756714D-D886-41E4-B74F-E8FA7F59692C}" presName="node" presStyleLbl="vennNode1" presStyleIdx="1" presStyleCnt="5">
        <dgm:presLayoutVars>
          <dgm:bulletEnabled val="1"/>
        </dgm:presLayoutVars>
      </dgm:prSet>
      <dgm:spPr/>
    </dgm:pt>
    <dgm:pt modelId="{482A26F6-4C14-4952-9861-0853E7EE424E}" type="pres">
      <dgm:prSet presAssocID="{CFCC5549-9DCA-4B8C-84AB-CC394BBABEA6}" presName="node" presStyleLbl="vennNode1" presStyleIdx="2" presStyleCnt="5">
        <dgm:presLayoutVars>
          <dgm:bulletEnabled val="1"/>
        </dgm:presLayoutVars>
      </dgm:prSet>
      <dgm:spPr/>
    </dgm:pt>
    <dgm:pt modelId="{1FAB6F58-2594-4808-AE2C-BB202E6AFB96}" type="pres">
      <dgm:prSet presAssocID="{3589EFCA-45F2-411B-8B99-A1B0BFCB6B88}" presName="node" presStyleLbl="vennNode1" presStyleIdx="3" presStyleCnt="5">
        <dgm:presLayoutVars>
          <dgm:bulletEnabled val="1"/>
        </dgm:presLayoutVars>
      </dgm:prSet>
      <dgm:spPr/>
    </dgm:pt>
    <dgm:pt modelId="{7E083439-DB48-4907-AED8-3BC400DDD483}" type="pres">
      <dgm:prSet presAssocID="{557BCCD7-6731-4D06-A034-E741DF83CF94}" presName="node" presStyleLbl="vennNode1" presStyleIdx="4" presStyleCnt="5">
        <dgm:presLayoutVars>
          <dgm:bulletEnabled val="1"/>
        </dgm:presLayoutVars>
      </dgm:prSet>
      <dgm:spPr/>
    </dgm:pt>
  </dgm:ptLst>
  <dgm:cxnLst>
    <dgm:cxn modelId="{43169207-EA88-204F-81D2-9F8D4858959F}" type="presOf" srcId="{9138198D-9CEC-4A93-B7DC-5BAC33258FF8}" destId="{0D9DB4A6-F198-46E0-ABB6-A8C5D2911E04}" srcOrd="0" destOrd="0" presId="urn:microsoft.com/office/officeart/2005/8/layout/radial3"/>
    <dgm:cxn modelId="{524D2845-279B-7B4E-84C7-1F5D0B17059A}" type="presOf" srcId="{3589EFCA-45F2-411B-8B99-A1B0BFCB6B88}" destId="{1FAB6F58-2594-4808-AE2C-BB202E6AFB96}" srcOrd="0" destOrd="0" presId="urn:microsoft.com/office/officeart/2005/8/layout/radial3"/>
    <dgm:cxn modelId="{A0462448-AEAE-6C4A-A52A-D91B3F9FEC1A}" type="presOf" srcId="{CFCC5549-9DCA-4B8C-84AB-CC394BBABEA6}" destId="{482A26F6-4C14-4952-9861-0853E7EE424E}" srcOrd="0" destOrd="0" presId="urn:microsoft.com/office/officeart/2005/8/layout/radial3"/>
    <dgm:cxn modelId="{6D68AF54-7CB6-4AB5-9B9F-7AC1CF9D2ACE}" srcId="{9138198D-9CEC-4A93-B7DC-5BAC33258FF8}" destId="{CFCC5549-9DCA-4B8C-84AB-CC394BBABEA6}" srcOrd="1" destOrd="0" parTransId="{74C7C7A2-0EA3-4D08-ADAD-09EC5F4CD420}" sibTransId="{079F0896-6385-4032-8ACD-8F80DB294A42}"/>
    <dgm:cxn modelId="{A977975B-14BA-1642-AC3D-4E9601131F61}" type="presOf" srcId="{3756714D-D886-41E4-B74F-E8FA7F59692C}" destId="{72BCBA18-1B4F-4D1A-815C-4442D5AB6E73}" srcOrd="0" destOrd="0" presId="urn:microsoft.com/office/officeart/2005/8/layout/radial3"/>
    <dgm:cxn modelId="{C1F3A2BD-7341-4C05-ACCB-CE04BDDEB939}" srcId="{9138198D-9CEC-4A93-B7DC-5BAC33258FF8}" destId="{3756714D-D886-41E4-B74F-E8FA7F59692C}" srcOrd="0" destOrd="0" parTransId="{4007E6C2-F13C-4B25-A953-0A426E866F7D}" sibTransId="{414EBC8A-64D1-48CD-A434-9C14D665F195}"/>
    <dgm:cxn modelId="{2495CBD3-CAA2-4D7D-8B1B-B7CAF6D807BE}" srcId="{9138198D-9CEC-4A93-B7DC-5BAC33258FF8}" destId="{3589EFCA-45F2-411B-8B99-A1B0BFCB6B88}" srcOrd="2" destOrd="0" parTransId="{A569CB91-1020-412A-9112-8C560522A3AD}" sibTransId="{E1AB9F34-5328-499B-A87A-B68DE971A61A}"/>
    <dgm:cxn modelId="{C69C97D4-D984-4BF8-9400-033F2B7005E4}" srcId="{9138198D-9CEC-4A93-B7DC-5BAC33258FF8}" destId="{557BCCD7-6731-4D06-A034-E741DF83CF94}" srcOrd="3" destOrd="0" parTransId="{EA76B44A-AC3A-4D52-A09A-69485ED70C66}" sibTransId="{F294BDE5-B783-47C4-96E6-347D1504E089}"/>
    <dgm:cxn modelId="{C2BDCAE3-B721-CB4E-BF09-CC76387F633C}" type="presOf" srcId="{557BCCD7-6731-4D06-A034-E741DF83CF94}" destId="{7E083439-DB48-4907-AED8-3BC400DDD483}" srcOrd="0" destOrd="0" presId="urn:microsoft.com/office/officeart/2005/8/layout/radial3"/>
    <dgm:cxn modelId="{005699F2-E0E7-E740-9B0A-4901C5B405F4}" type="presOf" srcId="{88E19E3A-B561-40A4-BA55-075492A8DF96}" destId="{1400CEE6-D9F2-41CE-9D66-C54D842FD7E9}" srcOrd="0" destOrd="0" presId="urn:microsoft.com/office/officeart/2005/8/layout/radial3"/>
    <dgm:cxn modelId="{9A89ABF4-D608-4C4B-AC55-7EF9CA3B9DA8}" srcId="{88E19E3A-B561-40A4-BA55-075492A8DF96}" destId="{9138198D-9CEC-4A93-B7DC-5BAC33258FF8}" srcOrd="0" destOrd="0" parTransId="{D26BBD06-1C3C-494E-BDE5-03D9113DE4B5}" sibTransId="{735C4378-2104-477A-80AE-95F5DAE47621}"/>
    <dgm:cxn modelId="{B16F7976-A8B7-C945-B874-BB7BD0703CAD}" type="presParOf" srcId="{1400CEE6-D9F2-41CE-9D66-C54D842FD7E9}" destId="{D599E379-6148-4E10-A1DD-61FCEEECD59A}" srcOrd="0" destOrd="0" presId="urn:microsoft.com/office/officeart/2005/8/layout/radial3"/>
    <dgm:cxn modelId="{DA5D6179-5486-794F-9F94-5C7B260BED4A}" type="presParOf" srcId="{D599E379-6148-4E10-A1DD-61FCEEECD59A}" destId="{0D9DB4A6-F198-46E0-ABB6-A8C5D2911E04}" srcOrd="0" destOrd="0" presId="urn:microsoft.com/office/officeart/2005/8/layout/radial3"/>
    <dgm:cxn modelId="{68A65D00-19A6-AF4A-A3E2-8437F13A7FC4}" type="presParOf" srcId="{D599E379-6148-4E10-A1DD-61FCEEECD59A}" destId="{72BCBA18-1B4F-4D1A-815C-4442D5AB6E73}" srcOrd="1" destOrd="0" presId="urn:microsoft.com/office/officeart/2005/8/layout/radial3"/>
    <dgm:cxn modelId="{1DCC0BEC-EF84-9749-9E48-19A509945BF5}" type="presParOf" srcId="{D599E379-6148-4E10-A1DD-61FCEEECD59A}" destId="{482A26F6-4C14-4952-9861-0853E7EE424E}" srcOrd="2" destOrd="0" presId="urn:microsoft.com/office/officeart/2005/8/layout/radial3"/>
    <dgm:cxn modelId="{97B22E3F-57B3-F645-900F-9B2723D8FFA4}" type="presParOf" srcId="{D599E379-6148-4E10-A1DD-61FCEEECD59A}" destId="{1FAB6F58-2594-4808-AE2C-BB202E6AFB96}" srcOrd="3" destOrd="0" presId="urn:microsoft.com/office/officeart/2005/8/layout/radial3"/>
    <dgm:cxn modelId="{961BECB3-74D4-5B43-91D9-352363A76EDF}" type="presParOf" srcId="{D599E379-6148-4E10-A1DD-61FCEEECD59A}" destId="{7E083439-DB48-4907-AED8-3BC400DDD483}"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D54A6F-A668-445D-BB68-8801E1DFE07D}" type="doc">
      <dgm:prSet loTypeId="urn:microsoft.com/office/officeart/2005/8/layout/funnel1" loCatId="process" qsTypeId="urn:microsoft.com/office/officeart/2005/8/quickstyle/simple5" qsCatId="simple" csTypeId="urn:microsoft.com/office/officeart/2005/8/colors/accent4_2" csCatId="accent4" phldr="1"/>
      <dgm:spPr/>
      <dgm:t>
        <a:bodyPr/>
        <a:lstStyle/>
        <a:p>
          <a:endParaRPr lang="en-US"/>
        </a:p>
      </dgm:t>
    </dgm:pt>
    <dgm:pt modelId="{8B56D7AA-B484-48F7-906D-6AE643109FD4}">
      <dgm:prSet phldrT="[Text]"/>
      <dgm:spPr/>
      <dgm:t>
        <a:bodyPr/>
        <a:lstStyle/>
        <a:p>
          <a:r>
            <a:rPr lang="en-US" dirty="0"/>
            <a:t>Data Modification</a:t>
          </a:r>
        </a:p>
      </dgm:t>
    </dgm:pt>
    <dgm:pt modelId="{56E59102-59E6-49B0-A78C-7C8AAB5423A7}" type="parTrans" cxnId="{29458587-FA2A-42BD-A5B8-A76E8F3A2E07}">
      <dgm:prSet/>
      <dgm:spPr/>
      <dgm:t>
        <a:bodyPr/>
        <a:lstStyle/>
        <a:p>
          <a:endParaRPr lang="en-US"/>
        </a:p>
      </dgm:t>
    </dgm:pt>
    <dgm:pt modelId="{C7DF8DC3-DCF0-4621-A1AB-17439BD805E5}" type="sibTrans" cxnId="{29458587-FA2A-42BD-A5B8-A76E8F3A2E07}">
      <dgm:prSet/>
      <dgm:spPr/>
      <dgm:t>
        <a:bodyPr/>
        <a:lstStyle/>
        <a:p>
          <a:endParaRPr lang="en-US"/>
        </a:p>
      </dgm:t>
    </dgm:pt>
    <dgm:pt modelId="{0BBB5B1A-54D0-49B5-A741-EB673BEAE1BF}">
      <dgm:prSet phldrT="[Text]"/>
      <dgm:spPr/>
      <dgm:t>
        <a:bodyPr/>
        <a:lstStyle/>
        <a:p>
          <a:r>
            <a:rPr lang="en-US" dirty="0" err="1"/>
            <a:t>Syn</a:t>
          </a:r>
          <a:r>
            <a:rPr lang="en-US" dirty="0"/>
            <a:t> Flood</a:t>
          </a:r>
        </a:p>
      </dgm:t>
    </dgm:pt>
    <dgm:pt modelId="{49062010-8508-431A-9728-5BCAAABCF238}" type="parTrans" cxnId="{CDC50FF7-60AA-46E1-9C91-8AEC648B0F82}">
      <dgm:prSet/>
      <dgm:spPr/>
      <dgm:t>
        <a:bodyPr/>
        <a:lstStyle/>
        <a:p>
          <a:endParaRPr lang="en-US"/>
        </a:p>
      </dgm:t>
    </dgm:pt>
    <dgm:pt modelId="{5EE920E2-448D-4011-B085-3D43DA5D2C34}" type="sibTrans" cxnId="{CDC50FF7-60AA-46E1-9C91-8AEC648B0F82}">
      <dgm:prSet/>
      <dgm:spPr/>
      <dgm:t>
        <a:bodyPr/>
        <a:lstStyle/>
        <a:p>
          <a:endParaRPr lang="en-US"/>
        </a:p>
      </dgm:t>
    </dgm:pt>
    <dgm:pt modelId="{55E8F221-BFFB-43FE-8D5D-0A8C64261CB4}">
      <dgm:prSet phldrT="[Text]"/>
      <dgm:spPr/>
      <dgm:t>
        <a:bodyPr/>
        <a:lstStyle/>
        <a:p>
          <a:r>
            <a:rPr lang="en-US" dirty="0"/>
            <a:t>Smurf Attack</a:t>
          </a:r>
        </a:p>
      </dgm:t>
    </dgm:pt>
    <dgm:pt modelId="{C640CAFC-CC48-46C6-A748-4A8F79A23081}" type="parTrans" cxnId="{D41052E6-2638-403B-B658-ECEE2B8B39D8}">
      <dgm:prSet/>
      <dgm:spPr/>
      <dgm:t>
        <a:bodyPr/>
        <a:lstStyle/>
        <a:p>
          <a:endParaRPr lang="en-US"/>
        </a:p>
      </dgm:t>
    </dgm:pt>
    <dgm:pt modelId="{7FD05E73-C560-4E58-86E3-24006A264F3E}" type="sibTrans" cxnId="{D41052E6-2638-403B-B658-ECEE2B8B39D8}">
      <dgm:prSet/>
      <dgm:spPr/>
      <dgm:t>
        <a:bodyPr/>
        <a:lstStyle/>
        <a:p>
          <a:endParaRPr lang="en-US"/>
        </a:p>
      </dgm:t>
    </dgm:pt>
    <dgm:pt modelId="{15207DFA-2244-4630-9202-7B2FA9B13CFA}">
      <dgm:prSet phldrT="[Text]" custT="1"/>
      <dgm:spPr/>
      <dgm:t>
        <a:bodyPr/>
        <a:lstStyle/>
        <a:p>
          <a:r>
            <a:rPr lang="en-US" sz="1800" dirty="0"/>
            <a:t>Reconnaissance</a:t>
          </a:r>
          <a:br>
            <a:rPr lang="en-US" sz="1800" dirty="0"/>
          </a:br>
          <a:r>
            <a:rPr lang="en-US" sz="1800" dirty="0"/>
            <a:t>Access</a:t>
          </a:r>
          <a:br>
            <a:rPr lang="en-US" sz="1800" dirty="0"/>
          </a:br>
          <a:r>
            <a:rPr lang="en-US" sz="1800" dirty="0" err="1"/>
            <a:t>DoS</a:t>
          </a:r>
          <a:endParaRPr lang="en-US" sz="1800" dirty="0"/>
        </a:p>
      </dgm:t>
    </dgm:pt>
    <dgm:pt modelId="{32D5D249-44A9-4058-BEAB-9B280653C9DF}" type="parTrans" cxnId="{952456F5-9C54-4CFE-944C-243EB74DFE76}">
      <dgm:prSet/>
      <dgm:spPr/>
      <dgm:t>
        <a:bodyPr/>
        <a:lstStyle/>
        <a:p>
          <a:endParaRPr lang="en-US"/>
        </a:p>
      </dgm:t>
    </dgm:pt>
    <dgm:pt modelId="{E756FF60-2915-47AD-B811-CCD8306BF050}" type="sibTrans" cxnId="{952456F5-9C54-4CFE-944C-243EB74DFE76}">
      <dgm:prSet/>
      <dgm:spPr/>
      <dgm:t>
        <a:bodyPr/>
        <a:lstStyle/>
        <a:p>
          <a:endParaRPr lang="en-US"/>
        </a:p>
      </dgm:t>
    </dgm:pt>
    <dgm:pt modelId="{B91C0304-78B0-4C40-B06B-35BE222DF151}" type="pres">
      <dgm:prSet presAssocID="{14D54A6F-A668-445D-BB68-8801E1DFE07D}" presName="Name0" presStyleCnt="0">
        <dgm:presLayoutVars>
          <dgm:chMax val="4"/>
          <dgm:resizeHandles val="exact"/>
        </dgm:presLayoutVars>
      </dgm:prSet>
      <dgm:spPr/>
    </dgm:pt>
    <dgm:pt modelId="{2FF6D94B-9804-4780-95BF-FD24FC084F04}" type="pres">
      <dgm:prSet presAssocID="{14D54A6F-A668-445D-BB68-8801E1DFE07D}" presName="ellipse" presStyleLbl="trBgShp" presStyleIdx="0" presStyleCnt="1"/>
      <dgm:spPr/>
    </dgm:pt>
    <dgm:pt modelId="{E1F88256-F891-44F1-A26D-2BFB48E75CBA}" type="pres">
      <dgm:prSet presAssocID="{14D54A6F-A668-445D-BB68-8801E1DFE07D}" presName="arrow1" presStyleLbl="fgShp" presStyleIdx="0" presStyleCnt="1"/>
      <dgm:spPr/>
    </dgm:pt>
    <dgm:pt modelId="{C41B0DF3-4CBB-403A-BDA8-94CBEDFFDEE5}" type="pres">
      <dgm:prSet presAssocID="{14D54A6F-A668-445D-BB68-8801E1DFE07D}" presName="rectangle" presStyleLbl="revTx" presStyleIdx="0" presStyleCnt="1">
        <dgm:presLayoutVars>
          <dgm:bulletEnabled val="1"/>
        </dgm:presLayoutVars>
      </dgm:prSet>
      <dgm:spPr/>
    </dgm:pt>
    <dgm:pt modelId="{E3FB935A-AD8C-431C-BF83-C23654776FDE}" type="pres">
      <dgm:prSet presAssocID="{0BBB5B1A-54D0-49B5-A741-EB673BEAE1BF}" presName="item1" presStyleLbl="node1" presStyleIdx="0" presStyleCnt="3">
        <dgm:presLayoutVars>
          <dgm:bulletEnabled val="1"/>
        </dgm:presLayoutVars>
      </dgm:prSet>
      <dgm:spPr/>
    </dgm:pt>
    <dgm:pt modelId="{D68E6EA1-9AD4-461D-9EBB-B8BE7C1331E1}" type="pres">
      <dgm:prSet presAssocID="{55E8F221-BFFB-43FE-8D5D-0A8C64261CB4}" presName="item2" presStyleLbl="node1" presStyleIdx="1" presStyleCnt="3">
        <dgm:presLayoutVars>
          <dgm:bulletEnabled val="1"/>
        </dgm:presLayoutVars>
      </dgm:prSet>
      <dgm:spPr/>
    </dgm:pt>
    <dgm:pt modelId="{71251657-5FC2-4E22-A1C9-3E95D3956F2B}" type="pres">
      <dgm:prSet presAssocID="{15207DFA-2244-4630-9202-7B2FA9B13CFA}" presName="item3" presStyleLbl="node1" presStyleIdx="2" presStyleCnt="3">
        <dgm:presLayoutVars>
          <dgm:bulletEnabled val="1"/>
        </dgm:presLayoutVars>
      </dgm:prSet>
      <dgm:spPr/>
    </dgm:pt>
    <dgm:pt modelId="{BD84EF95-62FD-48EA-AD1D-74027457E637}" type="pres">
      <dgm:prSet presAssocID="{14D54A6F-A668-445D-BB68-8801E1DFE07D}" presName="funnel" presStyleLbl="trAlignAcc1" presStyleIdx="0" presStyleCnt="1"/>
      <dgm:spPr/>
    </dgm:pt>
  </dgm:ptLst>
  <dgm:cxnLst>
    <dgm:cxn modelId="{CD726323-8EC8-E441-A177-FCAD4ED91858}" type="presOf" srcId="{0BBB5B1A-54D0-49B5-A741-EB673BEAE1BF}" destId="{D68E6EA1-9AD4-461D-9EBB-B8BE7C1331E1}" srcOrd="0" destOrd="0" presId="urn:microsoft.com/office/officeart/2005/8/layout/funnel1"/>
    <dgm:cxn modelId="{BB28E46F-AFC8-7148-AD89-BE742F3AC478}" type="presOf" srcId="{8B56D7AA-B484-48F7-906D-6AE643109FD4}" destId="{71251657-5FC2-4E22-A1C9-3E95D3956F2B}" srcOrd="0" destOrd="0" presId="urn:microsoft.com/office/officeart/2005/8/layout/funnel1"/>
    <dgm:cxn modelId="{29458587-FA2A-42BD-A5B8-A76E8F3A2E07}" srcId="{14D54A6F-A668-445D-BB68-8801E1DFE07D}" destId="{8B56D7AA-B484-48F7-906D-6AE643109FD4}" srcOrd="0" destOrd="0" parTransId="{56E59102-59E6-49B0-A78C-7C8AAB5423A7}" sibTransId="{C7DF8DC3-DCF0-4621-A1AB-17439BD805E5}"/>
    <dgm:cxn modelId="{04A21895-8B33-C347-87E6-EAED54772CD6}" type="presOf" srcId="{55E8F221-BFFB-43FE-8D5D-0A8C64261CB4}" destId="{E3FB935A-AD8C-431C-BF83-C23654776FDE}" srcOrd="0" destOrd="0" presId="urn:microsoft.com/office/officeart/2005/8/layout/funnel1"/>
    <dgm:cxn modelId="{206058DD-FEAC-1548-8C10-211838BC23AB}" type="presOf" srcId="{14D54A6F-A668-445D-BB68-8801E1DFE07D}" destId="{B91C0304-78B0-4C40-B06B-35BE222DF151}" srcOrd="0" destOrd="0" presId="urn:microsoft.com/office/officeart/2005/8/layout/funnel1"/>
    <dgm:cxn modelId="{D41052E6-2638-403B-B658-ECEE2B8B39D8}" srcId="{14D54A6F-A668-445D-BB68-8801E1DFE07D}" destId="{55E8F221-BFFB-43FE-8D5D-0A8C64261CB4}" srcOrd="2" destOrd="0" parTransId="{C640CAFC-CC48-46C6-A748-4A8F79A23081}" sibTransId="{7FD05E73-C560-4E58-86E3-24006A264F3E}"/>
    <dgm:cxn modelId="{952456F5-9C54-4CFE-944C-243EB74DFE76}" srcId="{14D54A6F-A668-445D-BB68-8801E1DFE07D}" destId="{15207DFA-2244-4630-9202-7B2FA9B13CFA}" srcOrd="3" destOrd="0" parTransId="{32D5D249-44A9-4058-BEAB-9B280653C9DF}" sibTransId="{E756FF60-2915-47AD-B811-CCD8306BF050}"/>
    <dgm:cxn modelId="{86BFABF5-AA10-E24A-B18B-3E1F4C52A1F7}" type="presOf" srcId="{15207DFA-2244-4630-9202-7B2FA9B13CFA}" destId="{C41B0DF3-4CBB-403A-BDA8-94CBEDFFDEE5}" srcOrd="0" destOrd="0" presId="urn:microsoft.com/office/officeart/2005/8/layout/funnel1"/>
    <dgm:cxn modelId="{CDC50FF7-60AA-46E1-9C91-8AEC648B0F82}" srcId="{14D54A6F-A668-445D-BB68-8801E1DFE07D}" destId="{0BBB5B1A-54D0-49B5-A741-EB673BEAE1BF}" srcOrd="1" destOrd="0" parTransId="{49062010-8508-431A-9728-5BCAAABCF238}" sibTransId="{5EE920E2-448D-4011-B085-3D43DA5D2C34}"/>
    <dgm:cxn modelId="{D2B49903-BA0C-E94D-891C-A4639B17D9A6}" type="presParOf" srcId="{B91C0304-78B0-4C40-B06B-35BE222DF151}" destId="{2FF6D94B-9804-4780-95BF-FD24FC084F04}" srcOrd="0" destOrd="0" presId="urn:microsoft.com/office/officeart/2005/8/layout/funnel1"/>
    <dgm:cxn modelId="{59E8FE43-50C7-C04D-8035-82FBFA4AFC8C}" type="presParOf" srcId="{B91C0304-78B0-4C40-B06B-35BE222DF151}" destId="{E1F88256-F891-44F1-A26D-2BFB48E75CBA}" srcOrd="1" destOrd="0" presId="urn:microsoft.com/office/officeart/2005/8/layout/funnel1"/>
    <dgm:cxn modelId="{EC7D546E-85DC-6A4E-ABDA-C85AB816562B}" type="presParOf" srcId="{B91C0304-78B0-4C40-B06B-35BE222DF151}" destId="{C41B0DF3-4CBB-403A-BDA8-94CBEDFFDEE5}" srcOrd="2" destOrd="0" presId="urn:microsoft.com/office/officeart/2005/8/layout/funnel1"/>
    <dgm:cxn modelId="{CDB60477-73C6-464C-BC30-6AF09AD82A22}" type="presParOf" srcId="{B91C0304-78B0-4C40-B06B-35BE222DF151}" destId="{E3FB935A-AD8C-431C-BF83-C23654776FDE}" srcOrd="3" destOrd="0" presId="urn:microsoft.com/office/officeart/2005/8/layout/funnel1"/>
    <dgm:cxn modelId="{63CBE6D7-58A3-5E47-8EF3-B98D157D1184}" type="presParOf" srcId="{B91C0304-78B0-4C40-B06B-35BE222DF151}" destId="{D68E6EA1-9AD4-461D-9EBB-B8BE7C1331E1}" srcOrd="4" destOrd="0" presId="urn:microsoft.com/office/officeart/2005/8/layout/funnel1"/>
    <dgm:cxn modelId="{2762F3A7-6BFB-6E49-838A-3ADADD0A3BF9}" type="presParOf" srcId="{B91C0304-78B0-4C40-B06B-35BE222DF151}" destId="{71251657-5FC2-4E22-A1C9-3E95D3956F2B}" srcOrd="5" destOrd="0" presId="urn:microsoft.com/office/officeart/2005/8/layout/funnel1"/>
    <dgm:cxn modelId="{CBA75459-1DB9-AC4F-BA05-A589CC055A82}" type="presParOf" srcId="{B91C0304-78B0-4C40-B06B-35BE222DF151}" destId="{BD84EF95-62FD-48EA-AD1D-74027457E637}"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61C04B-73CB-41BB-9316-97D6138BB679}" type="doc">
      <dgm:prSet loTypeId="urn:microsoft.com/office/officeart/2005/8/layout/radial3" loCatId="cycle" qsTypeId="urn:microsoft.com/office/officeart/2005/8/quickstyle/simple5" qsCatId="simple" csTypeId="urn:microsoft.com/office/officeart/2005/8/colors/accent4_5" csCatId="accent4" phldr="1"/>
      <dgm:spPr/>
      <dgm:t>
        <a:bodyPr/>
        <a:lstStyle/>
        <a:p>
          <a:endParaRPr lang="en-US"/>
        </a:p>
      </dgm:t>
    </dgm:pt>
    <dgm:pt modelId="{4D276CFF-3C7E-4CAA-A530-C65B793B822A}">
      <dgm:prSet phldrT="[Text]"/>
      <dgm:spPr/>
      <dgm:t>
        <a:bodyPr/>
        <a:lstStyle/>
        <a:p>
          <a:r>
            <a:rPr lang="en-US" dirty="0">
              <a:solidFill>
                <a:schemeClr val="bg1"/>
              </a:solidFill>
            </a:rPr>
            <a:t>Components of Cryptography</a:t>
          </a:r>
        </a:p>
      </dgm:t>
    </dgm:pt>
    <dgm:pt modelId="{EBC389DE-E310-4EE6-8774-0E4C0BFDCE99}" type="parTrans" cxnId="{5C97929B-1B3F-403A-BA84-A01E7DD4C99E}">
      <dgm:prSet/>
      <dgm:spPr/>
      <dgm:t>
        <a:bodyPr/>
        <a:lstStyle/>
        <a:p>
          <a:endParaRPr lang="en-US">
            <a:solidFill>
              <a:schemeClr val="bg1"/>
            </a:solidFill>
          </a:endParaRPr>
        </a:p>
      </dgm:t>
    </dgm:pt>
    <dgm:pt modelId="{446E3D29-EA27-49E4-B9F9-95A9886E3A87}" type="sibTrans" cxnId="{5C97929B-1B3F-403A-BA84-A01E7DD4C99E}">
      <dgm:prSet/>
      <dgm:spPr/>
      <dgm:t>
        <a:bodyPr/>
        <a:lstStyle/>
        <a:p>
          <a:endParaRPr lang="en-US">
            <a:solidFill>
              <a:schemeClr val="bg1"/>
            </a:solidFill>
          </a:endParaRPr>
        </a:p>
      </dgm:t>
    </dgm:pt>
    <dgm:pt modelId="{D0A6DB02-48CE-4381-841D-469C0FCE1CCB}">
      <dgm:prSet phldrT="[Text]"/>
      <dgm:spPr/>
      <dgm:t>
        <a:bodyPr/>
        <a:lstStyle/>
        <a:p>
          <a:r>
            <a:rPr lang="en-US" b="1" dirty="0">
              <a:solidFill>
                <a:schemeClr val="bg1"/>
              </a:solidFill>
            </a:rPr>
            <a:t>Confidentiality</a:t>
          </a:r>
          <a:r>
            <a:rPr lang="en-US" dirty="0">
              <a:solidFill>
                <a:schemeClr val="bg1"/>
              </a:solidFill>
            </a:rPr>
            <a:t>:</a:t>
          </a:r>
          <a:br>
            <a:rPr lang="en-US" dirty="0">
              <a:solidFill>
                <a:schemeClr val="bg1"/>
              </a:solidFill>
            </a:rPr>
          </a:br>
          <a:r>
            <a:rPr lang="en-US" dirty="0">
              <a:solidFill>
                <a:schemeClr val="bg1"/>
              </a:solidFill>
            </a:rPr>
            <a:t>Uses encryption to encrypt and hide data.</a:t>
          </a:r>
        </a:p>
      </dgm:t>
    </dgm:pt>
    <dgm:pt modelId="{DDD06C86-40DD-43E2-9F95-79BEEC8CEA52}" type="parTrans" cxnId="{D3E366B2-F440-4EA1-B47E-FE0F72A0C20B}">
      <dgm:prSet/>
      <dgm:spPr/>
      <dgm:t>
        <a:bodyPr/>
        <a:lstStyle/>
        <a:p>
          <a:endParaRPr lang="en-US">
            <a:solidFill>
              <a:schemeClr val="bg1"/>
            </a:solidFill>
          </a:endParaRPr>
        </a:p>
      </dgm:t>
    </dgm:pt>
    <dgm:pt modelId="{A6AF17BE-D675-458E-A87A-61318851CF46}" type="sibTrans" cxnId="{D3E366B2-F440-4EA1-B47E-FE0F72A0C20B}">
      <dgm:prSet/>
      <dgm:spPr/>
      <dgm:t>
        <a:bodyPr/>
        <a:lstStyle/>
        <a:p>
          <a:endParaRPr lang="en-US">
            <a:solidFill>
              <a:schemeClr val="bg1"/>
            </a:solidFill>
          </a:endParaRPr>
        </a:p>
      </dgm:t>
    </dgm:pt>
    <dgm:pt modelId="{466F969F-FAAC-4C6A-AFE0-612FF1B5F8E4}">
      <dgm:prSet phldrT="[Text]"/>
      <dgm:spPr/>
      <dgm:t>
        <a:bodyPr/>
        <a:lstStyle/>
        <a:p>
          <a:r>
            <a:rPr lang="en-US" b="1" dirty="0">
              <a:solidFill>
                <a:schemeClr val="bg1"/>
              </a:solidFill>
            </a:rPr>
            <a:t>Integrity</a:t>
          </a:r>
          <a:r>
            <a:rPr lang="en-US" dirty="0">
              <a:solidFill>
                <a:schemeClr val="bg1"/>
              </a:solidFill>
            </a:rPr>
            <a:t>:</a:t>
          </a:r>
          <a:br>
            <a:rPr lang="en-US" dirty="0">
              <a:solidFill>
                <a:schemeClr val="bg1"/>
              </a:solidFill>
            </a:rPr>
          </a:br>
          <a:r>
            <a:rPr lang="en-US" dirty="0">
              <a:solidFill>
                <a:schemeClr val="bg1"/>
              </a:solidFill>
            </a:rPr>
            <a:t>Uses hashing algorithms to ensure data is unaltered during operation.</a:t>
          </a:r>
        </a:p>
      </dgm:t>
    </dgm:pt>
    <dgm:pt modelId="{4C4F653F-6019-4598-8B03-E4192C13D097}" type="parTrans" cxnId="{F8B34147-3582-4BFD-8FF6-5DD4A6ECEC69}">
      <dgm:prSet/>
      <dgm:spPr/>
      <dgm:t>
        <a:bodyPr/>
        <a:lstStyle/>
        <a:p>
          <a:endParaRPr lang="en-US">
            <a:solidFill>
              <a:schemeClr val="bg1"/>
            </a:solidFill>
          </a:endParaRPr>
        </a:p>
      </dgm:t>
    </dgm:pt>
    <dgm:pt modelId="{CD1FA23D-6080-43BF-9930-C3286B34CB50}" type="sibTrans" cxnId="{F8B34147-3582-4BFD-8FF6-5DD4A6ECEC69}">
      <dgm:prSet/>
      <dgm:spPr/>
      <dgm:t>
        <a:bodyPr/>
        <a:lstStyle/>
        <a:p>
          <a:endParaRPr lang="en-US">
            <a:solidFill>
              <a:schemeClr val="bg1"/>
            </a:solidFill>
          </a:endParaRPr>
        </a:p>
      </dgm:t>
    </dgm:pt>
    <dgm:pt modelId="{D87FEF60-376E-4592-9270-0EFD70FC1DAE}">
      <dgm:prSet phldrT="[Text]"/>
      <dgm:spPr/>
      <dgm:t>
        <a:bodyPr/>
        <a:lstStyle/>
        <a:p>
          <a:r>
            <a:rPr lang="en-US" b="1" dirty="0">
              <a:solidFill>
                <a:schemeClr val="bg1"/>
              </a:solidFill>
            </a:rPr>
            <a:t>Availability</a:t>
          </a:r>
          <a:r>
            <a:rPr lang="en-US" dirty="0">
              <a:solidFill>
                <a:schemeClr val="bg1"/>
              </a:solidFill>
            </a:rPr>
            <a:t>:</a:t>
          </a:r>
          <a:br>
            <a:rPr lang="en-US" dirty="0">
              <a:solidFill>
                <a:schemeClr val="bg1"/>
              </a:solidFill>
            </a:rPr>
          </a:br>
          <a:r>
            <a:rPr lang="en-US" dirty="0">
              <a:solidFill>
                <a:schemeClr val="bg1"/>
              </a:solidFill>
            </a:rPr>
            <a:t>Assures data is accessible. Guaranteed by network hardening mechanisms and backup systems.</a:t>
          </a:r>
        </a:p>
      </dgm:t>
    </dgm:pt>
    <dgm:pt modelId="{3C491D4C-FFAD-448C-BC7B-29F6A6482747}" type="parTrans" cxnId="{36F9B584-11BE-4BA5-B067-D285181EE43F}">
      <dgm:prSet/>
      <dgm:spPr/>
      <dgm:t>
        <a:bodyPr/>
        <a:lstStyle/>
        <a:p>
          <a:endParaRPr lang="en-US">
            <a:solidFill>
              <a:schemeClr val="bg1"/>
            </a:solidFill>
          </a:endParaRPr>
        </a:p>
      </dgm:t>
    </dgm:pt>
    <dgm:pt modelId="{58560E0A-5048-4942-A345-D1CA7AF85E3D}" type="sibTrans" cxnId="{36F9B584-11BE-4BA5-B067-D285181EE43F}">
      <dgm:prSet/>
      <dgm:spPr/>
      <dgm:t>
        <a:bodyPr/>
        <a:lstStyle/>
        <a:p>
          <a:endParaRPr lang="en-US">
            <a:solidFill>
              <a:schemeClr val="bg1"/>
            </a:solidFill>
          </a:endParaRPr>
        </a:p>
      </dgm:t>
    </dgm:pt>
    <dgm:pt modelId="{74854B79-0C02-40E6-81C6-A86EEDD15DEF}">
      <dgm:prSet phldrT="[Text]"/>
      <dgm:spPr/>
      <dgm:t>
        <a:bodyPr/>
        <a:lstStyle/>
        <a:p>
          <a:endParaRPr lang="en-US" dirty="0">
            <a:solidFill>
              <a:schemeClr val="bg1"/>
            </a:solidFill>
          </a:endParaRPr>
        </a:p>
      </dgm:t>
    </dgm:pt>
    <dgm:pt modelId="{7E4D4526-8D1F-43C0-8F3F-CA7590F89E12}" type="parTrans" cxnId="{6F36AB22-8CBE-4009-8224-6A4230E94DCA}">
      <dgm:prSet/>
      <dgm:spPr/>
      <dgm:t>
        <a:bodyPr/>
        <a:lstStyle/>
        <a:p>
          <a:endParaRPr lang="en-US">
            <a:solidFill>
              <a:schemeClr val="bg1"/>
            </a:solidFill>
          </a:endParaRPr>
        </a:p>
      </dgm:t>
    </dgm:pt>
    <dgm:pt modelId="{B34373E4-5FB5-4F56-92E3-C2733D2E99BC}" type="sibTrans" cxnId="{6F36AB22-8CBE-4009-8224-6A4230E94DCA}">
      <dgm:prSet/>
      <dgm:spPr/>
      <dgm:t>
        <a:bodyPr/>
        <a:lstStyle/>
        <a:p>
          <a:endParaRPr lang="en-US">
            <a:solidFill>
              <a:schemeClr val="bg1"/>
            </a:solidFill>
          </a:endParaRPr>
        </a:p>
      </dgm:t>
    </dgm:pt>
    <dgm:pt modelId="{55C8CD80-2526-4D30-B069-B4066BB165F3}" type="pres">
      <dgm:prSet presAssocID="{8161C04B-73CB-41BB-9316-97D6138BB679}" presName="composite" presStyleCnt="0">
        <dgm:presLayoutVars>
          <dgm:chMax val="1"/>
          <dgm:dir/>
          <dgm:resizeHandles val="exact"/>
        </dgm:presLayoutVars>
      </dgm:prSet>
      <dgm:spPr/>
    </dgm:pt>
    <dgm:pt modelId="{4A81D075-8890-4860-82B3-1469B14BF28A}" type="pres">
      <dgm:prSet presAssocID="{8161C04B-73CB-41BB-9316-97D6138BB679}" presName="radial" presStyleCnt="0">
        <dgm:presLayoutVars>
          <dgm:animLvl val="ctr"/>
        </dgm:presLayoutVars>
      </dgm:prSet>
      <dgm:spPr/>
    </dgm:pt>
    <dgm:pt modelId="{FB437DA2-C93F-4D67-8B82-CD910D7F42AA}" type="pres">
      <dgm:prSet presAssocID="{4D276CFF-3C7E-4CAA-A530-C65B793B822A}" presName="centerShape" presStyleLbl="vennNode1" presStyleIdx="0" presStyleCnt="4"/>
      <dgm:spPr/>
    </dgm:pt>
    <dgm:pt modelId="{3BA2AD59-49BB-44E3-8B6E-DD0BA65AE17A}" type="pres">
      <dgm:prSet presAssocID="{D0A6DB02-48CE-4381-841D-469C0FCE1CCB}" presName="node" presStyleLbl="vennNode1" presStyleIdx="1" presStyleCnt="4">
        <dgm:presLayoutVars>
          <dgm:bulletEnabled val="1"/>
        </dgm:presLayoutVars>
      </dgm:prSet>
      <dgm:spPr/>
    </dgm:pt>
    <dgm:pt modelId="{8E384EBE-DA1E-4650-B150-60E26CC28427}" type="pres">
      <dgm:prSet presAssocID="{466F969F-FAAC-4C6A-AFE0-612FF1B5F8E4}" presName="node" presStyleLbl="vennNode1" presStyleIdx="2" presStyleCnt="4">
        <dgm:presLayoutVars>
          <dgm:bulletEnabled val="1"/>
        </dgm:presLayoutVars>
      </dgm:prSet>
      <dgm:spPr/>
    </dgm:pt>
    <dgm:pt modelId="{00465CD9-66FC-48ED-AC4F-ADCCAC0E7673}" type="pres">
      <dgm:prSet presAssocID="{D87FEF60-376E-4592-9270-0EFD70FC1DAE}" presName="node" presStyleLbl="vennNode1" presStyleIdx="3" presStyleCnt="4">
        <dgm:presLayoutVars>
          <dgm:bulletEnabled val="1"/>
        </dgm:presLayoutVars>
      </dgm:prSet>
      <dgm:spPr/>
    </dgm:pt>
  </dgm:ptLst>
  <dgm:cxnLst>
    <dgm:cxn modelId="{6F36AB22-8CBE-4009-8224-6A4230E94DCA}" srcId="{8161C04B-73CB-41BB-9316-97D6138BB679}" destId="{74854B79-0C02-40E6-81C6-A86EEDD15DEF}" srcOrd="1" destOrd="0" parTransId="{7E4D4526-8D1F-43C0-8F3F-CA7590F89E12}" sibTransId="{B34373E4-5FB5-4F56-92E3-C2733D2E99BC}"/>
    <dgm:cxn modelId="{61AD812E-A975-174E-A5D3-B567C8034F1D}" type="presOf" srcId="{8161C04B-73CB-41BB-9316-97D6138BB679}" destId="{55C8CD80-2526-4D30-B069-B4066BB165F3}" srcOrd="0" destOrd="0" presId="urn:microsoft.com/office/officeart/2005/8/layout/radial3"/>
    <dgm:cxn modelId="{F8B34147-3582-4BFD-8FF6-5DD4A6ECEC69}" srcId="{4D276CFF-3C7E-4CAA-A530-C65B793B822A}" destId="{466F969F-FAAC-4C6A-AFE0-612FF1B5F8E4}" srcOrd="1" destOrd="0" parTransId="{4C4F653F-6019-4598-8B03-E4192C13D097}" sibTransId="{CD1FA23D-6080-43BF-9930-C3286B34CB50}"/>
    <dgm:cxn modelId="{D084BB4B-7C83-D846-82DC-7E4F2F427DF1}" type="presOf" srcId="{D0A6DB02-48CE-4381-841D-469C0FCE1CCB}" destId="{3BA2AD59-49BB-44E3-8B6E-DD0BA65AE17A}" srcOrd="0" destOrd="0" presId="urn:microsoft.com/office/officeart/2005/8/layout/radial3"/>
    <dgm:cxn modelId="{8B158062-D71C-4F48-8FA9-F11E97398C3A}" type="presOf" srcId="{466F969F-FAAC-4C6A-AFE0-612FF1B5F8E4}" destId="{8E384EBE-DA1E-4650-B150-60E26CC28427}" srcOrd="0" destOrd="0" presId="urn:microsoft.com/office/officeart/2005/8/layout/radial3"/>
    <dgm:cxn modelId="{1F2D797D-693E-874C-B9ED-0FA498243815}" type="presOf" srcId="{4D276CFF-3C7E-4CAA-A530-C65B793B822A}" destId="{FB437DA2-C93F-4D67-8B82-CD910D7F42AA}" srcOrd="0" destOrd="0" presId="urn:microsoft.com/office/officeart/2005/8/layout/radial3"/>
    <dgm:cxn modelId="{36F9B584-11BE-4BA5-B067-D285181EE43F}" srcId="{4D276CFF-3C7E-4CAA-A530-C65B793B822A}" destId="{D87FEF60-376E-4592-9270-0EFD70FC1DAE}" srcOrd="2" destOrd="0" parTransId="{3C491D4C-FFAD-448C-BC7B-29F6A6482747}" sibTransId="{58560E0A-5048-4942-A345-D1CA7AF85E3D}"/>
    <dgm:cxn modelId="{5C97929B-1B3F-403A-BA84-A01E7DD4C99E}" srcId="{8161C04B-73CB-41BB-9316-97D6138BB679}" destId="{4D276CFF-3C7E-4CAA-A530-C65B793B822A}" srcOrd="0" destOrd="0" parTransId="{EBC389DE-E310-4EE6-8774-0E4C0BFDCE99}" sibTransId="{446E3D29-EA27-49E4-B9F9-95A9886E3A87}"/>
    <dgm:cxn modelId="{B7916EA8-1810-C646-ADA6-4FC636E7F455}" type="presOf" srcId="{D87FEF60-376E-4592-9270-0EFD70FC1DAE}" destId="{00465CD9-66FC-48ED-AC4F-ADCCAC0E7673}" srcOrd="0" destOrd="0" presId="urn:microsoft.com/office/officeart/2005/8/layout/radial3"/>
    <dgm:cxn modelId="{D3E366B2-F440-4EA1-B47E-FE0F72A0C20B}" srcId="{4D276CFF-3C7E-4CAA-A530-C65B793B822A}" destId="{D0A6DB02-48CE-4381-841D-469C0FCE1CCB}" srcOrd="0" destOrd="0" parTransId="{DDD06C86-40DD-43E2-9F95-79BEEC8CEA52}" sibTransId="{A6AF17BE-D675-458E-A87A-61318851CF46}"/>
    <dgm:cxn modelId="{3097B1E2-3014-F04F-B223-47F20021A89B}" type="presParOf" srcId="{55C8CD80-2526-4D30-B069-B4066BB165F3}" destId="{4A81D075-8890-4860-82B3-1469B14BF28A}" srcOrd="0" destOrd="0" presId="urn:microsoft.com/office/officeart/2005/8/layout/radial3"/>
    <dgm:cxn modelId="{2BA3AD14-A676-3F4D-8B3C-573CD38F44A5}" type="presParOf" srcId="{4A81D075-8890-4860-82B3-1469B14BF28A}" destId="{FB437DA2-C93F-4D67-8B82-CD910D7F42AA}" srcOrd="0" destOrd="0" presId="urn:microsoft.com/office/officeart/2005/8/layout/radial3"/>
    <dgm:cxn modelId="{DC4C09C2-790B-7744-A599-ABE2474A6BC9}" type="presParOf" srcId="{4A81D075-8890-4860-82B3-1469B14BF28A}" destId="{3BA2AD59-49BB-44E3-8B6E-DD0BA65AE17A}" srcOrd="1" destOrd="0" presId="urn:microsoft.com/office/officeart/2005/8/layout/radial3"/>
    <dgm:cxn modelId="{11A759EB-F91A-AE48-893E-11CB63EDAEAB}" type="presParOf" srcId="{4A81D075-8890-4860-82B3-1469B14BF28A}" destId="{8E384EBE-DA1E-4650-B150-60E26CC28427}" srcOrd="2" destOrd="0" presId="urn:microsoft.com/office/officeart/2005/8/layout/radial3"/>
    <dgm:cxn modelId="{D72A001D-19F9-5C47-BE68-06CF168AA636}" type="presParOf" srcId="{4A81D075-8890-4860-82B3-1469B14BF28A}" destId="{00465CD9-66FC-48ED-AC4F-ADCCAC0E7673}" srcOrd="3"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DB4A6-F198-46E0-ABB6-A8C5D2911E04}">
      <dsp:nvSpPr>
        <dsp:cNvPr id="0" name=""/>
        <dsp:cNvSpPr/>
      </dsp:nvSpPr>
      <dsp:spPr>
        <a:xfrm>
          <a:off x="1618029" y="731252"/>
          <a:ext cx="1821715" cy="1821715"/>
        </a:xfrm>
        <a:prstGeom prst="ellipse">
          <a:avLst/>
        </a:prstGeom>
        <a:gradFill rotWithShape="0">
          <a:gsLst>
            <a:gs pos="0">
              <a:schemeClr val="accent4">
                <a:shade val="80000"/>
                <a:alpha val="50000"/>
                <a:hueOff val="0"/>
                <a:satOff val="0"/>
                <a:lumOff val="0"/>
                <a:alphaOff val="0"/>
                <a:shade val="51000"/>
                <a:satMod val="130000"/>
              </a:schemeClr>
            </a:gs>
            <a:gs pos="80000">
              <a:schemeClr val="accent4">
                <a:shade val="80000"/>
                <a:alpha val="50000"/>
                <a:hueOff val="0"/>
                <a:satOff val="0"/>
                <a:lumOff val="0"/>
                <a:alphaOff val="0"/>
                <a:shade val="93000"/>
                <a:satMod val="130000"/>
              </a:schemeClr>
            </a:gs>
            <a:gs pos="100000">
              <a:schemeClr val="accent4">
                <a:shade val="80000"/>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Code Red Worm Propagation</a:t>
          </a:r>
        </a:p>
      </dsp:txBody>
      <dsp:txXfrm>
        <a:off x="1884813" y="998036"/>
        <a:ext cx="1288147" cy="1288147"/>
      </dsp:txXfrm>
    </dsp:sp>
    <dsp:sp modelId="{72BCBA18-1B4F-4D1A-815C-4442D5AB6E73}">
      <dsp:nvSpPr>
        <dsp:cNvPr id="0" name=""/>
        <dsp:cNvSpPr/>
      </dsp:nvSpPr>
      <dsp:spPr>
        <a:xfrm>
          <a:off x="2073458" y="325"/>
          <a:ext cx="910857" cy="910857"/>
        </a:xfrm>
        <a:prstGeom prst="ellipse">
          <a:avLst/>
        </a:prstGeom>
        <a:gradFill rotWithShape="0">
          <a:gsLst>
            <a:gs pos="0">
              <a:schemeClr val="accent4">
                <a:shade val="80000"/>
                <a:alpha val="50000"/>
                <a:hueOff val="-14"/>
                <a:satOff val="271"/>
                <a:lumOff val="1262"/>
                <a:alphaOff val="7500"/>
                <a:shade val="51000"/>
                <a:satMod val="130000"/>
              </a:schemeClr>
            </a:gs>
            <a:gs pos="80000">
              <a:schemeClr val="accent4">
                <a:shade val="80000"/>
                <a:alpha val="50000"/>
                <a:hueOff val="-14"/>
                <a:satOff val="271"/>
                <a:lumOff val="1262"/>
                <a:alphaOff val="7500"/>
                <a:shade val="93000"/>
                <a:satMod val="130000"/>
              </a:schemeClr>
            </a:gs>
            <a:gs pos="100000">
              <a:schemeClr val="accent4">
                <a:shade val="80000"/>
                <a:alpha val="50000"/>
                <a:hueOff val="-14"/>
                <a:satOff val="271"/>
                <a:lumOff val="1262"/>
                <a:alphaOff val="75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bg1"/>
              </a:solidFill>
            </a:rPr>
            <a:t>1.</a:t>
          </a:r>
          <a:br>
            <a:rPr lang="en-US" sz="900" b="1" kern="1200" dirty="0">
              <a:solidFill>
                <a:schemeClr val="bg1"/>
              </a:solidFill>
            </a:rPr>
          </a:br>
          <a:r>
            <a:rPr lang="en-US" sz="900" b="1" kern="1200" dirty="0">
              <a:solidFill>
                <a:schemeClr val="bg1"/>
              </a:solidFill>
            </a:rPr>
            <a:t>Propagate for 19 days</a:t>
          </a:r>
        </a:p>
      </dsp:txBody>
      <dsp:txXfrm>
        <a:off x="2206850" y="133717"/>
        <a:ext cx="644073" cy="644073"/>
      </dsp:txXfrm>
    </dsp:sp>
    <dsp:sp modelId="{482A26F6-4C14-4952-9861-0853E7EE424E}">
      <dsp:nvSpPr>
        <dsp:cNvPr id="0" name=""/>
        <dsp:cNvSpPr/>
      </dsp:nvSpPr>
      <dsp:spPr>
        <a:xfrm>
          <a:off x="3259814" y="1186681"/>
          <a:ext cx="910857" cy="910857"/>
        </a:xfrm>
        <a:prstGeom prst="ellipse">
          <a:avLst/>
        </a:prstGeom>
        <a:gradFill rotWithShape="0">
          <a:gsLst>
            <a:gs pos="0">
              <a:schemeClr val="accent4">
                <a:shade val="80000"/>
                <a:alpha val="50000"/>
                <a:hueOff val="-28"/>
                <a:satOff val="543"/>
                <a:lumOff val="2525"/>
                <a:alphaOff val="15000"/>
                <a:shade val="51000"/>
                <a:satMod val="130000"/>
              </a:schemeClr>
            </a:gs>
            <a:gs pos="80000">
              <a:schemeClr val="accent4">
                <a:shade val="80000"/>
                <a:alpha val="50000"/>
                <a:hueOff val="-28"/>
                <a:satOff val="543"/>
                <a:lumOff val="2525"/>
                <a:alphaOff val="15000"/>
                <a:shade val="93000"/>
                <a:satMod val="130000"/>
              </a:schemeClr>
            </a:gs>
            <a:gs pos="100000">
              <a:schemeClr val="accent4">
                <a:shade val="80000"/>
                <a:alpha val="50000"/>
                <a:hueOff val="-28"/>
                <a:satOff val="543"/>
                <a:lumOff val="2525"/>
                <a:alphaOff val="15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bg1"/>
              </a:solidFill>
            </a:rPr>
            <a:t>2.</a:t>
          </a:r>
          <a:br>
            <a:rPr lang="en-US" sz="900" b="1" kern="1200" dirty="0">
              <a:solidFill>
                <a:schemeClr val="bg1"/>
              </a:solidFill>
            </a:rPr>
          </a:br>
          <a:r>
            <a:rPr lang="en-US" sz="900" b="1" kern="1200" dirty="0">
              <a:solidFill>
                <a:schemeClr val="bg1"/>
              </a:solidFill>
            </a:rPr>
            <a:t>Launch </a:t>
          </a:r>
          <a:r>
            <a:rPr lang="en-US" sz="900" b="1" kern="1200" dirty="0" err="1">
              <a:solidFill>
                <a:schemeClr val="bg1"/>
              </a:solidFill>
            </a:rPr>
            <a:t>DoS</a:t>
          </a:r>
          <a:r>
            <a:rPr lang="en-US" sz="900" b="1" kern="1200" dirty="0">
              <a:solidFill>
                <a:schemeClr val="bg1"/>
              </a:solidFill>
            </a:rPr>
            <a:t> attack for next 7 days</a:t>
          </a:r>
        </a:p>
      </dsp:txBody>
      <dsp:txXfrm>
        <a:off x="3393206" y="1320073"/>
        <a:ext cx="644073" cy="644073"/>
      </dsp:txXfrm>
    </dsp:sp>
    <dsp:sp modelId="{1FAB6F58-2594-4808-AE2C-BB202E6AFB96}">
      <dsp:nvSpPr>
        <dsp:cNvPr id="0" name=""/>
        <dsp:cNvSpPr/>
      </dsp:nvSpPr>
      <dsp:spPr>
        <a:xfrm>
          <a:off x="2073458" y="2373036"/>
          <a:ext cx="910857" cy="910857"/>
        </a:xfrm>
        <a:prstGeom prst="ellipse">
          <a:avLst/>
        </a:prstGeom>
        <a:gradFill rotWithShape="0">
          <a:gsLst>
            <a:gs pos="0">
              <a:schemeClr val="accent4">
                <a:shade val="80000"/>
                <a:alpha val="50000"/>
                <a:hueOff val="-43"/>
                <a:satOff val="814"/>
                <a:lumOff val="3787"/>
                <a:alphaOff val="22500"/>
                <a:shade val="51000"/>
                <a:satMod val="130000"/>
              </a:schemeClr>
            </a:gs>
            <a:gs pos="80000">
              <a:schemeClr val="accent4">
                <a:shade val="80000"/>
                <a:alpha val="50000"/>
                <a:hueOff val="-43"/>
                <a:satOff val="814"/>
                <a:lumOff val="3787"/>
                <a:alphaOff val="22500"/>
                <a:shade val="93000"/>
                <a:satMod val="130000"/>
              </a:schemeClr>
            </a:gs>
            <a:gs pos="100000">
              <a:schemeClr val="accent4">
                <a:shade val="80000"/>
                <a:alpha val="50000"/>
                <a:hueOff val="-43"/>
                <a:satOff val="814"/>
                <a:lumOff val="3787"/>
                <a:alphaOff val="225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bg1"/>
              </a:solidFill>
            </a:rPr>
            <a:t>3.</a:t>
          </a:r>
          <a:br>
            <a:rPr lang="en-US" sz="900" b="1" kern="1200" dirty="0">
              <a:solidFill>
                <a:schemeClr val="bg1"/>
              </a:solidFill>
            </a:rPr>
          </a:br>
          <a:r>
            <a:rPr lang="en-US" sz="900" b="1" kern="1200" dirty="0">
              <a:solidFill>
                <a:schemeClr val="bg1"/>
              </a:solidFill>
            </a:rPr>
            <a:t>Stop and go dormant for a few days</a:t>
          </a:r>
        </a:p>
      </dsp:txBody>
      <dsp:txXfrm>
        <a:off x="2206850" y="2506428"/>
        <a:ext cx="644073" cy="644073"/>
      </dsp:txXfrm>
    </dsp:sp>
    <dsp:sp modelId="{7E083439-DB48-4907-AED8-3BC400DDD483}">
      <dsp:nvSpPr>
        <dsp:cNvPr id="0" name=""/>
        <dsp:cNvSpPr/>
      </dsp:nvSpPr>
      <dsp:spPr>
        <a:xfrm>
          <a:off x="887102" y="1186681"/>
          <a:ext cx="910857" cy="910857"/>
        </a:xfrm>
        <a:prstGeom prst="ellipse">
          <a:avLst/>
        </a:prstGeom>
        <a:gradFill rotWithShape="0">
          <a:gsLst>
            <a:gs pos="0">
              <a:schemeClr val="accent4">
                <a:shade val="80000"/>
                <a:alpha val="50000"/>
                <a:hueOff val="-57"/>
                <a:satOff val="1086"/>
                <a:lumOff val="5050"/>
                <a:alphaOff val="30000"/>
                <a:shade val="51000"/>
                <a:satMod val="130000"/>
              </a:schemeClr>
            </a:gs>
            <a:gs pos="80000">
              <a:schemeClr val="accent4">
                <a:shade val="80000"/>
                <a:alpha val="50000"/>
                <a:hueOff val="-57"/>
                <a:satOff val="1086"/>
                <a:lumOff val="5050"/>
                <a:alphaOff val="30000"/>
                <a:shade val="93000"/>
                <a:satMod val="130000"/>
              </a:schemeClr>
            </a:gs>
            <a:gs pos="100000">
              <a:schemeClr val="accent4">
                <a:shade val="80000"/>
                <a:alpha val="50000"/>
                <a:hueOff val="-57"/>
                <a:satOff val="1086"/>
                <a:lumOff val="5050"/>
                <a:alphaOff val="3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bg1"/>
              </a:solidFill>
            </a:rPr>
            <a:t>4.</a:t>
          </a:r>
          <a:br>
            <a:rPr lang="en-US" sz="900" b="1" kern="1200" dirty="0">
              <a:solidFill>
                <a:schemeClr val="bg1"/>
              </a:solidFill>
            </a:rPr>
          </a:br>
          <a:r>
            <a:rPr lang="en-US" sz="900" b="1" kern="1200" dirty="0">
              <a:solidFill>
                <a:schemeClr val="bg1"/>
              </a:solidFill>
            </a:rPr>
            <a:t>Repeat the cycle</a:t>
          </a:r>
        </a:p>
      </dsp:txBody>
      <dsp:txXfrm>
        <a:off x="1020494" y="1320073"/>
        <a:ext cx="644073" cy="644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6D94B-9804-4780-95BF-FD24FC084F04}">
      <dsp:nvSpPr>
        <dsp:cNvPr id="0" name=""/>
        <dsp:cNvSpPr/>
      </dsp:nvSpPr>
      <dsp:spPr>
        <a:xfrm>
          <a:off x="853948" y="143869"/>
          <a:ext cx="2855249" cy="991590"/>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88256-F891-44F1-A26D-2BFB48E75CBA}">
      <dsp:nvSpPr>
        <dsp:cNvPr id="0" name=""/>
        <dsp:cNvSpPr/>
      </dsp:nvSpPr>
      <dsp:spPr>
        <a:xfrm>
          <a:off x="2009328" y="2571938"/>
          <a:ext cx="553342" cy="354139"/>
        </a:xfrm>
        <a:prstGeom prst="downArrow">
          <a:avLst/>
        </a:prstGeom>
        <a:gradFill rotWithShape="0">
          <a:gsLst>
            <a:gs pos="0">
              <a:schemeClr val="accent4">
                <a:tint val="60000"/>
                <a:hueOff val="0"/>
                <a:satOff val="0"/>
                <a:lumOff val="0"/>
                <a:alphaOff val="0"/>
                <a:shade val="51000"/>
                <a:satMod val="130000"/>
              </a:schemeClr>
            </a:gs>
            <a:gs pos="80000">
              <a:schemeClr val="accent4">
                <a:tint val="60000"/>
                <a:hueOff val="0"/>
                <a:satOff val="0"/>
                <a:lumOff val="0"/>
                <a:alphaOff val="0"/>
                <a:shade val="93000"/>
                <a:satMod val="130000"/>
              </a:schemeClr>
            </a:gs>
            <a:gs pos="100000">
              <a:schemeClr val="accent4">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C41B0DF3-4CBB-403A-BDA8-94CBEDFFDEE5}">
      <dsp:nvSpPr>
        <dsp:cNvPr id="0" name=""/>
        <dsp:cNvSpPr/>
      </dsp:nvSpPr>
      <dsp:spPr>
        <a:xfrm>
          <a:off x="957976" y="2855249"/>
          <a:ext cx="2656046" cy="664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Reconnaissance</a:t>
          </a:r>
          <a:br>
            <a:rPr lang="en-US" sz="1800" kern="1200" dirty="0"/>
          </a:br>
          <a:r>
            <a:rPr lang="en-US" sz="1800" kern="1200" dirty="0"/>
            <a:t>Access</a:t>
          </a:r>
          <a:br>
            <a:rPr lang="en-US" sz="1800" kern="1200" dirty="0"/>
          </a:br>
          <a:r>
            <a:rPr lang="en-US" sz="1800" kern="1200" dirty="0" err="1"/>
            <a:t>DoS</a:t>
          </a:r>
          <a:endParaRPr lang="en-US" sz="1800" kern="1200" dirty="0"/>
        </a:p>
      </dsp:txBody>
      <dsp:txXfrm>
        <a:off x="957976" y="2855249"/>
        <a:ext cx="2656046" cy="664011"/>
      </dsp:txXfrm>
    </dsp:sp>
    <dsp:sp modelId="{E3FB935A-AD8C-431C-BF83-C23654776FDE}">
      <dsp:nvSpPr>
        <dsp:cNvPr id="0" name=""/>
        <dsp:cNvSpPr/>
      </dsp:nvSpPr>
      <dsp:spPr>
        <a:xfrm>
          <a:off x="1892019" y="1212042"/>
          <a:ext cx="996017" cy="996017"/>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Smurf Attack</a:t>
          </a:r>
        </a:p>
      </dsp:txBody>
      <dsp:txXfrm>
        <a:off x="2037882" y="1357905"/>
        <a:ext cx="704291" cy="704291"/>
      </dsp:txXfrm>
    </dsp:sp>
    <dsp:sp modelId="{D68E6EA1-9AD4-461D-9EBB-B8BE7C1331E1}">
      <dsp:nvSpPr>
        <dsp:cNvPr id="0" name=""/>
        <dsp:cNvSpPr/>
      </dsp:nvSpPr>
      <dsp:spPr>
        <a:xfrm>
          <a:off x="1179314" y="464808"/>
          <a:ext cx="996017" cy="996017"/>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err="1"/>
            <a:t>Syn</a:t>
          </a:r>
          <a:r>
            <a:rPr lang="en-US" sz="1000" kern="1200" dirty="0"/>
            <a:t> Flood</a:t>
          </a:r>
        </a:p>
      </dsp:txBody>
      <dsp:txXfrm>
        <a:off x="1325177" y="610671"/>
        <a:ext cx="704291" cy="704291"/>
      </dsp:txXfrm>
    </dsp:sp>
    <dsp:sp modelId="{71251657-5FC2-4E22-A1C9-3E95D3956F2B}">
      <dsp:nvSpPr>
        <dsp:cNvPr id="0" name=""/>
        <dsp:cNvSpPr/>
      </dsp:nvSpPr>
      <dsp:spPr>
        <a:xfrm>
          <a:off x="2197465" y="223993"/>
          <a:ext cx="996017" cy="996017"/>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Data Modification</a:t>
          </a:r>
        </a:p>
      </dsp:txBody>
      <dsp:txXfrm>
        <a:off x="2343328" y="369856"/>
        <a:ext cx="704291" cy="704291"/>
      </dsp:txXfrm>
    </dsp:sp>
    <dsp:sp modelId="{BD84EF95-62FD-48EA-AD1D-74027457E637}">
      <dsp:nvSpPr>
        <dsp:cNvPr id="0" name=""/>
        <dsp:cNvSpPr/>
      </dsp:nvSpPr>
      <dsp:spPr>
        <a:xfrm>
          <a:off x="736639" y="22133"/>
          <a:ext cx="3098720" cy="2478976"/>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37DA2-C93F-4D67-8B82-CD910D7F42AA}">
      <dsp:nvSpPr>
        <dsp:cNvPr id="0" name=""/>
        <dsp:cNvSpPr/>
      </dsp:nvSpPr>
      <dsp:spPr>
        <a:xfrm>
          <a:off x="1863349" y="1162896"/>
          <a:ext cx="2439785" cy="2439785"/>
        </a:xfrm>
        <a:prstGeom prst="ellipse">
          <a:avLst/>
        </a:prstGeom>
        <a:gradFill rotWithShape="0">
          <a:gsLst>
            <a:gs pos="0">
              <a:schemeClr val="accent4">
                <a:shade val="80000"/>
                <a:alpha val="50000"/>
                <a:hueOff val="0"/>
                <a:satOff val="0"/>
                <a:lumOff val="0"/>
                <a:alphaOff val="0"/>
                <a:shade val="51000"/>
                <a:satMod val="130000"/>
              </a:schemeClr>
            </a:gs>
            <a:gs pos="80000">
              <a:schemeClr val="accent4">
                <a:shade val="80000"/>
                <a:alpha val="50000"/>
                <a:hueOff val="0"/>
                <a:satOff val="0"/>
                <a:lumOff val="0"/>
                <a:alphaOff val="0"/>
                <a:shade val="93000"/>
                <a:satMod val="130000"/>
              </a:schemeClr>
            </a:gs>
            <a:gs pos="100000">
              <a:schemeClr val="accent4">
                <a:shade val="80000"/>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bg1"/>
              </a:solidFill>
            </a:rPr>
            <a:t>Components of Cryptography</a:t>
          </a:r>
        </a:p>
      </dsp:txBody>
      <dsp:txXfrm>
        <a:off x="2220647" y="1520194"/>
        <a:ext cx="1725189" cy="1725189"/>
      </dsp:txXfrm>
    </dsp:sp>
    <dsp:sp modelId="{3BA2AD59-49BB-44E3-8B6E-DD0BA65AE17A}">
      <dsp:nvSpPr>
        <dsp:cNvPr id="0" name=""/>
        <dsp:cNvSpPr/>
      </dsp:nvSpPr>
      <dsp:spPr>
        <a:xfrm>
          <a:off x="2473296" y="185534"/>
          <a:ext cx="1219892" cy="1219892"/>
        </a:xfrm>
        <a:prstGeom prst="ellipse">
          <a:avLst/>
        </a:prstGeom>
        <a:gradFill rotWithShape="0">
          <a:gsLst>
            <a:gs pos="0">
              <a:schemeClr val="accent4">
                <a:shade val="80000"/>
                <a:alpha val="50000"/>
                <a:hueOff val="-19"/>
                <a:satOff val="362"/>
                <a:lumOff val="1683"/>
                <a:alphaOff val="10000"/>
                <a:shade val="51000"/>
                <a:satMod val="130000"/>
              </a:schemeClr>
            </a:gs>
            <a:gs pos="80000">
              <a:schemeClr val="accent4">
                <a:shade val="80000"/>
                <a:alpha val="50000"/>
                <a:hueOff val="-19"/>
                <a:satOff val="362"/>
                <a:lumOff val="1683"/>
                <a:alphaOff val="10000"/>
                <a:shade val="93000"/>
                <a:satMod val="130000"/>
              </a:schemeClr>
            </a:gs>
            <a:gs pos="100000">
              <a:schemeClr val="accent4">
                <a:shade val="80000"/>
                <a:alpha val="50000"/>
                <a:hueOff val="-19"/>
                <a:satOff val="362"/>
                <a:lumOff val="1683"/>
                <a:alphaOff val="1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b="1" kern="1200" dirty="0">
              <a:solidFill>
                <a:schemeClr val="bg1"/>
              </a:solidFill>
            </a:rPr>
            <a:t>Confidentiality</a:t>
          </a:r>
          <a:r>
            <a:rPr lang="en-US" sz="800" kern="1200" dirty="0">
              <a:solidFill>
                <a:schemeClr val="bg1"/>
              </a:solidFill>
            </a:rPr>
            <a:t>:</a:t>
          </a:r>
          <a:br>
            <a:rPr lang="en-US" sz="800" kern="1200" dirty="0">
              <a:solidFill>
                <a:schemeClr val="bg1"/>
              </a:solidFill>
            </a:rPr>
          </a:br>
          <a:r>
            <a:rPr lang="en-US" sz="800" kern="1200" dirty="0">
              <a:solidFill>
                <a:schemeClr val="bg1"/>
              </a:solidFill>
            </a:rPr>
            <a:t>Uses encryption to encrypt and hide data.</a:t>
          </a:r>
        </a:p>
      </dsp:txBody>
      <dsp:txXfrm>
        <a:off x="2651945" y="364183"/>
        <a:ext cx="862594" cy="862594"/>
      </dsp:txXfrm>
    </dsp:sp>
    <dsp:sp modelId="{8E384EBE-DA1E-4650-B150-60E26CC28427}">
      <dsp:nvSpPr>
        <dsp:cNvPr id="0" name=""/>
        <dsp:cNvSpPr/>
      </dsp:nvSpPr>
      <dsp:spPr>
        <a:xfrm>
          <a:off x="3847945" y="2566497"/>
          <a:ext cx="1219892" cy="1219892"/>
        </a:xfrm>
        <a:prstGeom prst="ellipse">
          <a:avLst/>
        </a:prstGeom>
        <a:gradFill rotWithShape="0">
          <a:gsLst>
            <a:gs pos="0">
              <a:schemeClr val="accent4">
                <a:shade val="80000"/>
                <a:alpha val="50000"/>
                <a:hueOff val="-38"/>
                <a:satOff val="724"/>
                <a:lumOff val="3367"/>
                <a:alphaOff val="20000"/>
                <a:shade val="51000"/>
                <a:satMod val="130000"/>
              </a:schemeClr>
            </a:gs>
            <a:gs pos="80000">
              <a:schemeClr val="accent4">
                <a:shade val="80000"/>
                <a:alpha val="50000"/>
                <a:hueOff val="-38"/>
                <a:satOff val="724"/>
                <a:lumOff val="3367"/>
                <a:alphaOff val="20000"/>
                <a:shade val="93000"/>
                <a:satMod val="130000"/>
              </a:schemeClr>
            </a:gs>
            <a:gs pos="100000">
              <a:schemeClr val="accent4">
                <a:shade val="80000"/>
                <a:alpha val="50000"/>
                <a:hueOff val="-38"/>
                <a:satOff val="724"/>
                <a:lumOff val="3367"/>
                <a:alphaOff val="2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b="1" kern="1200" dirty="0">
              <a:solidFill>
                <a:schemeClr val="bg1"/>
              </a:solidFill>
            </a:rPr>
            <a:t>Integrity</a:t>
          </a:r>
          <a:r>
            <a:rPr lang="en-US" sz="800" kern="1200" dirty="0">
              <a:solidFill>
                <a:schemeClr val="bg1"/>
              </a:solidFill>
            </a:rPr>
            <a:t>:</a:t>
          </a:r>
          <a:br>
            <a:rPr lang="en-US" sz="800" kern="1200" dirty="0">
              <a:solidFill>
                <a:schemeClr val="bg1"/>
              </a:solidFill>
            </a:rPr>
          </a:br>
          <a:r>
            <a:rPr lang="en-US" sz="800" kern="1200" dirty="0">
              <a:solidFill>
                <a:schemeClr val="bg1"/>
              </a:solidFill>
            </a:rPr>
            <a:t>Uses hashing algorithms to ensure data is unaltered during operation.</a:t>
          </a:r>
        </a:p>
      </dsp:txBody>
      <dsp:txXfrm>
        <a:off x="4026594" y="2745146"/>
        <a:ext cx="862594" cy="862594"/>
      </dsp:txXfrm>
    </dsp:sp>
    <dsp:sp modelId="{00465CD9-66FC-48ED-AC4F-ADCCAC0E7673}">
      <dsp:nvSpPr>
        <dsp:cNvPr id="0" name=""/>
        <dsp:cNvSpPr/>
      </dsp:nvSpPr>
      <dsp:spPr>
        <a:xfrm>
          <a:off x="1098646" y="2566497"/>
          <a:ext cx="1219892" cy="1219892"/>
        </a:xfrm>
        <a:prstGeom prst="ellipse">
          <a:avLst/>
        </a:prstGeom>
        <a:gradFill rotWithShape="0">
          <a:gsLst>
            <a:gs pos="0">
              <a:schemeClr val="accent4">
                <a:shade val="80000"/>
                <a:alpha val="50000"/>
                <a:hueOff val="-57"/>
                <a:satOff val="1086"/>
                <a:lumOff val="5050"/>
                <a:alphaOff val="30000"/>
                <a:shade val="51000"/>
                <a:satMod val="130000"/>
              </a:schemeClr>
            </a:gs>
            <a:gs pos="80000">
              <a:schemeClr val="accent4">
                <a:shade val="80000"/>
                <a:alpha val="50000"/>
                <a:hueOff val="-57"/>
                <a:satOff val="1086"/>
                <a:lumOff val="5050"/>
                <a:alphaOff val="30000"/>
                <a:shade val="93000"/>
                <a:satMod val="130000"/>
              </a:schemeClr>
            </a:gs>
            <a:gs pos="100000">
              <a:schemeClr val="accent4">
                <a:shade val="80000"/>
                <a:alpha val="50000"/>
                <a:hueOff val="-57"/>
                <a:satOff val="1086"/>
                <a:lumOff val="5050"/>
                <a:alphaOff val="3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b="1" kern="1200" dirty="0">
              <a:solidFill>
                <a:schemeClr val="bg1"/>
              </a:solidFill>
            </a:rPr>
            <a:t>Availability</a:t>
          </a:r>
          <a:r>
            <a:rPr lang="en-US" sz="800" kern="1200" dirty="0">
              <a:solidFill>
                <a:schemeClr val="bg1"/>
              </a:solidFill>
            </a:rPr>
            <a:t>:</a:t>
          </a:r>
          <a:br>
            <a:rPr lang="en-US" sz="800" kern="1200" dirty="0">
              <a:solidFill>
                <a:schemeClr val="bg1"/>
              </a:solidFill>
            </a:rPr>
          </a:br>
          <a:r>
            <a:rPr lang="en-US" sz="800" kern="1200" dirty="0">
              <a:solidFill>
                <a:schemeClr val="bg1"/>
              </a:solidFill>
            </a:rPr>
            <a:t>Assures data is accessible. Guaranteed by network hardening mechanisms and backup systems.</a:t>
          </a:r>
        </a:p>
      </dsp:txBody>
      <dsp:txXfrm>
        <a:off x="1277295" y="2745146"/>
        <a:ext cx="862594" cy="862594"/>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Cybersecurity World</a:t>
            </a:r>
          </a:p>
          <a:p>
            <a:pPr>
              <a:lnSpc>
                <a:spcPct val="80000"/>
              </a:lnSpc>
              <a:buFontTx/>
              <a:buNone/>
            </a:pPr>
            <a:r>
              <a:rPr lang="en-US" dirty="0">
                <a:latin typeface="Arial" charset="0"/>
              </a:rPr>
              <a:t>1.1.1 –</a:t>
            </a:r>
            <a:r>
              <a:rPr lang="en-US" baseline="0" dirty="0">
                <a:latin typeface="Arial" charset="0"/>
              </a:rPr>
              <a:t> </a:t>
            </a:r>
            <a:r>
              <a:rPr lang="en-US" dirty="0">
                <a:latin typeface="Arial" charset="0"/>
              </a:rPr>
              <a:t>The Kingdoms</a:t>
            </a:r>
            <a:endParaRPr lang="en-US" dirty="0"/>
          </a:p>
          <a:p>
            <a:pPr>
              <a:lnSpc>
                <a:spcPct val="80000"/>
              </a:lnSpc>
              <a:buFontTx/>
              <a:buNone/>
            </a:pPr>
            <a:endParaRPr lang="en-US" dirty="0"/>
          </a:p>
        </p:txBody>
      </p:sp>
    </p:spTree>
    <p:extLst>
      <p:ext uri="{BB962C8B-B14F-4D97-AF65-F5344CB8AC3E}">
        <p14:creationId xmlns:p14="http://schemas.microsoft.com/office/powerpoint/2010/main" val="149062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Cybersecurity World</a:t>
            </a:r>
          </a:p>
          <a:p>
            <a:pPr>
              <a:lnSpc>
                <a:spcPct val="80000"/>
              </a:lnSpc>
              <a:buFontTx/>
              <a:buNone/>
            </a:pPr>
            <a:r>
              <a:rPr lang="en-US" dirty="0">
                <a:latin typeface="Arial" charset="0"/>
              </a:rPr>
              <a:t>1.1.1 –</a:t>
            </a:r>
            <a:r>
              <a:rPr lang="en-US" baseline="0" dirty="0">
                <a:latin typeface="Arial" charset="0"/>
              </a:rPr>
              <a:t> </a:t>
            </a:r>
            <a:r>
              <a:rPr lang="en-US" dirty="0">
                <a:latin typeface="Arial" charset="0"/>
              </a:rPr>
              <a:t>The Kingdom</a:t>
            </a:r>
            <a:endParaRPr lang="en-US" dirty="0"/>
          </a:p>
          <a:p>
            <a:pPr>
              <a:lnSpc>
                <a:spcPct val="80000"/>
              </a:lnSpc>
              <a:buFontTx/>
              <a:buNone/>
            </a:pPr>
            <a:endParaRPr lang="en-US" dirty="0"/>
          </a:p>
        </p:txBody>
      </p:sp>
    </p:spTree>
    <p:extLst>
      <p:ext uri="{BB962C8B-B14F-4D97-AF65-F5344CB8AC3E}">
        <p14:creationId xmlns:p14="http://schemas.microsoft.com/office/powerpoint/2010/main" val="252494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Cybercriminal versus Cyber Heroes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1.2.2 – </a:t>
            </a:r>
            <a:r>
              <a:rPr lang="en-US" dirty="0">
                <a:latin typeface="Arial" charset="0"/>
              </a:rPr>
              <a:t>Cyber Criminals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endParaRPr lang="en-US" dirty="0"/>
          </a:p>
        </p:txBody>
      </p:sp>
    </p:spTree>
    <p:extLst>
      <p:ext uri="{BB962C8B-B14F-4D97-AF65-F5344CB8AC3E}">
        <p14:creationId xmlns:p14="http://schemas.microsoft.com/office/powerpoint/2010/main" val="2669336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Cybercriminal versus Cyber Heroes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1.2.2 – </a:t>
            </a:r>
            <a:r>
              <a:rPr lang="en-US" dirty="0">
                <a:latin typeface="Arial" charset="0"/>
              </a:rPr>
              <a:t>Cyber Criminals</a:t>
            </a:r>
            <a:endParaRPr lang="en-US" dirty="0"/>
          </a:p>
        </p:txBody>
      </p:sp>
    </p:spTree>
    <p:extLst>
      <p:ext uri="{BB962C8B-B14F-4D97-AF65-F5344CB8AC3E}">
        <p14:creationId xmlns:p14="http://schemas.microsoft.com/office/powerpoint/2010/main" val="2114104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Cybercriminal versus Cyber Heroes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1.2.2 – </a:t>
            </a:r>
            <a:r>
              <a:rPr lang="en-US" dirty="0">
                <a:latin typeface="Arial" charset="0"/>
              </a:rPr>
              <a:t>Cyber Criminal</a:t>
            </a:r>
            <a:r>
              <a:rPr lang="en-US" baseline="0" dirty="0">
                <a:latin typeface="Arial" charset="0"/>
              </a:rPr>
              <a:t> Motives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endParaRPr lang="en-US" dirty="0"/>
          </a:p>
        </p:txBody>
      </p:sp>
    </p:spTree>
    <p:extLst>
      <p:ext uri="{BB962C8B-B14F-4D97-AF65-F5344CB8AC3E}">
        <p14:creationId xmlns:p14="http://schemas.microsoft.com/office/powerpoint/2010/main" val="546987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Cybercriminal versus Cyber Heroes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1.2.2 – </a:t>
            </a:r>
            <a:r>
              <a:rPr lang="en-US" dirty="0">
                <a:latin typeface="Arial" charset="0"/>
              </a:rPr>
              <a:t>Cybersecurity Specialist </a:t>
            </a:r>
            <a:endParaRPr lang="en-US" dirty="0"/>
          </a:p>
        </p:txBody>
      </p:sp>
    </p:spTree>
    <p:extLst>
      <p:ext uri="{BB962C8B-B14F-4D97-AF65-F5344CB8AC3E}">
        <p14:creationId xmlns:p14="http://schemas.microsoft.com/office/powerpoint/2010/main" val="1783116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Cybercriminal versus Cyber Heroes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1.2.2 – </a:t>
            </a:r>
            <a:r>
              <a:rPr lang="en-US" dirty="0">
                <a:latin typeface="Arial" charset="0"/>
              </a:rPr>
              <a:t>Cybersecurity Specialist </a:t>
            </a:r>
            <a:endParaRPr lang="en-US" dirty="0"/>
          </a:p>
        </p:txBody>
      </p:sp>
    </p:spTree>
    <p:extLst>
      <p:ext uri="{BB962C8B-B14F-4D97-AF65-F5344CB8AC3E}">
        <p14:creationId xmlns:p14="http://schemas.microsoft.com/office/powerpoint/2010/main" val="1835518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b="0" i="0" kern="1200" dirty="0">
                <a:solidFill>
                  <a:schemeClr val="tx1"/>
                </a:solidFill>
                <a:effectLst/>
                <a:latin typeface="Arial" charset="0"/>
                <a:ea typeface="ＭＳ Ｐゴシック" charset="0"/>
                <a:cs typeface="ＭＳ Ｐゴシック" charset="0"/>
              </a:rPr>
              <a:t>Threats to the People of the Kingdom</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1.3.1 -</a:t>
            </a:r>
            <a:r>
              <a:rPr lang="en-US" baseline="0" dirty="0">
                <a:latin typeface="Arial" charset="0"/>
              </a:rPr>
              <a:t> </a:t>
            </a:r>
            <a:r>
              <a:rPr lang="en-US" sz="1200" b="0" i="0" kern="1200" dirty="0">
                <a:solidFill>
                  <a:schemeClr val="tx1"/>
                </a:solidFill>
                <a:effectLst/>
                <a:latin typeface="Arial" charset="0"/>
                <a:ea typeface="ＭＳ Ｐゴシック" charset="0"/>
                <a:cs typeface="ＭＳ Ｐゴシック" charset="0"/>
              </a:rPr>
              <a:t>Threats Arenas</a:t>
            </a:r>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53423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b="0" i="0" kern="1200" dirty="0">
                <a:solidFill>
                  <a:schemeClr val="tx1"/>
                </a:solidFill>
                <a:effectLst/>
                <a:latin typeface="Arial" charset="0"/>
                <a:ea typeface="ＭＳ Ｐゴシック" charset="0"/>
                <a:cs typeface="ＭＳ Ｐゴシック" charset="0"/>
              </a:rPr>
              <a:t>Threats to the People of the Kingdom</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1.3.1 -</a:t>
            </a:r>
            <a:r>
              <a:rPr lang="en-US" baseline="0" dirty="0">
                <a:latin typeface="Arial" charset="0"/>
              </a:rPr>
              <a:t> </a:t>
            </a:r>
            <a:r>
              <a:rPr lang="en-US" sz="1200" b="0" i="0" kern="1200" dirty="0">
                <a:solidFill>
                  <a:schemeClr val="tx1"/>
                </a:solidFill>
                <a:effectLst/>
                <a:latin typeface="Arial" charset="0"/>
                <a:ea typeface="ＭＳ Ｐゴシック" charset="0"/>
                <a:cs typeface="ＭＳ Ｐゴシック" charset="0"/>
              </a:rPr>
              <a:t>Threats Arenas</a:t>
            </a:r>
          </a:p>
          <a:p>
            <a:pPr>
              <a:lnSpc>
                <a:spcPct val="80000"/>
              </a:lnSpc>
              <a:buFontTx/>
              <a:buNone/>
            </a:pPr>
            <a:endParaRPr lang="en-US" dirty="0"/>
          </a:p>
        </p:txBody>
      </p:sp>
    </p:spTree>
    <p:extLst>
      <p:ext uri="{BB962C8B-B14F-4D97-AF65-F5344CB8AC3E}">
        <p14:creationId xmlns:p14="http://schemas.microsoft.com/office/powerpoint/2010/main" val="703184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b="0" i="0" kern="1200" dirty="0">
                <a:solidFill>
                  <a:schemeClr val="tx1"/>
                </a:solidFill>
                <a:effectLst/>
                <a:latin typeface="Arial" charset="0"/>
                <a:ea typeface="ＭＳ Ｐゴシック" charset="0"/>
                <a:cs typeface="ＭＳ Ｐゴシック" charset="0"/>
              </a:rPr>
              <a:t>Threats to the People of the Kingdom</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1.3.1 -</a:t>
            </a:r>
            <a:r>
              <a:rPr lang="en-US" baseline="0" dirty="0">
                <a:latin typeface="Arial" charset="0"/>
              </a:rPr>
              <a:t> </a:t>
            </a:r>
            <a:r>
              <a:rPr lang="en-US" sz="1200" b="0" i="0" kern="1200" dirty="0">
                <a:solidFill>
                  <a:schemeClr val="tx1"/>
                </a:solidFill>
                <a:effectLst/>
                <a:latin typeface="Arial" charset="0"/>
                <a:ea typeface="ＭＳ Ｐゴシック" charset="0"/>
                <a:cs typeface="ＭＳ Ｐゴシック" charset="0"/>
              </a:rPr>
              <a:t>Threats Arenas</a:t>
            </a:r>
          </a:p>
          <a:p>
            <a:pPr>
              <a:lnSpc>
                <a:spcPct val="80000"/>
              </a:lnSpc>
              <a:buFontTx/>
              <a:buNone/>
            </a:pPr>
            <a:endParaRPr lang="en-US" dirty="0"/>
          </a:p>
        </p:txBody>
      </p:sp>
    </p:spTree>
    <p:extLst>
      <p:ext uri="{BB962C8B-B14F-4D97-AF65-F5344CB8AC3E}">
        <p14:creationId xmlns:p14="http://schemas.microsoft.com/office/powerpoint/2010/main" val="1442093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b="0" i="0" kern="1200" dirty="0">
                <a:solidFill>
                  <a:schemeClr val="tx1"/>
                </a:solidFill>
                <a:effectLst/>
                <a:latin typeface="Arial" charset="0"/>
                <a:ea typeface="ＭＳ Ｐゴシック" charset="0"/>
                <a:cs typeface="ＭＳ Ｐゴシック" charset="0"/>
              </a:rPr>
              <a:t>Threats to the People of the Kingdom</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1.3.1 -</a:t>
            </a:r>
            <a:r>
              <a:rPr lang="en-US" baseline="0" dirty="0">
                <a:latin typeface="Arial" charset="0"/>
              </a:rPr>
              <a:t> </a:t>
            </a:r>
            <a:r>
              <a:rPr lang="en-US" sz="1200" b="0" i="0" kern="1200" dirty="0">
                <a:solidFill>
                  <a:schemeClr val="tx1"/>
                </a:solidFill>
                <a:effectLst/>
                <a:latin typeface="Arial" charset="0"/>
                <a:ea typeface="ＭＳ Ｐゴシック" charset="0"/>
                <a:cs typeface="ＭＳ Ｐゴシック" charset="0"/>
              </a:rPr>
              <a:t>Threats Arenas</a:t>
            </a:r>
          </a:p>
          <a:p>
            <a:pPr>
              <a:lnSpc>
                <a:spcPct val="80000"/>
              </a:lnSpc>
              <a:buFontTx/>
              <a:buNone/>
            </a:pPr>
            <a:endParaRPr lang="en-US" dirty="0"/>
          </a:p>
        </p:txBody>
      </p:sp>
    </p:spTree>
    <p:extLst>
      <p:ext uri="{BB962C8B-B14F-4D97-AF65-F5344CB8AC3E}">
        <p14:creationId xmlns:p14="http://schemas.microsoft.com/office/powerpoint/2010/main" val="724959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b="0" i="0" kern="1200" dirty="0">
                <a:solidFill>
                  <a:schemeClr val="tx1"/>
                </a:solidFill>
                <a:effectLst/>
                <a:latin typeface="Arial" charset="0"/>
                <a:ea typeface="ＭＳ Ｐゴシック" charset="0"/>
                <a:cs typeface="ＭＳ Ｐゴシック" charset="0"/>
              </a:rPr>
              <a:t>Threats to the People of the Kingdom</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1.3.1 -</a:t>
            </a:r>
            <a:r>
              <a:rPr lang="en-US" baseline="0" dirty="0">
                <a:latin typeface="Arial" charset="0"/>
              </a:rPr>
              <a:t> </a:t>
            </a:r>
            <a:r>
              <a:rPr lang="en-US" sz="1200" b="0" i="0" kern="1200" dirty="0">
                <a:solidFill>
                  <a:schemeClr val="tx1"/>
                </a:solidFill>
                <a:effectLst/>
                <a:latin typeface="Arial" charset="0"/>
                <a:ea typeface="ＭＳ Ｐゴシック" charset="0"/>
                <a:cs typeface="ＭＳ Ｐゴシック" charset="0"/>
              </a:rPr>
              <a:t>Threats Arenas</a:t>
            </a:r>
          </a:p>
        </p:txBody>
      </p:sp>
    </p:spTree>
    <p:extLst>
      <p:ext uri="{BB962C8B-B14F-4D97-AF65-F5344CB8AC3E}">
        <p14:creationId xmlns:p14="http://schemas.microsoft.com/office/powerpoint/2010/main" val="2455510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1.4.1 –</a:t>
            </a:r>
            <a:r>
              <a:rPr lang="en-US" baseline="0" dirty="0">
                <a:latin typeface="Arial" charset="0"/>
              </a:rPr>
              <a:t> </a:t>
            </a:r>
            <a:r>
              <a:rPr lang="en-US" dirty="0">
                <a:latin typeface="Arial" charset="0"/>
              </a:rPr>
              <a:t>The Spread of the Dark Forces</a:t>
            </a:r>
            <a:endParaRPr lang="en-US" dirty="0"/>
          </a:p>
        </p:txBody>
      </p:sp>
    </p:spTree>
    <p:extLst>
      <p:ext uri="{BB962C8B-B14F-4D97-AF65-F5344CB8AC3E}">
        <p14:creationId xmlns:p14="http://schemas.microsoft.com/office/powerpoint/2010/main" val="4211396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1.4.1 –</a:t>
            </a:r>
            <a:r>
              <a:rPr lang="en-US" baseline="0" dirty="0">
                <a:latin typeface="Arial" charset="0"/>
              </a:rPr>
              <a:t> </a:t>
            </a:r>
            <a:r>
              <a:rPr lang="en-US" dirty="0">
                <a:latin typeface="Arial" charset="0"/>
              </a:rPr>
              <a:t>The Spread of the Dark Forces</a:t>
            </a:r>
            <a:endParaRPr lang="en-US" dirty="0"/>
          </a:p>
        </p:txBody>
      </p:sp>
    </p:spTree>
    <p:extLst>
      <p:ext uri="{BB962C8B-B14F-4D97-AF65-F5344CB8AC3E}">
        <p14:creationId xmlns:p14="http://schemas.microsoft.com/office/powerpoint/2010/main" val="29762543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1.4.1 –</a:t>
            </a:r>
            <a:r>
              <a:rPr lang="en-US" baseline="0" dirty="0">
                <a:latin typeface="Arial" charset="0"/>
              </a:rPr>
              <a:t> </a:t>
            </a:r>
            <a:r>
              <a:rPr lang="en-US" dirty="0">
                <a:latin typeface="Arial" charset="0"/>
              </a:rPr>
              <a:t>The Spread of the Dark Forces</a:t>
            </a:r>
            <a:endParaRPr lang="en-US" dirty="0"/>
          </a:p>
        </p:txBody>
      </p:sp>
    </p:spTree>
    <p:extLst>
      <p:ext uri="{BB962C8B-B14F-4D97-AF65-F5344CB8AC3E}">
        <p14:creationId xmlns:p14="http://schemas.microsoft.com/office/powerpoint/2010/main" val="2404477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1.4.1 –</a:t>
            </a:r>
            <a:r>
              <a:rPr lang="en-US" baseline="0" dirty="0">
                <a:latin typeface="Arial" charset="0"/>
              </a:rPr>
              <a:t> </a:t>
            </a:r>
            <a:r>
              <a:rPr lang="en-US" dirty="0">
                <a:latin typeface="Arial" charset="0"/>
              </a:rPr>
              <a:t>The Spread of the Dark Forces</a:t>
            </a:r>
            <a:endParaRPr lang="en-US" dirty="0"/>
          </a:p>
        </p:txBody>
      </p:sp>
    </p:spTree>
    <p:extLst>
      <p:ext uri="{BB962C8B-B14F-4D97-AF65-F5344CB8AC3E}">
        <p14:creationId xmlns:p14="http://schemas.microsoft.com/office/powerpoint/2010/main" val="458089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1.4.2 –</a:t>
            </a:r>
            <a:r>
              <a:rPr lang="en-US" baseline="0" dirty="0">
                <a:latin typeface="Arial" charset="0"/>
              </a:rPr>
              <a:t> </a:t>
            </a:r>
            <a:r>
              <a:rPr lang="en-US" b="0" dirty="0"/>
              <a:t>The Sophistication of the Dark Forces</a:t>
            </a:r>
            <a:endParaRPr lang="en-US" dirty="0"/>
          </a:p>
        </p:txBody>
      </p:sp>
    </p:spTree>
    <p:extLst>
      <p:ext uri="{BB962C8B-B14F-4D97-AF65-F5344CB8AC3E}">
        <p14:creationId xmlns:p14="http://schemas.microsoft.com/office/powerpoint/2010/main" val="3009738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latin typeface="Arial" charset="0"/>
              </a:rPr>
              <a:t>The Dark Forces of Cybersecurity</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1.4.2 –</a:t>
            </a:r>
            <a:r>
              <a:rPr lang="en-US" baseline="0" dirty="0">
                <a:latin typeface="Arial" charset="0"/>
              </a:rPr>
              <a:t> </a:t>
            </a:r>
            <a:r>
              <a:rPr lang="en-US" b="0" dirty="0"/>
              <a:t>The Sophistication of the Dark Forces</a:t>
            </a:r>
            <a:endParaRPr lang="en-US" dirty="0"/>
          </a:p>
        </p:txBody>
      </p:sp>
    </p:spTree>
    <p:extLst>
      <p:ext uri="{BB962C8B-B14F-4D97-AF65-F5344CB8AC3E}">
        <p14:creationId xmlns:p14="http://schemas.microsoft.com/office/powerpoint/2010/main" val="29342763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1.1.1.1 Networks Are Targets</a:t>
            </a:r>
          </a:p>
          <a:p>
            <a:r>
              <a:rPr lang="en-US" dirty="0"/>
              <a:t>http://map.ipviking.com/</a:t>
            </a:r>
          </a:p>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21</a:t>
            </a:fld>
            <a:endParaRPr lang="en-US"/>
          </a:p>
        </p:txBody>
      </p:sp>
    </p:spTree>
    <p:extLst>
      <p:ext uri="{BB962C8B-B14F-4D97-AF65-F5344CB8AC3E}">
        <p14:creationId xmlns:p14="http://schemas.microsoft.com/office/powerpoint/2010/main" val="3290336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1.1.1.2 Drivers for Network Security</a:t>
            </a:r>
          </a:p>
        </p:txBody>
      </p:sp>
      <p:sp>
        <p:nvSpPr>
          <p:cNvPr id="4" name="Slide Number Placeholder 3"/>
          <p:cNvSpPr>
            <a:spLocks noGrp="1"/>
          </p:cNvSpPr>
          <p:nvPr>
            <p:ph type="sldNum" sz="quarter" idx="10"/>
          </p:nvPr>
        </p:nvSpPr>
        <p:spPr/>
        <p:txBody>
          <a:bodyPr/>
          <a:lstStyle/>
          <a:p>
            <a:fld id="{AC72CD79-D36A-4E01-AE1C-064887FE954D}" type="slidenum">
              <a:rPr lang="en-US" smtClean="0"/>
              <a:t>22</a:t>
            </a:fld>
            <a:endParaRPr lang="en-US"/>
          </a:p>
        </p:txBody>
      </p:sp>
    </p:spTree>
    <p:extLst>
      <p:ext uri="{BB962C8B-B14F-4D97-AF65-F5344CB8AC3E}">
        <p14:creationId xmlns:p14="http://schemas.microsoft.com/office/powerpoint/2010/main" val="5448173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1.1.1.3 Vectors of Network Attacks</a:t>
            </a:r>
          </a:p>
        </p:txBody>
      </p:sp>
      <p:sp>
        <p:nvSpPr>
          <p:cNvPr id="4" name="Slide Number Placeholder 3"/>
          <p:cNvSpPr>
            <a:spLocks noGrp="1"/>
          </p:cNvSpPr>
          <p:nvPr>
            <p:ph type="sldNum" sz="quarter" idx="10"/>
          </p:nvPr>
        </p:nvSpPr>
        <p:spPr/>
        <p:txBody>
          <a:bodyPr/>
          <a:lstStyle/>
          <a:p>
            <a:fld id="{AC72CD79-D36A-4E01-AE1C-064887FE954D}" type="slidenum">
              <a:rPr lang="en-US" smtClean="0"/>
              <a:t>23</a:t>
            </a:fld>
            <a:endParaRPr lang="en-US"/>
          </a:p>
        </p:txBody>
      </p:sp>
    </p:spTree>
    <p:extLst>
      <p:ext uri="{BB962C8B-B14F-4D97-AF65-F5344CB8AC3E}">
        <p14:creationId xmlns:p14="http://schemas.microsoft.com/office/powerpoint/2010/main" val="7496914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1.1.1.4 Data Loss</a:t>
            </a:r>
          </a:p>
        </p:txBody>
      </p:sp>
      <p:sp>
        <p:nvSpPr>
          <p:cNvPr id="4" name="Slide Number Placeholder 3"/>
          <p:cNvSpPr>
            <a:spLocks noGrp="1"/>
          </p:cNvSpPr>
          <p:nvPr>
            <p:ph type="sldNum" sz="quarter" idx="10"/>
          </p:nvPr>
        </p:nvSpPr>
        <p:spPr/>
        <p:txBody>
          <a:bodyPr/>
          <a:lstStyle/>
          <a:p>
            <a:fld id="{AC72CD79-D36A-4E01-AE1C-064887FE954D}" type="slidenum">
              <a:rPr lang="en-US" smtClean="0"/>
              <a:t>24</a:t>
            </a:fld>
            <a:endParaRPr lang="en-US"/>
          </a:p>
        </p:txBody>
      </p:sp>
    </p:spTree>
    <p:extLst>
      <p:ext uri="{BB962C8B-B14F-4D97-AF65-F5344CB8AC3E}">
        <p14:creationId xmlns:p14="http://schemas.microsoft.com/office/powerpoint/2010/main" val="21462951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1.1.2.1 Campus Area</a:t>
            </a:r>
            <a:r>
              <a:rPr lang="en-US" baseline="0" dirty="0"/>
              <a:t> Networks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25</a:t>
            </a:fld>
            <a:endParaRPr lang="en-US"/>
          </a:p>
        </p:txBody>
      </p:sp>
    </p:spTree>
    <p:extLst>
      <p:ext uri="{BB962C8B-B14F-4D97-AF65-F5344CB8AC3E}">
        <p14:creationId xmlns:p14="http://schemas.microsoft.com/office/powerpoint/2010/main" val="4198378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1.1.2.2 Small Office and Home</a:t>
            </a:r>
            <a:r>
              <a:rPr lang="en-US" baseline="0" dirty="0"/>
              <a:t> Office Networks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26</a:t>
            </a:fld>
            <a:endParaRPr lang="en-US"/>
          </a:p>
        </p:txBody>
      </p:sp>
    </p:spTree>
    <p:extLst>
      <p:ext uri="{BB962C8B-B14F-4D97-AF65-F5344CB8AC3E}">
        <p14:creationId xmlns:p14="http://schemas.microsoft.com/office/powerpoint/2010/main" val="6949199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1.1.2.3 Wide Area Networks</a:t>
            </a:r>
          </a:p>
        </p:txBody>
      </p:sp>
      <p:sp>
        <p:nvSpPr>
          <p:cNvPr id="4" name="Slide Number Placeholder 3"/>
          <p:cNvSpPr>
            <a:spLocks noGrp="1"/>
          </p:cNvSpPr>
          <p:nvPr>
            <p:ph type="sldNum" sz="quarter" idx="10"/>
          </p:nvPr>
        </p:nvSpPr>
        <p:spPr/>
        <p:txBody>
          <a:bodyPr/>
          <a:lstStyle/>
          <a:p>
            <a:fld id="{AC72CD79-D36A-4E01-AE1C-064887FE954D}" type="slidenum">
              <a:rPr lang="en-US" smtClean="0"/>
              <a:t>27</a:t>
            </a:fld>
            <a:endParaRPr lang="en-US"/>
          </a:p>
        </p:txBody>
      </p:sp>
    </p:spTree>
    <p:extLst>
      <p:ext uri="{BB962C8B-B14F-4D97-AF65-F5344CB8AC3E}">
        <p14:creationId xmlns:p14="http://schemas.microsoft.com/office/powerpoint/2010/main" val="27433567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1.1.2.4 Data Center Networks</a:t>
            </a:r>
          </a:p>
        </p:txBody>
      </p:sp>
      <p:sp>
        <p:nvSpPr>
          <p:cNvPr id="4" name="Slide Number Placeholder 3"/>
          <p:cNvSpPr>
            <a:spLocks noGrp="1"/>
          </p:cNvSpPr>
          <p:nvPr>
            <p:ph type="sldNum" sz="quarter" idx="10"/>
          </p:nvPr>
        </p:nvSpPr>
        <p:spPr/>
        <p:txBody>
          <a:bodyPr/>
          <a:lstStyle/>
          <a:p>
            <a:fld id="{AC72CD79-D36A-4E01-AE1C-064887FE954D}" type="slidenum">
              <a:rPr lang="en-US" smtClean="0"/>
              <a:t>28</a:t>
            </a:fld>
            <a:endParaRPr lang="en-US"/>
          </a:p>
        </p:txBody>
      </p:sp>
    </p:spTree>
    <p:extLst>
      <p:ext uri="{BB962C8B-B14F-4D97-AF65-F5344CB8AC3E}">
        <p14:creationId xmlns:p14="http://schemas.microsoft.com/office/powerpoint/2010/main" val="19314849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1.1.2.5 Cloud and Virtual Networks</a:t>
            </a:r>
          </a:p>
          <a:p>
            <a:r>
              <a:rPr lang="en-US" dirty="0"/>
              <a:t>1.1.2.6 The Evolving Network Border</a:t>
            </a:r>
          </a:p>
          <a:p>
            <a:r>
              <a:rPr lang="en-US" dirty="0"/>
              <a:t>1.1.2.7 Activity - Network Topology Protection Overview</a:t>
            </a:r>
          </a:p>
        </p:txBody>
      </p:sp>
      <p:sp>
        <p:nvSpPr>
          <p:cNvPr id="4" name="Slide Number Placeholder 3"/>
          <p:cNvSpPr>
            <a:spLocks noGrp="1"/>
          </p:cNvSpPr>
          <p:nvPr>
            <p:ph type="sldNum" sz="quarter" idx="10"/>
          </p:nvPr>
        </p:nvSpPr>
        <p:spPr/>
        <p:txBody>
          <a:bodyPr/>
          <a:lstStyle/>
          <a:p>
            <a:fld id="{AC72CD79-D36A-4E01-AE1C-064887FE954D}" type="slidenum">
              <a:rPr lang="en-US" smtClean="0"/>
              <a:t>29</a:t>
            </a:fld>
            <a:endParaRPr lang="en-US"/>
          </a:p>
        </p:txBody>
      </p:sp>
    </p:spTree>
    <p:extLst>
      <p:ext uri="{BB962C8B-B14F-4D97-AF65-F5344CB8AC3E}">
        <p14:creationId xmlns:p14="http://schemas.microsoft.com/office/powerpoint/2010/main" val="252296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1.2.2.2 Evolution of Security Tools</a:t>
            </a:r>
          </a:p>
        </p:txBody>
      </p:sp>
      <p:sp>
        <p:nvSpPr>
          <p:cNvPr id="4" name="Slide Number Placeholder 3"/>
          <p:cNvSpPr>
            <a:spLocks noGrp="1"/>
          </p:cNvSpPr>
          <p:nvPr>
            <p:ph type="sldNum" sz="quarter" idx="10"/>
          </p:nvPr>
        </p:nvSpPr>
        <p:spPr/>
        <p:txBody>
          <a:bodyPr/>
          <a:lstStyle/>
          <a:p>
            <a:fld id="{AC72CD79-D36A-4E01-AE1C-064887FE954D}" type="slidenum">
              <a:rPr lang="en-US" smtClean="0"/>
              <a:t>31</a:t>
            </a:fld>
            <a:endParaRPr lang="en-US"/>
          </a:p>
        </p:txBody>
      </p:sp>
    </p:spTree>
    <p:extLst>
      <p:ext uri="{BB962C8B-B14F-4D97-AF65-F5344CB8AC3E}">
        <p14:creationId xmlns:p14="http://schemas.microsoft.com/office/powerpoint/2010/main" val="9264564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1.2.2.3 Categories of Attack Tools</a:t>
            </a:r>
          </a:p>
        </p:txBody>
      </p:sp>
      <p:sp>
        <p:nvSpPr>
          <p:cNvPr id="4" name="Slide Number Placeholder 3"/>
          <p:cNvSpPr>
            <a:spLocks noGrp="1"/>
          </p:cNvSpPr>
          <p:nvPr>
            <p:ph type="sldNum" sz="quarter" idx="10"/>
          </p:nvPr>
        </p:nvSpPr>
        <p:spPr/>
        <p:txBody>
          <a:bodyPr/>
          <a:lstStyle/>
          <a:p>
            <a:fld id="{AC72CD79-D36A-4E01-AE1C-064887FE954D}" type="slidenum">
              <a:rPr lang="en-US" smtClean="0"/>
              <a:t>32</a:t>
            </a:fld>
            <a:endParaRPr lang="en-US"/>
          </a:p>
        </p:txBody>
      </p:sp>
    </p:spTree>
    <p:extLst>
      <p:ext uri="{BB962C8B-B14F-4D97-AF65-F5344CB8AC3E}">
        <p14:creationId xmlns:p14="http://schemas.microsoft.com/office/powerpoint/2010/main" val="36405280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1.2.3.1 Various Types of Malware</a:t>
            </a:r>
          </a:p>
        </p:txBody>
      </p:sp>
      <p:sp>
        <p:nvSpPr>
          <p:cNvPr id="4" name="Slide Number Placeholder 3"/>
          <p:cNvSpPr>
            <a:spLocks noGrp="1"/>
          </p:cNvSpPr>
          <p:nvPr>
            <p:ph type="sldNum" sz="quarter" idx="10"/>
          </p:nvPr>
        </p:nvSpPr>
        <p:spPr/>
        <p:txBody>
          <a:bodyPr/>
          <a:lstStyle/>
          <a:p>
            <a:fld id="{AC72CD79-D36A-4E01-AE1C-064887FE954D}" type="slidenum">
              <a:rPr lang="en-US" smtClean="0"/>
              <a:t>33</a:t>
            </a:fld>
            <a:endParaRPr lang="en-US"/>
          </a:p>
        </p:txBody>
      </p:sp>
    </p:spTree>
    <p:extLst>
      <p:ext uri="{BB962C8B-B14F-4D97-AF65-F5344CB8AC3E}">
        <p14:creationId xmlns:p14="http://schemas.microsoft.com/office/powerpoint/2010/main" val="338844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1.2.3.2</a:t>
            </a:r>
            <a:r>
              <a:rPr lang="en-US" baseline="0" dirty="0"/>
              <a:t> Viruses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34</a:t>
            </a:fld>
            <a:endParaRPr lang="en-US"/>
          </a:p>
        </p:txBody>
      </p:sp>
    </p:spTree>
    <p:extLst>
      <p:ext uri="{BB962C8B-B14F-4D97-AF65-F5344CB8AC3E}">
        <p14:creationId xmlns:p14="http://schemas.microsoft.com/office/powerpoint/2010/main" val="36912194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1.2.3.3 Trojan Horses</a:t>
            </a:r>
          </a:p>
          <a:p>
            <a:r>
              <a:rPr lang="en-US" dirty="0"/>
              <a:t>1.2.3.4 Trojan Horse Classification</a:t>
            </a:r>
          </a:p>
        </p:txBody>
      </p:sp>
      <p:sp>
        <p:nvSpPr>
          <p:cNvPr id="4" name="Slide Number Placeholder 3"/>
          <p:cNvSpPr>
            <a:spLocks noGrp="1"/>
          </p:cNvSpPr>
          <p:nvPr>
            <p:ph type="sldNum" sz="quarter" idx="10"/>
          </p:nvPr>
        </p:nvSpPr>
        <p:spPr/>
        <p:txBody>
          <a:bodyPr/>
          <a:lstStyle/>
          <a:p>
            <a:fld id="{AC72CD79-D36A-4E01-AE1C-064887FE954D}" type="slidenum">
              <a:rPr lang="en-US" smtClean="0"/>
              <a:t>35</a:t>
            </a:fld>
            <a:endParaRPr lang="en-US"/>
          </a:p>
        </p:txBody>
      </p:sp>
    </p:spTree>
    <p:extLst>
      <p:ext uri="{BB962C8B-B14F-4D97-AF65-F5344CB8AC3E}">
        <p14:creationId xmlns:p14="http://schemas.microsoft.com/office/powerpoint/2010/main" val="7665812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1.2.3.5 Worms</a:t>
            </a:r>
          </a:p>
        </p:txBody>
      </p:sp>
      <p:sp>
        <p:nvSpPr>
          <p:cNvPr id="4" name="Slide Number Placeholder 3"/>
          <p:cNvSpPr>
            <a:spLocks noGrp="1"/>
          </p:cNvSpPr>
          <p:nvPr>
            <p:ph type="sldNum" sz="quarter" idx="10"/>
          </p:nvPr>
        </p:nvSpPr>
        <p:spPr/>
        <p:txBody>
          <a:bodyPr/>
          <a:lstStyle/>
          <a:p>
            <a:fld id="{AC72CD79-D36A-4E01-AE1C-064887FE954D}" type="slidenum">
              <a:rPr lang="en-US" smtClean="0"/>
              <a:t>36</a:t>
            </a:fld>
            <a:endParaRPr lang="en-US"/>
          </a:p>
        </p:txBody>
      </p:sp>
    </p:spTree>
    <p:extLst>
      <p:ext uri="{BB962C8B-B14F-4D97-AF65-F5344CB8AC3E}">
        <p14:creationId xmlns:p14="http://schemas.microsoft.com/office/powerpoint/2010/main" val="40992551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1.2.3.6 Worm Components</a:t>
            </a:r>
          </a:p>
        </p:txBody>
      </p:sp>
      <p:sp>
        <p:nvSpPr>
          <p:cNvPr id="4" name="Slide Number Placeholder 3"/>
          <p:cNvSpPr>
            <a:spLocks noGrp="1"/>
          </p:cNvSpPr>
          <p:nvPr>
            <p:ph type="sldNum" sz="quarter" idx="10"/>
          </p:nvPr>
        </p:nvSpPr>
        <p:spPr/>
        <p:txBody>
          <a:bodyPr/>
          <a:lstStyle/>
          <a:p>
            <a:fld id="{AC72CD79-D36A-4E01-AE1C-064887FE954D}" type="slidenum">
              <a:rPr lang="en-US" smtClean="0"/>
              <a:t>37</a:t>
            </a:fld>
            <a:endParaRPr lang="en-US"/>
          </a:p>
        </p:txBody>
      </p:sp>
    </p:spTree>
    <p:extLst>
      <p:ext uri="{BB962C8B-B14F-4D97-AF65-F5344CB8AC3E}">
        <p14:creationId xmlns:p14="http://schemas.microsoft.com/office/powerpoint/2010/main" val="40190332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1.2.3.7 Other Malware</a:t>
            </a:r>
          </a:p>
          <a:p>
            <a:r>
              <a:rPr lang="en-US" dirty="0"/>
              <a:t>1.2.3.8</a:t>
            </a:r>
            <a:r>
              <a:rPr lang="en-US" baseline="0" dirty="0"/>
              <a:t> Activity - Identify the Malware Type</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38</a:t>
            </a:fld>
            <a:endParaRPr lang="en-US"/>
          </a:p>
        </p:txBody>
      </p:sp>
    </p:spTree>
    <p:extLst>
      <p:ext uri="{BB962C8B-B14F-4D97-AF65-F5344CB8AC3E}">
        <p14:creationId xmlns:p14="http://schemas.microsoft.com/office/powerpoint/2010/main" val="17556495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1.1.1.1 Networks </a:t>
            </a:r>
            <a:r>
              <a:rPr lang="en-US"/>
              <a:t>Are Targets</a:t>
            </a:r>
          </a:p>
        </p:txBody>
      </p:sp>
      <p:sp>
        <p:nvSpPr>
          <p:cNvPr id="4" name="Slide Number Placeholder 3"/>
          <p:cNvSpPr>
            <a:spLocks noGrp="1"/>
          </p:cNvSpPr>
          <p:nvPr>
            <p:ph type="sldNum" sz="quarter" idx="10"/>
          </p:nvPr>
        </p:nvSpPr>
        <p:spPr/>
        <p:txBody>
          <a:bodyPr/>
          <a:lstStyle/>
          <a:p>
            <a:fld id="{AC72CD79-D36A-4E01-AE1C-064887FE954D}" type="slidenum">
              <a:rPr lang="en-US" smtClean="0"/>
              <a:t>39</a:t>
            </a:fld>
            <a:endParaRPr lang="en-US"/>
          </a:p>
        </p:txBody>
      </p:sp>
    </p:spTree>
    <p:extLst>
      <p:ext uri="{BB962C8B-B14F-4D97-AF65-F5344CB8AC3E}">
        <p14:creationId xmlns:p14="http://schemas.microsoft.com/office/powerpoint/2010/main" val="2523889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1.2.4.2 Reconnaissance Attacks</a:t>
            </a:r>
          </a:p>
          <a:p>
            <a:r>
              <a:rPr lang="en-US" dirty="0"/>
              <a:t>1.2.4.3 Sample Reconnaissance Attacks</a:t>
            </a:r>
          </a:p>
        </p:txBody>
      </p:sp>
      <p:sp>
        <p:nvSpPr>
          <p:cNvPr id="4" name="Slide Number Placeholder 3"/>
          <p:cNvSpPr>
            <a:spLocks noGrp="1"/>
          </p:cNvSpPr>
          <p:nvPr>
            <p:ph type="sldNum" sz="quarter" idx="10"/>
          </p:nvPr>
        </p:nvSpPr>
        <p:spPr/>
        <p:txBody>
          <a:bodyPr/>
          <a:lstStyle/>
          <a:p>
            <a:fld id="{AC72CD79-D36A-4E01-AE1C-064887FE954D}" type="slidenum">
              <a:rPr lang="en-US" smtClean="0"/>
              <a:t>40</a:t>
            </a:fld>
            <a:endParaRPr lang="en-US"/>
          </a:p>
        </p:txBody>
      </p:sp>
    </p:spTree>
    <p:extLst>
      <p:ext uri="{BB962C8B-B14F-4D97-AF65-F5344CB8AC3E}">
        <p14:creationId xmlns:p14="http://schemas.microsoft.com/office/powerpoint/2010/main" val="18291762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1.2.4.5 Access Attacks</a:t>
            </a:r>
          </a:p>
          <a:p>
            <a:r>
              <a:rPr lang="en-US" dirty="0"/>
              <a:t>1.2.4.6 Types of Access Attacks</a:t>
            </a:r>
          </a:p>
        </p:txBody>
      </p:sp>
      <p:sp>
        <p:nvSpPr>
          <p:cNvPr id="4" name="Slide Number Placeholder 3"/>
          <p:cNvSpPr>
            <a:spLocks noGrp="1"/>
          </p:cNvSpPr>
          <p:nvPr>
            <p:ph type="sldNum" sz="quarter" idx="10"/>
          </p:nvPr>
        </p:nvSpPr>
        <p:spPr/>
        <p:txBody>
          <a:bodyPr/>
          <a:lstStyle/>
          <a:p>
            <a:fld id="{AC72CD79-D36A-4E01-AE1C-064887FE954D}" type="slidenum">
              <a:rPr lang="en-US" smtClean="0"/>
              <a:t>41</a:t>
            </a:fld>
            <a:endParaRPr lang="en-US"/>
          </a:p>
        </p:txBody>
      </p:sp>
    </p:spTree>
    <p:extLst>
      <p:ext uri="{BB962C8B-B14F-4D97-AF65-F5344CB8AC3E}">
        <p14:creationId xmlns:p14="http://schemas.microsoft.com/office/powerpoint/2010/main" val="31092599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1.2.4.6 Social Engineering</a:t>
            </a:r>
          </a:p>
        </p:txBody>
      </p:sp>
      <p:sp>
        <p:nvSpPr>
          <p:cNvPr id="4" name="Slide Number Placeholder 3"/>
          <p:cNvSpPr>
            <a:spLocks noGrp="1"/>
          </p:cNvSpPr>
          <p:nvPr>
            <p:ph type="sldNum" sz="quarter" idx="10"/>
          </p:nvPr>
        </p:nvSpPr>
        <p:spPr/>
        <p:txBody>
          <a:bodyPr/>
          <a:lstStyle/>
          <a:p>
            <a:fld id="{AC72CD79-D36A-4E01-AE1C-064887FE954D}" type="slidenum">
              <a:rPr lang="en-US" smtClean="0"/>
              <a:t>42</a:t>
            </a:fld>
            <a:endParaRPr lang="en-US"/>
          </a:p>
        </p:txBody>
      </p:sp>
    </p:spTree>
    <p:extLst>
      <p:ext uri="{BB962C8B-B14F-4D97-AF65-F5344CB8AC3E}">
        <p14:creationId xmlns:p14="http://schemas.microsoft.com/office/powerpoint/2010/main" val="19143685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1.2.4.7 Denial of Service Attacks</a:t>
            </a:r>
          </a:p>
          <a:p>
            <a:r>
              <a:rPr lang="en-US" dirty="0"/>
              <a:t>1.2.4.8 Types of </a:t>
            </a:r>
            <a:r>
              <a:rPr lang="en-US" dirty="0" err="1"/>
              <a:t>DoS</a:t>
            </a:r>
            <a:r>
              <a:rPr lang="en-US" dirty="0"/>
              <a:t> Attacks</a:t>
            </a:r>
          </a:p>
        </p:txBody>
      </p:sp>
      <p:sp>
        <p:nvSpPr>
          <p:cNvPr id="4" name="Slide Number Placeholder 3"/>
          <p:cNvSpPr>
            <a:spLocks noGrp="1"/>
          </p:cNvSpPr>
          <p:nvPr>
            <p:ph type="sldNum" sz="quarter" idx="10"/>
          </p:nvPr>
        </p:nvSpPr>
        <p:spPr/>
        <p:txBody>
          <a:bodyPr/>
          <a:lstStyle/>
          <a:p>
            <a:fld id="{AC72CD79-D36A-4E01-AE1C-064887FE954D}" type="slidenum">
              <a:rPr lang="en-US" smtClean="0"/>
              <a:t>43</a:t>
            </a:fld>
            <a:endParaRPr lang="en-US"/>
          </a:p>
        </p:txBody>
      </p:sp>
    </p:spTree>
    <p:extLst>
      <p:ext uri="{BB962C8B-B14F-4D97-AF65-F5344CB8AC3E}">
        <p14:creationId xmlns:p14="http://schemas.microsoft.com/office/powerpoint/2010/main" val="26951071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1.2.4.9 </a:t>
            </a:r>
            <a:r>
              <a:rPr lang="en-US" dirty="0" err="1"/>
              <a:t>DDoS</a:t>
            </a:r>
            <a:r>
              <a:rPr lang="en-US" dirty="0"/>
              <a:t> Attacks</a:t>
            </a:r>
          </a:p>
          <a:p>
            <a:r>
              <a:rPr lang="en-US" dirty="0"/>
              <a:t>1.2.4.10 </a:t>
            </a:r>
            <a:r>
              <a:rPr lang="en-US" dirty="0" err="1"/>
              <a:t>DDoS</a:t>
            </a:r>
            <a:r>
              <a:rPr lang="en-US" dirty="0"/>
              <a:t> Attacks (cont.) - Video </a:t>
            </a:r>
            <a:r>
              <a:rPr lang="en-CA" dirty="0"/>
              <a:t>https://www.youtube.com/watch?v=NogCN78XN2w</a:t>
            </a:r>
          </a:p>
          <a:p>
            <a:r>
              <a:rPr lang="en-US" dirty="0"/>
              <a:t>1.2.4.11 Activity - Identify the Types of Attack</a:t>
            </a:r>
          </a:p>
          <a:p>
            <a:r>
              <a:rPr lang="en-US" dirty="0"/>
              <a:t>1.2.4.12 Lab - Social Engineering</a:t>
            </a:r>
          </a:p>
        </p:txBody>
      </p:sp>
      <p:sp>
        <p:nvSpPr>
          <p:cNvPr id="4" name="Slide Number Placeholder 3"/>
          <p:cNvSpPr>
            <a:spLocks noGrp="1"/>
          </p:cNvSpPr>
          <p:nvPr>
            <p:ph type="sldNum" sz="quarter" idx="10"/>
          </p:nvPr>
        </p:nvSpPr>
        <p:spPr/>
        <p:txBody>
          <a:bodyPr/>
          <a:lstStyle/>
          <a:p>
            <a:fld id="{AC72CD79-D36A-4E01-AE1C-064887FE954D}" type="slidenum">
              <a:rPr lang="en-US" smtClean="0"/>
              <a:t>44</a:t>
            </a:fld>
            <a:endParaRPr lang="en-US"/>
          </a:p>
        </p:txBody>
      </p:sp>
    </p:spTree>
    <p:extLst>
      <p:ext uri="{BB962C8B-B14F-4D97-AF65-F5344CB8AC3E}">
        <p14:creationId xmlns:p14="http://schemas.microsoft.com/office/powerpoint/2010/main" val="15703641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1.3.1.1 Network Security Professionals</a:t>
            </a:r>
          </a:p>
        </p:txBody>
      </p:sp>
      <p:sp>
        <p:nvSpPr>
          <p:cNvPr id="4" name="Slide Number Placeholder 3"/>
          <p:cNvSpPr>
            <a:spLocks noGrp="1"/>
          </p:cNvSpPr>
          <p:nvPr>
            <p:ph type="sldNum" sz="quarter" idx="10"/>
          </p:nvPr>
        </p:nvSpPr>
        <p:spPr/>
        <p:txBody>
          <a:bodyPr/>
          <a:lstStyle/>
          <a:p>
            <a:fld id="{AC72CD79-D36A-4E01-AE1C-064887FE954D}" type="slidenum">
              <a:rPr lang="en-US" smtClean="0"/>
              <a:t>45</a:t>
            </a:fld>
            <a:endParaRPr lang="en-US"/>
          </a:p>
        </p:txBody>
      </p:sp>
    </p:spTree>
    <p:extLst>
      <p:ext uri="{BB962C8B-B14F-4D97-AF65-F5344CB8AC3E}">
        <p14:creationId xmlns:p14="http://schemas.microsoft.com/office/powerpoint/2010/main" val="5750208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1.3.1.2 Network Security Organizations</a:t>
            </a:r>
          </a:p>
        </p:txBody>
      </p:sp>
      <p:sp>
        <p:nvSpPr>
          <p:cNvPr id="4" name="Slide Number Placeholder 3"/>
          <p:cNvSpPr>
            <a:spLocks noGrp="1"/>
          </p:cNvSpPr>
          <p:nvPr>
            <p:ph type="sldNum" sz="quarter" idx="10"/>
          </p:nvPr>
        </p:nvSpPr>
        <p:spPr/>
        <p:txBody>
          <a:bodyPr/>
          <a:lstStyle/>
          <a:p>
            <a:fld id="{AC72CD79-D36A-4E01-AE1C-064887FE954D}" type="slidenum">
              <a:rPr lang="en-US" smtClean="0"/>
              <a:t>46</a:t>
            </a:fld>
            <a:endParaRPr lang="en-US"/>
          </a:p>
        </p:txBody>
      </p:sp>
    </p:spTree>
    <p:extLst>
      <p:ext uri="{BB962C8B-B14F-4D97-AF65-F5344CB8AC3E}">
        <p14:creationId xmlns:p14="http://schemas.microsoft.com/office/powerpoint/2010/main" val="5825421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1.3.1.3 Confidentiality,</a:t>
            </a:r>
            <a:r>
              <a:rPr lang="en-US" baseline="0" dirty="0"/>
              <a:t> Integrity, Availability</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47</a:t>
            </a:fld>
            <a:endParaRPr lang="en-US"/>
          </a:p>
        </p:txBody>
      </p:sp>
    </p:spTree>
    <p:extLst>
      <p:ext uri="{BB962C8B-B14F-4D97-AF65-F5344CB8AC3E}">
        <p14:creationId xmlns:p14="http://schemas.microsoft.com/office/powerpoint/2010/main" val="16555909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ullet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3" y="432215"/>
            <a:ext cx="8588861" cy="838200"/>
          </a:xfrm>
        </p:spPr>
        <p:txBody>
          <a:bodyPr/>
          <a:lstStyle>
            <a:lvl1pPr>
              <a:defRPr/>
            </a:lvl1pPr>
          </a:lstStyle>
          <a:p>
            <a:r>
              <a:rPr lang="en-US" dirty="0"/>
              <a:t>Slide Title Goes Here</a:t>
            </a:r>
          </a:p>
        </p:txBody>
      </p:sp>
      <p:sp>
        <p:nvSpPr>
          <p:cNvPr id="4" name="Text Placeholder 3"/>
          <p:cNvSpPr>
            <a:spLocks noGrp="1"/>
          </p:cNvSpPr>
          <p:nvPr>
            <p:ph type="body" sz="quarter" idx="10" hasCustomPrompt="1"/>
          </p:nvPr>
        </p:nvSpPr>
        <p:spPr>
          <a:xfrm>
            <a:off x="228600" y="1344168"/>
            <a:ext cx="8577072" cy="4965192"/>
          </a:xfrm>
        </p:spPr>
        <p:txBody>
          <a:bodyPr vert="horz"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46865378"/>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lternate Title Slide">
    <p:spTree>
      <p:nvGrpSpPr>
        <p:cNvPr id="1" name=""/>
        <p:cNvGrpSpPr/>
        <p:nvPr/>
      </p:nvGrpSpPr>
      <p:grpSpPr>
        <a:xfrm>
          <a:off x="0" y="0"/>
          <a:ext cx="0" cy="0"/>
          <a:chOff x="0" y="0"/>
          <a:chExt cx="0" cy="0"/>
        </a:xfrm>
      </p:grpSpPr>
      <p:sp>
        <p:nvSpPr>
          <p:cNvPr id="50" name="Title 1"/>
          <p:cNvSpPr>
            <a:spLocks noGrp="1"/>
          </p:cNvSpPr>
          <p:nvPr>
            <p:ph type="ctrTitle" hasCustomPrompt="1"/>
          </p:nvPr>
        </p:nvSpPr>
        <p:spPr>
          <a:xfrm>
            <a:off x="221394" y="1248231"/>
            <a:ext cx="8112125" cy="2907239"/>
          </a:xfrm>
        </p:spPr>
        <p:txBody>
          <a:bodyPr/>
          <a:lstStyle>
            <a:lvl1pPr marL="0" indent="0" algn="l" defTabSz="685800" rtl="0" eaLnBrk="1" latinLnBrk="0" hangingPunct="1">
              <a:lnSpc>
                <a:spcPct val="85000"/>
              </a:lnSpc>
              <a:spcBef>
                <a:spcPct val="0"/>
              </a:spcBef>
              <a:buClr>
                <a:schemeClr val="tx1"/>
              </a:buClr>
              <a:buFont typeface="Ciscolight" pitchFamily="2" charset="0"/>
              <a:buNone/>
              <a:defRPr lang="en-US" sz="45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r>
              <a:rPr lang="en-US" dirty="0"/>
              <a:t>Presentation </a:t>
            </a:r>
            <a:br>
              <a:rPr lang="en-US" dirty="0"/>
            </a:br>
            <a:r>
              <a:rPr lang="en-US" dirty="0"/>
              <a:t>Title Goes Here</a:t>
            </a:r>
          </a:p>
        </p:txBody>
      </p:sp>
    </p:spTree>
    <p:extLst>
      <p:ext uri="{BB962C8B-B14F-4D97-AF65-F5344CB8AC3E}">
        <p14:creationId xmlns:p14="http://schemas.microsoft.com/office/powerpoint/2010/main" val="2782055009"/>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cvedetails.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infragard.org/" TargetMode="External"/><Relationship Id="rId4" Type="http://schemas.openxmlformats.org/officeDocument/2006/relationships/hyperlink" Target="https://www.honeynet.org/node/96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27000.or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www.isaca.org/cyber/pages/cybersecuritylegislation.aspx"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22.png"/><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7.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ACUA 6001</a:t>
            </a:r>
          </a:p>
        </p:txBody>
      </p:sp>
      <p:sp>
        <p:nvSpPr>
          <p:cNvPr id="6147" name="Subtitle 4"/>
          <p:cNvSpPr>
            <a:spLocks noGrp="1"/>
          </p:cNvSpPr>
          <p:nvPr>
            <p:ph type="subTitle" idx="1"/>
          </p:nvPr>
        </p:nvSpPr>
        <p:spPr>
          <a:xfrm>
            <a:off x="0" y="2133600"/>
            <a:ext cx="9144000" cy="3816350"/>
          </a:xfrm>
        </p:spPr>
        <p:txBody>
          <a:bodyPr/>
          <a:lstStyle/>
          <a:p>
            <a:pPr eaLnBrk="1" hangingPunct="1"/>
            <a:r>
              <a:rPr lang="en-GB" altLang="en-US" dirty="0">
                <a:solidFill>
                  <a:schemeClr val="tx1"/>
                </a:solidFill>
              </a:rPr>
              <a:t>Data Centre Virtualization</a:t>
            </a:r>
          </a:p>
          <a:p>
            <a:pPr eaLnBrk="1" hangingPunct="1"/>
            <a:r>
              <a:rPr lang="en-GB" altLang="en-US" dirty="0">
                <a:solidFill>
                  <a:schemeClr val="tx1"/>
                </a:solidFill>
              </a:rPr>
              <a:t>Week 5</a:t>
            </a:r>
          </a:p>
          <a:p>
            <a:pPr eaLnBrk="1" hangingPunct="1"/>
            <a:r>
              <a:rPr lang="en-GB" altLang="en-US" dirty="0">
                <a:solidFill>
                  <a:schemeClr val="tx1"/>
                </a:solidFill>
              </a:rPr>
              <a:t>Security</a:t>
            </a:r>
          </a:p>
          <a:p>
            <a:r>
              <a:rPr lang="en-US" sz="2000" dirty="0">
                <a:solidFill>
                  <a:schemeClr val="accent2"/>
                </a:solidFill>
              </a:rPr>
              <a:t>A Brief Introduction to Network </a:t>
            </a:r>
          </a:p>
          <a:p>
            <a:r>
              <a:rPr lang="en-US" sz="2000" dirty="0">
                <a:solidFill>
                  <a:schemeClr val="accent2"/>
                </a:solidFill>
              </a:rPr>
              <a:t>Security and Protection</a:t>
            </a:r>
          </a:p>
          <a:p>
            <a:r>
              <a:rPr lang="en-US" sz="2000" dirty="0">
                <a:solidFill>
                  <a:schemeClr val="accent2"/>
                </a:solidFill>
              </a:rPr>
              <a:t>(Using Cisco Cybersecurity and CCNA Security material)</a:t>
            </a:r>
          </a:p>
          <a:p>
            <a:pPr eaLnBrk="1" hangingPunct="1"/>
            <a:r>
              <a:rPr lang="en-GB" altLang="en-US" dirty="0">
                <a:solidFill>
                  <a:schemeClr val="tx1"/>
                </a:solidFill>
              </a:rPr>
              <a:t>						     - Koushik </a:t>
            </a:r>
            <a:r>
              <a:rPr lang="en-GB" altLang="en-US" dirty="0" err="1">
                <a:solidFill>
                  <a:schemeClr val="tx1"/>
                </a:solidFill>
              </a:rPr>
              <a:t>Modak</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338614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To understand the network security concept.</a:t>
            </a:r>
          </a:p>
          <a:p>
            <a:pPr eaLnBrk="1" hangingPunct="1">
              <a:defRPr/>
            </a:pPr>
            <a:r>
              <a:rPr lang="en-GB" altLang="en-US" sz="2400" dirty="0"/>
              <a:t>To understand security threats and different cyber attacks.</a:t>
            </a:r>
          </a:p>
          <a:p>
            <a:pPr eaLnBrk="1" hangingPunct="1">
              <a:defRPr/>
            </a:pPr>
            <a:r>
              <a:rPr lang="en-GB" altLang="en-US" sz="2400" dirty="0"/>
              <a:t>To understand cloud security concept.</a:t>
            </a:r>
          </a:p>
          <a:p>
            <a:pPr eaLnBrk="1" hangingPunct="1">
              <a:defRPr/>
            </a:pPr>
            <a:r>
              <a:rPr lang="en-GB" altLang="en-US" sz="2400" dirty="0"/>
              <a:t>To understand security policy and its influences.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The Kingdoms</a:t>
            </a:r>
            <a:br>
              <a:rPr lang="en-US" dirty="0">
                <a:latin typeface="Arial" charset="0"/>
              </a:rPr>
            </a:br>
            <a:r>
              <a:rPr lang="en-US" dirty="0">
                <a:latin typeface="Arial" charset="0"/>
              </a:rPr>
              <a:t>Overview of the Kingdoms</a:t>
            </a:r>
          </a:p>
        </p:txBody>
      </p:sp>
      <p:sp>
        <p:nvSpPr>
          <p:cNvPr id="2" name="Content Placeholder 1"/>
          <p:cNvSpPr>
            <a:spLocks noGrp="1"/>
          </p:cNvSpPr>
          <p:nvPr>
            <p:ph idx="1"/>
          </p:nvPr>
        </p:nvSpPr>
        <p:spPr>
          <a:xfrm>
            <a:off x="1302833" y="2011876"/>
            <a:ext cx="4273945" cy="3590153"/>
          </a:xfrm>
        </p:spPr>
        <p:txBody>
          <a:bodyPr/>
          <a:lstStyle/>
          <a:p>
            <a:r>
              <a:rPr lang="en-US" sz="1500" dirty="0"/>
              <a:t>Websites and Power of Data</a:t>
            </a:r>
          </a:p>
          <a:p>
            <a:pPr marL="557213" lvl="1" indent="-214313">
              <a:buFont typeface="Arial" panose="020B0604020202020204" pitchFamily="34" charset="0"/>
              <a:buChar char="•"/>
            </a:pPr>
            <a:r>
              <a:rPr lang="en-US" sz="1200" dirty="0"/>
              <a:t>Great businesses have been created by collecting and harnessing the power of data and data analytics</a:t>
            </a:r>
          </a:p>
          <a:p>
            <a:pPr marL="557213" lvl="1" indent="-214313">
              <a:buFont typeface="Arial" panose="020B0604020202020204" pitchFamily="34" charset="0"/>
              <a:buChar char="•"/>
            </a:pPr>
            <a:r>
              <a:rPr lang="en-US" sz="1200" dirty="0"/>
              <a:t>These businesses have the responsibility to protect this data from misuse and unauthorized access</a:t>
            </a:r>
          </a:p>
          <a:p>
            <a:pPr marL="557213" lvl="1" indent="-214313">
              <a:buFont typeface="Arial" panose="020B0604020202020204" pitchFamily="34" charset="0"/>
              <a:buChar char="•"/>
            </a:pPr>
            <a:r>
              <a:rPr lang="en-US" sz="1200" dirty="0"/>
              <a:t>The growth of data has created great opportunities for cybersecurity specialists</a:t>
            </a:r>
          </a:p>
          <a:p>
            <a:r>
              <a:rPr lang="en-US" sz="1500" dirty="0"/>
              <a:t>Kingdoms</a:t>
            </a:r>
          </a:p>
          <a:p>
            <a:pPr marL="557213" lvl="1" indent="-214313">
              <a:buFont typeface="Arial" panose="020B0604020202020204" pitchFamily="34" charset="0"/>
              <a:buChar char="•"/>
            </a:pPr>
            <a:r>
              <a:rPr lang="en-US" sz="1200" dirty="0"/>
              <a:t>Business large and small have recognized the power of big data and data analytics</a:t>
            </a:r>
          </a:p>
          <a:p>
            <a:pPr marL="557213" lvl="1" indent="-214313">
              <a:buFont typeface="Arial" panose="020B0604020202020204" pitchFamily="34" charset="0"/>
              <a:buChar char="•"/>
            </a:pPr>
            <a:r>
              <a:rPr lang="en-US" sz="1200" dirty="0"/>
              <a:t>Organizations like Google, LinkedIn, Amazon provide important services and opportunity for their customers</a:t>
            </a:r>
          </a:p>
          <a:p>
            <a:pPr marL="557213" lvl="1" indent="-214313">
              <a:buFont typeface="Arial" panose="020B0604020202020204" pitchFamily="34" charset="0"/>
              <a:buChar char="•"/>
            </a:pPr>
            <a:r>
              <a:rPr lang="en-US" sz="1200" dirty="0"/>
              <a:t>The growth in data collection and analytics poses great risks to individuals and modern life if precautions are not taken to protect sensitive data from criminals or others who have intent to harm</a:t>
            </a:r>
          </a:p>
        </p:txBody>
      </p:sp>
      <p:pic>
        <p:nvPicPr>
          <p:cNvPr id="3" name="Picture 2"/>
          <p:cNvPicPr>
            <a:picLocks noChangeAspect="1"/>
          </p:cNvPicPr>
          <p:nvPr/>
        </p:nvPicPr>
        <p:blipFill>
          <a:blip r:embed="rId3"/>
          <a:stretch>
            <a:fillRect/>
          </a:stretch>
        </p:blipFill>
        <p:spPr>
          <a:xfrm>
            <a:off x="6081607" y="2611316"/>
            <a:ext cx="1662195" cy="1774012"/>
          </a:xfrm>
          <a:prstGeom prst="rect">
            <a:avLst/>
          </a:prstGeom>
        </p:spPr>
      </p:pic>
    </p:spTree>
    <p:extLst>
      <p:ext uri="{BB962C8B-B14F-4D97-AF65-F5344CB8AC3E}">
        <p14:creationId xmlns:p14="http://schemas.microsoft.com/office/powerpoint/2010/main" val="4062725370"/>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302833" y="1199204"/>
            <a:ext cx="6579118" cy="628650"/>
          </a:xfrm>
        </p:spPr>
        <p:txBody>
          <a:bodyPr>
            <a:normAutofit fontScale="90000"/>
          </a:bodyPr>
          <a:lstStyle/>
          <a:p>
            <a:pPr eaLnBrk="1" hangingPunct="1"/>
            <a:r>
              <a:rPr lang="en-US" sz="1350" dirty="0">
                <a:latin typeface="Arial" charset="0"/>
              </a:rPr>
              <a:t>The Kingdoms</a:t>
            </a:r>
            <a:br>
              <a:rPr lang="en-US" dirty="0">
                <a:latin typeface="Arial" charset="0"/>
              </a:rPr>
            </a:br>
            <a:r>
              <a:rPr lang="en-US" dirty="0">
                <a:latin typeface="Arial" charset="0"/>
              </a:rPr>
              <a:t>Overview of the Kingdoms (Cont.)</a:t>
            </a:r>
          </a:p>
        </p:txBody>
      </p:sp>
      <p:sp>
        <p:nvSpPr>
          <p:cNvPr id="2" name="Content Placeholder 1"/>
          <p:cNvSpPr>
            <a:spLocks noGrp="1"/>
          </p:cNvSpPr>
          <p:nvPr>
            <p:ph idx="1"/>
          </p:nvPr>
        </p:nvSpPr>
        <p:spPr>
          <a:xfrm>
            <a:off x="1302833" y="2420889"/>
            <a:ext cx="4273945" cy="3237907"/>
          </a:xfrm>
        </p:spPr>
        <p:txBody>
          <a:bodyPr/>
          <a:lstStyle/>
          <a:p>
            <a:r>
              <a:rPr lang="en-US" sz="1350" dirty="0"/>
              <a:t>Cyber wizards now have the technology to track worldwide weather trends, monitor the oceans, and track the movement and behavior of people, animals and objects in real time.</a:t>
            </a:r>
          </a:p>
          <a:p>
            <a:r>
              <a:rPr lang="en-US" sz="1350" dirty="0"/>
              <a:t>New technologies, such as Geospatial Information Systems (GIS) and the Internet of Everything (IoE), have emerged.  Each depends on collecting and analyzing tremendous amounts of data.</a:t>
            </a:r>
          </a:p>
          <a:p>
            <a:r>
              <a:rPr lang="en-US" sz="1350" dirty="0"/>
              <a:t>This growing collection of data can help people save energy, improve efficiencies, and reduce safety risks. </a:t>
            </a:r>
          </a:p>
        </p:txBody>
      </p:sp>
      <p:pic>
        <p:nvPicPr>
          <p:cNvPr id="4" name="Picture 3"/>
          <p:cNvPicPr>
            <a:picLocks noChangeAspect="1"/>
          </p:cNvPicPr>
          <p:nvPr/>
        </p:nvPicPr>
        <p:blipFill>
          <a:blip r:embed="rId3"/>
          <a:stretch>
            <a:fillRect/>
          </a:stretch>
        </p:blipFill>
        <p:spPr>
          <a:xfrm>
            <a:off x="5699222" y="3936756"/>
            <a:ext cx="2067409" cy="1329562"/>
          </a:xfrm>
          <a:prstGeom prst="rect">
            <a:avLst/>
          </a:prstGeom>
        </p:spPr>
      </p:pic>
    </p:spTree>
    <p:extLst>
      <p:ext uri="{BB962C8B-B14F-4D97-AF65-F5344CB8AC3E}">
        <p14:creationId xmlns:p14="http://schemas.microsoft.com/office/powerpoint/2010/main" val="3402999687"/>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Cybercriminal versus Cyber Heroes</a:t>
            </a:r>
            <a:br>
              <a:rPr lang="en-US" sz="1350" dirty="0">
                <a:latin typeface="Arial" charset="0"/>
              </a:rPr>
            </a:br>
            <a:r>
              <a:rPr lang="en-US" dirty="0">
                <a:latin typeface="Arial" charset="0"/>
              </a:rPr>
              <a:t>Cybersecurity Criminals</a:t>
            </a:r>
          </a:p>
        </p:txBody>
      </p:sp>
      <p:sp>
        <p:nvSpPr>
          <p:cNvPr id="2" name="Content Placeholder 1"/>
          <p:cNvSpPr>
            <a:spLocks noGrp="1"/>
          </p:cNvSpPr>
          <p:nvPr>
            <p:ph idx="1"/>
          </p:nvPr>
        </p:nvSpPr>
        <p:spPr>
          <a:xfrm>
            <a:off x="1302834" y="1797957"/>
            <a:ext cx="4162595" cy="3590153"/>
          </a:xfrm>
        </p:spPr>
        <p:txBody>
          <a:bodyPr/>
          <a:lstStyle/>
          <a:p>
            <a:r>
              <a:rPr lang="en-US" sz="1350" b="1" dirty="0"/>
              <a:t>Hackers</a:t>
            </a:r>
            <a:r>
              <a:rPr lang="en-US" sz="1350" dirty="0"/>
              <a:t> – This group of criminals breaks into computers or networks to gain access for various reasons. </a:t>
            </a:r>
          </a:p>
          <a:p>
            <a:pPr lvl="1"/>
            <a:r>
              <a:rPr lang="en-US" sz="1200" b="1" i="1" dirty="0"/>
              <a:t>White hat </a:t>
            </a:r>
            <a:r>
              <a:rPr lang="en-US" sz="1200" dirty="0"/>
              <a:t>attackers break into networks or computer systems to discover weaknesses in order to improve the security of these systems. </a:t>
            </a:r>
          </a:p>
          <a:p>
            <a:pPr lvl="1"/>
            <a:r>
              <a:rPr lang="en-US" sz="1200" b="1" i="1" dirty="0"/>
              <a:t>Gray hat </a:t>
            </a:r>
            <a:r>
              <a:rPr lang="en-US" sz="1200" dirty="0"/>
              <a:t>attackers are somewhere between white and black hat attackers. The gray hat attackers may find a vulnerability and report it to the owners of the system if that action coincides with their agenda.</a:t>
            </a:r>
          </a:p>
          <a:p>
            <a:pPr lvl="1"/>
            <a:r>
              <a:rPr lang="en-US" sz="1200" b="1" i="1" dirty="0"/>
              <a:t>Black hat </a:t>
            </a:r>
            <a:r>
              <a:rPr lang="en-US" sz="1200" dirty="0"/>
              <a:t>attackers are unethical criminals who violate computer and network security for personal gain, or for malicious reasons, such as attacking networks. </a:t>
            </a:r>
          </a:p>
        </p:txBody>
      </p:sp>
      <p:pic>
        <p:nvPicPr>
          <p:cNvPr id="3" name="Picture 2"/>
          <p:cNvPicPr>
            <a:picLocks noChangeAspect="1"/>
          </p:cNvPicPr>
          <p:nvPr/>
        </p:nvPicPr>
        <p:blipFill>
          <a:blip r:embed="rId3"/>
          <a:stretch>
            <a:fillRect/>
          </a:stretch>
        </p:blipFill>
        <p:spPr>
          <a:xfrm>
            <a:off x="5716021" y="2156314"/>
            <a:ext cx="1971203" cy="1795829"/>
          </a:xfrm>
          <a:prstGeom prst="rect">
            <a:avLst/>
          </a:prstGeom>
        </p:spPr>
      </p:pic>
    </p:spTree>
    <p:extLst>
      <p:ext uri="{BB962C8B-B14F-4D97-AF65-F5344CB8AC3E}">
        <p14:creationId xmlns:p14="http://schemas.microsoft.com/office/powerpoint/2010/main" val="2916535"/>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Cybercriminal versus Cyber Heroes</a:t>
            </a:r>
            <a:br>
              <a:rPr lang="en-US" sz="1350" dirty="0">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1302834" y="1797957"/>
            <a:ext cx="5432075" cy="3590153"/>
          </a:xfrm>
        </p:spPr>
        <p:txBody>
          <a:bodyPr/>
          <a:lstStyle/>
          <a:p>
            <a:pPr marL="0" indent="0">
              <a:buNone/>
            </a:pPr>
            <a:r>
              <a:rPr lang="en-US" sz="1350" dirty="0"/>
              <a:t>Criminals come in many different forms. Each have their own motives:</a:t>
            </a:r>
          </a:p>
          <a:p>
            <a:r>
              <a:rPr lang="en-US" sz="1350" b="1" dirty="0"/>
              <a:t>Script Kiddies </a:t>
            </a:r>
            <a:r>
              <a:rPr lang="en-US" sz="1350" dirty="0"/>
              <a:t>- Teenagers or hobbyists mostly limited to pranks and vandalism, have little or no skill, often using existing tools or instructions found on the Internet to launch attacks. </a:t>
            </a:r>
          </a:p>
          <a:p>
            <a:r>
              <a:rPr lang="en-US" sz="1350" b="1" dirty="0"/>
              <a:t>Vulnerability Brokers </a:t>
            </a:r>
            <a:r>
              <a:rPr lang="en-US" sz="1350" dirty="0"/>
              <a:t>- Grey hat hackers who attempt to discover exploits and report them to vendors, sometimes for prizes or rewards.</a:t>
            </a:r>
          </a:p>
          <a:p>
            <a:r>
              <a:rPr lang="en-US" sz="1350" b="1" dirty="0"/>
              <a:t>Hacktivists -</a:t>
            </a:r>
            <a:r>
              <a:rPr lang="en-US" sz="1350" dirty="0"/>
              <a:t> Grey hat hackers who rally and protest against different political and social ideas. Hacktivists publicly protest against organizations or governments by posting articles, videos, leaking sensitive information, and performing distributed denial of service (DDoS) attacks.</a:t>
            </a:r>
          </a:p>
        </p:txBody>
      </p:sp>
    </p:spTree>
    <p:extLst>
      <p:ext uri="{BB962C8B-B14F-4D97-AF65-F5344CB8AC3E}">
        <p14:creationId xmlns:p14="http://schemas.microsoft.com/office/powerpoint/2010/main" val="2396502635"/>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Cybercriminal versus Cyber Heroes</a:t>
            </a:r>
            <a:br>
              <a:rPr lang="en-US" sz="1350" dirty="0">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1302833" y="1797957"/>
            <a:ext cx="5629902" cy="3590153"/>
          </a:xfrm>
        </p:spPr>
        <p:txBody>
          <a:bodyPr/>
          <a:lstStyle/>
          <a:p>
            <a:pPr marL="0" indent="0">
              <a:buNone/>
            </a:pPr>
            <a:r>
              <a:rPr lang="en-US" sz="1350" dirty="0"/>
              <a:t>Criminals come in many different forms. Each have their own motives:</a:t>
            </a:r>
          </a:p>
          <a:p>
            <a:r>
              <a:rPr lang="en-US" sz="1350" b="1" dirty="0"/>
              <a:t>Cyber Criminals </a:t>
            </a:r>
            <a:r>
              <a:rPr lang="en-US" sz="1350" dirty="0"/>
              <a:t>- These are black hat hackers who are either self-employed or working for large cybercrime organizations. Each year, cyber criminals are responsible for stealing billions of dollars from consumers and businesses.</a:t>
            </a:r>
          </a:p>
          <a:p>
            <a:r>
              <a:rPr lang="en-US" sz="1350" b="1" dirty="0"/>
              <a:t>State Sponsored Hackers - </a:t>
            </a:r>
            <a:r>
              <a:rPr lang="en-US" sz="135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extLst>
      <p:ext uri="{BB962C8B-B14F-4D97-AF65-F5344CB8AC3E}">
        <p14:creationId xmlns:p14="http://schemas.microsoft.com/office/powerpoint/2010/main" val="779394618"/>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Cybercriminal versus Cyber Heroes</a:t>
            </a:r>
            <a:br>
              <a:rPr lang="en-US" dirty="0">
                <a:latin typeface="Arial" charset="0"/>
              </a:rPr>
            </a:br>
            <a:r>
              <a:rPr lang="en-US" dirty="0">
                <a:latin typeface="Arial" charset="0"/>
              </a:rPr>
              <a:t>Cybersecurity Specialists </a:t>
            </a:r>
          </a:p>
        </p:txBody>
      </p:sp>
      <p:sp>
        <p:nvSpPr>
          <p:cNvPr id="2" name="Content Placeholder 1"/>
          <p:cNvSpPr>
            <a:spLocks noGrp="1"/>
          </p:cNvSpPr>
          <p:nvPr>
            <p:ph idx="1"/>
          </p:nvPr>
        </p:nvSpPr>
        <p:spPr>
          <a:xfrm>
            <a:off x="1302834" y="1986709"/>
            <a:ext cx="4957291" cy="3590153"/>
          </a:xfrm>
        </p:spPr>
        <p:txBody>
          <a:bodyPr/>
          <a:lstStyle/>
          <a:p>
            <a:pPr marL="0" indent="0">
              <a:buNone/>
            </a:pPr>
            <a:r>
              <a:rPr lang="en-US" sz="1200" dirty="0"/>
              <a:t>Thwarting the cyber criminals is a difficult task, company, government and international organizations have begun to take coordinated actions to limit or fend off cyber criminals. The coordinated actions include:</a:t>
            </a:r>
            <a:endParaRPr lang="en-US" sz="1200" b="1" dirty="0"/>
          </a:p>
          <a:p>
            <a:pPr marL="128588" indent="-128588"/>
            <a:r>
              <a:rPr lang="en-US" sz="1200" b="1" dirty="0"/>
              <a:t>Vulnerability Database</a:t>
            </a:r>
            <a:r>
              <a:rPr lang="en-US" sz="1200" dirty="0"/>
              <a:t>: The Nation Common Vulnerabilities and Exposures (CVE) database is an example of the development of a national database. The CVE National Database was developed to provide a publicly available database of all know vulnerabilities. </a:t>
            </a:r>
            <a:r>
              <a:rPr lang="en-US" sz="1200" dirty="0">
                <a:hlinkClick r:id="rId3"/>
              </a:rPr>
              <a:t>http://www.cvedetails.com/</a:t>
            </a:r>
            <a:endParaRPr lang="en-US" sz="1200" dirty="0"/>
          </a:p>
          <a:p>
            <a:pPr marL="128588" indent="-128588"/>
            <a:r>
              <a:rPr lang="en-US" sz="1200" b="1" dirty="0"/>
              <a:t>Early Warning Systems</a:t>
            </a:r>
            <a:r>
              <a:rPr lang="en-US" sz="1200" dirty="0"/>
              <a:t>: The </a:t>
            </a:r>
            <a:r>
              <a:rPr lang="en-US" sz="1200" dirty="0" err="1"/>
              <a:t>Honeynet</a:t>
            </a:r>
            <a:r>
              <a:rPr lang="en-US" sz="1200" dirty="0"/>
              <a:t> project is an example of creating Early Warning Systems. The project provides a </a:t>
            </a:r>
            <a:r>
              <a:rPr lang="en-US" sz="1200" dirty="0" err="1"/>
              <a:t>HoneyMap</a:t>
            </a:r>
            <a:r>
              <a:rPr lang="en-US" sz="1200" dirty="0"/>
              <a:t> which displays real-time visualization of attacks. </a:t>
            </a:r>
            <a:r>
              <a:rPr lang="en-US" sz="1200" dirty="0">
                <a:hlinkClick r:id="rId4"/>
              </a:rPr>
              <a:t>https://www.honeynet.org/node/960</a:t>
            </a:r>
            <a:endParaRPr lang="en-US" sz="1200" dirty="0"/>
          </a:p>
          <a:p>
            <a:pPr marL="128588" indent="-128588"/>
            <a:r>
              <a:rPr lang="en-US" sz="1200" b="1" dirty="0"/>
              <a:t>Share Cyber Intelligence</a:t>
            </a:r>
            <a:r>
              <a:rPr lang="en-US" sz="1200" dirty="0"/>
              <a:t>: InfraGard is an example of wide-spread sharing of cyber intelligence. The </a:t>
            </a:r>
            <a:r>
              <a:rPr lang="en-US" sz="1200" dirty="0" err="1"/>
              <a:t>InfraGard</a:t>
            </a:r>
            <a:r>
              <a:rPr lang="en-US" sz="1200" dirty="0"/>
              <a:t> program is a partnership between the and the private sector. The participants are dedicated to sharing information and intelligence to prevent hostile cyberattacks. </a:t>
            </a:r>
            <a:r>
              <a:rPr lang="en-US" sz="1200" dirty="0">
                <a:hlinkClick r:id="rId5"/>
              </a:rPr>
              <a:t>https://www.infragard.org/</a:t>
            </a:r>
            <a:endParaRPr lang="en-US" sz="1200" dirty="0"/>
          </a:p>
        </p:txBody>
      </p:sp>
    </p:spTree>
    <p:extLst>
      <p:ext uri="{BB962C8B-B14F-4D97-AF65-F5344CB8AC3E}">
        <p14:creationId xmlns:p14="http://schemas.microsoft.com/office/powerpoint/2010/main" val="1523626582"/>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Cybercriminal versus Cyber Heroes</a:t>
            </a:r>
            <a:br>
              <a:rPr lang="en-US" dirty="0">
                <a:latin typeface="Arial" charset="0"/>
              </a:rPr>
            </a:br>
            <a:r>
              <a:rPr lang="en-US" dirty="0">
                <a:latin typeface="Arial" charset="0"/>
              </a:rPr>
              <a:t>Cybersecurity Specialist (Cont.)</a:t>
            </a:r>
          </a:p>
        </p:txBody>
      </p:sp>
      <p:sp>
        <p:nvSpPr>
          <p:cNvPr id="2" name="Content Placeholder 1"/>
          <p:cNvSpPr>
            <a:spLocks noGrp="1"/>
          </p:cNvSpPr>
          <p:nvPr>
            <p:ph idx="1"/>
          </p:nvPr>
        </p:nvSpPr>
        <p:spPr>
          <a:xfrm>
            <a:off x="1302834" y="1986709"/>
            <a:ext cx="3763735" cy="3590153"/>
          </a:xfrm>
        </p:spPr>
        <p:txBody>
          <a:bodyPr/>
          <a:lstStyle/>
          <a:p>
            <a:pPr marL="128588" indent="-128588"/>
            <a:r>
              <a:rPr lang="en-US" sz="1200" b="1" dirty="0"/>
              <a:t>ISM Standards</a:t>
            </a:r>
            <a:r>
              <a:rPr lang="en-US" sz="1200" dirty="0"/>
              <a:t>: The ISO 27000 standards are an example of Information Security Management Standards. The standards provide a framework for implementing cybersecurity measures within an organization. </a:t>
            </a:r>
            <a:r>
              <a:rPr lang="en-US" sz="1200" dirty="0">
                <a:hlinkClick r:id="rId3"/>
              </a:rPr>
              <a:t>http://www.27000.org/</a:t>
            </a:r>
            <a:endParaRPr lang="en-US" sz="1200" dirty="0"/>
          </a:p>
          <a:p>
            <a:pPr marL="128588" indent="-128588"/>
            <a:r>
              <a:rPr lang="en-US" sz="1200" b="1" dirty="0"/>
              <a:t>New Laws</a:t>
            </a:r>
            <a:r>
              <a:rPr lang="en-US" sz="1200" dirty="0"/>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r>
              <a:rPr lang="en-US" sz="1200" dirty="0">
                <a:hlinkClick r:id="rId4"/>
              </a:rPr>
              <a:t>http://www.isaca.org/cyber/pages/cybersecuritylegislation.aspx</a:t>
            </a:r>
            <a:endParaRPr lang="en-US" sz="1200" dirty="0"/>
          </a:p>
        </p:txBody>
      </p:sp>
      <p:pic>
        <p:nvPicPr>
          <p:cNvPr id="3" name="Picture 2"/>
          <p:cNvPicPr>
            <a:picLocks noChangeAspect="1"/>
          </p:cNvPicPr>
          <p:nvPr/>
        </p:nvPicPr>
        <p:blipFill>
          <a:blip r:embed="rId5"/>
          <a:stretch>
            <a:fillRect/>
          </a:stretch>
        </p:blipFill>
        <p:spPr>
          <a:xfrm>
            <a:off x="5278891" y="3006969"/>
            <a:ext cx="2393771" cy="2462396"/>
          </a:xfrm>
          <a:prstGeom prst="rect">
            <a:avLst/>
          </a:prstGeom>
        </p:spPr>
      </p:pic>
      <p:sp>
        <p:nvSpPr>
          <p:cNvPr id="6" name="TextBox 5"/>
          <p:cNvSpPr txBox="1"/>
          <p:nvPr/>
        </p:nvSpPr>
        <p:spPr>
          <a:xfrm>
            <a:off x="5278891" y="2080886"/>
            <a:ext cx="2393771" cy="646331"/>
          </a:xfrm>
          <a:prstGeom prst="rect">
            <a:avLst/>
          </a:prstGeom>
          <a:noFill/>
        </p:spPr>
        <p:txBody>
          <a:bodyPr wrap="square" rtlCol="0">
            <a:spAutoFit/>
          </a:bodyPr>
          <a:lstStyle/>
          <a:p>
            <a:r>
              <a:rPr lang="en-US" dirty="0"/>
              <a:t>Tools for Thwarting Cybercrime</a:t>
            </a:r>
          </a:p>
        </p:txBody>
      </p:sp>
    </p:spTree>
    <p:extLst>
      <p:ext uri="{BB962C8B-B14F-4D97-AF65-F5344CB8AC3E}">
        <p14:creationId xmlns:p14="http://schemas.microsoft.com/office/powerpoint/2010/main" val="103023517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Threats to the Kingdom</a:t>
            </a:r>
            <a:br>
              <a:rPr lang="en-US" sz="1350" dirty="0">
                <a:latin typeface="Arial" charset="0"/>
              </a:rPr>
            </a:br>
            <a:r>
              <a:rPr lang="en-US" dirty="0">
                <a:latin typeface="Arial" charset="0"/>
              </a:rPr>
              <a:t>Threat Arenas</a:t>
            </a:r>
          </a:p>
        </p:txBody>
      </p:sp>
      <p:sp>
        <p:nvSpPr>
          <p:cNvPr id="2" name="Content Placeholder 1"/>
          <p:cNvSpPr>
            <a:spLocks noGrp="1"/>
          </p:cNvSpPr>
          <p:nvPr>
            <p:ph idx="1"/>
          </p:nvPr>
        </p:nvSpPr>
        <p:spPr>
          <a:xfrm>
            <a:off x="1302832" y="2011876"/>
            <a:ext cx="4634477" cy="3590153"/>
          </a:xfrm>
        </p:spPr>
        <p:txBody>
          <a:bodyPr/>
          <a:lstStyle/>
          <a:p>
            <a:r>
              <a:rPr lang="en-US" sz="1200" dirty="0"/>
              <a:t>The term cyber wizards refers to the innovators and visionaries that build the cyber kingdom </a:t>
            </a:r>
          </a:p>
          <a:p>
            <a:r>
              <a:rPr lang="en-US" sz="1200" dirty="0"/>
              <a:t>Cyber wizards possess the insight to recognize the influence of data and harness that power to build great organizations, provide services and protect people from cyberattacks</a:t>
            </a:r>
          </a:p>
          <a:p>
            <a:r>
              <a:rPr lang="en-US" sz="1200" dirty="0"/>
              <a:t>Cyber wizards recognize the threat that data poses if used against people</a:t>
            </a:r>
          </a:p>
          <a:p>
            <a:r>
              <a:rPr lang="en-US" sz="1200" dirty="0"/>
              <a:t>A cybersecurity threat is the possibility that a harmful event, such as an attack, will occur</a:t>
            </a:r>
          </a:p>
          <a:p>
            <a:r>
              <a:rPr lang="en-US" sz="1200" dirty="0"/>
              <a:t>Cyber vulnerability is a weakness that makes a target susceptible to an attack</a:t>
            </a:r>
          </a:p>
          <a:p>
            <a:r>
              <a:rPr lang="en-US" sz="1200" dirty="0"/>
              <a:t>Cyber threats are particularly dangerous to certain industries and the type of information they collect and protect</a:t>
            </a:r>
          </a:p>
          <a:p>
            <a:endParaRPr lang="en-US" sz="1200" dirty="0"/>
          </a:p>
        </p:txBody>
      </p:sp>
    </p:spTree>
    <p:extLst>
      <p:ext uri="{BB962C8B-B14F-4D97-AF65-F5344CB8AC3E}">
        <p14:creationId xmlns:p14="http://schemas.microsoft.com/office/powerpoint/2010/main" val="213902264"/>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Threats to the Kingdom</a:t>
            </a:r>
            <a:br>
              <a:rPr lang="en-US" dirty="0">
                <a:latin typeface="Arial" charset="0"/>
              </a:rPr>
            </a:br>
            <a:r>
              <a:rPr lang="en-US" dirty="0"/>
              <a:t>Threat Arenas (Cont.)</a:t>
            </a:r>
            <a:endParaRPr lang="en-US" dirty="0">
              <a:latin typeface="Arial" charset="0"/>
            </a:endParaRPr>
          </a:p>
        </p:txBody>
      </p:sp>
      <p:sp>
        <p:nvSpPr>
          <p:cNvPr id="2" name="Content Placeholder 1"/>
          <p:cNvSpPr>
            <a:spLocks noGrp="1"/>
          </p:cNvSpPr>
          <p:nvPr>
            <p:ph idx="1"/>
          </p:nvPr>
        </p:nvSpPr>
        <p:spPr>
          <a:xfrm>
            <a:off x="1302832" y="1864279"/>
            <a:ext cx="4917726" cy="3590153"/>
          </a:xfrm>
        </p:spPr>
        <p:txBody>
          <a:bodyPr/>
          <a:lstStyle/>
          <a:p>
            <a:pPr marL="0" indent="0">
              <a:buNone/>
            </a:pPr>
            <a:r>
              <a:rPr lang="en-US" sz="1350" dirty="0"/>
              <a:t>The following examples are just a few sources of data that can come from established organizations:</a:t>
            </a:r>
          </a:p>
          <a:p>
            <a:r>
              <a:rPr lang="en-US" sz="1200" b="1" dirty="0"/>
              <a:t>Personal Information</a:t>
            </a:r>
          </a:p>
          <a:p>
            <a:r>
              <a:rPr lang="en-US" sz="1200" b="1" dirty="0"/>
              <a:t>Medical Records</a:t>
            </a:r>
            <a:endParaRPr lang="en-US" sz="1200" dirty="0"/>
          </a:p>
          <a:p>
            <a:r>
              <a:rPr lang="en-US" sz="1200" b="1" dirty="0"/>
              <a:t>Education Records</a:t>
            </a:r>
            <a:endParaRPr lang="en-US" sz="1200" dirty="0"/>
          </a:p>
          <a:p>
            <a:r>
              <a:rPr lang="en-US" sz="1200" b="1" dirty="0"/>
              <a:t>Employment and Financial Records</a:t>
            </a:r>
            <a:endParaRPr lang="en-US" sz="1200" dirty="0"/>
          </a:p>
          <a:p>
            <a:endParaRPr lang="en-US" sz="1500" dirty="0"/>
          </a:p>
          <a:p>
            <a:endParaRPr lang="en-US" sz="1500" dirty="0"/>
          </a:p>
          <a:p>
            <a:endParaRPr lang="en-US" dirty="0"/>
          </a:p>
        </p:txBody>
      </p:sp>
      <p:pic>
        <p:nvPicPr>
          <p:cNvPr id="3" name="Picture 2"/>
          <p:cNvPicPr>
            <a:picLocks noChangeAspect="1"/>
          </p:cNvPicPr>
          <p:nvPr/>
        </p:nvPicPr>
        <p:blipFill>
          <a:blip r:embed="rId3"/>
          <a:stretch>
            <a:fillRect/>
          </a:stretch>
        </p:blipFill>
        <p:spPr>
          <a:xfrm>
            <a:off x="4769828" y="2645889"/>
            <a:ext cx="2798152" cy="2891129"/>
          </a:xfrm>
          <a:prstGeom prst="rect">
            <a:avLst/>
          </a:prstGeom>
        </p:spPr>
      </p:pic>
    </p:spTree>
    <p:extLst>
      <p:ext uri="{BB962C8B-B14F-4D97-AF65-F5344CB8AC3E}">
        <p14:creationId xmlns:p14="http://schemas.microsoft.com/office/powerpoint/2010/main" val="1964295918"/>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Threats to the Kingdom</a:t>
            </a:r>
            <a:br>
              <a:rPr lang="en-US" dirty="0">
                <a:latin typeface="Arial" charset="0"/>
              </a:rPr>
            </a:br>
            <a:r>
              <a:rPr lang="en-US" dirty="0"/>
              <a:t>Threat Arenas (Cont.)</a:t>
            </a:r>
            <a:endParaRPr lang="en-US" b="0" dirty="0"/>
          </a:p>
        </p:txBody>
      </p:sp>
      <p:sp>
        <p:nvSpPr>
          <p:cNvPr id="2" name="Content Placeholder 1"/>
          <p:cNvSpPr>
            <a:spLocks noGrp="1"/>
          </p:cNvSpPr>
          <p:nvPr>
            <p:ph idx="1"/>
          </p:nvPr>
        </p:nvSpPr>
        <p:spPr>
          <a:xfrm>
            <a:off x="1302833" y="1864279"/>
            <a:ext cx="3229603" cy="3590153"/>
          </a:xfrm>
        </p:spPr>
        <p:txBody>
          <a:bodyPr/>
          <a:lstStyle/>
          <a:p>
            <a:pPr marL="0" indent="0">
              <a:buNone/>
            </a:pPr>
            <a:r>
              <a:rPr lang="en-US" sz="1200" dirty="0"/>
              <a:t>Network services like DNS, HTTP and Online Databases are prime targets for cyber criminals.</a:t>
            </a:r>
          </a:p>
          <a:p>
            <a:r>
              <a:rPr lang="en-US" sz="1200" dirty="0"/>
              <a:t>Criminals use packet-sniffing tools to capture data streams over a network. Packet sniffers work by monitoring and recording all information coming across a network. </a:t>
            </a:r>
          </a:p>
          <a:p>
            <a:r>
              <a:rPr lang="en-US" sz="1200" dirty="0"/>
              <a:t>Criminals can also use rogue devices, such as unsecured Wi-Fi access points. </a:t>
            </a:r>
          </a:p>
          <a:p>
            <a:r>
              <a:rPr lang="en-US" sz="1200" dirty="0"/>
              <a:t>Packet forgery (or packet injection) interferes with an established network communication by constructing packets to appear as if they are part of a communication.</a:t>
            </a:r>
          </a:p>
        </p:txBody>
      </p:sp>
      <p:pic>
        <p:nvPicPr>
          <p:cNvPr id="3" name="Picture 2"/>
          <p:cNvPicPr>
            <a:picLocks noChangeAspect="1"/>
          </p:cNvPicPr>
          <p:nvPr/>
        </p:nvPicPr>
        <p:blipFill>
          <a:blip r:embed="rId3"/>
          <a:stretch>
            <a:fillRect/>
          </a:stretch>
        </p:blipFill>
        <p:spPr>
          <a:xfrm>
            <a:off x="4700587" y="2499214"/>
            <a:ext cx="2997078" cy="1998052"/>
          </a:xfrm>
          <a:prstGeom prst="rect">
            <a:avLst/>
          </a:prstGeom>
        </p:spPr>
      </p:pic>
    </p:spTree>
    <p:extLst>
      <p:ext uri="{BB962C8B-B14F-4D97-AF65-F5344CB8AC3E}">
        <p14:creationId xmlns:p14="http://schemas.microsoft.com/office/powerpoint/2010/main" val="18362604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Threats to the Kingdom</a:t>
            </a:r>
            <a:br>
              <a:rPr lang="en-US" sz="1350" dirty="0">
                <a:latin typeface="Arial" charset="0"/>
              </a:rPr>
            </a:br>
            <a:r>
              <a:rPr lang="en-US" dirty="0"/>
              <a:t>Threat Arenas (Cont.)</a:t>
            </a:r>
            <a:endParaRPr lang="en-US" b="0" dirty="0"/>
          </a:p>
        </p:txBody>
      </p:sp>
      <p:sp>
        <p:nvSpPr>
          <p:cNvPr id="2" name="Content Placeholder 1"/>
          <p:cNvSpPr>
            <a:spLocks noGrp="1"/>
          </p:cNvSpPr>
          <p:nvPr>
            <p:ph idx="1"/>
          </p:nvPr>
        </p:nvSpPr>
        <p:spPr>
          <a:xfrm>
            <a:off x="1302833" y="1864279"/>
            <a:ext cx="4273945" cy="3590153"/>
          </a:xfrm>
        </p:spPr>
        <p:txBody>
          <a:bodyPr/>
          <a:lstStyle/>
          <a:p>
            <a:pPr marL="0" indent="0">
              <a:buNone/>
            </a:pPr>
            <a:r>
              <a:rPr lang="en-US" sz="1200" dirty="0"/>
              <a:t>Sectors of the kingdom include:</a:t>
            </a:r>
          </a:p>
          <a:p>
            <a:pPr>
              <a:spcBef>
                <a:spcPts val="0"/>
              </a:spcBef>
            </a:pPr>
            <a:r>
              <a:rPr lang="en-US" sz="1200" dirty="0"/>
              <a:t>Manufacturing</a:t>
            </a:r>
          </a:p>
          <a:p>
            <a:pPr lvl="1">
              <a:spcBef>
                <a:spcPts val="0"/>
              </a:spcBef>
            </a:pPr>
            <a:r>
              <a:rPr lang="en-US" sz="1050" dirty="0"/>
              <a:t>Industry Controls</a:t>
            </a:r>
          </a:p>
          <a:p>
            <a:pPr lvl="1">
              <a:spcBef>
                <a:spcPts val="0"/>
              </a:spcBef>
            </a:pPr>
            <a:r>
              <a:rPr lang="en-US" sz="1050" dirty="0"/>
              <a:t>Automation</a:t>
            </a:r>
          </a:p>
          <a:p>
            <a:pPr lvl="1">
              <a:spcBef>
                <a:spcPts val="0"/>
              </a:spcBef>
            </a:pPr>
            <a:r>
              <a:rPr lang="en-US" sz="1050" dirty="0"/>
              <a:t>SCADA</a:t>
            </a:r>
          </a:p>
          <a:p>
            <a:pPr>
              <a:spcBef>
                <a:spcPts val="0"/>
              </a:spcBef>
            </a:pPr>
            <a:r>
              <a:rPr lang="en-US" sz="1200" dirty="0"/>
              <a:t>Energy Production and Distribution</a:t>
            </a:r>
          </a:p>
          <a:p>
            <a:pPr lvl="1">
              <a:spcBef>
                <a:spcPts val="0"/>
              </a:spcBef>
            </a:pPr>
            <a:r>
              <a:rPr lang="en-US" sz="1050" dirty="0"/>
              <a:t>Electrical Distribution and Smart Grid</a:t>
            </a:r>
          </a:p>
          <a:p>
            <a:pPr lvl="1">
              <a:spcBef>
                <a:spcPts val="0"/>
              </a:spcBef>
            </a:pPr>
            <a:r>
              <a:rPr lang="en-US" sz="1050" dirty="0"/>
              <a:t>Oil and Gas</a:t>
            </a:r>
          </a:p>
          <a:p>
            <a:pPr>
              <a:spcBef>
                <a:spcPts val="0"/>
              </a:spcBef>
            </a:pPr>
            <a:r>
              <a:rPr lang="en-US" sz="1200" dirty="0"/>
              <a:t>Communication </a:t>
            </a:r>
          </a:p>
          <a:p>
            <a:pPr lvl="1">
              <a:spcBef>
                <a:spcPts val="0"/>
              </a:spcBef>
            </a:pPr>
            <a:r>
              <a:rPr lang="en-US" sz="1050" dirty="0"/>
              <a:t>Phone</a:t>
            </a:r>
          </a:p>
          <a:p>
            <a:pPr lvl="1">
              <a:spcBef>
                <a:spcPts val="0"/>
              </a:spcBef>
            </a:pPr>
            <a:r>
              <a:rPr lang="en-US" sz="1050" dirty="0"/>
              <a:t>Email</a:t>
            </a:r>
          </a:p>
          <a:p>
            <a:pPr lvl="1">
              <a:spcBef>
                <a:spcPts val="0"/>
              </a:spcBef>
            </a:pPr>
            <a:r>
              <a:rPr lang="en-US" sz="1050" dirty="0"/>
              <a:t>Messaging</a:t>
            </a:r>
          </a:p>
          <a:p>
            <a:pPr>
              <a:spcBef>
                <a:spcPts val="0"/>
              </a:spcBef>
            </a:pPr>
            <a:r>
              <a:rPr lang="en-US" sz="1200" dirty="0"/>
              <a:t>Transportation systems</a:t>
            </a:r>
          </a:p>
          <a:p>
            <a:pPr lvl="1">
              <a:spcBef>
                <a:spcPts val="0"/>
              </a:spcBef>
            </a:pPr>
            <a:r>
              <a:rPr lang="en-US" sz="1050" dirty="0"/>
              <a:t>Air Travel</a:t>
            </a:r>
          </a:p>
          <a:p>
            <a:pPr lvl="1">
              <a:spcBef>
                <a:spcPts val="0"/>
              </a:spcBef>
            </a:pPr>
            <a:r>
              <a:rPr lang="en-US" sz="1050" dirty="0"/>
              <a:t>Rail</a:t>
            </a:r>
          </a:p>
          <a:p>
            <a:pPr lvl="1">
              <a:spcBef>
                <a:spcPts val="0"/>
              </a:spcBef>
            </a:pPr>
            <a:r>
              <a:rPr lang="en-US" sz="1050" dirty="0"/>
              <a:t>Over the Road</a:t>
            </a:r>
          </a:p>
        </p:txBody>
      </p:sp>
      <p:pic>
        <p:nvPicPr>
          <p:cNvPr id="3" name="Picture 2"/>
          <p:cNvPicPr>
            <a:picLocks noChangeAspect="1"/>
          </p:cNvPicPr>
          <p:nvPr/>
        </p:nvPicPr>
        <p:blipFill>
          <a:blip r:embed="rId3"/>
          <a:stretch>
            <a:fillRect/>
          </a:stretch>
        </p:blipFill>
        <p:spPr>
          <a:xfrm>
            <a:off x="4205113" y="2413489"/>
            <a:ext cx="3573601" cy="2648601"/>
          </a:xfrm>
          <a:prstGeom prst="rect">
            <a:avLst/>
          </a:prstGeom>
        </p:spPr>
      </p:pic>
    </p:spTree>
    <p:extLst>
      <p:ext uri="{BB962C8B-B14F-4D97-AF65-F5344CB8AC3E}">
        <p14:creationId xmlns:p14="http://schemas.microsoft.com/office/powerpoint/2010/main" val="2616670821"/>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Threats to the Kingdom</a:t>
            </a:r>
            <a:br>
              <a:rPr lang="en-US" dirty="0">
                <a:latin typeface="Arial" charset="0"/>
              </a:rPr>
            </a:br>
            <a:r>
              <a:rPr lang="en-US" dirty="0"/>
              <a:t>Threat Arenas (Cont.)</a:t>
            </a:r>
            <a:endParaRPr lang="en-US" b="0" dirty="0"/>
          </a:p>
        </p:txBody>
      </p:sp>
      <p:sp>
        <p:nvSpPr>
          <p:cNvPr id="2" name="Content Placeholder 1"/>
          <p:cNvSpPr>
            <a:spLocks noGrp="1"/>
          </p:cNvSpPr>
          <p:nvPr>
            <p:ph idx="1"/>
          </p:nvPr>
        </p:nvSpPr>
        <p:spPr>
          <a:xfrm>
            <a:off x="1302833" y="1864280"/>
            <a:ext cx="4640768" cy="3688063"/>
          </a:xfrm>
        </p:spPr>
        <p:txBody>
          <a:bodyPr/>
          <a:lstStyle/>
          <a:p>
            <a:r>
              <a:rPr lang="en-US" sz="1200" dirty="0"/>
              <a:t>On a personal level, everyone needs to safeguard his or her identity, data, and computing devices. </a:t>
            </a:r>
          </a:p>
          <a:p>
            <a:r>
              <a:rPr lang="en-US" sz="1200" dirty="0"/>
              <a:t>At the corporate level, it is the employees’ responsibility to protect the organization’s reputation, data, and customers. </a:t>
            </a:r>
          </a:p>
          <a:p>
            <a:r>
              <a:rPr lang="en-US" sz="1200" dirty="0"/>
              <a:t>At the state level, national security and the citizens’ safety and well-being are at stake. </a:t>
            </a:r>
          </a:p>
          <a:p>
            <a:r>
              <a:rPr lang="en-US" sz="1200" dirty="0"/>
              <a:t>In the U.S., the National Security Agency (NSA) is responsible for intelligence collection and surveillance activities. </a:t>
            </a:r>
          </a:p>
          <a:p>
            <a:r>
              <a:rPr lang="en-US" sz="1200" dirty="0"/>
              <a:t>The efforts to protect people’s way of life often conflicts with their right to privacy. </a:t>
            </a:r>
          </a:p>
          <a:p>
            <a:endParaRPr lang="en-US" sz="1350" dirty="0"/>
          </a:p>
        </p:txBody>
      </p:sp>
      <p:pic>
        <p:nvPicPr>
          <p:cNvPr id="3" name="Picture 2"/>
          <p:cNvPicPr>
            <a:picLocks noChangeAspect="1"/>
          </p:cNvPicPr>
          <p:nvPr/>
        </p:nvPicPr>
        <p:blipFill>
          <a:blip r:embed="rId3"/>
          <a:stretch>
            <a:fillRect/>
          </a:stretch>
        </p:blipFill>
        <p:spPr>
          <a:xfrm>
            <a:off x="4914901" y="3926723"/>
            <a:ext cx="2772599" cy="1856967"/>
          </a:xfrm>
          <a:prstGeom prst="rect">
            <a:avLst/>
          </a:prstGeom>
        </p:spPr>
      </p:pic>
    </p:spTree>
    <p:extLst>
      <p:ext uri="{BB962C8B-B14F-4D97-AF65-F5344CB8AC3E}">
        <p14:creationId xmlns:p14="http://schemas.microsoft.com/office/powerpoint/2010/main" val="7734362"/>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The Dark Forces of Cybersecurity </a:t>
            </a:r>
            <a:br>
              <a:rPr lang="en-US" sz="1350" dirty="0">
                <a:latin typeface="Arial" charset="0"/>
              </a:rPr>
            </a:br>
            <a:r>
              <a:rPr lang="en-US" b="0" dirty="0"/>
              <a:t>The Spread of the Dark Forces</a:t>
            </a:r>
          </a:p>
        </p:txBody>
      </p:sp>
      <p:sp>
        <p:nvSpPr>
          <p:cNvPr id="2" name="Content Placeholder 1"/>
          <p:cNvSpPr>
            <a:spLocks noGrp="1"/>
          </p:cNvSpPr>
          <p:nvPr>
            <p:ph idx="1"/>
          </p:nvPr>
        </p:nvSpPr>
        <p:spPr>
          <a:xfrm>
            <a:off x="1348993" y="1781694"/>
            <a:ext cx="5131523" cy="3590153"/>
          </a:xfrm>
        </p:spPr>
        <p:txBody>
          <a:bodyPr/>
          <a:lstStyle/>
          <a:p>
            <a:pPr marL="0" indent="0">
              <a:buNone/>
            </a:pPr>
            <a:r>
              <a:rPr lang="en-US" sz="1200" dirty="0"/>
              <a:t>Attacks can originate from within an organization or from outside of the organization, as shown in the figure. </a:t>
            </a:r>
          </a:p>
          <a:p>
            <a:pPr marL="0" indent="0">
              <a:buNone/>
            </a:pPr>
            <a:r>
              <a:rPr lang="en-US" sz="1200" b="1" dirty="0"/>
              <a:t>Internal Security Threats </a:t>
            </a:r>
          </a:p>
          <a:p>
            <a:r>
              <a:rPr lang="en-US" sz="1200" dirty="0"/>
              <a:t>An internal user, such as an employee or contract partner, can accidently or intentionally</a:t>
            </a:r>
          </a:p>
          <a:p>
            <a:r>
              <a:rPr lang="en-US" sz="1200" dirty="0"/>
              <a:t>Internal threats 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0" indent="0">
              <a:buNone/>
            </a:pPr>
            <a:r>
              <a:rPr lang="en-US" sz="1200" b="1" dirty="0"/>
              <a:t>External Security Threats</a:t>
            </a:r>
            <a:endParaRPr lang="en-US" sz="1200" dirty="0"/>
          </a:p>
          <a:p>
            <a:r>
              <a:rPr lang="en-US" sz="1200" dirty="0"/>
              <a:t>External threats from amateurs or skilled attackers can exploit vulnerabilities in networked devices, or can use social engineering, such as trickery, to gain access. </a:t>
            </a:r>
          </a:p>
          <a:p>
            <a:r>
              <a:rPr lang="en-US" sz="1200" dirty="0"/>
              <a:t>External attacks exploit weaknesses or vulnerabilities to gain access to internal resources.</a:t>
            </a:r>
          </a:p>
          <a:p>
            <a:pPr marL="0" indent="0">
              <a:buNone/>
            </a:pPr>
            <a:endParaRPr lang="en-US" sz="1200" dirty="0"/>
          </a:p>
          <a:p>
            <a:endParaRPr lang="en-US" sz="1200" dirty="0"/>
          </a:p>
          <a:p>
            <a:endParaRPr lang="en-US" sz="1200" dirty="0"/>
          </a:p>
          <a:p>
            <a:endParaRPr lang="en-US" sz="1350" dirty="0"/>
          </a:p>
        </p:txBody>
      </p:sp>
    </p:spTree>
    <p:extLst>
      <p:ext uri="{BB962C8B-B14F-4D97-AF65-F5344CB8AC3E}">
        <p14:creationId xmlns:p14="http://schemas.microsoft.com/office/powerpoint/2010/main" val="2484685134"/>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The Dark Forces of Cybersecurity </a:t>
            </a:r>
            <a:br>
              <a:rPr lang="en-US" sz="1350" dirty="0">
                <a:latin typeface="Arial" charset="0"/>
              </a:rPr>
            </a:br>
            <a:r>
              <a:rPr lang="en-US" b="0" dirty="0"/>
              <a:t>The Spread of the Dark Forces (Cont.)</a:t>
            </a:r>
          </a:p>
        </p:txBody>
      </p:sp>
      <p:sp>
        <p:nvSpPr>
          <p:cNvPr id="2" name="Content Placeholder 1"/>
          <p:cNvSpPr>
            <a:spLocks noGrp="1"/>
          </p:cNvSpPr>
          <p:nvPr>
            <p:ph idx="1"/>
          </p:nvPr>
        </p:nvSpPr>
        <p:spPr>
          <a:xfrm>
            <a:off x="1348993" y="1781694"/>
            <a:ext cx="6030502" cy="3590153"/>
          </a:xfrm>
        </p:spPr>
        <p:txBody>
          <a:bodyPr/>
          <a:lstStyle/>
          <a:p>
            <a:pPr marL="0" indent="0">
              <a:buNone/>
            </a:pPr>
            <a:r>
              <a:rPr lang="en-US" sz="1350" b="1" dirty="0"/>
              <a:t>Vulnerabilities of Mobile Devices </a:t>
            </a:r>
            <a:r>
              <a:rPr lang="en-US" sz="1350" dirty="0"/>
              <a:t>- In the past, employees typically used company-issued computers connected to a corporate LAN. </a:t>
            </a:r>
          </a:p>
          <a:p>
            <a:r>
              <a:rPr lang="en-US" sz="1350" dirty="0"/>
              <a:t>Today, mobile devices such as iPhones, smartphones, tablets, and thousands of other devices, are becoming powerful substitutes for, or additions to, the traditional PC. </a:t>
            </a:r>
          </a:p>
          <a:p>
            <a:r>
              <a:rPr lang="en-US" sz="1350" dirty="0"/>
              <a:t>More and more people are using these devices to access enterprise information. Bring Your Own Device (BYOD) is a growing trend. </a:t>
            </a:r>
          </a:p>
          <a:p>
            <a:r>
              <a:rPr lang="en-US" sz="1350" dirty="0"/>
              <a:t>The inability to centrally manage and update mobile devices poses a growing threat to organizations that allow employee mobile devices on their networks.</a:t>
            </a:r>
          </a:p>
        </p:txBody>
      </p:sp>
      <p:pic>
        <p:nvPicPr>
          <p:cNvPr id="3" name="Picture 2"/>
          <p:cNvPicPr>
            <a:picLocks noChangeAspect="1"/>
          </p:cNvPicPr>
          <p:nvPr/>
        </p:nvPicPr>
        <p:blipFill>
          <a:blip r:embed="rId3"/>
          <a:stretch>
            <a:fillRect/>
          </a:stretch>
        </p:blipFill>
        <p:spPr>
          <a:xfrm>
            <a:off x="4907757" y="4200326"/>
            <a:ext cx="2264569" cy="1536106"/>
          </a:xfrm>
          <a:prstGeom prst="rect">
            <a:avLst/>
          </a:prstGeom>
        </p:spPr>
      </p:pic>
    </p:spTree>
    <p:extLst>
      <p:ext uri="{BB962C8B-B14F-4D97-AF65-F5344CB8AC3E}">
        <p14:creationId xmlns:p14="http://schemas.microsoft.com/office/powerpoint/2010/main" val="161272501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The Dark Forces of Cybersecurity </a:t>
            </a:r>
            <a:br>
              <a:rPr lang="en-US" sz="1350" dirty="0">
                <a:latin typeface="Arial" charset="0"/>
              </a:rPr>
            </a:br>
            <a:r>
              <a:rPr lang="en-US" b="0" dirty="0"/>
              <a:t>The Spread of the Dark Forces (Cont.)</a:t>
            </a:r>
          </a:p>
        </p:txBody>
      </p:sp>
      <p:sp>
        <p:nvSpPr>
          <p:cNvPr id="2" name="Content Placeholder 1"/>
          <p:cNvSpPr>
            <a:spLocks noGrp="1"/>
          </p:cNvSpPr>
          <p:nvPr>
            <p:ph idx="1"/>
          </p:nvPr>
        </p:nvSpPr>
        <p:spPr>
          <a:xfrm>
            <a:off x="1348993" y="1781694"/>
            <a:ext cx="4308858" cy="3590153"/>
          </a:xfrm>
        </p:spPr>
        <p:txBody>
          <a:bodyPr/>
          <a:lstStyle/>
          <a:p>
            <a:r>
              <a:rPr lang="en-US" sz="1350" b="1" dirty="0"/>
              <a:t>Emergence Internet-of-Things </a:t>
            </a:r>
            <a:r>
              <a:rPr lang="en-US" sz="1350" dirty="0"/>
              <a:t>- The Internet of Things (IoT) is the collection of technologies that enable the connection of various devices to the Internet. </a:t>
            </a:r>
          </a:p>
          <a:p>
            <a:r>
              <a:rPr lang="en-US" sz="1350" dirty="0"/>
              <a:t>IoT technologies enable people to connect billions of devices to the Internet. These devices include appliances, locks, motors, and entertainment devices, to name just a few. </a:t>
            </a:r>
          </a:p>
          <a:p>
            <a:r>
              <a:rPr lang="en-US" sz="1350" dirty="0"/>
              <a:t>This technology affects the amount of data that needs protection. Users access these devices remotely, which increases the number of networks requiring protection.</a:t>
            </a:r>
          </a:p>
          <a:p>
            <a:r>
              <a:rPr lang="en-US" sz="1350" dirty="0"/>
              <a:t>With the emergence of IoT, there is much more data to be managed and secured. All of these connections, plus the expanded storage capacity and storage services offered through the Cloud and virtualization, has led to the exponential growth of data. </a:t>
            </a:r>
          </a:p>
        </p:txBody>
      </p:sp>
      <p:pic>
        <p:nvPicPr>
          <p:cNvPr id="4" name="Picture 3"/>
          <p:cNvPicPr>
            <a:picLocks noChangeAspect="1"/>
          </p:cNvPicPr>
          <p:nvPr/>
        </p:nvPicPr>
        <p:blipFill>
          <a:blip r:embed="rId3"/>
          <a:stretch>
            <a:fillRect/>
          </a:stretch>
        </p:blipFill>
        <p:spPr>
          <a:xfrm>
            <a:off x="5876348" y="2506995"/>
            <a:ext cx="1888909" cy="2139553"/>
          </a:xfrm>
          <a:prstGeom prst="rect">
            <a:avLst/>
          </a:prstGeom>
        </p:spPr>
      </p:pic>
    </p:spTree>
    <p:extLst>
      <p:ext uri="{BB962C8B-B14F-4D97-AF65-F5344CB8AC3E}">
        <p14:creationId xmlns:p14="http://schemas.microsoft.com/office/powerpoint/2010/main" val="314627215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350" dirty="0">
                <a:latin typeface="Arial" charset="0"/>
              </a:rPr>
              <a:t>The Dark Forces of Cybersecurity </a:t>
            </a:r>
            <a:br>
              <a:rPr lang="en-US" sz="1350" dirty="0">
                <a:latin typeface="Arial" charset="0"/>
              </a:rPr>
            </a:br>
            <a:r>
              <a:rPr lang="en-US" b="0" dirty="0"/>
              <a:t>The Spread of the Dark Forces (Cont.)</a:t>
            </a:r>
          </a:p>
        </p:txBody>
      </p:sp>
      <p:sp>
        <p:nvSpPr>
          <p:cNvPr id="2" name="Content Placeholder 1"/>
          <p:cNvSpPr>
            <a:spLocks noGrp="1"/>
          </p:cNvSpPr>
          <p:nvPr>
            <p:ph idx="1"/>
          </p:nvPr>
        </p:nvSpPr>
        <p:spPr>
          <a:xfrm>
            <a:off x="1348993" y="1781694"/>
            <a:ext cx="3973102" cy="3590153"/>
          </a:xfrm>
        </p:spPr>
        <p:txBody>
          <a:bodyPr/>
          <a:lstStyle/>
          <a:p>
            <a:pPr marL="0" indent="0">
              <a:buNone/>
            </a:pPr>
            <a:r>
              <a:rPr lang="en-US" sz="1350" b="1" dirty="0"/>
              <a:t>Impact of Big Data – </a:t>
            </a:r>
            <a:r>
              <a:rPr lang="en-US" sz="1350" dirty="0"/>
              <a:t>Big data is the result of data sets that are large and complex, making traditional data processing applications inadequate. Big data poses both challenges and opportunities based on three dimensions:</a:t>
            </a:r>
          </a:p>
          <a:p>
            <a:r>
              <a:rPr lang="en-US" sz="1350" dirty="0"/>
              <a:t>The volume or amount of data</a:t>
            </a:r>
          </a:p>
          <a:p>
            <a:r>
              <a:rPr lang="en-US" sz="1350" dirty="0"/>
              <a:t>The velocity or speed of data</a:t>
            </a:r>
          </a:p>
          <a:p>
            <a:r>
              <a:rPr lang="en-US" sz="1350" dirty="0"/>
              <a:t>The variety or range of data types and sources</a:t>
            </a:r>
          </a:p>
          <a:p>
            <a:pPr marL="0" indent="0">
              <a:buNone/>
            </a:pPr>
            <a:r>
              <a:rPr lang="en-US" sz="1350" dirty="0"/>
              <a:t>There are numerous examples of big corporate hacks in the news. As a result, enterprise systems require dramatic changes in security product designs and substantial upgrades to technologies and practices. Additionally, governments and industries are introducing more regulations and mandates that require better data protection and security controls to help guard big data.</a:t>
            </a:r>
          </a:p>
          <a:p>
            <a:endParaRPr lang="en-US" sz="1350" dirty="0"/>
          </a:p>
        </p:txBody>
      </p:sp>
      <p:pic>
        <p:nvPicPr>
          <p:cNvPr id="3" name="Picture 2"/>
          <p:cNvPicPr>
            <a:picLocks noChangeAspect="1"/>
          </p:cNvPicPr>
          <p:nvPr/>
        </p:nvPicPr>
        <p:blipFill>
          <a:blip r:embed="rId3"/>
          <a:stretch>
            <a:fillRect/>
          </a:stretch>
        </p:blipFill>
        <p:spPr>
          <a:xfrm>
            <a:off x="5793431" y="2493169"/>
            <a:ext cx="1939679" cy="2400300"/>
          </a:xfrm>
          <a:prstGeom prst="rect">
            <a:avLst/>
          </a:prstGeom>
        </p:spPr>
      </p:pic>
    </p:spTree>
    <p:extLst>
      <p:ext uri="{BB962C8B-B14F-4D97-AF65-F5344CB8AC3E}">
        <p14:creationId xmlns:p14="http://schemas.microsoft.com/office/powerpoint/2010/main" val="253021783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The Spread of the Dark Forces</a:t>
            </a:r>
            <a:br>
              <a:rPr lang="en-US" dirty="0">
                <a:latin typeface="Arial" charset="0"/>
              </a:rPr>
            </a:br>
            <a:r>
              <a:rPr lang="en-US" b="0" dirty="0"/>
              <a:t>The Sophistication of the Dark Forces</a:t>
            </a:r>
            <a:endParaRPr lang="en-US" dirty="0">
              <a:latin typeface="Arial" charset="0"/>
            </a:endParaRPr>
          </a:p>
        </p:txBody>
      </p:sp>
      <p:sp>
        <p:nvSpPr>
          <p:cNvPr id="2" name="Content Placeholder 1"/>
          <p:cNvSpPr>
            <a:spLocks noGrp="1"/>
          </p:cNvSpPr>
          <p:nvPr>
            <p:ph idx="1"/>
          </p:nvPr>
        </p:nvSpPr>
        <p:spPr>
          <a:xfrm>
            <a:off x="1288401" y="1866803"/>
            <a:ext cx="6323540" cy="3590153"/>
          </a:xfrm>
        </p:spPr>
        <p:txBody>
          <a:bodyPr/>
          <a:lstStyle/>
          <a:p>
            <a:pPr marL="0" indent="0">
              <a:buNone/>
            </a:pPr>
            <a:r>
              <a:rPr lang="en-US" sz="1200" b="1" dirty="0"/>
              <a:t>Advanced Weapons</a:t>
            </a:r>
          </a:p>
          <a:p>
            <a:r>
              <a:rPr lang="en-US" sz="1200" dirty="0"/>
              <a:t>Advanced persistent threat (APT) is a continuous computer hack that occurs under the radar against a specific object. Criminals usually choose an APT for business or political motives. </a:t>
            </a:r>
          </a:p>
          <a:p>
            <a:r>
              <a:rPr lang="en-US" sz="1200" dirty="0"/>
              <a:t>Algorithm attacks can track system self-reporting data, like how much energy a computer is using, and use that information to select targets or trigger false alerts. Algorithmic attacks are more devious because they exploit designs used to improve energy savings, decrease system failures, and improve efficiencies.</a:t>
            </a:r>
          </a:p>
          <a:p>
            <a:r>
              <a:rPr lang="en-US" sz="1200" dirty="0"/>
              <a:t>Intelligent selection of victims. In the past, attacks would select the low hanging fruit or most vulnerable victims. Many of the most sophisticated attacks will only launch if the attacker can match the signatures of the targeted victim.</a:t>
            </a:r>
          </a:p>
          <a:p>
            <a:pPr marL="0" indent="0">
              <a:buNone/>
            </a:pPr>
            <a:r>
              <a:rPr lang="en-US" sz="1200" b="1" dirty="0"/>
              <a:t>Broader Scope and Cascade Effect</a:t>
            </a:r>
          </a:p>
          <a:p>
            <a:r>
              <a:rPr lang="en-US" sz="1200" dirty="0"/>
              <a:t>Federated identity management refers to multiple enterprises that let their users use the same identification credentials gaining access to the networks of all enterprises in the group. The goal of federated identity management is to share identity information automatically across castle boundaries. </a:t>
            </a:r>
          </a:p>
          <a:p>
            <a:r>
              <a:rPr lang="en-US" sz="1200" dirty="0"/>
              <a:t>The most common way to protect federated identity is to tie login ability to an authorized device.</a:t>
            </a:r>
          </a:p>
          <a:p>
            <a:endParaRPr lang="en-US" sz="1200" dirty="0"/>
          </a:p>
          <a:p>
            <a:endParaRPr lang="en-US" sz="1200" dirty="0"/>
          </a:p>
          <a:p>
            <a:endParaRPr lang="en-US" sz="1350" dirty="0"/>
          </a:p>
        </p:txBody>
      </p:sp>
    </p:spTree>
    <p:extLst>
      <p:ext uri="{BB962C8B-B14F-4D97-AF65-F5344CB8AC3E}">
        <p14:creationId xmlns:p14="http://schemas.microsoft.com/office/powerpoint/2010/main" val="167552212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350" dirty="0">
                <a:latin typeface="Arial" charset="0"/>
              </a:rPr>
              <a:t>The Spread of the Dark Forces</a:t>
            </a:r>
            <a:br>
              <a:rPr lang="en-US" dirty="0">
                <a:latin typeface="Arial" charset="0"/>
              </a:rPr>
            </a:br>
            <a:r>
              <a:rPr lang="en-US" b="0" dirty="0"/>
              <a:t>The Sophistication of the Dark Forces (Cont.)</a:t>
            </a:r>
            <a:endParaRPr lang="en-US" dirty="0">
              <a:latin typeface="Arial" charset="0"/>
            </a:endParaRPr>
          </a:p>
        </p:txBody>
      </p:sp>
      <p:sp>
        <p:nvSpPr>
          <p:cNvPr id="2" name="Content Placeholder 1"/>
          <p:cNvSpPr>
            <a:spLocks noGrp="1"/>
          </p:cNvSpPr>
          <p:nvPr>
            <p:ph idx="1"/>
          </p:nvPr>
        </p:nvSpPr>
        <p:spPr>
          <a:xfrm>
            <a:off x="1288401" y="1923953"/>
            <a:ext cx="6323540" cy="3590153"/>
          </a:xfrm>
        </p:spPr>
        <p:txBody>
          <a:bodyPr/>
          <a:lstStyle/>
          <a:p>
            <a:pPr marL="0" indent="0">
              <a:buNone/>
            </a:pPr>
            <a:r>
              <a:rPr lang="en-US" sz="1350" b="1" dirty="0"/>
              <a:t>Safety Implications</a:t>
            </a:r>
          </a:p>
          <a:p>
            <a:r>
              <a:rPr lang="en-US" sz="1350" dirty="0"/>
              <a:t>There are many safety implication associated with the dark forces of cyber security including emergency call centers in the U.S. are vulnerable to cyberattacks that could shut down 911 networks, jeopardizing public safety. </a:t>
            </a:r>
          </a:p>
          <a:p>
            <a:r>
              <a:rPr lang="en-US" sz="1350" dirty="0"/>
              <a:t>A telephone denial of service (</a:t>
            </a:r>
            <a:r>
              <a:rPr lang="en-US" sz="1350" dirty="0" err="1"/>
              <a:t>TDoS</a:t>
            </a:r>
            <a:r>
              <a:rPr lang="en-US" sz="1350" dirty="0"/>
              <a:t>) attack uses phone calls against a target telephone network tying up the system and preventing legitimate calls from getting through. </a:t>
            </a:r>
          </a:p>
          <a:p>
            <a:r>
              <a:rPr lang="en-US" sz="1350" dirty="0"/>
              <a:t>The next generation 911 call centers are vulnerable because they use Voice-over-IP (VoIP) systems rather than traditional landlines. </a:t>
            </a:r>
          </a:p>
          <a:p>
            <a:pPr marL="0" indent="0">
              <a:buNone/>
            </a:pPr>
            <a:r>
              <a:rPr lang="en-US" sz="1350" b="1" dirty="0"/>
              <a:t>Heightened Recognition of Cybersecurity Threats</a:t>
            </a:r>
          </a:p>
          <a:p>
            <a:r>
              <a:rPr lang="en-US" sz="1350" dirty="0"/>
              <a:t>The defenses against cyberattacks at the start of the cyber era were low. A smart high school student or script kiddie could gain access to systems. </a:t>
            </a:r>
          </a:p>
          <a:p>
            <a:r>
              <a:rPr lang="en-US" sz="1350" dirty="0"/>
              <a:t>Now, countries across the world have become more aware of the threat of cyberattacks. The threat posed by cyberattacks now head the list of greatest threats to national and economic security in most countries.</a:t>
            </a:r>
          </a:p>
          <a:p>
            <a:endParaRPr lang="en-US" sz="1350" dirty="0"/>
          </a:p>
          <a:p>
            <a:endParaRPr lang="en-US" sz="1500" dirty="0"/>
          </a:p>
        </p:txBody>
      </p:sp>
    </p:spTree>
    <p:extLst>
      <p:ext uri="{BB962C8B-B14F-4D97-AF65-F5344CB8AC3E}">
        <p14:creationId xmlns:p14="http://schemas.microsoft.com/office/powerpoint/2010/main" val="81348756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Networks Are Targets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5" y="2132856"/>
            <a:ext cx="5904656"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1518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Drivers for Network Security</a:t>
            </a:r>
          </a:p>
        </p:txBody>
      </p:sp>
      <p:sp>
        <p:nvSpPr>
          <p:cNvPr id="4" name="Text Placeholder 6"/>
          <p:cNvSpPr txBox="1">
            <a:spLocks/>
          </p:cNvSpPr>
          <p:nvPr/>
        </p:nvSpPr>
        <p:spPr>
          <a:xfrm>
            <a:off x="1623060" y="1785366"/>
            <a:ext cx="2714625" cy="151790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350" dirty="0"/>
              <a:t>Common network security terms:</a:t>
            </a:r>
          </a:p>
          <a:p>
            <a:r>
              <a:rPr lang="en-US" sz="1350" dirty="0"/>
              <a:t>Threat</a:t>
            </a:r>
          </a:p>
          <a:p>
            <a:r>
              <a:rPr lang="en-US" sz="1350" dirty="0"/>
              <a:t>Vulnerability</a:t>
            </a:r>
          </a:p>
          <a:p>
            <a:r>
              <a:rPr lang="en-US" sz="1350" dirty="0"/>
              <a:t>Mitigation</a:t>
            </a:r>
          </a:p>
          <a:p>
            <a:r>
              <a:rPr lang="en-US" sz="1350" dirty="0"/>
              <a:t>Risk</a:t>
            </a:r>
          </a:p>
        </p:txBody>
      </p:sp>
      <p:sp>
        <p:nvSpPr>
          <p:cNvPr id="2" name="TextBox 1"/>
          <p:cNvSpPr txBox="1"/>
          <p:nvPr/>
        </p:nvSpPr>
        <p:spPr>
          <a:xfrm>
            <a:off x="4446270" y="2974242"/>
            <a:ext cx="3040380" cy="646331"/>
          </a:xfrm>
          <a:prstGeom prst="rect">
            <a:avLst/>
          </a:prstGeom>
          <a:noFill/>
        </p:spPr>
        <p:txBody>
          <a:bodyPr wrap="square" rtlCol="0">
            <a:spAutoFit/>
          </a:bodyPr>
          <a:lstStyle/>
          <a:p>
            <a:r>
              <a:rPr lang="en-US" dirty="0"/>
              <a:t>Cisco Security Intelligence Operations</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3525" y="2211706"/>
            <a:ext cx="4295281" cy="3014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0469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Vectors of Network Attacks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8067" y="1668067"/>
            <a:ext cx="5807869" cy="35218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295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Data Loss</a:t>
            </a:r>
          </a:p>
        </p:txBody>
      </p:sp>
      <p:sp>
        <p:nvSpPr>
          <p:cNvPr id="3" name="Text Placeholder 6"/>
          <p:cNvSpPr txBox="1">
            <a:spLocks/>
          </p:cNvSpPr>
          <p:nvPr/>
        </p:nvSpPr>
        <p:spPr>
          <a:xfrm>
            <a:off x="1623060" y="1785366"/>
            <a:ext cx="2714625" cy="151790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Vectors of data loss:</a:t>
            </a:r>
          </a:p>
          <a:p>
            <a:r>
              <a:rPr lang="en-US" sz="1350" dirty="0"/>
              <a:t>Email/Webmail</a:t>
            </a:r>
          </a:p>
          <a:p>
            <a:r>
              <a:rPr lang="en-US" sz="1350" dirty="0"/>
              <a:t>Unencrypted Devices</a:t>
            </a:r>
          </a:p>
          <a:p>
            <a:r>
              <a:rPr lang="en-US" sz="1350" dirty="0"/>
              <a:t>Cloud Storage Devices</a:t>
            </a:r>
          </a:p>
          <a:p>
            <a:r>
              <a:rPr lang="en-US" sz="1350" dirty="0"/>
              <a:t>Removable Media</a:t>
            </a:r>
          </a:p>
          <a:p>
            <a:r>
              <a:rPr lang="en-US" sz="1350" dirty="0"/>
              <a:t>Hard Copy</a:t>
            </a:r>
          </a:p>
          <a:p>
            <a:r>
              <a:rPr lang="en-US" sz="1350" dirty="0"/>
              <a:t>Improper Access Control</a:t>
            </a:r>
          </a:p>
        </p:txBody>
      </p:sp>
    </p:spTree>
    <p:extLst>
      <p:ext uri="{BB962C8B-B14F-4D97-AF65-F5344CB8AC3E}">
        <p14:creationId xmlns:p14="http://schemas.microsoft.com/office/powerpoint/2010/main" val="4190382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Campus Area Networks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8109" y="1668215"/>
            <a:ext cx="5127783" cy="37958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800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Small Office and Home Office Networks</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5073" y="1662952"/>
            <a:ext cx="5113854" cy="3769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339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Wide Area Networks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3795" y="1677743"/>
            <a:ext cx="5596414" cy="3744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7396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Data Center Networks</a:t>
            </a:r>
          </a:p>
        </p:txBody>
      </p:sp>
      <p:sp>
        <p:nvSpPr>
          <p:cNvPr id="5" name="Text Placeholder 6"/>
          <p:cNvSpPr txBox="1">
            <a:spLocks/>
          </p:cNvSpPr>
          <p:nvPr/>
        </p:nvSpPr>
        <p:spPr>
          <a:xfrm>
            <a:off x="1623060" y="1785366"/>
            <a:ext cx="5897880" cy="343242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Outside perimeter security:</a:t>
            </a:r>
          </a:p>
          <a:p>
            <a:r>
              <a:rPr lang="en-US" sz="1350" dirty="0"/>
              <a:t>On-premise security officers</a:t>
            </a:r>
          </a:p>
          <a:p>
            <a:r>
              <a:rPr lang="en-US" sz="1350" dirty="0"/>
              <a:t>Fences and gates</a:t>
            </a:r>
          </a:p>
          <a:p>
            <a:r>
              <a:rPr lang="en-US" sz="1350" dirty="0"/>
              <a:t>Continuous video surveillance</a:t>
            </a:r>
          </a:p>
          <a:p>
            <a:r>
              <a:rPr lang="en-US" sz="1350" dirty="0"/>
              <a:t>Security breach alarms</a:t>
            </a:r>
          </a:p>
          <a:p>
            <a:pPr marL="0" indent="0">
              <a:buNone/>
            </a:pPr>
            <a:r>
              <a:rPr lang="en-US" sz="1500" dirty="0"/>
              <a:t>Inside perimeter security:</a:t>
            </a:r>
          </a:p>
          <a:p>
            <a:r>
              <a:rPr lang="en-US" sz="1350" dirty="0"/>
              <a:t>Electronic motion detectors</a:t>
            </a:r>
          </a:p>
          <a:p>
            <a:r>
              <a:rPr lang="en-US" sz="1350" dirty="0"/>
              <a:t>Security traps</a:t>
            </a:r>
          </a:p>
          <a:p>
            <a:r>
              <a:rPr lang="en-US" sz="1350" dirty="0"/>
              <a:t>Continuous video surveillance</a:t>
            </a:r>
          </a:p>
          <a:p>
            <a:r>
              <a:rPr lang="en-US" sz="1350" dirty="0"/>
              <a:t>Biometric access and exit sensors</a:t>
            </a:r>
          </a:p>
        </p:txBody>
      </p:sp>
    </p:spTree>
    <p:extLst>
      <p:ext uri="{BB962C8B-B14F-4D97-AF65-F5344CB8AC3E}">
        <p14:creationId xmlns:p14="http://schemas.microsoft.com/office/powerpoint/2010/main" val="294128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Cloud and Virtual Networks</a:t>
            </a:r>
          </a:p>
        </p:txBody>
      </p:sp>
      <p:sp>
        <p:nvSpPr>
          <p:cNvPr id="5" name="Title 11"/>
          <p:cNvSpPr txBox="1">
            <a:spLocks/>
          </p:cNvSpPr>
          <p:nvPr/>
        </p:nvSpPr>
        <p:spPr>
          <a:xfrm>
            <a:off x="1332423" y="3027356"/>
            <a:ext cx="6441646" cy="628650"/>
          </a:xfrm>
          <a:prstGeom prst="rect">
            <a:avLst/>
          </a:prstGeom>
        </p:spPr>
        <p:txBody>
          <a:bodyPr vert="horz" lIns="61722" tIns="34290" rIns="61722" bIns="34290" rtlCol="0" anchor="b"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a:lnSpc>
                <a:spcPct val="100000"/>
              </a:lnSpc>
            </a:pPr>
            <a:r>
              <a:rPr lang="en-US" sz="2400"/>
              <a:t>The Evolving Network Border</a:t>
            </a:r>
            <a:endParaRPr lang="en-US" sz="2400" dirty="0"/>
          </a:p>
        </p:txBody>
      </p:sp>
      <p:sp>
        <p:nvSpPr>
          <p:cNvPr id="7" name="Text Placeholder 6"/>
          <p:cNvSpPr txBox="1">
            <a:spLocks/>
          </p:cNvSpPr>
          <p:nvPr/>
        </p:nvSpPr>
        <p:spPr>
          <a:xfrm>
            <a:off x="4246245" y="1625346"/>
            <a:ext cx="3343275" cy="151790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Components of a secure data center:</a:t>
            </a:r>
          </a:p>
          <a:p>
            <a:r>
              <a:rPr lang="en-US" sz="1350" dirty="0"/>
              <a:t>Secure segmentation</a:t>
            </a:r>
          </a:p>
          <a:p>
            <a:r>
              <a:rPr lang="en-US" sz="1350" dirty="0"/>
              <a:t>Threat defense</a:t>
            </a:r>
          </a:p>
          <a:p>
            <a:r>
              <a:rPr lang="en-US" sz="1350" dirty="0"/>
              <a:t>Visibility</a:t>
            </a:r>
          </a:p>
        </p:txBody>
      </p:sp>
      <p:sp>
        <p:nvSpPr>
          <p:cNvPr id="8" name="Text Placeholder 6"/>
          <p:cNvSpPr txBox="1">
            <a:spLocks/>
          </p:cNvSpPr>
          <p:nvPr/>
        </p:nvSpPr>
        <p:spPr>
          <a:xfrm>
            <a:off x="1737360" y="1653921"/>
            <a:ext cx="2028825" cy="151790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VM-specific threats:</a:t>
            </a:r>
          </a:p>
          <a:p>
            <a:r>
              <a:rPr lang="en-US" sz="1350" dirty="0" err="1"/>
              <a:t>Hyperjacking</a:t>
            </a:r>
            <a:endParaRPr lang="en-US" sz="1350" dirty="0"/>
          </a:p>
          <a:p>
            <a:r>
              <a:rPr lang="en-US" sz="1350" dirty="0"/>
              <a:t>Instant On activation</a:t>
            </a:r>
          </a:p>
          <a:p>
            <a:r>
              <a:rPr lang="en-US" sz="1350" dirty="0"/>
              <a:t>Antivirus storm</a:t>
            </a:r>
          </a:p>
        </p:txBody>
      </p:sp>
      <p:sp>
        <p:nvSpPr>
          <p:cNvPr id="9" name="Text Placeholder 6"/>
          <p:cNvSpPr txBox="1">
            <a:spLocks/>
          </p:cNvSpPr>
          <p:nvPr/>
        </p:nvSpPr>
        <p:spPr>
          <a:xfrm>
            <a:off x="1623060" y="3682746"/>
            <a:ext cx="5772150" cy="151790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Critical MDM functions for BYOD network:</a:t>
            </a:r>
          </a:p>
          <a:p>
            <a:r>
              <a:rPr lang="en-US" sz="1350" dirty="0"/>
              <a:t>Data encryption</a:t>
            </a:r>
          </a:p>
          <a:p>
            <a:r>
              <a:rPr lang="en-US" sz="1350" dirty="0"/>
              <a:t>PIN enforcement</a:t>
            </a:r>
          </a:p>
          <a:p>
            <a:r>
              <a:rPr lang="en-US" sz="1350" dirty="0"/>
              <a:t>Data wipe</a:t>
            </a:r>
          </a:p>
          <a:p>
            <a:r>
              <a:rPr lang="en-US" sz="1350" dirty="0"/>
              <a:t>Data loss prevention</a:t>
            </a:r>
          </a:p>
          <a:p>
            <a:r>
              <a:rPr lang="en-US" sz="1350" dirty="0"/>
              <a:t>Jailbreak/root detection</a:t>
            </a:r>
          </a:p>
        </p:txBody>
      </p:sp>
    </p:spTree>
    <p:extLst>
      <p:ext uri="{BB962C8B-B14F-4D97-AF65-F5344CB8AC3E}">
        <p14:creationId xmlns:p14="http://schemas.microsoft.com/office/powerpoint/2010/main" val="94583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309046" y="2400300"/>
            <a:ext cx="6084094" cy="510561"/>
          </a:xfrm>
        </p:spPr>
        <p:txBody>
          <a:bodyPr>
            <a:normAutofit fontScale="90000"/>
          </a:bodyPr>
          <a:lstStyle/>
          <a:p>
            <a:r>
              <a:rPr lang="en-US" sz="3000" dirty="0"/>
              <a:t>Section 1.2:</a:t>
            </a:r>
            <a:br>
              <a:rPr lang="en-US" sz="3000" dirty="0"/>
            </a:br>
            <a:r>
              <a:rPr lang="en-US" sz="3000" dirty="0"/>
              <a:t>Network Threats</a:t>
            </a:r>
          </a:p>
        </p:txBody>
      </p:sp>
      <p:sp>
        <p:nvSpPr>
          <p:cNvPr id="5" name="Text Placeholder 6"/>
          <p:cNvSpPr txBox="1">
            <a:spLocks/>
          </p:cNvSpPr>
          <p:nvPr/>
        </p:nvSpPr>
        <p:spPr>
          <a:xfrm>
            <a:off x="1457325" y="3048381"/>
            <a:ext cx="6432804" cy="1964010"/>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Upon completion of the section, you should be able to:</a:t>
            </a:r>
          </a:p>
          <a:p>
            <a:r>
              <a:rPr lang="en-US" sz="1350" dirty="0"/>
              <a:t>Describe the evolution of network security.</a:t>
            </a:r>
          </a:p>
          <a:p>
            <a:r>
              <a:rPr lang="en-US" sz="1350" dirty="0"/>
              <a:t>Describe the various types of attack tools used by hackers.</a:t>
            </a:r>
          </a:p>
          <a:p>
            <a:r>
              <a:rPr lang="en-US" sz="1350" dirty="0"/>
              <a:t>Describe malware.</a:t>
            </a:r>
          </a:p>
          <a:p>
            <a:r>
              <a:rPr lang="en-US" sz="1350" dirty="0"/>
              <a:t>Explain common network attacks.</a:t>
            </a:r>
          </a:p>
        </p:txBody>
      </p:sp>
    </p:spTree>
    <p:extLst>
      <p:ext uri="{BB962C8B-B14F-4D97-AF65-F5344CB8AC3E}">
        <p14:creationId xmlns:p14="http://schemas.microsoft.com/office/powerpoint/2010/main" val="3307043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Evolution of Security Tools</a:t>
            </a:r>
          </a:p>
        </p:txBody>
      </p:sp>
      <p:sp>
        <p:nvSpPr>
          <p:cNvPr id="3" name="Text Placeholder 6"/>
          <p:cNvSpPr txBox="1">
            <a:spLocks/>
          </p:cNvSpPr>
          <p:nvPr/>
        </p:nvSpPr>
        <p:spPr>
          <a:xfrm>
            <a:off x="1623060" y="1785366"/>
            <a:ext cx="2835750" cy="305523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Penetration testing tools:</a:t>
            </a:r>
          </a:p>
          <a:p>
            <a:r>
              <a:rPr lang="en-US" sz="1350" dirty="0"/>
              <a:t>Password crackers</a:t>
            </a:r>
          </a:p>
          <a:p>
            <a:r>
              <a:rPr lang="en-US" sz="1350" dirty="0"/>
              <a:t>Wireless hacking</a:t>
            </a:r>
          </a:p>
          <a:p>
            <a:r>
              <a:rPr lang="en-US" sz="1350" dirty="0"/>
              <a:t>Network scanning and hacking</a:t>
            </a:r>
          </a:p>
          <a:p>
            <a:r>
              <a:rPr lang="en-US" sz="1350" dirty="0"/>
              <a:t>Packet crafting</a:t>
            </a:r>
          </a:p>
          <a:p>
            <a:r>
              <a:rPr lang="en-US" sz="1350" dirty="0"/>
              <a:t>Packet sniffers</a:t>
            </a:r>
          </a:p>
          <a:p>
            <a:r>
              <a:rPr lang="en-US" sz="1350" dirty="0"/>
              <a:t>Rootkit detectors</a:t>
            </a:r>
          </a:p>
          <a:p>
            <a:r>
              <a:rPr lang="en-US" sz="1350" dirty="0" err="1"/>
              <a:t>Fuzzers</a:t>
            </a:r>
            <a:r>
              <a:rPr lang="en-US" sz="1350" dirty="0"/>
              <a:t> to search vulnerabilities</a:t>
            </a:r>
          </a:p>
        </p:txBody>
      </p:sp>
      <p:sp>
        <p:nvSpPr>
          <p:cNvPr id="4" name="Text Placeholder 6"/>
          <p:cNvSpPr txBox="1">
            <a:spLocks/>
          </p:cNvSpPr>
          <p:nvPr/>
        </p:nvSpPr>
        <p:spPr>
          <a:xfrm>
            <a:off x="4667100" y="1786472"/>
            <a:ext cx="2835750" cy="305523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1350" dirty="0"/>
          </a:p>
          <a:p>
            <a:r>
              <a:rPr lang="en-US" sz="1350" dirty="0"/>
              <a:t>Forensic</a:t>
            </a:r>
          </a:p>
          <a:p>
            <a:r>
              <a:rPr lang="en-US" sz="1350" dirty="0"/>
              <a:t>Debuggers</a:t>
            </a:r>
          </a:p>
          <a:p>
            <a:r>
              <a:rPr lang="en-US" sz="1350" dirty="0"/>
              <a:t>Hacking operating systems</a:t>
            </a:r>
          </a:p>
          <a:p>
            <a:r>
              <a:rPr lang="en-US" sz="1350" dirty="0"/>
              <a:t>Encryption</a:t>
            </a:r>
          </a:p>
          <a:p>
            <a:r>
              <a:rPr lang="en-US" sz="1350" dirty="0"/>
              <a:t>Vulnerability exploitation</a:t>
            </a:r>
          </a:p>
          <a:p>
            <a:r>
              <a:rPr lang="en-US" sz="1350" dirty="0"/>
              <a:t>Vulnerability Scanners</a:t>
            </a:r>
          </a:p>
        </p:txBody>
      </p:sp>
    </p:spTree>
    <p:extLst>
      <p:ext uri="{BB962C8B-B14F-4D97-AF65-F5344CB8AC3E}">
        <p14:creationId xmlns:p14="http://schemas.microsoft.com/office/powerpoint/2010/main" val="425376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Categories of Attack Tools</a:t>
            </a:r>
          </a:p>
        </p:txBody>
      </p:sp>
      <p:sp>
        <p:nvSpPr>
          <p:cNvPr id="3" name="Text Placeholder 6"/>
          <p:cNvSpPr txBox="1">
            <a:spLocks/>
          </p:cNvSpPr>
          <p:nvPr/>
        </p:nvSpPr>
        <p:spPr>
          <a:xfrm>
            <a:off x="1623060" y="1785366"/>
            <a:ext cx="5937885" cy="305523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Network hacking attacks:</a:t>
            </a:r>
          </a:p>
          <a:p>
            <a:r>
              <a:rPr lang="en-US" sz="1350" dirty="0"/>
              <a:t>Eavesdropping</a:t>
            </a:r>
          </a:p>
          <a:p>
            <a:r>
              <a:rPr lang="en-US" sz="1350" dirty="0"/>
              <a:t>Data modification</a:t>
            </a:r>
          </a:p>
          <a:p>
            <a:r>
              <a:rPr lang="en-US" sz="1350" dirty="0"/>
              <a:t>IP address spoofing</a:t>
            </a:r>
          </a:p>
          <a:p>
            <a:r>
              <a:rPr lang="en-US" sz="1350" dirty="0"/>
              <a:t>Password-based</a:t>
            </a:r>
          </a:p>
          <a:p>
            <a:r>
              <a:rPr lang="en-US" sz="1350" dirty="0"/>
              <a:t>Denial-of-service</a:t>
            </a:r>
          </a:p>
          <a:p>
            <a:r>
              <a:rPr lang="en-US" sz="1350" dirty="0"/>
              <a:t>Man-in-the-middle</a:t>
            </a:r>
          </a:p>
          <a:p>
            <a:r>
              <a:rPr lang="en-US" sz="1350" dirty="0"/>
              <a:t>Compromised-key</a:t>
            </a:r>
          </a:p>
          <a:p>
            <a:r>
              <a:rPr lang="en-US" sz="1350" dirty="0"/>
              <a:t>Sniffer</a:t>
            </a:r>
          </a:p>
          <a:p>
            <a:pPr marL="0" indent="0">
              <a:buNone/>
            </a:pPr>
            <a:endParaRPr lang="en-US" sz="1350" dirty="0"/>
          </a:p>
        </p:txBody>
      </p:sp>
    </p:spTree>
    <p:extLst>
      <p:ext uri="{BB962C8B-B14F-4D97-AF65-F5344CB8AC3E}">
        <p14:creationId xmlns:p14="http://schemas.microsoft.com/office/powerpoint/2010/main" val="8633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Various Types of Malware</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7321" y="1703499"/>
            <a:ext cx="3496865" cy="1073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1765" y="2774923"/>
            <a:ext cx="3361134" cy="13877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4825" y="4160558"/>
            <a:ext cx="3222545" cy="1478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3492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Viruses</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4544" y="1703786"/>
            <a:ext cx="5014913" cy="3450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8762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Trojan Horse Classification</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8975" y="2493618"/>
            <a:ext cx="4303395" cy="3089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1531620" y="1785366"/>
            <a:ext cx="5937885" cy="305523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Classifications:</a:t>
            </a:r>
          </a:p>
          <a:p>
            <a:r>
              <a:rPr lang="en-US" sz="1350" dirty="0"/>
              <a:t>Security software disabler</a:t>
            </a:r>
          </a:p>
          <a:p>
            <a:r>
              <a:rPr lang="en-US" sz="1350" dirty="0"/>
              <a:t>Remote-access</a:t>
            </a:r>
          </a:p>
          <a:p>
            <a:r>
              <a:rPr lang="en-US" sz="1350" dirty="0"/>
              <a:t>Data-sending</a:t>
            </a:r>
          </a:p>
          <a:p>
            <a:r>
              <a:rPr lang="en-US" sz="1350" dirty="0"/>
              <a:t>Destructive</a:t>
            </a:r>
          </a:p>
          <a:p>
            <a:r>
              <a:rPr lang="en-US" sz="1350" dirty="0"/>
              <a:t>Proxy</a:t>
            </a:r>
          </a:p>
          <a:p>
            <a:r>
              <a:rPr lang="en-US" sz="1350" dirty="0"/>
              <a:t>FTP</a:t>
            </a:r>
          </a:p>
          <a:p>
            <a:r>
              <a:rPr lang="en-US" sz="1350" dirty="0" err="1"/>
              <a:t>DoS</a:t>
            </a:r>
            <a:endParaRPr lang="en-US" sz="1350" dirty="0"/>
          </a:p>
        </p:txBody>
      </p:sp>
    </p:spTree>
    <p:extLst>
      <p:ext uri="{BB962C8B-B14F-4D97-AF65-F5344CB8AC3E}">
        <p14:creationId xmlns:p14="http://schemas.microsoft.com/office/powerpoint/2010/main" val="2677853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Worms</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4465" y="1930531"/>
            <a:ext cx="3131820" cy="1636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4486275" y="2242566"/>
            <a:ext cx="2957513" cy="39204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500" dirty="0"/>
              <a:t>Initial Code Red Worm Infection</a:t>
            </a:r>
            <a:endParaRPr lang="en-US" sz="1350" dirty="0"/>
          </a:p>
        </p:txBody>
      </p:sp>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4457" y="3919351"/>
            <a:ext cx="3164688" cy="1636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 Placeholder 6"/>
          <p:cNvSpPr txBox="1">
            <a:spLocks/>
          </p:cNvSpPr>
          <p:nvPr/>
        </p:nvSpPr>
        <p:spPr>
          <a:xfrm>
            <a:off x="4560570" y="4259961"/>
            <a:ext cx="3480435" cy="39204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Code Red Worm Infection 19 Hours Later</a:t>
            </a:r>
            <a:endParaRPr lang="en-US" sz="1350" dirty="0"/>
          </a:p>
        </p:txBody>
      </p:sp>
    </p:spTree>
    <p:extLst>
      <p:ext uri="{BB962C8B-B14F-4D97-AF65-F5344CB8AC3E}">
        <p14:creationId xmlns:p14="http://schemas.microsoft.com/office/powerpoint/2010/main" val="151519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Worm Components</a:t>
            </a:r>
          </a:p>
        </p:txBody>
      </p:sp>
      <p:graphicFrame>
        <p:nvGraphicFramePr>
          <p:cNvPr id="2" name="Diagram 1"/>
          <p:cNvGraphicFramePr/>
          <p:nvPr/>
        </p:nvGraphicFramePr>
        <p:xfrm>
          <a:off x="2471738" y="1834515"/>
          <a:ext cx="5057775" cy="3284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6"/>
          <p:cNvSpPr txBox="1">
            <a:spLocks/>
          </p:cNvSpPr>
          <p:nvPr/>
        </p:nvSpPr>
        <p:spPr>
          <a:xfrm>
            <a:off x="1531620" y="1848231"/>
            <a:ext cx="2211705" cy="135788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Components:</a:t>
            </a:r>
          </a:p>
          <a:p>
            <a:r>
              <a:rPr lang="en-US" sz="1350" dirty="0"/>
              <a:t>Enabling vulnerability</a:t>
            </a:r>
          </a:p>
          <a:p>
            <a:r>
              <a:rPr lang="en-US" sz="1350" dirty="0"/>
              <a:t>Propagation mechanism</a:t>
            </a:r>
          </a:p>
          <a:p>
            <a:r>
              <a:rPr lang="en-US" sz="1350" dirty="0"/>
              <a:t>Payload</a:t>
            </a:r>
          </a:p>
        </p:txBody>
      </p:sp>
    </p:spTree>
    <p:extLst>
      <p:ext uri="{BB962C8B-B14F-4D97-AF65-F5344CB8AC3E}">
        <p14:creationId xmlns:p14="http://schemas.microsoft.com/office/powerpoint/2010/main" val="4282632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Other Malware</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119" y="1750935"/>
            <a:ext cx="4957763" cy="366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2406015" y="4277106"/>
            <a:ext cx="1583055" cy="97497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b="1" dirty="0">
                <a:solidFill>
                  <a:srgbClr val="FF0000"/>
                </a:solidFill>
              </a:rPr>
              <a:t>Ransomware</a:t>
            </a:r>
          </a:p>
          <a:p>
            <a:pPr marL="0" indent="0">
              <a:buNone/>
            </a:pPr>
            <a:r>
              <a:rPr lang="en-US" sz="1800" b="1" dirty="0">
                <a:solidFill>
                  <a:srgbClr val="FF0000"/>
                </a:solidFill>
              </a:rPr>
              <a:t>Spyware</a:t>
            </a:r>
          </a:p>
          <a:p>
            <a:pPr marL="0" indent="0">
              <a:buNone/>
            </a:pPr>
            <a:r>
              <a:rPr lang="en-US" sz="1800" b="1" dirty="0">
                <a:solidFill>
                  <a:srgbClr val="FF0000"/>
                </a:solidFill>
              </a:rPr>
              <a:t>Adware</a:t>
            </a:r>
          </a:p>
        </p:txBody>
      </p:sp>
      <p:sp>
        <p:nvSpPr>
          <p:cNvPr id="5" name="Text Placeholder 6"/>
          <p:cNvSpPr txBox="1">
            <a:spLocks/>
          </p:cNvSpPr>
          <p:nvPr/>
        </p:nvSpPr>
        <p:spPr>
          <a:xfrm>
            <a:off x="5657850" y="4262247"/>
            <a:ext cx="1283018" cy="104355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b="1" dirty="0">
                <a:solidFill>
                  <a:srgbClr val="FF0000"/>
                </a:solidFill>
              </a:rPr>
              <a:t>Scareware</a:t>
            </a:r>
          </a:p>
          <a:p>
            <a:pPr marL="0" indent="0">
              <a:buNone/>
            </a:pPr>
            <a:r>
              <a:rPr lang="en-US" sz="1800" b="1" dirty="0">
                <a:solidFill>
                  <a:srgbClr val="FF0000"/>
                </a:solidFill>
              </a:rPr>
              <a:t>Phishing</a:t>
            </a:r>
          </a:p>
          <a:p>
            <a:pPr marL="0" indent="0">
              <a:buNone/>
            </a:pPr>
            <a:r>
              <a:rPr lang="en-US" sz="1800" b="1" dirty="0">
                <a:solidFill>
                  <a:srgbClr val="FF0000"/>
                </a:solidFill>
              </a:rPr>
              <a:t>Rootkits</a:t>
            </a:r>
          </a:p>
        </p:txBody>
      </p:sp>
    </p:spTree>
    <p:extLst>
      <p:ext uri="{BB962C8B-B14F-4D97-AF65-F5344CB8AC3E}">
        <p14:creationId xmlns:p14="http://schemas.microsoft.com/office/powerpoint/2010/main" val="377730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Types of Network Attacks</a:t>
            </a:r>
          </a:p>
        </p:txBody>
      </p:sp>
      <p:graphicFrame>
        <p:nvGraphicFramePr>
          <p:cNvPr id="2" name="Diagram 1"/>
          <p:cNvGraphicFramePr/>
          <p:nvPr/>
        </p:nvGraphicFramePr>
        <p:xfrm>
          <a:off x="2286000" y="1905000"/>
          <a:ext cx="4572000" cy="3541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541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Reconnaissance Attacks</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6722" y="2674621"/>
            <a:ext cx="4441742" cy="2935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1308735" y="1802511"/>
            <a:ext cx="3348990" cy="233514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350" dirty="0">
                <a:solidFill>
                  <a:schemeClr val="bg2"/>
                </a:solidFill>
              </a:rPr>
              <a:t>Initial query of a target</a:t>
            </a:r>
          </a:p>
          <a:p>
            <a:r>
              <a:rPr lang="en-US" sz="1350" dirty="0">
                <a:solidFill>
                  <a:schemeClr val="bg2"/>
                </a:solidFill>
              </a:rPr>
              <a:t>Ping sweep of the target network</a:t>
            </a:r>
          </a:p>
          <a:p>
            <a:r>
              <a:rPr lang="en-US" sz="1350" dirty="0">
                <a:solidFill>
                  <a:schemeClr val="bg2"/>
                </a:solidFill>
              </a:rPr>
              <a:t>Port scan of active IP addresses</a:t>
            </a:r>
          </a:p>
          <a:p>
            <a:r>
              <a:rPr lang="en-US" sz="1350" dirty="0">
                <a:solidFill>
                  <a:schemeClr val="bg2"/>
                </a:solidFill>
              </a:rPr>
              <a:t>Vulnerability scanners</a:t>
            </a:r>
          </a:p>
          <a:p>
            <a:r>
              <a:rPr lang="en-US" sz="1350" dirty="0">
                <a:solidFill>
                  <a:schemeClr val="bg2"/>
                </a:solidFill>
              </a:rPr>
              <a:t>Exploitation tools</a:t>
            </a:r>
          </a:p>
        </p:txBody>
      </p:sp>
    </p:spTree>
    <p:extLst>
      <p:ext uri="{BB962C8B-B14F-4D97-AF65-F5344CB8AC3E}">
        <p14:creationId xmlns:p14="http://schemas.microsoft.com/office/powerpoint/2010/main" val="49396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Access Attacks</a:t>
            </a:r>
          </a:p>
        </p:txBody>
      </p:sp>
      <p:sp>
        <p:nvSpPr>
          <p:cNvPr id="3" name="Text Placeholder 6"/>
          <p:cNvSpPr txBox="1">
            <a:spLocks/>
          </p:cNvSpPr>
          <p:nvPr/>
        </p:nvSpPr>
        <p:spPr>
          <a:xfrm>
            <a:off x="1623060" y="1785366"/>
            <a:ext cx="5937885" cy="374675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500" dirty="0"/>
              <a:t>A few reasons why hackers use access attacks:</a:t>
            </a:r>
          </a:p>
          <a:p>
            <a:r>
              <a:rPr lang="en-US" sz="1350" dirty="0"/>
              <a:t>To retrieve data</a:t>
            </a:r>
          </a:p>
          <a:p>
            <a:r>
              <a:rPr lang="en-US" sz="1350" dirty="0"/>
              <a:t>To gain access</a:t>
            </a:r>
          </a:p>
          <a:p>
            <a:r>
              <a:rPr lang="en-US" sz="1350" dirty="0"/>
              <a:t>To escalate access privileges</a:t>
            </a:r>
          </a:p>
          <a:p>
            <a:pPr marL="0" indent="0">
              <a:buNone/>
            </a:pPr>
            <a:r>
              <a:rPr lang="en-US" sz="1500" dirty="0"/>
              <a:t>A few types of access attacks include:</a:t>
            </a:r>
          </a:p>
          <a:p>
            <a:r>
              <a:rPr lang="en-US" sz="1350" dirty="0"/>
              <a:t>Password</a:t>
            </a:r>
          </a:p>
          <a:p>
            <a:r>
              <a:rPr lang="en-US" sz="1350" dirty="0"/>
              <a:t>Trust exploitation</a:t>
            </a:r>
          </a:p>
          <a:p>
            <a:r>
              <a:rPr lang="en-US" sz="1350" dirty="0"/>
              <a:t>Port redirection</a:t>
            </a:r>
          </a:p>
          <a:p>
            <a:r>
              <a:rPr lang="en-US" sz="1350" dirty="0"/>
              <a:t>Man-in-the-middle</a:t>
            </a:r>
          </a:p>
          <a:p>
            <a:r>
              <a:rPr lang="en-US" sz="1350" dirty="0"/>
              <a:t>Buffer overflow</a:t>
            </a:r>
          </a:p>
          <a:p>
            <a:r>
              <a:rPr lang="en-US" sz="1350" dirty="0"/>
              <a:t>IP, MAC, DHCP spoofing</a:t>
            </a:r>
          </a:p>
        </p:txBody>
      </p:sp>
    </p:spTree>
    <p:extLst>
      <p:ext uri="{BB962C8B-B14F-4D97-AF65-F5344CB8AC3E}">
        <p14:creationId xmlns:p14="http://schemas.microsoft.com/office/powerpoint/2010/main" val="278528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Social Engineering Attacks</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3800" y="1877801"/>
            <a:ext cx="3968340" cy="2882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6"/>
          <p:cNvSpPr txBox="1">
            <a:spLocks/>
          </p:cNvSpPr>
          <p:nvPr/>
        </p:nvSpPr>
        <p:spPr>
          <a:xfrm>
            <a:off x="1401954" y="1882413"/>
            <a:ext cx="2504225" cy="2335149"/>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350" dirty="0">
                <a:solidFill>
                  <a:schemeClr val="bg2"/>
                </a:solidFill>
              </a:rPr>
              <a:t>Pretexting</a:t>
            </a:r>
          </a:p>
          <a:p>
            <a:r>
              <a:rPr lang="en-US" sz="1350" dirty="0">
                <a:solidFill>
                  <a:schemeClr val="bg2"/>
                </a:solidFill>
              </a:rPr>
              <a:t>Phishing</a:t>
            </a:r>
          </a:p>
          <a:p>
            <a:r>
              <a:rPr lang="en-US" sz="1350" dirty="0" err="1">
                <a:solidFill>
                  <a:schemeClr val="bg2"/>
                </a:solidFill>
              </a:rPr>
              <a:t>Spearphishing</a:t>
            </a:r>
            <a:endParaRPr lang="en-US" sz="1350" dirty="0">
              <a:solidFill>
                <a:schemeClr val="bg2"/>
              </a:solidFill>
            </a:endParaRPr>
          </a:p>
          <a:p>
            <a:r>
              <a:rPr lang="en-US" sz="1350" dirty="0">
                <a:solidFill>
                  <a:schemeClr val="bg2"/>
                </a:solidFill>
              </a:rPr>
              <a:t>Spam</a:t>
            </a:r>
          </a:p>
          <a:p>
            <a:r>
              <a:rPr lang="en-US" sz="1350" dirty="0">
                <a:solidFill>
                  <a:schemeClr val="bg2"/>
                </a:solidFill>
              </a:rPr>
              <a:t>Tailgating</a:t>
            </a:r>
          </a:p>
          <a:p>
            <a:r>
              <a:rPr lang="en-US" sz="1350" dirty="0">
                <a:solidFill>
                  <a:schemeClr val="bg2"/>
                </a:solidFill>
              </a:rPr>
              <a:t>Something for Something</a:t>
            </a:r>
          </a:p>
          <a:p>
            <a:r>
              <a:rPr lang="en-US" sz="1350" dirty="0">
                <a:solidFill>
                  <a:schemeClr val="bg2"/>
                </a:solidFill>
              </a:rPr>
              <a:t>Baiting</a:t>
            </a:r>
          </a:p>
        </p:txBody>
      </p:sp>
    </p:spTree>
    <p:extLst>
      <p:ext uri="{BB962C8B-B14F-4D97-AF65-F5344CB8AC3E}">
        <p14:creationId xmlns:p14="http://schemas.microsoft.com/office/powerpoint/2010/main" val="133748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a:t>Denial of Service Attacks</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0178" y="1862430"/>
            <a:ext cx="6303645" cy="3484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980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8" y="935666"/>
            <a:ext cx="6441646" cy="628650"/>
          </a:xfrm>
        </p:spPr>
        <p:txBody>
          <a:bodyPr/>
          <a:lstStyle/>
          <a:p>
            <a:pPr>
              <a:lnSpc>
                <a:spcPct val="100000"/>
              </a:lnSpc>
            </a:pPr>
            <a:r>
              <a:rPr lang="en-US" sz="2400" dirty="0" err="1"/>
              <a:t>DDoS</a:t>
            </a:r>
            <a:r>
              <a:rPr lang="en-US" sz="2400" dirty="0"/>
              <a:t> Attacks</a:t>
            </a:r>
          </a:p>
        </p:txBody>
      </p:sp>
      <p:sp>
        <p:nvSpPr>
          <p:cNvPr id="8" name="Text Placeholder 6"/>
          <p:cNvSpPr txBox="1">
            <a:spLocks/>
          </p:cNvSpPr>
          <p:nvPr/>
        </p:nvSpPr>
        <p:spPr>
          <a:xfrm>
            <a:off x="1623060" y="1785366"/>
            <a:ext cx="5937885" cy="3746754"/>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buFont typeface="+mj-lt"/>
              <a:buAutoNum type="arabicPeriod"/>
            </a:pPr>
            <a:r>
              <a:rPr lang="en-US" sz="1500" dirty="0"/>
              <a:t>Hacker builds a network of infected machines</a:t>
            </a:r>
          </a:p>
          <a:p>
            <a:pPr marL="476250" lvl="1" indent="-342900">
              <a:buFont typeface="Arial" panose="020B0604020202020204" pitchFamily="34" charset="0"/>
              <a:buChar char="•"/>
            </a:pPr>
            <a:r>
              <a:rPr lang="en-US" sz="1200" dirty="0"/>
              <a:t>A network of infected hosts is called a botnet.</a:t>
            </a:r>
          </a:p>
          <a:p>
            <a:pPr marL="476250" lvl="1" indent="-342900">
              <a:buFont typeface="Arial" panose="020B0604020202020204" pitchFamily="34" charset="0"/>
              <a:buChar char="•"/>
            </a:pPr>
            <a:r>
              <a:rPr lang="en-US" sz="1200" dirty="0"/>
              <a:t>The compromised computers are called zombies.</a:t>
            </a:r>
          </a:p>
          <a:p>
            <a:pPr marL="476250" lvl="1" indent="-342900">
              <a:buFont typeface="Arial" panose="020B0604020202020204" pitchFamily="34" charset="0"/>
              <a:buChar char="•"/>
            </a:pPr>
            <a:r>
              <a:rPr lang="en-US" sz="1200" dirty="0"/>
              <a:t>Zombies are controlled by handler systems.</a:t>
            </a:r>
          </a:p>
          <a:p>
            <a:pPr marL="342900" indent="-342900">
              <a:buFont typeface="+mj-lt"/>
              <a:buAutoNum type="arabicPeriod"/>
            </a:pPr>
            <a:r>
              <a:rPr lang="en-US" sz="1500" dirty="0"/>
              <a:t>Zombie computers continue to scan and infect more targets</a:t>
            </a:r>
          </a:p>
          <a:p>
            <a:pPr marL="342900" indent="-342900">
              <a:buFont typeface="+mj-lt"/>
              <a:buAutoNum type="arabicPeriod"/>
            </a:pPr>
            <a:r>
              <a:rPr lang="en-US" sz="1500" dirty="0"/>
              <a:t>Hacker instructs handler system to make the botnet of zombies carry out the </a:t>
            </a:r>
            <a:r>
              <a:rPr lang="en-US" sz="1500" dirty="0" err="1"/>
              <a:t>DDoS</a:t>
            </a:r>
            <a:r>
              <a:rPr lang="en-US" sz="1500" dirty="0"/>
              <a:t> attack</a:t>
            </a:r>
            <a:endParaRPr lang="en-US" sz="1350" dirty="0"/>
          </a:p>
        </p:txBody>
      </p:sp>
    </p:spTree>
    <p:extLst>
      <p:ext uri="{BB962C8B-B14F-4D97-AF65-F5344CB8AC3E}">
        <p14:creationId xmlns:p14="http://schemas.microsoft.com/office/powerpoint/2010/main" val="504455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6" y="935666"/>
            <a:ext cx="6634289" cy="628650"/>
          </a:xfrm>
        </p:spPr>
        <p:txBody>
          <a:bodyPr/>
          <a:lstStyle/>
          <a:p>
            <a:pPr>
              <a:lnSpc>
                <a:spcPct val="100000"/>
              </a:lnSpc>
            </a:pPr>
            <a:r>
              <a:rPr lang="en-US" sz="2400" dirty="0"/>
              <a:t>Network Security Professionals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8756" y="1690927"/>
            <a:ext cx="6186488" cy="36933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5824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6" y="935666"/>
            <a:ext cx="6634289" cy="628650"/>
          </a:xfrm>
        </p:spPr>
        <p:txBody>
          <a:bodyPr/>
          <a:lstStyle/>
          <a:p>
            <a:pPr>
              <a:lnSpc>
                <a:spcPct val="100000"/>
              </a:lnSpc>
            </a:pPr>
            <a:r>
              <a:rPr lang="en-US" sz="2400" dirty="0"/>
              <a:t>Network Security Organizations</a:t>
            </a:r>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2342" y="1672675"/>
            <a:ext cx="5959316" cy="38637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69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315276" y="935666"/>
            <a:ext cx="6634289" cy="628650"/>
          </a:xfrm>
        </p:spPr>
        <p:txBody>
          <a:bodyPr/>
          <a:lstStyle/>
          <a:p>
            <a:pPr>
              <a:lnSpc>
                <a:spcPct val="100000"/>
              </a:lnSpc>
            </a:pPr>
            <a:r>
              <a:rPr lang="en-US" sz="2400" dirty="0"/>
              <a:t>Confidentiality, Integrity, Availability</a:t>
            </a:r>
          </a:p>
        </p:txBody>
      </p:sp>
      <p:graphicFrame>
        <p:nvGraphicFramePr>
          <p:cNvPr id="3" name="Diagram 2"/>
          <p:cNvGraphicFramePr/>
          <p:nvPr/>
        </p:nvGraphicFramePr>
        <p:xfrm>
          <a:off x="1488758" y="1594485"/>
          <a:ext cx="6166485" cy="3971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7511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94658-2938-E948-B032-F4D80D48663D}"/>
              </a:ext>
            </a:extLst>
          </p:cNvPr>
          <p:cNvSpPr>
            <a:spLocks noGrp="1"/>
          </p:cNvSpPr>
          <p:nvPr>
            <p:ph type="title"/>
          </p:nvPr>
        </p:nvSpPr>
        <p:spPr/>
        <p:txBody>
          <a:bodyPr/>
          <a:lstStyle/>
          <a:p>
            <a:r>
              <a:rPr lang="en-US" dirty="0"/>
              <a:t>Security Policy and its influences</a:t>
            </a:r>
          </a:p>
        </p:txBody>
      </p:sp>
      <p:sp>
        <p:nvSpPr>
          <p:cNvPr id="3" name="Content Placeholder 2">
            <a:extLst>
              <a:ext uri="{FF2B5EF4-FFF2-40B4-BE49-F238E27FC236}">
                <a16:creationId xmlns:a16="http://schemas.microsoft.com/office/drawing/2014/main" id="{1BD9C38B-750D-B142-A7D2-4476200DF07E}"/>
              </a:ext>
            </a:extLst>
          </p:cNvPr>
          <p:cNvSpPr>
            <a:spLocks noGrp="1"/>
          </p:cNvSpPr>
          <p:nvPr>
            <p:ph idx="1"/>
          </p:nvPr>
        </p:nvSpPr>
        <p:spPr>
          <a:xfrm>
            <a:off x="457200" y="1600200"/>
            <a:ext cx="8229600" cy="4133055"/>
          </a:xfrm>
        </p:spPr>
        <p:txBody>
          <a:bodyPr/>
          <a:lstStyle/>
          <a:p>
            <a:r>
              <a:rPr lang="en-GB" dirty="0"/>
              <a:t>A Security Policy identifies the rules and procedures for all individuals accessing and using an organization's IT assets and resources. </a:t>
            </a:r>
          </a:p>
          <a:p>
            <a:r>
              <a:rPr lang="en-GB" dirty="0"/>
              <a:t>Effective IT Security Policy is a model of the organization’s culture, in which rules and procedures are driven from its employees' approach to their information and work. </a:t>
            </a:r>
            <a:endParaRPr lang="en-US" dirty="0"/>
          </a:p>
        </p:txBody>
      </p:sp>
      <p:sp>
        <p:nvSpPr>
          <p:cNvPr id="4" name="Date Placeholder 3">
            <a:extLst>
              <a:ext uri="{FF2B5EF4-FFF2-40B4-BE49-F238E27FC236}">
                <a16:creationId xmlns:a16="http://schemas.microsoft.com/office/drawing/2014/main" id="{70976C28-05A5-F74F-BE34-0A088D014747}"/>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3B388BC2-B126-C344-91DC-07995EAAFB8E}"/>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36258461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2642-1AC5-7246-B858-937FD53AF5DD}"/>
              </a:ext>
            </a:extLst>
          </p:cNvPr>
          <p:cNvSpPr>
            <a:spLocks noGrp="1"/>
          </p:cNvSpPr>
          <p:nvPr>
            <p:ph type="title"/>
          </p:nvPr>
        </p:nvSpPr>
        <p:spPr/>
        <p:txBody>
          <a:bodyPr/>
          <a:lstStyle/>
          <a:p>
            <a:r>
              <a:rPr lang="en-US" dirty="0"/>
              <a:t>Security Policy and its influences (Cont.)</a:t>
            </a:r>
          </a:p>
        </p:txBody>
      </p:sp>
      <p:sp>
        <p:nvSpPr>
          <p:cNvPr id="3" name="Content Placeholder 2">
            <a:extLst>
              <a:ext uri="{FF2B5EF4-FFF2-40B4-BE49-F238E27FC236}">
                <a16:creationId xmlns:a16="http://schemas.microsoft.com/office/drawing/2014/main" id="{AA04BA98-F1E6-7C49-AB3C-3CAB3EFE462C}"/>
              </a:ext>
            </a:extLst>
          </p:cNvPr>
          <p:cNvSpPr>
            <a:spLocks noGrp="1"/>
          </p:cNvSpPr>
          <p:nvPr>
            <p:ph idx="1"/>
          </p:nvPr>
        </p:nvSpPr>
        <p:spPr>
          <a:xfrm>
            <a:off x="457200" y="1600200"/>
            <a:ext cx="8229600" cy="4061047"/>
          </a:xfrm>
        </p:spPr>
        <p:txBody>
          <a:bodyPr/>
          <a:lstStyle/>
          <a:p>
            <a:pPr marL="0" indent="0">
              <a:buNone/>
            </a:pPr>
            <a:r>
              <a:rPr lang="en-GB" sz="2400" dirty="0"/>
              <a:t>The objectives of an IT security policy is the preservation of confidentiality, integrity, and availability of systems and information used by an organization’s members. </a:t>
            </a:r>
          </a:p>
          <a:p>
            <a:pPr marL="0" indent="0">
              <a:buNone/>
            </a:pPr>
            <a:r>
              <a:rPr lang="en-GB" sz="2400" dirty="0"/>
              <a:t>These three principles compose the CIA triad: </a:t>
            </a:r>
          </a:p>
          <a:p>
            <a:r>
              <a:rPr lang="en-GB" sz="2400" dirty="0"/>
              <a:t>Confidentiality involves the protection of assets from unauthorized entities</a:t>
            </a:r>
          </a:p>
          <a:p>
            <a:r>
              <a:rPr lang="en-GB" sz="2400" dirty="0"/>
              <a:t>Integrity ensures the modification of assets is handled in a specified and authorized manner</a:t>
            </a:r>
          </a:p>
          <a:p>
            <a:r>
              <a:rPr lang="en-GB" sz="2400" dirty="0"/>
              <a:t>Availability is a state of the system in which authorized users have continuous access to said assets.</a:t>
            </a:r>
          </a:p>
          <a:p>
            <a:endParaRPr lang="en-US" dirty="0"/>
          </a:p>
        </p:txBody>
      </p:sp>
      <p:sp>
        <p:nvSpPr>
          <p:cNvPr id="4" name="Date Placeholder 3">
            <a:extLst>
              <a:ext uri="{FF2B5EF4-FFF2-40B4-BE49-F238E27FC236}">
                <a16:creationId xmlns:a16="http://schemas.microsoft.com/office/drawing/2014/main" id="{C9ABF89C-6FEA-8641-8A5E-A26971854C94}"/>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44EA608D-D93D-014D-8493-8B51860BB1EC}"/>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1845486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D0F6C-D242-0148-BB6E-B59184CCB012}"/>
              </a:ext>
            </a:extLst>
          </p:cNvPr>
          <p:cNvSpPr>
            <a:spLocks noGrp="1"/>
          </p:cNvSpPr>
          <p:nvPr>
            <p:ph type="title"/>
          </p:nvPr>
        </p:nvSpPr>
        <p:spPr/>
        <p:txBody>
          <a:bodyPr/>
          <a:lstStyle/>
          <a:p>
            <a:r>
              <a:rPr lang="en-US" dirty="0"/>
              <a:t>Security Policy and its influences (Cont.)</a:t>
            </a:r>
          </a:p>
        </p:txBody>
      </p:sp>
      <p:sp>
        <p:nvSpPr>
          <p:cNvPr id="3" name="Content Placeholder 2">
            <a:extLst>
              <a:ext uri="{FF2B5EF4-FFF2-40B4-BE49-F238E27FC236}">
                <a16:creationId xmlns:a16="http://schemas.microsoft.com/office/drawing/2014/main" id="{0FA2B91A-B63D-6342-995A-702BA5198620}"/>
              </a:ext>
            </a:extLst>
          </p:cNvPr>
          <p:cNvSpPr>
            <a:spLocks noGrp="1"/>
          </p:cNvSpPr>
          <p:nvPr>
            <p:ph idx="1"/>
          </p:nvPr>
        </p:nvSpPr>
        <p:spPr/>
        <p:txBody>
          <a:bodyPr/>
          <a:lstStyle/>
          <a:p>
            <a:pPr marL="0" indent="0">
              <a:buNone/>
            </a:pPr>
            <a:r>
              <a:rPr lang="en-GB" sz="2000" dirty="0"/>
              <a:t>The IT Security Policy is a living document that is continually updated to adopt with evolving business and IT requirements. Institutions such as the International Organization of Standardization (ISO) and the U.S. National Institute of Standards and Technology (NIST) have published standards and best practices for security policy formation. As stipulated by the National Research Council (NRC), the specifications of any company policy should address:</a:t>
            </a:r>
          </a:p>
          <a:p>
            <a:pPr lvl="0"/>
            <a:r>
              <a:rPr lang="en-GB" sz="2000" dirty="0"/>
              <a:t>Objectives</a:t>
            </a:r>
          </a:p>
          <a:p>
            <a:pPr lvl="0"/>
            <a:r>
              <a:rPr lang="en-GB" sz="2000" dirty="0"/>
              <a:t>Scope</a:t>
            </a:r>
          </a:p>
          <a:p>
            <a:pPr lvl="0"/>
            <a:r>
              <a:rPr lang="en-GB" sz="2000" dirty="0"/>
              <a:t>Specific goals</a:t>
            </a:r>
          </a:p>
          <a:p>
            <a:pPr lvl="0"/>
            <a:r>
              <a:rPr lang="en-GB" sz="2000" dirty="0"/>
              <a:t>Responsibilities for compliance and actions to be taken in the event of noncompliance.</a:t>
            </a:r>
          </a:p>
          <a:p>
            <a:endParaRPr lang="en-US" dirty="0"/>
          </a:p>
        </p:txBody>
      </p:sp>
      <p:sp>
        <p:nvSpPr>
          <p:cNvPr id="4" name="Date Placeholder 3">
            <a:extLst>
              <a:ext uri="{FF2B5EF4-FFF2-40B4-BE49-F238E27FC236}">
                <a16:creationId xmlns:a16="http://schemas.microsoft.com/office/drawing/2014/main" id="{8E1E8A24-84C7-3E4E-AFFB-53F44A1B441C}"/>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4A8E7CA1-7A80-7B44-9F5E-7CEA5B976E29}"/>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18981359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297A-0651-AB4C-8A36-0109218D6D22}"/>
              </a:ext>
            </a:extLst>
          </p:cNvPr>
          <p:cNvSpPr>
            <a:spLocks noGrp="1"/>
          </p:cNvSpPr>
          <p:nvPr>
            <p:ph type="title"/>
          </p:nvPr>
        </p:nvSpPr>
        <p:spPr/>
        <p:txBody>
          <a:bodyPr/>
          <a:lstStyle/>
          <a:p>
            <a:r>
              <a:rPr lang="en-US" dirty="0"/>
              <a:t>Security Policy and its influences (Cont.)</a:t>
            </a:r>
          </a:p>
        </p:txBody>
      </p:sp>
      <p:sp>
        <p:nvSpPr>
          <p:cNvPr id="3" name="Content Placeholder 2">
            <a:extLst>
              <a:ext uri="{FF2B5EF4-FFF2-40B4-BE49-F238E27FC236}">
                <a16:creationId xmlns:a16="http://schemas.microsoft.com/office/drawing/2014/main" id="{6E1697EA-C05D-8E43-B20F-C3448083DE7F}"/>
              </a:ext>
            </a:extLst>
          </p:cNvPr>
          <p:cNvSpPr>
            <a:spLocks noGrp="1"/>
          </p:cNvSpPr>
          <p:nvPr>
            <p:ph idx="1"/>
          </p:nvPr>
        </p:nvSpPr>
        <p:spPr/>
        <p:txBody>
          <a:bodyPr/>
          <a:lstStyle/>
          <a:p>
            <a:r>
              <a:rPr lang="en-GB" sz="2800" dirty="0"/>
              <a:t>An organization’s security policy will play a large role in its decisions and direction, but it should not alter its strategy or mission. Therefore, it is important to write a policy that is drawn from the organization’s existing cultural and structural framework to support the continuity of good productivity and innovation, and not as a generic policy that impedes the organization and its people from meeting its mission and goals.</a:t>
            </a:r>
          </a:p>
          <a:p>
            <a:endParaRPr lang="en-US" dirty="0"/>
          </a:p>
        </p:txBody>
      </p:sp>
      <p:sp>
        <p:nvSpPr>
          <p:cNvPr id="4" name="Date Placeholder 3">
            <a:extLst>
              <a:ext uri="{FF2B5EF4-FFF2-40B4-BE49-F238E27FC236}">
                <a16:creationId xmlns:a16="http://schemas.microsoft.com/office/drawing/2014/main" id="{E8B3F3A7-C466-284F-8D87-1C2CBFBD1991}"/>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A19CB8BF-641F-9B41-8745-64221BB41902}"/>
              </a:ext>
            </a:extLst>
          </p:cNvPr>
          <p:cNvSpPr>
            <a:spLocks noGrp="1"/>
          </p:cNvSpPr>
          <p:nvPr>
            <p:ph type="sldNum" sz="quarter" idx="12"/>
          </p:nvPr>
        </p:nvSpPr>
        <p:spPr/>
        <p:txBody>
          <a:bodyPr/>
          <a:lstStyle/>
          <a:p>
            <a:pPr>
              <a:defRPr/>
            </a:pPr>
            <a:fld id="{6550E941-99E4-4403-A917-B30FF69A9617}" type="slidenum">
              <a:rPr lang="en-GB" altLang="en-US" smtClean="0"/>
              <a:pPr>
                <a:defRPr/>
              </a:pPr>
              <a:t>51</a:t>
            </a:fld>
            <a:endParaRPr lang="en-GB" altLang="en-US"/>
          </a:p>
        </p:txBody>
      </p:sp>
    </p:spTree>
    <p:extLst>
      <p:ext uri="{BB962C8B-B14F-4D97-AF65-F5344CB8AC3E}">
        <p14:creationId xmlns:p14="http://schemas.microsoft.com/office/powerpoint/2010/main" val="8198419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3AFEE-77F3-1B4D-8A2E-59C519B8213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6226820-CD2F-B54D-AD55-D65AA1066152}"/>
              </a:ext>
            </a:extLst>
          </p:cNvPr>
          <p:cNvSpPr>
            <a:spLocks noGrp="1"/>
          </p:cNvSpPr>
          <p:nvPr>
            <p:ph idx="1"/>
          </p:nvPr>
        </p:nvSpPr>
        <p:spPr/>
        <p:txBody>
          <a:bodyPr/>
          <a:lstStyle/>
          <a:p>
            <a:pPr algn="just"/>
            <a:r>
              <a:rPr lang="en-GB" sz="2400" dirty="0"/>
              <a:t>S. Pearson and G. Yee, Privacy and security for cloud computing. Springer Science &amp; Business Media, 2013.</a:t>
            </a:r>
          </a:p>
          <a:p>
            <a:pPr algn="just"/>
            <a:r>
              <a:rPr lang="en-GB" sz="2400" dirty="0"/>
              <a:t>D. Fernandes, L. Soares, J. Gomes, M. Freire, and P. </a:t>
            </a:r>
            <a:r>
              <a:rPr lang="en-GB" sz="2400" dirty="0" err="1"/>
              <a:t>Incio</a:t>
            </a:r>
            <a:r>
              <a:rPr lang="en-GB" sz="2400" dirty="0"/>
              <a:t>, “Security issues in cloud environments: a survey,” International Journal of Information Security, vol. 13, no. 2.</a:t>
            </a:r>
          </a:p>
          <a:p>
            <a:pPr algn="just"/>
            <a:r>
              <a:rPr lang="en-GB" sz="2400" dirty="0"/>
              <a:t>Santana, G.A.A. (2013) </a:t>
            </a:r>
            <a:r>
              <a:rPr lang="en-GB" sz="2400" i="1" dirty="0"/>
              <a:t>Data Centre Virtualization Fundamentals: Understanding Techniques and Designs for Highly Efficient Data Centres with Cisco Nexus</a:t>
            </a:r>
            <a:r>
              <a:rPr lang="en-GB" sz="2400" dirty="0"/>
              <a:t>, UCS, MDS, and Beyond, Pearson Education.</a:t>
            </a:r>
          </a:p>
          <a:p>
            <a:pPr algn="just"/>
            <a:endParaRPr lang="en-GB" sz="2400" dirty="0"/>
          </a:p>
          <a:p>
            <a:pPr algn="just"/>
            <a:endParaRPr lang="en-US" sz="2400" dirty="0">
              <a:solidFill>
                <a:schemeClr val="accent2"/>
              </a:solidFill>
            </a:endParaRPr>
          </a:p>
        </p:txBody>
      </p:sp>
      <p:sp>
        <p:nvSpPr>
          <p:cNvPr id="4" name="Date Placeholder 3">
            <a:extLst>
              <a:ext uri="{FF2B5EF4-FFF2-40B4-BE49-F238E27FC236}">
                <a16:creationId xmlns:a16="http://schemas.microsoft.com/office/drawing/2014/main" id="{3F5ABD8D-DA59-A84D-A43F-08C453A6A3A2}"/>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02FDAEC9-EA3B-6941-BAC8-701A5A04403A}"/>
              </a:ext>
            </a:extLst>
          </p:cNvPr>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31129294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9634" name="Rectangle 2"/>
          <p:cNvSpPr>
            <a:spLocks noGrp="1" noChangeArrowheads="1"/>
          </p:cNvSpPr>
          <p:nvPr>
            <p:ph type="title"/>
          </p:nvPr>
        </p:nvSpPr>
        <p:spPr>
          <a:xfrm>
            <a:off x="0" y="0"/>
            <a:ext cx="9144000" cy="914400"/>
          </a:xfrm>
          <a:ln/>
        </p:spPr>
        <p:txBody>
          <a:bodyPr/>
          <a:lstStyle/>
          <a:p>
            <a:br>
              <a:rPr lang="en-US" sz="4000" dirty="0">
                <a:solidFill>
                  <a:srgbClr val="FF0000"/>
                </a:solidFill>
              </a:rPr>
            </a:br>
            <a:r>
              <a:rPr lang="en-US" sz="4000" dirty="0">
                <a:solidFill>
                  <a:srgbClr val="FF0000"/>
                </a:solidFill>
              </a:rPr>
              <a:t>THANKS</a:t>
            </a:r>
            <a:br>
              <a:rPr lang="en-US" sz="4000" dirty="0">
                <a:solidFill>
                  <a:srgbClr val="FF0000"/>
                </a:solidFill>
              </a:rPr>
            </a:br>
            <a:endParaRPr lang="en-GB" sz="4000" dirty="0">
              <a:solidFill>
                <a:srgbClr val="FF0000"/>
              </a:solidFill>
            </a:endParaRPr>
          </a:p>
        </p:txBody>
      </p:sp>
      <p:sp>
        <p:nvSpPr>
          <p:cNvPr id="709635" name="Rectangle 3"/>
          <p:cNvSpPr>
            <a:spLocks noGrp="1" noChangeArrowheads="1"/>
          </p:cNvSpPr>
          <p:nvPr>
            <p:ph type="body" idx="1"/>
          </p:nvPr>
        </p:nvSpPr>
        <p:spPr>
          <a:xfrm>
            <a:off x="-1" y="914400"/>
            <a:ext cx="9143999" cy="4800600"/>
          </a:xfrm>
        </p:spPr>
        <p:txBody>
          <a:bodyPr/>
          <a:lstStyle/>
          <a:p>
            <a:endParaRPr lang="en-CA" dirty="0"/>
          </a:p>
          <a:p>
            <a:endParaRPr lang="en-CA" dirty="0"/>
          </a:p>
          <a:p>
            <a:endParaRPr lang="en-CA" dirty="0"/>
          </a:p>
          <a:p>
            <a:endParaRPr lang="en-CA" dirty="0"/>
          </a:p>
          <a:p>
            <a:endParaRPr lang="en-CA" dirty="0"/>
          </a:p>
          <a:p>
            <a:pPr marL="0" indent="0">
              <a:buNone/>
            </a:pPr>
            <a:endParaRPr lang="en-CA" dirty="0"/>
          </a:p>
          <a:p>
            <a:pPr marL="0" indent="0">
              <a:buNone/>
            </a:pPr>
            <a:endParaRPr lang="en-CA" dirty="0"/>
          </a:p>
          <a:p>
            <a:endParaRPr lang="en-CA" dirty="0"/>
          </a:p>
          <a:p>
            <a:endParaRPr lang="en-CA" dirty="0"/>
          </a:p>
        </p:txBody>
      </p:sp>
      <p:sp>
        <p:nvSpPr>
          <p:cNvPr id="13314" name="Rectangle 2"/>
          <p:cNvSpPr>
            <a:spLocks noChangeArrowheads="1"/>
          </p:cNvSpPr>
          <p:nvPr/>
        </p:nvSpPr>
        <p:spPr bwMode="auto">
          <a:xfrm>
            <a:off x="4401120" y="-186898"/>
            <a:ext cx="341760" cy="83099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tab pos="228600" algn="l"/>
              </a:tabLst>
            </a:pPr>
            <a:r>
              <a:rPr kumimoji="0" lang="en-CA" sz="1200" b="0" i="0" u="none" strike="noStrike" cap="none" normalizeH="0" baseline="0" dirty="0">
                <a:ln>
                  <a:noFill/>
                </a:ln>
                <a:solidFill>
                  <a:schemeClr val="tx1"/>
                </a:solidFill>
                <a:effectLst/>
                <a:latin typeface="Arial" pitchFamily="34" charset="0"/>
                <a:ea typeface="Times New Roman" pitchFamily="18" charset="0"/>
                <a:cs typeface="Arial" pitchFamily="34" charset="0"/>
              </a:rPr>
              <a:t>A</a:t>
            </a:r>
          </a:p>
          <a:p>
            <a:pPr marL="0" marR="0" lvl="0" indent="0" algn="just" defTabSz="914400" rtl="0" eaLnBrk="1" fontAlgn="base" latinLnBrk="0" hangingPunct="1">
              <a:lnSpc>
                <a:spcPct val="100000"/>
              </a:lnSpc>
              <a:spcBef>
                <a:spcPct val="0"/>
              </a:spcBef>
              <a:spcAft>
                <a:spcPct val="0"/>
              </a:spcAft>
              <a:buClrTx/>
              <a:buSzTx/>
              <a:buFontTx/>
              <a:buChar char="•"/>
              <a:tabLst>
                <a:tab pos="228600" algn="l"/>
              </a:tabLst>
            </a:pPr>
            <a:endParaRPr lang="en-CA" sz="1200" dirty="0">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Char char="•"/>
              <a:tabLst>
                <a:tab pos="228600" algn="l"/>
              </a:tabLst>
            </a:pPr>
            <a:endParaRPr kumimoji="0" lang="en-CA" sz="1200" b="0"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tabLst>
                <a:tab pos="228600" algn="l"/>
              </a:tabLst>
            </a:pPr>
            <a:r>
              <a:rPr kumimoji="0" lang="en-CA" sz="1200" b="0" i="0" u="none" strike="noStrike" cap="none" normalizeH="0" baseline="0" dirty="0">
                <a:ln>
                  <a:noFill/>
                </a:ln>
                <a:solidFill>
                  <a:schemeClr val="tx1"/>
                </a:solidFill>
                <a:effectLst/>
                <a:latin typeface="Arial" pitchFamily="34" charset="0"/>
                <a:ea typeface="Times New Roman" pitchFamily="18" charset="0"/>
                <a:cs typeface="Arial" pitchFamily="34" charset="0"/>
              </a:rPr>
              <a:t>. </a:t>
            </a:r>
            <a:endParaRPr kumimoji="0" lang="en-CA" sz="1800" b="0" i="0" u="none" strike="noStrike" cap="none" normalizeH="0" baseline="0" dirty="0">
              <a:ln>
                <a:noFill/>
              </a:ln>
              <a:solidFill>
                <a:schemeClr val="tx1"/>
              </a:solidFill>
              <a:effectLst/>
              <a:latin typeface="Arial" pitchFamily="34" charset="0"/>
              <a:cs typeface="Arial" pitchFamily="34" charset="0"/>
            </a:endParaRPr>
          </a:p>
        </p:txBody>
      </p:sp>
      <p:pic>
        <p:nvPicPr>
          <p:cNvPr id="236546" name="Picture 2"/>
          <p:cNvPicPr>
            <a:picLocks noChangeAspect="1" noChangeArrowheads="1"/>
          </p:cNvPicPr>
          <p:nvPr/>
        </p:nvPicPr>
        <p:blipFill>
          <a:blip r:embed="rId2"/>
          <a:srcRect/>
          <a:stretch>
            <a:fillRect/>
          </a:stretch>
        </p:blipFill>
        <p:spPr bwMode="auto">
          <a:xfrm>
            <a:off x="1" y="990600"/>
            <a:ext cx="3429000" cy="2286000"/>
          </a:xfrm>
          <a:prstGeom prst="rect">
            <a:avLst/>
          </a:prstGeom>
          <a:noFill/>
          <a:ln w="9525">
            <a:noFill/>
            <a:miter lim="800000"/>
            <a:headEnd/>
            <a:tailEnd/>
          </a:ln>
        </p:spPr>
      </p:pic>
      <p:pic>
        <p:nvPicPr>
          <p:cNvPr id="236548" name="Picture 4"/>
          <p:cNvPicPr>
            <a:picLocks noChangeAspect="1" noChangeArrowheads="1"/>
          </p:cNvPicPr>
          <p:nvPr/>
        </p:nvPicPr>
        <p:blipFill>
          <a:blip r:embed="rId3"/>
          <a:srcRect/>
          <a:stretch>
            <a:fillRect/>
          </a:stretch>
        </p:blipFill>
        <p:spPr bwMode="auto">
          <a:xfrm>
            <a:off x="6095998" y="3461115"/>
            <a:ext cx="3048000" cy="2253885"/>
          </a:xfrm>
          <a:prstGeom prst="rect">
            <a:avLst/>
          </a:prstGeom>
          <a:noFill/>
          <a:ln w="9525">
            <a:noFill/>
            <a:miter lim="800000"/>
            <a:headEnd/>
            <a:tailEnd/>
          </a:ln>
        </p:spPr>
      </p:pic>
      <p:sp>
        <p:nvSpPr>
          <p:cNvPr id="2" name="TextBox 1">
            <a:extLst>
              <a:ext uri="{FF2B5EF4-FFF2-40B4-BE49-F238E27FC236}">
                <a16:creationId xmlns:a16="http://schemas.microsoft.com/office/drawing/2014/main" id="{B9187F6B-A981-9D48-B060-168506590DA5}"/>
              </a:ext>
            </a:extLst>
          </p:cNvPr>
          <p:cNvSpPr txBox="1"/>
          <p:nvPr/>
        </p:nvSpPr>
        <p:spPr>
          <a:xfrm>
            <a:off x="2238233" y="3766782"/>
            <a:ext cx="184731" cy="769441"/>
          </a:xfrm>
          <a:prstGeom prst="rect">
            <a:avLst/>
          </a:prstGeom>
          <a:noFill/>
        </p:spPr>
        <p:txBody>
          <a:bodyPr wrap="none" rtlCol="0">
            <a:spAutoFit/>
          </a:bodyPr>
          <a:lstStyle/>
          <a:p>
            <a:endParaRPr lang="en-US" sz="4400" dirty="0">
              <a:solidFill>
                <a:srgbClr val="FF0000"/>
              </a:solidFill>
            </a:endParaRPr>
          </a:p>
        </p:txBody>
      </p:sp>
    </p:spTree>
    <p:extLst>
      <p:ext uri="{BB962C8B-B14F-4D97-AF65-F5344CB8AC3E}">
        <p14:creationId xmlns:p14="http://schemas.microsoft.com/office/powerpoint/2010/main" val="11427801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826</TotalTime>
  <Words>3687</Words>
  <Application>Microsoft Macintosh PowerPoint</Application>
  <PresentationFormat>On-screen Show (4:3)</PresentationFormat>
  <Paragraphs>455</Paragraphs>
  <Slides>53</Slides>
  <Notes>45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Ciscolight</vt:lpstr>
      <vt:lpstr>Myriad Pro</vt:lpstr>
      <vt:lpstr>Verdana</vt:lpstr>
      <vt:lpstr>20140311PresentationUWTSDTemplate</vt:lpstr>
      <vt:lpstr>ACUA 6001</vt:lpstr>
      <vt:lpstr>Lesson Aims</vt:lpstr>
      <vt:lpstr>The Kingdoms Overview of the Kingdoms</vt:lpstr>
      <vt:lpstr>The Kingdoms Overview of the Kingdoms (Cont.)</vt:lpstr>
      <vt:lpstr>Cybercriminal versus Cyber Heroes Cybersecurity Criminals</vt:lpstr>
      <vt:lpstr>Cybercriminal versus Cyber Heroes Cybersecurity Criminals (Cont.)</vt:lpstr>
      <vt:lpstr>Cybercriminal versus Cyber Heroes Cybersecurity Criminals (Cont.)</vt:lpstr>
      <vt:lpstr>Cybercriminal versus Cyber Heroes Cybersecurity Specialists </vt:lpstr>
      <vt:lpstr>Cybercriminal versus Cyber Heroes Cybersecurity Specialist (Cont.)</vt:lpstr>
      <vt:lpstr>Threats to the Kingdom Threat Arenas</vt:lpstr>
      <vt:lpstr>Threats to the Kingdom Threat Arenas (Cont.)</vt:lpstr>
      <vt:lpstr>Threats to the Kingdom Threat Arenas (Cont.)</vt:lpstr>
      <vt:lpstr>Threats to the Kingdom Threat Arenas (Cont.)</vt:lpstr>
      <vt:lpstr>Threats to the Kingdom Threat Arenas (Cont.)</vt:lpstr>
      <vt:lpstr>The Dark Forces of Cybersecurity  The Spread of the Dark Forces</vt:lpstr>
      <vt:lpstr>The Dark Forces of Cybersecurity  The Spread of the Dark Forces (Cont.)</vt:lpstr>
      <vt:lpstr>The Dark Forces of Cybersecurity  The Spread of the Dark Forces (Cont.)</vt:lpstr>
      <vt:lpstr>The Dark Forces of Cybersecurity  The Spread of the Dark Forces (Cont.)</vt:lpstr>
      <vt:lpstr>The Spread of the Dark Forces The Sophistication of the Dark Forces</vt:lpstr>
      <vt:lpstr>The Spread of the Dark Forces The Sophistication of the Dark Forces (Cont.)</vt:lpstr>
      <vt:lpstr>Networks Are Targets</vt:lpstr>
      <vt:lpstr>Drivers for Network Security</vt:lpstr>
      <vt:lpstr>Vectors of Network Attacks</vt:lpstr>
      <vt:lpstr>Data Loss</vt:lpstr>
      <vt:lpstr>Campus Area Networks</vt:lpstr>
      <vt:lpstr>Small Office and Home Office Networks</vt:lpstr>
      <vt:lpstr>Wide Area Networks</vt:lpstr>
      <vt:lpstr>Data Center Networks</vt:lpstr>
      <vt:lpstr>Cloud and Virtual Networks</vt:lpstr>
      <vt:lpstr>Section 1.2: Network Threats</vt:lpstr>
      <vt:lpstr>Evolution of Security Tools</vt:lpstr>
      <vt:lpstr>Categories of Attack Tools</vt:lpstr>
      <vt:lpstr>Various Types of Malware</vt:lpstr>
      <vt:lpstr>Viruses</vt:lpstr>
      <vt:lpstr>Trojan Horse Classification</vt:lpstr>
      <vt:lpstr>Worms</vt:lpstr>
      <vt:lpstr>Worm Components</vt:lpstr>
      <vt:lpstr>Other Malware</vt:lpstr>
      <vt:lpstr>Types of Network Attacks</vt:lpstr>
      <vt:lpstr>Reconnaissance Attacks</vt:lpstr>
      <vt:lpstr>Access Attacks</vt:lpstr>
      <vt:lpstr>Social Engineering Attacks</vt:lpstr>
      <vt:lpstr>Denial of Service Attacks</vt:lpstr>
      <vt:lpstr>DDoS Attacks</vt:lpstr>
      <vt:lpstr>Network Security Professionals</vt:lpstr>
      <vt:lpstr>Network Security Organizations</vt:lpstr>
      <vt:lpstr>Confidentiality, Integrity, Availability</vt:lpstr>
      <vt:lpstr>Security Policy and its influences</vt:lpstr>
      <vt:lpstr>Security Policy and its influences (Cont.)</vt:lpstr>
      <vt:lpstr>Security Policy and its influences (Cont.)</vt:lpstr>
      <vt:lpstr>Security Policy and its influences (Cont.)</vt:lpstr>
      <vt:lpstr>References</vt:lpstr>
      <vt:lpstr> THANKS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Modak Koushik</cp:lastModifiedBy>
  <cp:revision>49</cp:revision>
  <cp:lastPrinted>2018-07-09T15:27:01Z</cp:lastPrinted>
  <dcterms:created xsi:type="dcterms:W3CDTF">2002-10-07T19:43:58Z</dcterms:created>
  <dcterms:modified xsi:type="dcterms:W3CDTF">2020-08-20T00:15:14Z</dcterms:modified>
</cp:coreProperties>
</file>