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63" r:id="rId3"/>
    <p:sldId id="257" r:id="rId4"/>
    <p:sldId id="258" r:id="rId5"/>
    <p:sldId id="259" r:id="rId6"/>
    <p:sldId id="260" r:id="rId7"/>
    <p:sldId id="261" r:id="rId8"/>
    <p:sldId id="262" r:id="rId9"/>
    <p:sldId id="264" r:id="rId10"/>
    <p:sldId id="265" r:id="rId11"/>
    <p:sldId id="266" r:id="rId12"/>
    <p:sldId id="268" r:id="rId13"/>
    <p:sldId id="269" r:id="rId14"/>
    <p:sldId id="270" r:id="rId15"/>
    <p:sldId id="271"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614859-CFC7-724E-B53A-927C520185E4}" type="datetimeFigureOut">
              <a:rPr lang="en-US" smtClean="0"/>
              <a:t>6/16/26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BE47FE-4B60-2542-824B-73C4FB50D2FC}" type="slidenum">
              <a:rPr lang="en-US" smtClean="0"/>
              <a:t>‹#›</a:t>
            </a:fld>
            <a:endParaRPr lang="en-US"/>
          </a:p>
        </p:txBody>
      </p:sp>
    </p:spTree>
    <p:extLst>
      <p:ext uri="{BB962C8B-B14F-4D97-AF65-F5344CB8AC3E}">
        <p14:creationId xmlns:p14="http://schemas.microsoft.com/office/powerpoint/2010/main" val="3515357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1BE47FE-4B60-2542-824B-73C4FB50D2FC}" type="slidenum">
              <a:rPr lang="en-US" smtClean="0"/>
              <a:t>9</a:t>
            </a:fld>
            <a:endParaRPr lang="en-US"/>
          </a:p>
        </p:txBody>
      </p:sp>
    </p:spTree>
    <p:extLst>
      <p:ext uri="{BB962C8B-B14F-4D97-AF65-F5344CB8AC3E}">
        <p14:creationId xmlns:p14="http://schemas.microsoft.com/office/powerpoint/2010/main" val="3650671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1BE47FE-4B60-2542-824B-73C4FB50D2FC}" type="slidenum">
              <a:rPr lang="en-US" smtClean="0"/>
              <a:t>10</a:t>
            </a:fld>
            <a:endParaRPr lang="en-US"/>
          </a:p>
        </p:txBody>
      </p:sp>
    </p:spTree>
    <p:extLst>
      <p:ext uri="{BB962C8B-B14F-4D97-AF65-F5344CB8AC3E}">
        <p14:creationId xmlns:p14="http://schemas.microsoft.com/office/powerpoint/2010/main" val="36506711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BC849E9A-41F7-4779-A581-48A7C374A227}" type="slidenum">
              <a:rPr lang="en-US" smtClean="0"/>
              <a:t>11</a:t>
            </a:fld>
            <a:endParaRPr lang="en-US" dirty="0"/>
          </a:p>
        </p:txBody>
      </p:sp>
    </p:spTree>
    <p:extLst>
      <p:ext uri="{BB962C8B-B14F-4D97-AF65-F5344CB8AC3E}">
        <p14:creationId xmlns:p14="http://schemas.microsoft.com/office/powerpoint/2010/main" val="19725062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Good morning. My Job at work is Staff Communication, at Riverdale Nursing Home. Staff need to communicate effectively as they work over two buildings and need to be able to coordinate resident care safely and efficiently.</a:t>
            </a:r>
            <a:r>
              <a:rPr lang="en-US" sz="1200" kern="1200" dirty="0">
                <a:solidFill>
                  <a:schemeClr val="tx1"/>
                </a:solidFill>
                <a:effectLst/>
                <a:latin typeface="+mn-lt"/>
                <a:ea typeface="+mn-ea"/>
                <a:cs typeface="+mn-cs"/>
              </a:rPr>
              <a:t> </a:t>
            </a:r>
            <a:r>
              <a:rPr lang="en-PK" sz="1200" kern="1200" dirty="0">
                <a:solidFill>
                  <a:schemeClr val="tx1"/>
                </a:solidFill>
                <a:effectLst/>
                <a:latin typeface="+mn-lt"/>
                <a:ea typeface="+mn-ea"/>
                <a:cs typeface="+mn-cs"/>
              </a:rPr>
              <a:t>Staff communication includes the exchange of information amongst carers, nurses, senior staff and managers. This means resident news, shift changes, meeting and vital workplace updates.</a:t>
            </a:r>
          </a:p>
        </p:txBody>
      </p:sp>
      <p:sp>
        <p:nvSpPr>
          <p:cNvPr id="4" name="Slide Number Placeholder 3"/>
          <p:cNvSpPr>
            <a:spLocks noGrp="1"/>
          </p:cNvSpPr>
          <p:nvPr>
            <p:ph type="sldNum" sz="quarter" idx="10"/>
          </p:nvPr>
        </p:nvSpPr>
        <p:spPr/>
        <p:txBody>
          <a:bodyPr/>
          <a:lstStyle/>
          <a:p>
            <a:fld id="{BC849E9A-41F7-4779-A581-48A7C374A227}" type="slidenum">
              <a:rPr lang="en-US" smtClean="0"/>
              <a:t>12</a:t>
            </a:fld>
            <a:endParaRPr lang="en-US" dirty="0"/>
          </a:p>
        </p:txBody>
      </p:sp>
    </p:spTree>
    <p:extLst>
      <p:ext uri="{BB962C8B-B14F-4D97-AF65-F5344CB8AC3E}">
        <p14:creationId xmlns:p14="http://schemas.microsoft.com/office/powerpoint/2010/main" val="41921025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My choice for the Microsoft 365 tool was Microsoft Teams. Teams is an app for communication, meetings, phone calls and information sharing for teams.</a:t>
            </a:r>
          </a:p>
        </p:txBody>
      </p:sp>
      <p:sp>
        <p:nvSpPr>
          <p:cNvPr id="4" name="Slide Number Placeholder 3"/>
          <p:cNvSpPr>
            <a:spLocks noGrp="1"/>
          </p:cNvSpPr>
          <p:nvPr>
            <p:ph type="sldNum" sz="quarter" idx="10"/>
          </p:nvPr>
        </p:nvSpPr>
        <p:spPr/>
        <p:txBody>
          <a:bodyPr/>
          <a:lstStyle/>
          <a:p>
            <a:fld id="{BC849E9A-41F7-4779-A581-48A7C374A227}" type="slidenum">
              <a:rPr lang="en-US" smtClean="0"/>
              <a:t>13</a:t>
            </a:fld>
            <a:endParaRPr lang="en-US" dirty="0"/>
          </a:p>
        </p:txBody>
      </p:sp>
    </p:spTree>
    <p:extLst>
      <p:ext uri="{BB962C8B-B14F-4D97-AF65-F5344CB8AC3E}">
        <p14:creationId xmlns:p14="http://schemas.microsoft.com/office/powerpoint/2010/main" val="3871000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Teams is appropriate as it allows staff to communicate at once, anywhere. Staff across different buildings can easily update each other and check how residents are being cared for, without the need to meet with one another.</a:t>
            </a:r>
          </a:p>
        </p:txBody>
      </p:sp>
      <p:sp>
        <p:nvSpPr>
          <p:cNvPr id="4" name="Slide Number Placeholder 3"/>
          <p:cNvSpPr>
            <a:spLocks noGrp="1"/>
          </p:cNvSpPr>
          <p:nvPr>
            <p:ph type="sldNum" sz="quarter" idx="10"/>
          </p:nvPr>
        </p:nvSpPr>
        <p:spPr/>
        <p:txBody>
          <a:bodyPr/>
          <a:lstStyle/>
          <a:p>
            <a:fld id="{BC849E9A-41F7-4779-A581-48A7C374A227}" type="slidenum">
              <a:rPr lang="en-US" smtClean="0"/>
              <a:t>14</a:t>
            </a:fld>
            <a:endParaRPr lang="en-US" dirty="0"/>
          </a:p>
        </p:txBody>
      </p:sp>
    </p:spTree>
    <p:extLst>
      <p:ext uri="{BB962C8B-B14F-4D97-AF65-F5344CB8AC3E}">
        <p14:creationId xmlns:p14="http://schemas.microsoft.com/office/powerpoint/2010/main" val="22959614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Microsoft Teams enhances efficiencies by cutting out communication delays. Sending messages is a real instant, meetings can be arranged in a quick time and significant information can be provided to the entire team. This promotes cooperation and quick decision making process.</a:t>
            </a:r>
          </a:p>
        </p:txBody>
      </p:sp>
      <p:sp>
        <p:nvSpPr>
          <p:cNvPr id="4" name="Slide Number Placeholder 3"/>
          <p:cNvSpPr>
            <a:spLocks noGrp="1"/>
          </p:cNvSpPr>
          <p:nvPr>
            <p:ph type="sldNum" sz="quarter" idx="10"/>
          </p:nvPr>
        </p:nvSpPr>
        <p:spPr/>
        <p:txBody>
          <a:bodyPr/>
          <a:lstStyle/>
          <a:p>
            <a:fld id="{BC849E9A-41F7-4779-A581-48A7C374A227}" type="slidenum">
              <a:rPr lang="en-US" smtClean="0"/>
              <a:t>15</a:t>
            </a:fld>
            <a:endParaRPr lang="en-US" dirty="0"/>
          </a:p>
        </p:txBody>
      </p:sp>
    </p:spTree>
    <p:extLst>
      <p:ext uri="{BB962C8B-B14F-4D97-AF65-F5344CB8AC3E}">
        <p14:creationId xmlns:p14="http://schemas.microsoft.com/office/powerpoint/2010/main" val="8981237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b="1" kern="1200" dirty="0">
                <a:solidFill>
                  <a:schemeClr val="tx1"/>
                </a:solidFill>
                <a:effectLst/>
                <a:latin typeface="+mn-lt"/>
                <a:ea typeface="+mn-ea"/>
                <a:cs typeface="+mn-cs"/>
              </a:rPr>
              <a:t>Advantages </a:t>
            </a:r>
            <a:endParaRPr lang="en-PK" sz="1200" kern="1200" dirty="0">
              <a:solidFill>
                <a:schemeClr val="tx1"/>
              </a:solidFill>
              <a:effectLst/>
              <a:latin typeface="+mn-lt"/>
              <a:ea typeface="+mn-ea"/>
              <a:cs typeface="+mn-cs"/>
            </a:endParaRPr>
          </a:p>
          <a:p>
            <a:r>
              <a:rPr lang="en-PK" sz="1200" kern="1200" dirty="0">
                <a:solidFill>
                  <a:schemeClr val="tx1"/>
                </a:solidFill>
                <a:effectLst/>
                <a:latin typeface="+mn-lt"/>
                <a:ea typeface="+mn-ea"/>
                <a:cs typeface="+mn-cs"/>
              </a:rPr>
              <a:t>The benefits include immediate messaging, video conferencing, secure messaging, sharing and access of information and across multiple devices. These features ensure that employees are able to connect during their working hours.</a:t>
            </a:r>
          </a:p>
          <a:p>
            <a:r>
              <a:rPr lang="en-PK" sz="1200" b="1" kern="1200" dirty="0">
                <a:solidFill>
                  <a:schemeClr val="tx1"/>
                </a:solidFill>
                <a:effectLst/>
                <a:latin typeface="+mn-lt"/>
                <a:ea typeface="+mn-ea"/>
                <a:cs typeface="+mn-cs"/>
              </a:rPr>
              <a:t>Limitations </a:t>
            </a:r>
            <a:endParaRPr lang="en-PK" sz="1200" kern="1200" dirty="0">
              <a:solidFill>
                <a:schemeClr val="tx1"/>
              </a:solidFill>
              <a:effectLst/>
              <a:latin typeface="+mn-lt"/>
              <a:ea typeface="+mn-ea"/>
              <a:cs typeface="+mn-cs"/>
            </a:endParaRPr>
          </a:p>
          <a:p>
            <a:r>
              <a:rPr lang="en-PK" sz="1200" kern="1200" dirty="0">
                <a:solidFill>
                  <a:schemeClr val="tx1"/>
                </a:solidFill>
                <a:effectLst/>
                <a:latin typeface="+mn-lt"/>
                <a:ea typeface="+mn-ea"/>
                <a:cs typeface="+mn-cs"/>
              </a:rPr>
              <a:t>But Teams will need internet connectivity and employee training. Frequent notifications may be distracting to some users and technical problems can occur that interferes with communication.</a:t>
            </a:r>
          </a:p>
          <a:p>
            <a:r>
              <a:rPr lang="en-PK" sz="1200" b="1" kern="1200" dirty="0">
                <a:solidFill>
                  <a:schemeClr val="tx1"/>
                </a:solidFill>
                <a:effectLst/>
                <a:latin typeface="+mn-lt"/>
                <a:ea typeface="+mn-ea"/>
                <a:cs typeface="+mn-cs"/>
              </a:rPr>
              <a:t>Conclusion </a:t>
            </a:r>
            <a:endParaRPr lang="en-PK" sz="1200" kern="1200" dirty="0">
              <a:solidFill>
                <a:schemeClr val="tx1"/>
              </a:solidFill>
              <a:effectLst/>
              <a:latin typeface="+mn-lt"/>
              <a:ea typeface="+mn-ea"/>
              <a:cs typeface="+mn-cs"/>
            </a:endParaRPr>
          </a:p>
          <a:p>
            <a:r>
              <a:rPr lang="en-PK" sz="1200" kern="1200" dirty="0">
                <a:solidFill>
                  <a:schemeClr val="tx1"/>
                </a:solidFill>
                <a:effectLst/>
                <a:latin typeface="+mn-lt"/>
                <a:ea typeface="+mn-ea"/>
                <a:cs typeface="+mn-cs"/>
              </a:rPr>
              <a:t>Microsoft Teams is the most suitable Microsoft 365 product to be used for staff communication within Riverdale Nursing Home, due to its ability of staff collaboration, communication and general efficiency in the workplace to provide high quality care to their residents.</a:t>
            </a:r>
          </a:p>
          <a:p>
            <a:endParaRPr lang="en-PK" dirty="0"/>
          </a:p>
        </p:txBody>
      </p:sp>
      <p:sp>
        <p:nvSpPr>
          <p:cNvPr id="4" name="Slide Number Placeholder 3"/>
          <p:cNvSpPr>
            <a:spLocks noGrp="1"/>
          </p:cNvSpPr>
          <p:nvPr>
            <p:ph type="sldNum" sz="quarter" idx="5"/>
          </p:nvPr>
        </p:nvSpPr>
        <p:spPr/>
        <p:txBody>
          <a:bodyPr/>
          <a:lstStyle/>
          <a:p>
            <a:fld id="{BC849E9A-41F7-4779-A581-48A7C374A227}" type="slidenum">
              <a:rPr lang="en-US" smtClean="0"/>
              <a:t>16</a:t>
            </a:fld>
            <a:endParaRPr lang="en-US" dirty="0"/>
          </a:p>
        </p:txBody>
      </p:sp>
    </p:spTree>
    <p:extLst>
      <p:ext uri="{BB962C8B-B14F-4D97-AF65-F5344CB8AC3E}">
        <p14:creationId xmlns:p14="http://schemas.microsoft.com/office/powerpoint/2010/main" val="9011150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6/16/26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190461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6/16/26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748961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47618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6/16/26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002700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6/16/26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859245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6/16/26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680933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6/16/26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381444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339786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425830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6/16/26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50237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6/16/26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57439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6/16/26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4060503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eeklogo.com/vector-logo/266583/exce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techwalla.com/articles/advantages-disadvantages-of-microsoft-excel" TargetMode="External"/><Relationship Id="rId5" Type="http://schemas.openxmlformats.org/officeDocument/2006/relationships/hyperlink" Target="https://shyfter.com/en/features/staff-scheduling/schedule-excel-software-benefits" TargetMode="External"/><Relationship Id="rId4" Type="http://schemas.openxmlformats.org/officeDocument/2006/relationships/hyperlink" Target="https://www.oneadvanced.com/resources/5-reasons-why-employee-scheduling-should-be-your-top-priority/"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se-up of two people holding hands">
            <a:extLst>
              <a:ext uri="{FF2B5EF4-FFF2-40B4-BE49-F238E27FC236}">
                <a16:creationId xmlns:a16="http://schemas.microsoft.com/office/drawing/2014/main" id="{ADD5A9BB-46C7-30F3-5EA1-935016C99E2D}"/>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t="12204" r="-1" b="3504"/>
          <a:stretch>
            <a:fillRect/>
          </a:stretch>
        </p:blipFill>
        <p:spPr>
          <a:xfrm>
            <a:off x="20" y="10"/>
            <a:ext cx="12188930" cy="6857990"/>
          </a:xfrm>
          <a:prstGeom prst="rect">
            <a:avLst/>
          </a:prstGeom>
        </p:spPr>
      </p:pic>
      <p:sp>
        <p:nvSpPr>
          <p:cNvPr id="5" name="TextBox 4">
            <a:extLst>
              <a:ext uri="{FF2B5EF4-FFF2-40B4-BE49-F238E27FC236}">
                <a16:creationId xmlns:a16="http://schemas.microsoft.com/office/drawing/2014/main" id="{36FC4A27-23B2-CC62-E889-958A267E391E}"/>
              </a:ext>
            </a:extLst>
          </p:cNvPr>
          <p:cNvSpPr txBox="1"/>
          <p:nvPr/>
        </p:nvSpPr>
        <p:spPr>
          <a:xfrm>
            <a:off x="1522476" y="829752"/>
            <a:ext cx="9144000" cy="306324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100" i="1">
                <a:solidFill>
                  <a:schemeClr val="bg1"/>
                </a:solidFill>
                <a:effectLst/>
                <a:latin typeface="+mj-lt"/>
                <a:ea typeface="+mj-ea"/>
                <a:cs typeface="+mj-cs"/>
              </a:rPr>
              <a:t> Digital Solutions for Effective Care: Using Microsoft 365 tools at Riverdale Nursing Home.</a:t>
            </a:r>
          </a:p>
        </p:txBody>
      </p:sp>
      <p:sp>
        <p:nvSpPr>
          <p:cNvPr id="3" name="Subtitle 2">
            <a:extLst>
              <a:ext uri="{FF2B5EF4-FFF2-40B4-BE49-F238E27FC236}">
                <a16:creationId xmlns:a16="http://schemas.microsoft.com/office/drawing/2014/main" id="{F46DBE50-34F5-03EC-D652-5EC5D667DA0C}"/>
              </a:ext>
            </a:extLst>
          </p:cNvPr>
          <p:cNvSpPr>
            <a:spLocks noGrp="1"/>
          </p:cNvSpPr>
          <p:nvPr>
            <p:ph type="subTitle" idx="1"/>
          </p:nvPr>
        </p:nvSpPr>
        <p:spPr>
          <a:xfrm>
            <a:off x="1423406" y="4791528"/>
            <a:ext cx="9144000" cy="1536192"/>
          </a:xfrm>
        </p:spPr>
        <p:txBody>
          <a:bodyPr vert="horz" lIns="91440" tIns="45720" rIns="91440" bIns="45720" rtlCol="0">
            <a:noAutofit/>
          </a:bodyPr>
          <a:lstStyle/>
          <a:p>
            <a:r>
              <a:rPr lang="en-US" sz="1400" dirty="0">
                <a:solidFill>
                  <a:schemeClr val="bg1"/>
                </a:solidFill>
              </a:rPr>
              <a:t>Assignment 1: Group presentation</a:t>
            </a:r>
            <a:endParaRPr lang="en-GB" sz="1400" dirty="0">
              <a:solidFill>
                <a:schemeClr val="bg1"/>
              </a:solidFill>
            </a:endParaRPr>
          </a:p>
          <a:p>
            <a:r>
              <a:rPr lang="en-GB" sz="1400" dirty="0">
                <a:solidFill>
                  <a:schemeClr val="bg1"/>
                </a:solidFill>
              </a:rPr>
              <a:t>Module: Digital Skills and Research Methods</a:t>
            </a:r>
          </a:p>
          <a:p>
            <a:r>
              <a:rPr lang="en-GB" sz="1400" dirty="0">
                <a:solidFill>
                  <a:schemeClr val="bg1"/>
                </a:solidFill>
              </a:rPr>
              <a:t>Module code:LCHS4007</a:t>
            </a:r>
          </a:p>
          <a:p>
            <a:r>
              <a:rPr lang="en-GB" sz="1400" dirty="0">
                <a:solidFill>
                  <a:schemeClr val="bg1"/>
                </a:solidFill>
              </a:rPr>
              <a:t>Lecture:  </a:t>
            </a:r>
            <a:r>
              <a:rPr lang="en-GB" sz="1400" dirty="0" err="1">
                <a:solidFill>
                  <a:schemeClr val="bg1"/>
                </a:solidFill>
              </a:rPr>
              <a:t>Aliyuda</a:t>
            </a:r>
            <a:r>
              <a:rPr lang="en-GB" sz="1400" dirty="0">
                <a:solidFill>
                  <a:schemeClr val="bg1"/>
                </a:solidFill>
              </a:rPr>
              <a:t> Ali</a:t>
            </a:r>
          </a:p>
          <a:p>
            <a:r>
              <a:rPr lang="en-GB" sz="1400" dirty="0">
                <a:solidFill>
                  <a:schemeClr val="bg1"/>
                </a:solidFill>
              </a:rPr>
              <a:t>Group members - Natasha Ridley 2541777 </a:t>
            </a:r>
          </a:p>
          <a:p>
            <a:r>
              <a:rPr lang="en-GB" sz="1400" dirty="0" err="1">
                <a:solidFill>
                  <a:schemeClr val="bg1"/>
                </a:solidFill>
              </a:rPr>
              <a:t>Zulfiqar</a:t>
            </a:r>
            <a:r>
              <a:rPr lang="en-GB" sz="1400" dirty="0">
                <a:solidFill>
                  <a:schemeClr val="bg1"/>
                </a:solidFill>
              </a:rPr>
              <a:t> Shah 2540584</a:t>
            </a:r>
          </a:p>
          <a:p>
            <a:endParaRPr lang="en-GB" sz="1400" dirty="0">
              <a:solidFill>
                <a:schemeClr val="bg1"/>
              </a:solidFill>
            </a:endParaRPr>
          </a:p>
          <a:p>
            <a:endParaRPr lang="en-GB" sz="1400" dirty="0">
              <a:solidFill>
                <a:schemeClr val="bg1"/>
              </a:solidFill>
            </a:endParaRPr>
          </a:p>
          <a:p>
            <a:endParaRPr lang="en-GB" sz="1400" dirty="0">
              <a:solidFill>
                <a:schemeClr val="bg1"/>
              </a:solidFill>
            </a:endParaRPr>
          </a:p>
        </p:txBody>
      </p:sp>
      <p:sp>
        <p:nvSpPr>
          <p:cNvPr id="23"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8921736-53B1-8ED0-7D04-4E8D364E1DD4}"/>
              </a:ext>
            </a:extLst>
          </p:cNvPr>
          <p:cNvSpPr txBox="1"/>
          <p:nvPr/>
        </p:nvSpPr>
        <p:spPr>
          <a:xfrm>
            <a:off x="0" y="61623"/>
            <a:ext cx="5683564" cy="584775"/>
          </a:xfrm>
          <a:prstGeom prst="rect">
            <a:avLst/>
          </a:prstGeom>
          <a:noFill/>
        </p:spPr>
        <p:txBody>
          <a:bodyPr wrap="square" rtlCol="0">
            <a:spAutoFit/>
          </a:bodyPr>
          <a:lstStyle/>
          <a:p>
            <a:r>
              <a:rPr lang="en-GB" sz="1600" dirty="0"/>
              <a:t>Figure 1. Microsoft PowerPoint stock images (Microsoft 365)</a:t>
            </a:r>
            <a:endParaRPr lang="en-US" sz="1600" dirty="0"/>
          </a:p>
          <a:p>
            <a:pPr algn="l"/>
            <a:endParaRPr lang="en-US" sz="1600" dirty="0"/>
          </a:p>
        </p:txBody>
      </p:sp>
    </p:spTree>
    <p:extLst>
      <p:ext uri="{BB962C8B-B14F-4D97-AF65-F5344CB8AC3E}">
        <p14:creationId xmlns:p14="http://schemas.microsoft.com/office/powerpoint/2010/main" val="40448097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2A750F-44A0-EA8F-A07C-5A4D5C892DE0}"/>
              </a:ext>
            </a:extLst>
          </p:cNvPr>
          <p:cNvSpPr>
            <a:spLocks noGrp="1"/>
          </p:cNvSpPr>
          <p:nvPr>
            <p:ph type="title"/>
          </p:nvPr>
        </p:nvSpPr>
        <p:spPr>
          <a:xfrm>
            <a:off x="2072332" y="301489"/>
            <a:ext cx="9156480" cy="1454051"/>
          </a:xfrm>
        </p:spPr>
        <p:txBody>
          <a:bodyPr>
            <a:normAutofit/>
            <a:scene3d>
              <a:camera prst="orthographicFront"/>
              <a:lightRig rig="soft" dir="t">
                <a:rot lat="0" lon="0" rev="15600000"/>
              </a:lightRig>
            </a:scene3d>
            <a:sp3d extrusionH="57150" prstMaterial="softEdge">
              <a:bevelT w="25400" h="38100"/>
            </a:sp3d>
          </a:bodyPr>
          <a:lstStyle/>
          <a:p>
            <a:r>
              <a:rPr lang="en-GB" sz="5200" b="1" dirty="0">
                <a:ln/>
                <a:solidFill>
                  <a:schemeClr val="accent4"/>
                </a:solidFill>
              </a:rPr>
              <a:t>Contents</a:t>
            </a:r>
            <a:endParaRPr lang="en-US" sz="5200" b="1" dirty="0">
              <a:ln/>
              <a:solidFill>
                <a:schemeClr val="accent4"/>
              </a:solidFill>
            </a:endParaRPr>
          </a:p>
        </p:txBody>
      </p:sp>
      <p:grpSp>
        <p:nvGrpSpPr>
          <p:cNvPr id="38" name="Group 37">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39" name="Freeform: Shape 38">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EF7785EC-FDFD-1387-D80B-8BFB8563CB69}"/>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7" name="Rectangle 6">
            <a:extLst>
              <a:ext uri="{FF2B5EF4-FFF2-40B4-BE49-F238E27FC236}">
                <a16:creationId xmlns:a16="http://schemas.microsoft.com/office/drawing/2014/main" id="{4BE570B9-A0D7-5406-9736-65C5AE165E50}"/>
              </a:ext>
            </a:extLst>
          </p:cNvPr>
          <p:cNvSpPr/>
          <p:nvPr/>
        </p:nvSpPr>
        <p:spPr>
          <a:xfrm>
            <a:off x="763410" y="1788870"/>
            <a:ext cx="1828800" cy="1828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Introduction</a:t>
            </a:r>
            <a:endParaRPr lang="en-US" dirty="0"/>
          </a:p>
        </p:txBody>
      </p:sp>
      <p:sp>
        <p:nvSpPr>
          <p:cNvPr id="9" name="Rectangle 8">
            <a:extLst>
              <a:ext uri="{FF2B5EF4-FFF2-40B4-BE49-F238E27FC236}">
                <a16:creationId xmlns:a16="http://schemas.microsoft.com/office/drawing/2014/main" id="{43AF7B54-E6D6-AB6B-AB21-DF39F6BA3D36}"/>
              </a:ext>
            </a:extLst>
          </p:cNvPr>
          <p:cNvSpPr/>
          <p:nvPr/>
        </p:nvSpPr>
        <p:spPr>
          <a:xfrm>
            <a:off x="2592210" y="1794526"/>
            <a:ext cx="1828800" cy="1828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Role of Staff Scheduling in the Workplace.</a:t>
            </a:r>
            <a:endParaRPr lang="en-US" dirty="0"/>
          </a:p>
        </p:txBody>
      </p:sp>
      <p:sp>
        <p:nvSpPr>
          <p:cNvPr id="11" name="Rectangle 10">
            <a:extLst>
              <a:ext uri="{FF2B5EF4-FFF2-40B4-BE49-F238E27FC236}">
                <a16:creationId xmlns:a16="http://schemas.microsoft.com/office/drawing/2014/main" id="{D60D8BA8-49B7-3FC1-A329-8ECE15284BC1}"/>
              </a:ext>
            </a:extLst>
          </p:cNvPr>
          <p:cNvSpPr/>
          <p:nvPr/>
        </p:nvSpPr>
        <p:spPr>
          <a:xfrm>
            <a:off x="4421010" y="1797354"/>
            <a:ext cx="1828800" cy="1828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Microsoft Excel: The Scheduling Solution. </a:t>
            </a:r>
            <a:endParaRPr lang="en-US" dirty="0"/>
          </a:p>
        </p:txBody>
      </p:sp>
      <p:sp>
        <p:nvSpPr>
          <p:cNvPr id="13" name="Rectangle 12">
            <a:extLst>
              <a:ext uri="{FF2B5EF4-FFF2-40B4-BE49-F238E27FC236}">
                <a16:creationId xmlns:a16="http://schemas.microsoft.com/office/drawing/2014/main" id="{8DB1C5F1-8507-90C7-ED7F-F49722B8D614}"/>
              </a:ext>
            </a:extLst>
          </p:cNvPr>
          <p:cNvSpPr/>
          <p:nvPr/>
        </p:nvSpPr>
        <p:spPr>
          <a:xfrm>
            <a:off x="6237784" y="1794526"/>
            <a:ext cx="1828800" cy="1828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Why Microsoft Excel Enhances Workplace Efficiency?</a:t>
            </a:r>
            <a:endParaRPr lang="en-US" dirty="0"/>
          </a:p>
        </p:txBody>
      </p:sp>
      <p:sp>
        <p:nvSpPr>
          <p:cNvPr id="15" name="Rectangle 14">
            <a:extLst>
              <a:ext uri="{FF2B5EF4-FFF2-40B4-BE49-F238E27FC236}">
                <a16:creationId xmlns:a16="http://schemas.microsoft.com/office/drawing/2014/main" id="{21C8B88E-21E2-81AE-E32A-FBDEE2642AE7}"/>
              </a:ext>
            </a:extLst>
          </p:cNvPr>
          <p:cNvSpPr/>
          <p:nvPr/>
        </p:nvSpPr>
        <p:spPr>
          <a:xfrm>
            <a:off x="2575199" y="3626154"/>
            <a:ext cx="1828800" cy="18203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Conclusion</a:t>
            </a:r>
            <a:endParaRPr lang="en-US" dirty="0"/>
          </a:p>
        </p:txBody>
      </p:sp>
      <p:sp>
        <p:nvSpPr>
          <p:cNvPr id="17" name="Rectangle 16">
            <a:extLst>
              <a:ext uri="{FF2B5EF4-FFF2-40B4-BE49-F238E27FC236}">
                <a16:creationId xmlns:a16="http://schemas.microsoft.com/office/drawing/2014/main" id="{8FDAD905-BA9C-5ECC-8B30-292FF785C4B9}"/>
              </a:ext>
            </a:extLst>
          </p:cNvPr>
          <p:cNvSpPr/>
          <p:nvPr/>
        </p:nvSpPr>
        <p:spPr>
          <a:xfrm>
            <a:off x="763410" y="3617670"/>
            <a:ext cx="1828800" cy="1828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Benefits and Drawbacks of Using Excel.</a:t>
            </a:r>
            <a:endParaRPr lang="en-US" dirty="0"/>
          </a:p>
        </p:txBody>
      </p:sp>
      <p:sp>
        <p:nvSpPr>
          <p:cNvPr id="19" name="Rectangle 18">
            <a:extLst>
              <a:ext uri="{FF2B5EF4-FFF2-40B4-BE49-F238E27FC236}">
                <a16:creationId xmlns:a16="http://schemas.microsoft.com/office/drawing/2014/main" id="{51A70B05-AE39-E169-179E-C3C387991E9A}"/>
              </a:ext>
            </a:extLst>
          </p:cNvPr>
          <p:cNvSpPr/>
          <p:nvPr/>
        </p:nvSpPr>
        <p:spPr>
          <a:xfrm>
            <a:off x="4405964" y="3617669"/>
            <a:ext cx="1828800" cy="1828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References </a:t>
            </a:r>
            <a:endParaRPr lang="en-US" dirty="0"/>
          </a:p>
        </p:txBody>
      </p:sp>
    </p:spTree>
    <p:extLst>
      <p:ext uri="{BB962C8B-B14F-4D97-AF65-F5344CB8AC3E}">
        <p14:creationId xmlns:p14="http://schemas.microsoft.com/office/powerpoint/2010/main" val="7837106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2A750F-44A0-EA8F-A07C-5A4D5C892DE0}"/>
              </a:ext>
            </a:extLst>
          </p:cNvPr>
          <p:cNvSpPr>
            <a:spLocks noGrp="1"/>
          </p:cNvSpPr>
          <p:nvPr>
            <p:ph type="title"/>
          </p:nvPr>
        </p:nvSpPr>
        <p:spPr>
          <a:xfrm>
            <a:off x="450253" y="696476"/>
            <a:ext cx="6601566" cy="1454051"/>
          </a:xfrm>
        </p:spPr>
        <p:txBody>
          <a:bodyPr>
            <a:normAutofit/>
            <a:scene3d>
              <a:camera prst="orthographicFront"/>
              <a:lightRig rig="soft" dir="t">
                <a:rot lat="0" lon="0" rev="15600000"/>
              </a:lightRig>
            </a:scene3d>
            <a:sp3d extrusionH="57150" prstMaterial="softEdge">
              <a:bevelT w="25400" h="38100"/>
            </a:sp3d>
          </a:bodyPr>
          <a:lstStyle/>
          <a:p>
            <a:r>
              <a:rPr lang="en-GB" sz="5200" b="1" dirty="0">
                <a:ln/>
                <a:solidFill>
                  <a:schemeClr val="accent4"/>
                </a:solidFill>
              </a:rPr>
              <a:t>Introduction </a:t>
            </a:r>
            <a:endParaRPr lang="en-US" sz="5200" b="1" dirty="0">
              <a:ln/>
              <a:solidFill>
                <a:schemeClr val="accent4"/>
              </a:solidFill>
            </a:endParaRPr>
          </a:p>
        </p:txBody>
      </p:sp>
      <p:sp>
        <p:nvSpPr>
          <p:cNvPr id="3" name="Content Placeholder 2">
            <a:extLst>
              <a:ext uri="{FF2B5EF4-FFF2-40B4-BE49-F238E27FC236}">
                <a16:creationId xmlns:a16="http://schemas.microsoft.com/office/drawing/2014/main" id="{6CE16CBC-07AC-E6D4-D980-FAAC16A04959}"/>
              </a:ext>
            </a:extLst>
          </p:cNvPr>
          <p:cNvSpPr>
            <a:spLocks noGrp="1"/>
          </p:cNvSpPr>
          <p:nvPr>
            <p:ph idx="1"/>
          </p:nvPr>
        </p:nvSpPr>
        <p:spPr>
          <a:xfrm>
            <a:off x="450252" y="2057028"/>
            <a:ext cx="4977578" cy="3639289"/>
          </a:xfrm>
        </p:spPr>
        <p:txBody>
          <a:bodyPr anchor="ctr">
            <a:normAutofit/>
          </a:bodyPr>
          <a:lstStyle/>
          <a:p>
            <a:r>
              <a:rPr lang="en-GB" sz="2500" dirty="0">
                <a:solidFill>
                  <a:schemeClr val="tx2"/>
                </a:solidFill>
              </a:rPr>
              <a:t>The case study, </a:t>
            </a:r>
            <a:r>
              <a:rPr lang="en-GB" sz="2500" dirty="0" err="1">
                <a:solidFill>
                  <a:schemeClr val="tx2"/>
                </a:solidFill>
              </a:rPr>
              <a:t>Riverdale</a:t>
            </a:r>
            <a:r>
              <a:rPr lang="en-GB" sz="2500" dirty="0">
                <a:solidFill>
                  <a:schemeClr val="tx2"/>
                </a:solidFill>
              </a:rPr>
              <a:t> Nursing employs Microsoft 365, employees are unclear about which tools are appropriate for various jobs. This has led to infective communication, missing communications and redundant work.</a:t>
            </a:r>
            <a:endParaRPr lang="en-US" sz="2500" dirty="0">
              <a:solidFill>
                <a:schemeClr val="tx2"/>
              </a:solidFill>
            </a:endParaRPr>
          </a:p>
        </p:txBody>
      </p:sp>
      <p:grpSp>
        <p:nvGrpSpPr>
          <p:cNvPr id="38" name="Group 37">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39" name="Freeform: Shape 38">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1" name="Graphic 30" descr="Programmer">
            <a:extLst>
              <a:ext uri="{FF2B5EF4-FFF2-40B4-BE49-F238E27FC236}">
                <a16:creationId xmlns:a16="http://schemas.microsoft.com/office/drawing/2014/main" id="{25E467C0-8D4D-26DC-6735-C251A4F2B41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
        <p:nvSpPr>
          <p:cNvPr id="4" name="TextBox 3">
            <a:extLst>
              <a:ext uri="{FF2B5EF4-FFF2-40B4-BE49-F238E27FC236}">
                <a16:creationId xmlns:a16="http://schemas.microsoft.com/office/drawing/2014/main" id="{67426395-C8F8-6159-5C2E-D1FE5458B53B}"/>
              </a:ext>
            </a:extLst>
          </p:cNvPr>
          <p:cNvSpPr txBox="1"/>
          <p:nvPr/>
        </p:nvSpPr>
        <p:spPr>
          <a:xfrm>
            <a:off x="9010297" y="5066518"/>
            <a:ext cx="2105154" cy="1169551"/>
          </a:xfrm>
          <a:prstGeom prst="rect">
            <a:avLst/>
          </a:prstGeom>
          <a:noFill/>
        </p:spPr>
        <p:txBody>
          <a:bodyPr wrap="square" rtlCol="0">
            <a:spAutoFit/>
          </a:bodyPr>
          <a:lstStyle/>
          <a:p>
            <a:r>
              <a:rPr lang="en-GB" sz="1400" dirty="0"/>
              <a:t>Figure 2. Microsoft PowerPoint stock images (Microsoft 365)</a:t>
            </a:r>
            <a:endParaRPr lang="en-US" sz="1400" dirty="0"/>
          </a:p>
          <a:p>
            <a:pPr algn="l"/>
            <a:endParaRPr lang="en-US" sz="1400" dirty="0"/>
          </a:p>
          <a:p>
            <a:pPr algn="l"/>
            <a:endParaRPr lang="en-US" sz="1400" dirty="0"/>
          </a:p>
        </p:txBody>
      </p:sp>
    </p:spTree>
    <p:extLst>
      <p:ext uri="{BB962C8B-B14F-4D97-AF65-F5344CB8AC3E}">
        <p14:creationId xmlns:p14="http://schemas.microsoft.com/office/powerpoint/2010/main" val="31920738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37" name="Freeform: Shape 3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itle 6">
            <a:extLst>
              <a:ext uri="{FF2B5EF4-FFF2-40B4-BE49-F238E27FC236}">
                <a16:creationId xmlns:a16="http://schemas.microsoft.com/office/drawing/2014/main" id="{47EA8423-A8ED-927F-83B9-E1483ED62D74}"/>
              </a:ext>
            </a:extLst>
          </p:cNvPr>
          <p:cNvSpPr>
            <a:spLocks noGrp="1"/>
          </p:cNvSpPr>
          <p:nvPr>
            <p:ph type="title"/>
          </p:nvPr>
        </p:nvSpPr>
        <p:spPr>
          <a:xfrm>
            <a:off x="-141061" y="-2019550"/>
            <a:ext cx="3931605" cy="6119607"/>
          </a:xfrm>
        </p:spPr>
        <p:txBody>
          <a:bodyPr>
            <a:normAutofit/>
          </a:bodyPr>
          <a:lstStyle/>
          <a:p>
            <a:pPr algn="ctr"/>
            <a:r>
              <a:rPr lang="en-GB" sz="3600" b="1">
                <a:solidFill>
                  <a:schemeClr val="tx2"/>
                </a:solidFill>
              </a:rPr>
              <a:t>The Role of Staff Scheduling in the Workplace.</a:t>
            </a:r>
            <a:endParaRPr lang="en-US" sz="3600" b="1" dirty="0">
              <a:solidFill>
                <a:schemeClr val="tx2"/>
              </a:solidFill>
            </a:endParaRPr>
          </a:p>
        </p:txBody>
      </p:sp>
      <p:sp>
        <p:nvSpPr>
          <p:cNvPr id="5" name="Content Placeholder 4">
            <a:extLst>
              <a:ext uri="{FF2B5EF4-FFF2-40B4-BE49-F238E27FC236}">
                <a16:creationId xmlns:a16="http://schemas.microsoft.com/office/drawing/2014/main" id="{C203E6F6-6C82-AF89-845D-20A57045FA5F}"/>
              </a:ext>
            </a:extLst>
          </p:cNvPr>
          <p:cNvSpPr>
            <a:spLocks noGrp="1"/>
          </p:cNvSpPr>
          <p:nvPr>
            <p:ph idx="1"/>
          </p:nvPr>
        </p:nvSpPr>
        <p:spPr>
          <a:xfrm>
            <a:off x="5298384" y="372538"/>
            <a:ext cx="6410766" cy="2107445"/>
          </a:xfrm>
        </p:spPr>
        <p:txBody>
          <a:bodyPr anchor="t">
            <a:normAutofit/>
          </a:bodyPr>
          <a:lstStyle/>
          <a:p>
            <a:endParaRPr lang="en-GB" sz="2000" dirty="0">
              <a:solidFill>
                <a:schemeClr val="tx2"/>
              </a:solidFill>
            </a:endParaRPr>
          </a:p>
          <a:p>
            <a:endParaRPr lang="en-GB" sz="2000" dirty="0">
              <a:solidFill>
                <a:schemeClr val="tx2"/>
              </a:solidFill>
            </a:endParaRPr>
          </a:p>
        </p:txBody>
      </p:sp>
      <p:grpSp>
        <p:nvGrpSpPr>
          <p:cNvPr id="42" name="Group 4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43" name="Freeform: Shape 4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6" name="Freeform: Shape 4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2" name="Table 1">
            <a:extLst>
              <a:ext uri="{FF2B5EF4-FFF2-40B4-BE49-F238E27FC236}">
                <a16:creationId xmlns:a16="http://schemas.microsoft.com/office/drawing/2014/main" id="{78F31D7C-0EAC-CF59-931B-FFBBB8F84CFC}"/>
              </a:ext>
            </a:extLst>
          </p:cNvPr>
          <p:cNvGraphicFramePr>
            <a:graphicFrameLocks noGrp="1"/>
          </p:cNvGraphicFramePr>
          <p:nvPr>
            <p:extLst>
              <p:ext uri="{D42A27DB-BD31-4B8C-83A1-F6EECF244321}">
                <p14:modId xmlns:p14="http://schemas.microsoft.com/office/powerpoint/2010/main" val="1639595282"/>
              </p:ext>
            </p:extLst>
          </p:nvPr>
        </p:nvGraphicFramePr>
        <p:xfrm>
          <a:off x="3530260" y="2098522"/>
          <a:ext cx="8094095" cy="4095421"/>
        </p:xfrm>
        <a:graphic>
          <a:graphicData uri="http://schemas.openxmlformats.org/drawingml/2006/table">
            <a:tbl>
              <a:tblPr firstRow="1" bandRow="1">
                <a:tableStyleId>{5C22544A-7EE6-4342-B048-85BDC9FD1C3A}</a:tableStyleId>
              </a:tblPr>
              <a:tblGrid>
                <a:gridCol w="1618819">
                  <a:extLst>
                    <a:ext uri="{9D8B030D-6E8A-4147-A177-3AD203B41FA5}">
                      <a16:colId xmlns:a16="http://schemas.microsoft.com/office/drawing/2014/main" val="891670515"/>
                    </a:ext>
                  </a:extLst>
                </a:gridCol>
                <a:gridCol w="1618819">
                  <a:extLst>
                    <a:ext uri="{9D8B030D-6E8A-4147-A177-3AD203B41FA5}">
                      <a16:colId xmlns:a16="http://schemas.microsoft.com/office/drawing/2014/main" val="3015347294"/>
                    </a:ext>
                  </a:extLst>
                </a:gridCol>
                <a:gridCol w="1618819">
                  <a:extLst>
                    <a:ext uri="{9D8B030D-6E8A-4147-A177-3AD203B41FA5}">
                      <a16:colId xmlns:a16="http://schemas.microsoft.com/office/drawing/2014/main" val="1686798439"/>
                    </a:ext>
                  </a:extLst>
                </a:gridCol>
                <a:gridCol w="1618819">
                  <a:extLst>
                    <a:ext uri="{9D8B030D-6E8A-4147-A177-3AD203B41FA5}">
                      <a16:colId xmlns:a16="http://schemas.microsoft.com/office/drawing/2014/main" val="176871373"/>
                    </a:ext>
                  </a:extLst>
                </a:gridCol>
                <a:gridCol w="1618819">
                  <a:extLst>
                    <a:ext uri="{9D8B030D-6E8A-4147-A177-3AD203B41FA5}">
                      <a16:colId xmlns:a16="http://schemas.microsoft.com/office/drawing/2014/main" val="2388507109"/>
                    </a:ext>
                  </a:extLst>
                </a:gridCol>
              </a:tblGrid>
              <a:tr h="986461">
                <a:tc>
                  <a:txBody>
                    <a:bodyPr/>
                    <a:lstStyle/>
                    <a:p>
                      <a:r>
                        <a:rPr lang="en-GB" dirty="0"/>
                        <a:t>Rotation and fairness</a:t>
                      </a:r>
                      <a:endParaRPr lang="en-US" dirty="0"/>
                    </a:p>
                  </a:txBody>
                  <a:tcPr/>
                </a:tc>
                <a:tc>
                  <a:txBody>
                    <a:bodyPr/>
                    <a:lstStyle/>
                    <a:p>
                      <a:r>
                        <a:rPr lang="en-GB" dirty="0"/>
                        <a:t>Employee preferences</a:t>
                      </a:r>
                      <a:endParaRPr lang="en-US" dirty="0"/>
                    </a:p>
                  </a:txBody>
                  <a:tcPr/>
                </a:tc>
                <a:tc>
                  <a:txBody>
                    <a:bodyPr/>
                    <a:lstStyle/>
                    <a:p>
                      <a:r>
                        <a:rPr lang="en-GB" dirty="0"/>
                        <a:t>Shift planning</a:t>
                      </a:r>
                      <a:endParaRPr lang="en-US" dirty="0"/>
                    </a:p>
                  </a:txBody>
                  <a:tcPr/>
                </a:tc>
                <a:tc>
                  <a:txBody>
                    <a:bodyPr/>
                    <a:lstStyle/>
                    <a:p>
                      <a:r>
                        <a:rPr lang="en-GB" dirty="0"/>
                        <a:t>Staff allocation</a:t>
                      </a:r>
                      <a:endParaRPr lang="en-US" dirty="0"/>
                    </a:p>
                  </a:txBody>
                  <a:tcPr/>
                </a:tc>
                <a:tc>
                  <a:txBody>
                    <a:bodyPr/>
                    <a:lstStyle/>
                    <a:p>
                      <a:r>
                        <a:rPr lang="en-GB" dirty="0"/>
                        <a:t>Workload requirements</a:t>
                      </a:r>
                      <a:endParaRPr lang="en-US" dirty="0"/>
                    </a:p>
                  </a:txBody>
                  <a:tcPr/>
                </a:tc>
                <a:extLst>
                  <a:ext uri="{0D108BD9-81ED-4DB2-BD59-A6C34878D82A}">
                    <a16:rowId xmlns:a16="http://schemas.microsoft.com/office/drawing/2014/main" val="3481278438"/>
                  </a:ext>
                </a:extLst>
              </a:tr>
              <a:tr h="2766116">
                <a:tc>
                  <a:txBody>
                    <a:bodyPr/>
                    <a:lstStyle/>
                    <a:p>
                      <a:r>
                        <a:rPr lang="en-GB" dirty="0"/>
                        <a:t>Allocating, weekends, holidays, shifts and avoided hours fairly between staff.</a:t>
                      </a:r>
                      <a:endParaRPr lang="en-US" dirty="0"/>
                    </a:p>
                  </a:txBody>
                  <a:tcPr/>
                </a:tc>
                <a:tc>
                  <a:txBody>
                    <a:bodyPr/>
                    <a:lstStyle/>
                    <a:p>
                      <a:r>
                        <a:rPr lang="en-GB" dirty="0"/>
                        <a:t>Taken into account requests, and preferred shifts.</a:t>
                      </a:r>
                      <a:endParaRPr lang="en-US" dirty="0"/>
                    </a:p>
                  </a:txBody>
                  <a:tcPr/>
                </a:tc>
                <a:tc>
                  <a:txBody>
                    <a:bodyPr/>
                    <a:lstStyle/>
                    <a:p>
                      <a:r>
                        <a:rPr lang="en-GB" dirty="0"/>
                        <a:t>Creating work shifts (eg: morning, evening and night)</a:t>
                      </a:r>
                      <a:endParaRPr lang="en-US" dirty="0"/>
                    </a:p>
                  </a:txBody>
                  <a:tcPr/>
                </a:tc>
                <a:tc>
                  <a:txBody>
                    <a:bodyPr/>
                    <a:lstStyle/>
                    <a:p>
                      <a:r>
                        <a:rPr lang="en-GB" dirty="0"/>
                        <a:t>Making sure the right people are scheduled to their skill set such as the right departments, locations, roles and skills.</a:t>
                      </a:r>
                      <a:endParaRPr lang="en-US" dirty="0"/>
                    </a:p>
                  </a:txBody>
                  <a:tcPr/>
                </a:tc>
                <a:tc>
                  <a:txBody>
                    <a:bodyPr/>
                    <a:lstStyle/>
                    <a:p>
                      <a:r>
                        <a:rPr lang="en-GB" dirty="0"/>
                        <a:t>Calculating  how many staff are needed at the right time based on customer service, demand, or service needed.</a:t>
                      </a:r>
                      <a:endParaRPr lang="en-US" dirty="0"/>
                    </a:p>
                  </a:txBody>
                  <a:tcPr/>
                </a:tc>
                <a:extLst>
                  <a:ext uri="{0D108BD9-81ED-4DB2-BD59-A6C34878D82A}">
                    <a16:rowId xmlns:a16="http://schemas.microsoft.com/office/drawing/2014/main" val="331052496"/>
                  </a:ext>
                </a:extLst>
              </a:tr>
            </a:tbl>
          </a:graphicData>
        </a:graphic>
      </p:graphicFrame>
      <p:sp>
        <p:nvSpPr>
          <p:cNvPr id="3" name="TextBox 2">
            <a:extLst>
              <a:ext uri="{FF2B5EF4-FFF2-40B4-BE49-F238E27FC236}">
                <a16:creationId xmlns:a16="http://schemas.microsoft.com/office/drawing/2014/main" id="{770F560D-1ED7-B01B-A13B-BF10F03297A6}"/>
              </a:ext>
            </a:extLst>
          </p:cNvPr>
          <p:cNvSpPr txBox="1"/>
          <p:nvPr/>
        </p:nvSpPr>
        <p:spPr>
          <a:xfrm>
            <a:off x="161499" y="2479983"/>
            <a:ext cx="2886216" cy="2585323"/>
          </a:xfrm>
          <a:prstGeom prst="rect">
            <a:avLst/>
          </a:prstGeom>
          <a:noFill/>
        </p:spPr>
        <p:txBody>
          <a:bodyPr wrap="square" rtlCol="0">
            <a:spAutoFit/>
          </a:bodyPr>
          <a:lstStyle/>
          <a:p>
            <a:pPr algn="l"/>
            <a:r>
              <a:rPr lang="en-GB" sz="1800" dirty="0">
                <a:solidFill>
                  <a:schemeClr val="tx2"/>
                </a:solidFill>
              </a:rPr>
              <a:t>Staff scheduling involves a systematic approach of assigning employee’s to precise tasks, shifts and working hours to ensure that the business has the right number of staff with the correct skill are available at the right time.</a:t>
            </a:r>
            <a:endParaRPr lang="en-US" dirty="0"/>
          </a:p>
        </p:txBody>
      </p:sp>
      <p:cxnSp>
        <p:nvCxnSpPr>
          <p:cNvPr id="4" name="Straight Arrow Connector 3">
            <a:extLst>
              <a:ext uri="{FF2B5EF4-FFF2-40B4-BE49-F238E27FC236}">
                <a16:creationId xmlns:a16="http://schemas.microsoft.com/office/drawing/2014/main" id="{EEE87C88-E594-C9AD-7738-68912E2DB152}"/>
              </a:ext>
            </a:extLst>
          </p:cNvPr>
          <p:cNvCxnSpPr>
            <a:cxnSpLocks/>
          </p:cNvCxnSpPr>
          <p:nvPr/>
        </p:nvCxnSpPr>
        <p:spPr>
          <a:xfrm>
            <a:off x="6208889" y="1111904"/>
            <a:ext cx="915160" cy="88566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C9311958-633F-8407-8287-7EFCABCEBEBD}"/>
              </a:ext>
            </a:extLst>
          </p:cNvPr>
          <p:cNvSpPr txBox="1"/>
          <p:nvPr/>
        </p:nvSpPr>
        <p:spPr>
          <a:xfrm>
            <a:off x="5171858" y="690888"/>
            <a:ext cx="2204304" cy="738664"/>
          </a:xfrm>
          <a:prstGeom prst="rect">
            <a:avLst/>
          </a:prstGeom>
          <a:noFill/>
        </p:spPr>
        <p:txBody>
          <a:bodyPr wrap="square" rtlCol="0">
            <a:spAutoFit/>
          </a:bodyPr>
          <a:lstStyle/>
          <a:p>
            <a:pPr algn="l"/>
            <a:r>
              <a:rPr lang="en-GB" sz="1400" dirty="0"/>
              <a:t>A few important components of staff scheduling.</a:t>
            </a:r>
            <a:endParaRPr lang="en-US" sz="1400" dirty="0"/>
          </a:p>
        </p:txBody>
      </p:sp>
      <p:sp>
        <p:nvSpPr>
          <p:cNvPr id="14" name="TextBox 13">
            <a:extLst>
              <a:ext uri="{FF2B5EF4-FFF2-40B4-BE49-F238E27FC236}">
                <a16:creationId xmlns:a16="http://schemas.microsoft.com/office/drawing/2014/main" id="{85C5F720-0868-7A07-E745-097A11FCD955}"/>
              </a:ext>
            </a:extLst>
          </p:cNvPr>
          <p:cNvSpPr txBox="1"/>
          <p:nvPr/>
        </p:nvSpPr>
        <p:spPr>
          <a:xfrm>
            <a:off x="5107858" y="1502697"/>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2247308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65763F-69AC-A871-D115-26841EFF88D9}"/>
              </a:ext>
            </a:extLst>
          </p:cNvPr>
          <p:cNvSpPr>
            <a:spLocks noGrp="1"/>
          </p:cNvSpPr>
          <p:nvPr>
            <p:ph type="title"/>
          </p:nvPr>
        </p:nvSpPr>
        <p:spPr>
          <a:xfrm>
            <a:off x="0" y="-290464"/>
            <a:ext cx="3510690" cy="2930217"/>
          </a:xfrm>
        </p:spPr>
        <p:txBody>
          <a:bodyPr>
            <a:normAutofit/>
          </a:bodyPr>
          <a:lstStyle/>
          <a:p>
            <a:pPr algn="ctr"/>
            <a:r>
              <a:rPr lang="en-GB" sz="3600" b="1" dirty="0">
                <a:solidFill>
                  <a:schemeClr val="tx2"/>
                </a:solidFill>
              </a:rPr>
              <a:t>Microsoft Excel: The Scheduling Solution.</a:t>
            </a:r>
            <a:endParaRPr lang="en-US" sz="3600" b="1" dirty="0">
              <a:solidFill>
                <a:schemeClr val="tx2"/>
              </a:solidFill>
            </a:endParaRPr>
          </a:p>
        </p:txBody>
      </p:sp>
      <p:pic>
        <p:nvPicPr>
          <p:cNvPr id="4" name="Content Placeholder 3">
            <a:extLst>
              <a:ext uri="{FF2B5EF4-FFF2-40B4-BE49-F238E27FC236}">
                <a16:creationId xmlns:a16="http://schemas.microsoft.com/office/drawing/2014/main" id="{7E7F9B58-57D3-80B4-BC34-A7AF4BE39E4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4182" y="2479983"/>
            <a:ext cx="2489655" cy="207800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E9340ED8-1316-FCB7-741A-6F17A07104AC}"/>
              </a:ext>
            </a:extLst>
          </p:cNvPr>
          <p:cNvSpPr txBox="1"/>
          <p:nvPr/>
        </p:nvSpPr>
        <p:spPr>
          <a:xfrm>
            <a:off x="4764527" y="524951"/>
            <a:ext cx="4293748" cy="1846659"/>
          </a:xfrm>
          <a:prstGeom prst="rect">
            <a:avLst/>
          </a:prstGeom>
          <a:noFill/>
        </p:spPr>
        <p:txBody>
          <a:bodyPr wrap="square" rtlCol="0">
            <a:spAutoFit/>
          </a:bodyPr>
          <a:lstStyle/>
          <a:p>
            <a:pPr algn="l"/>
            <a:r>
              <a:rPr lang="en-GB" sz="1900" dirty="0"/>
              <a:t>Microsoft Excel is a digital table that helps manage important information efficiently and effectively. It’s used to organise, store,  and analyse important information and calculate all in a spreadsheet format.</a:t>
            </a:r>
            <a:endParaRPr lang="en-US" sz="1900" dirty="0"/>
          </a:p>
        </p:txBody>
      </p:sp>
      <p:sp>
        <p:nvSpPr>
          <p:cNvPr id="9" name="TextBox 8">
            <a:extLst>
              <a:ext uri="{FF2B5EF4-FFF2-40B4-BE49-F238E27FC236}">
                <a16:creationId xmlns:a16="http://schemas.microsoft.com/office/drawing/2014/main" id="{55C6A93C-C796-E5DE-97BB-61AF70BF3D5D}"/>
              </a:ext>
            </a:extLst>
          </p:cNvPr>
          <p:cNvSpPr txBox="1"/>
          <p:nvPr/>
        </p:nvSpPr>
        <p:spPr>
          <a:xfrm>
            <a:off x="4764527" y="2529738"/>
            <a:ext cx="4027205" cy="2139047"/>
          </a:xfrm>
          <a:prstGeom prst="rect">
            <a:avLst/>
          </a:prstGeom>
          <a:noFill/>
        </p:spPr>
        <p:txBody>
          <a:bodyPr wrap="square" rtlCol="0">
            <a:spAutoFit/>
          </a:bodyPr>
          <a:lstStyle/>
          <a:p>
            <a:pPr algn="l"/>
            <a:r>
              <a:rPr lang="en-GB" sz="1900" dirty="0"/>
              <a:t>You can enter data, including text, dates, numbers, lists, using a grid with rows and columns. Excel can sort data, make charts and graphs, conduct calculations using formulas and assist with planning and a record keeping</a:t>
            </a:r>
            <a:endParaRPr lang="en-US" sz="1900" dirty="0"/>
          </a:p>
        </p:txBody>
      </p:sp>
      <p:sp>
        <p:nvSpPr>
          <p:cNvPr id="11" name="TextBox 10">
            <a:extLst>
              <a:ext uri="{FF2B5EF4-FFF2-40B4-BE49-F238E27FC236}">
                <a16:creationId xmlns:a16="http://schemas.microsoft.com/office/drawing/2014/main" id="{4650F839-5299-7AE4-CF59-F4AAD45C6777}"/>
              </a:ext>
            </a:extLst>
          </p:cNvPr>
          <p:cNvSpPr txBox="1"/>
          <p:nvPr/>
        </p:nvSpPr>
        <p:spPr>
          <a:xfrm>
            <a:off x="6198202" y="1235908"/>
            <a:ext cx="1828800" cy="1828800"/>
          </a:xfrm>
          <a:prstGeom prst="rect">
            <a:avLst/>
          </a:prstGeom>
          <a:noFill/>
        </p:spPr>
        <p:txBody>
          <a:bodyPr wrap="square" rtlCol="0">
            <a:spAutoFit/>
          </a:bodyPr>
          <a:lstStyle/>
          <a:p>
            <a:pPr algn="l"/>
            <a:endParaRPr lang="en-US" dirty="0"/>
          </a:p>
        </p:txBody>
      </p:sp>
      <p:sp>
        <p:nvSpPr>
          <p:cNvPr id="17" name="TextBox 16">
            <a:extLst>
              <a:ext uri="{FF2B5EF4-FFF2-40B4-BE49-F238E27FC236}">
                <a16:creationId xmlns:a16="http://schemas.microsoft.com/office/drawing/2014/main" id="{E39F370B-832F-93FE-74EB-19F06C2504F2}"/>
              </a:ext>
            </a:extLst>
          </p:cNvPr>
          <p:cNvSpPr txBox="1"/>
          <p:nvPr/>
        </p:nvSpPr>
        <p:spPr>
          <a:xfrm>
            <a:off x="5432245" y="2375626"/>
            <a:ext cx="3887833" cy="1828800"/>
          </a:xfrm>
          <a:prstGeom prst="rect">
            <a:avLst/>
          </a:prstGeom>
          <a:noFill/>
        </p:spPr>
        <p:txBody>
          <a:bodyPr wrap="square" rtlCol="0">
            <a:spAutoFit/>
          </a:bodyPr>
          <a:lstStyle/>
          <a:p>
            <a:pPr algn="l"/>
            <a:endParaRPr lang="en-US" dirty="0"/>
          </a:p>
        </p:txBody>
      </p:sp>
      <p:sp>
        <p:nvSpPr>
          <p:cNvPr id="3" name="TextBox 2">
            <a:extLst>
              <a:ext uri="{FF2B5EF4-FFF2-40B4-BE49-F238E27FC236}">
                <a16:creationId xmlns:a16="http://schemas.microsoft.com/office/drawing/2014/main" id="{A4ECC67E-F65D-4CD3-C97F-C24B69DAF1BD}"/>
              </a:ext>
            </a:extLst>
          </p:cNvPr>
          <p:cNvSpPr txBox="1"/>
          <p:nvPr/>
        </p:nvSpPr>
        <p:spPr>
          <a:xfrm>
            <a:off x="4764527" y="4837368"/>
            <a:ext cx="3309095" cy="923330"/>
          </a:xfrm>
          <a:prstGeom prst="rect">
            <a:avLst/>
          </a:prstGeom>
          <a:noFill/>
        </p:spPr>
        <p:txBody>
          <a:bodyPr wrap="square" rtlCol="0">
            <a:spAutoFit/>
          </a:bodyPr>
          <a:lstStyle/>
          <a:p>
            <a:pPr algn="l"/>
            <a:r>
              <a:rPr lang="en-GB" dirty="0"/>
              <a:t>Excel spreadsheet tool, is useful in many workplaces as it is very beneficial.</a:t>
            </a:r>
            <a:endParaRPr lang="en-US" dirty="0"/>
          </a:p>
        </p:txBody>
      </p:sp>
      <p:sp>
        <p:nvSpPr>
          <p:cNvPr id="6" name="TextBox 5">
            <a:extLst>
              <a:ext uri="{FF2B5EF4-FFF2-40B4-BE49-F238E27FC236}">
                <a16:creationId xmlns:a16="http://schemas.microsoft.com/office/drawing/2014/main" id="{80FF5B72-8D83-9DF3-6E83-D455AEBCB73E}"/>
              </a:ext>
            </a:extLst>
          </p:cNvPr>
          <p:cNvSpPr txBox="1"/>
          <p:nvPr/>
        </p:nvSpPr>
        <p:spPr>
          <a:xfrm>
            <a:off x="269184" y="4606536"/>
            <a:ext cx="3510690" cy="230832"/>
          </a:xfrm>
          <a:prstGeom prst="rect">
            <a:avLst/>
          </a:prstGeom>
          <a:noFill/>
        </p:spPr>
        <p:txBody>
          <a:bodyPr wrap="square" rtlCol="0">
            <a:spAutoFit/>
          </a:bodyPr>
          <a:lstStyle/>
          <a:p>
            <a:pPr algn="l"/>
            <a:r>
              <a:rPr lang="en-GB" sz="900" dirty="0"/>
              <a:t>Figure 3. Excel icon (</a:t>
            </a:r>
            <a:r>
              <a:rPr lang="en-GB" sz="900" dirty="0" err="1"/>
              <a:t>seeklogo</a:t>
            </a:r>
            <a:r>
              <a:rPr lang="en-GB" sz="900" dirty="0"/>
              <a:t> n.d)</a:t>
            </a:r>
            <a:endParaRPr lang="en-US" sz="900" dirty="0"/>
          </a:p>
        </p:txBody>
      </p:sp>
      <p:sp>
        <p:nvSpPr>
          <p:cNvPr id="7" name="TextBox 6">
            <a:extLst>
              <a:ext uri="{FF2B5EF4-FFF2-40B4-BE49-F238E27FC236}">
                <a16:creationId xmlns:a16="http://schemas.microsoft.com/office/drawing/2014/main" id="{BCB3EE59-93E8-F6F4-9A5D-BB1CA522D4D4}"/>
              </a:ext>
            </a:extLst>
          </p:cNvPr>
          <p:cNvSpPr txBox="1"/>
          <p:nvPr/>
        </p:nvSpPr>
        <p:spPr>
          <a:xfrm>
            <a:off x="5145842" y="2371571"/>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15585634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9" name="Content Placeholder 8">
            <a:extLst>
              <a:ext uri="{FF2B5EF4-FFF2-40B4-BE49-F238E27FC236}">
                <a16:creationId xmlns:a16="http://schemas.microsoft.com/office/drawing/2014/main" id="{09D04448-9F61-1DB1-87BA-B85E8BDED8D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4848" y="499490"/>
            <a:ext cx="4687215" cy="5859020"/>
          </a:xfrm>
          <a:prstGeom prst="rect">
            <a:avLst/>
          </a:prstGeom>
        </p:spPr>
      </p:pic>
      <p:sp>
        <p:nvSpPr>
          <p:cNvPr id="4" name="Title 3">
            <a:extLst>
              <a:ext uri="{FF2B5EF4-FFF2-40B4-BE49-F238E27FC236}">
                <a16:creationId xmlns:a16="http://schemas.microsoft.com/office/drawing/2014/main" id="{5A4EDAB4-D990-3948-CCF5-45B2AD83A560}"/>
              </a:ext>
            </a:extLst>
          </p:cNvPr>
          <p:cNvSpPr>
            <a:spLocks noGrp="1"/>
          </p:cNvSpPr>
          <p:nvPr>
            <p:ph type="title"/>
          </p:nvPr>
        </p:nvSpPr>
        <p:spPr>
          <a:xfrm>
            <a:off x="5164981" y="227793"/>
            <a:ext cx="4687215" cy="3002084"/>
          </a:xfrm>
        </p:spPr>
        <p:txBody>
          <a:bodyPr>
            <a:normAutofit fontScale="90000"/>
          </a:bodyPr>
          <a:lstStyle/>
          <a:p>
            <a:r>
              <a:rPr lang="en-GB" sz="4400" b="1" dirty="0">
                <a:solidFill>
                  <a:schemeClr val="tx2"/>
                </a:solidFill>
              </a:rPr>
              <a:t>Why Microsoft Excel is suitable for Staff Scheduling ?</a:t>
            </a:r>
            <a:br>
              <a:rPr lang="en-US" sz="4400" b="1" dirty="0">
                <a:solidFill>
                  <a:schemeClr val="tx2"/>
                </a:solidFill>
              </a:rPr>
            </a:br>
            <a:endParaRPr lang="en-US" dirty="0"/>
          </a:p>
        </p:txBody>
      </p:sp>
      <p:sp>
        <p:nvSpPr>
          <p:cNvPr id="5" name="TextBox 4">
            <a:extLst>
              <a:ext uri="{FF2B5EF4-FFF2-40B4-BE49-F238E27FC236}">
                <a16:creationId xmlns:a16="http://schemas.microsoft.com/office/drawing/2014/main" id="{3A70A1D9-191D-9C16-4A25-5A9B79D40B9F}"/>
              </a:ext>
            </a:extLst>
          </p:cNvPr>
          <p:cNvSpPr txBox="1"/>
          <p:nvPr/>
        </p:nvSpPr>
        <p:spPr>
          <a:xfrm>
            <a:off x="5176896" y="2511464"/>
            <a:ext cx="4432262" cy="3416320"/>
          </a:xfrm>
          <a:prstGeom prst="rect">
            <a:avLst/>
          </a:prstGeom>
          <a:noFill/>
        </p:spPr>
        <p:txBody>
          <a:bodyPr wrap="square" rtlCol="0">
            <a:spAutoFit/>
          </a:bodyPr>
          <a:lstStyle/>
          <a:p>
            <a:pPr algn="l"/>
            <a:r>
              <a:rPr lang="en-GB" dirty="0"/>
              <a:t>Microsoft Excel is suitable because it offers a dependent and effective method for planning, managing, and keeping track of employee shifts, Microsoft Excel is appropriate for staff scheduling. It enables managers to make through schedules, monitor employee availability, compute working hours, and look out for staff shortages before they have an impact on the workplace. Microsoft Excel automatic tools and formulas minimise human error and save time.</a:t>
            </a:r>
          </a:p>
        </p:txBody>
      </p:sp>
      <p:sp>
        <p:nvSpPr>
          <p:cNvPr id="2" name="TextBox 1">
            <a:extLst>
              <a:ext uri="{FF2B5EF4-FFF2-40B4-BE49-F238E27FC236}">
                <a16:creationId xmlns:a16="http://schemas.microsoft.com/office/drawing/2014/main" id="{47CAE6D0-1FAD-2110-7287-522EA716CD09}"/>
              </a:ext>
            </a:extLst>
          </p:cNvPr>
          <p:cNvSpPr txBox="1"/>
          <p:nvPr/>
        </p:nvSpPr>
        <p:spPr>
          <a:xfrm>
            <a:off x="195868" y="6344079"/>
            <a:ext cx="2937858" cy="307777"/>
          </a:xfrm>
          <a:prstGeom prst="rect">
            <a:avLst/>
          </a:prstGeom>
          <a:noFill/>
        </p:spPr>
        <p:txBody>
          <a:bodyPr wrap="square" rtlCol="0">
            <a:spAutoFit/>
          </a:bodyPr>
          <a:lstStyle/>
          <a:p>
            <a:pPr algn="l"/>
            <a:r>
              <a:rPr lang="en-GB" sz="1400" dirty="0"/>
              <a:t>(Image – </a:t>
            </a:r>
            <a:r>
              <a:rPr lang="en-GB" sz="1400" dirty="0" err="1"/>
              <a:t>natasha</a:t>
            </a:r>
            <a:r>
              <a:rPr lang="en-GB" sz="1400" dirty="0"/>
              <a:t>)</a:t>
            </a:r>
            <a:endParaRPr lang="en-US" sz="1400" dirty="0"/>
          </a:p>
        </p:txBody>
      </p:sp>
    </p:spTree>
    <p:extLst>
      <p:ext uri="{BB962C8B-B14F-4D97-AF65-F5344CB8AC3E}">
        <p14:creationId xmlns:p14="http://schemas.microsoft.com/office/powerpoint/2010/main" val="34635382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65763F-69AC-A871-D115-26841EFF88D9}"/>
              </a:ext>
            </a:extLst>
          </p:cNvPr>
          <p:cNvSpPr>
            <a:spLocks noGrp="1"/>
          </p:cNvSpPr>
          <p:nvPr>
            <p:ph type="title"/>
          </p:nvPr>
        </p:nvSpPr>
        <p:spPr>
          <a:xfrm>
            <a:off x="1652473" y="-596058"/>
            <a:ext cx="8977002" cy="3456462"/>
          </a:xfrm>
        </p:spPr>
        <p:txBody>
          <a:bodyPr>
            <a:normAutofit/>
          </a:bodyPr>
          <a:lstStyle/>
          <a:p>
            <a:pPr algn="ctr"/>
            <a:r>
              <a:rPr lang="en-GB" sz="3600" b="1" dirty="0">
                <a:solidFill>
                  <a:schemeClr val="tx2"/>
                </a:solidFill>
              </a:rPr>
              <a:t>How Microsoft Excel Enhances Workplace Efficiency?</a:t>
            </a:r>
            <a:endParaRPr lang="en-US" sz="3600" b="1"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Rectangle: Rounded Corners 5">
            <a:extLst>
              <a:ext uri="{FF2B5EF4-FFF2-40B4-BE49-F238E27FC236}">
                <a16:creationId xmlns:a16="http://schemas.microsoft.com/office/drawing/2014/main" id="{12E646BA-162B-2612-147B-B88D24F8974C}"/>
              </a:ext>
            </a:extLst>
          </p:cNvPr>
          <p:cNvSpPr/>
          <p:nvPr/>
        </p:nvSpPr>
        <p:spPr>
          <a:xfrm>
            <a:off x="2616533" y="2480578"/>
            <a:ext cx="7048882" cy="345646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en-GB"/>
              <a:t>Microsoft Excel can improve the workplace by helping staff manage their responsibilities more effectively. It provides a manageable system for organising, recording important information and planning daily tasks. By using Excel the nursing home can identify the main components and respond quickly to changes such as busy periods or absences. This is beneficial because it creates smoother working environment, improves teamwork and allows stuff to focus more on providing high-quality care to residents.</a:t>
            </a:r>
            <a:endParaRPr lang="en-US" dirty="0"/>
          </a:p>
        </p:txBody>
      </p:sp>
    </p:spTree>
    <p:extLst>
      <p:ext uri="{BB962C8B-B14F-4D97-AF65-F5344CB8AC3E}">
        <p14:creationId xmlns:p14="http://schemas.microsoft.com/office/powerpoint/2010/main" val="38753406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65763F-69AC-A871-D115-26841EFF88D9}"/>
              </a:ext>
            </a:extLst>
          </p:cNvPr>
          <p:cNvSpPr>
            <a:spLocks noGrp="1"/>
          </p:cNvSpPr>
          <p:nvPr>
            <p:ph type="title"/>
          </p:nvPr>
        </p:nvSpPr>
        <p:spPr>
          <a:xfrm>
            <a:off x="140607" y="2231975"/>
            <a:ext cx="3510690" cy="2930217"/>
          </a:xfrm>
        </p:spPr>
        <p:txBody>
          <a:bodyPr>
            <a:normAutofit/>
          </a:bodyPr>
          <a:lstStyle/>
          <a:p>
            <a:pPr algn="ctr"/>
            <a:r>
              <a:rPr lang="en-GB" sz="3600" b="1" dirty="0">
                <a:solidFill>
                  <a:schemeClr val="tx2"/>
                </a:solidFill>
              </a:rPr>
              <a:t>Benefits and Drawbacks Of Using Excel.</a:t>
            </a:r>
            <a:endParaRPr lang="en-US" sz="3600" b="1"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7" name="Minus Sign 26">
            <a:extLst>
              <a:ext uri="{FF2B5EF4-FFF2-40B4-BE49-F238E27FC236}">
                <a16:creationId xmlns:a16="http://schemas.microsoft.com/office/drawing/2014/main" id="{7D17681E-7C87-C861-BD86-2A8F97937924}"/>
              </a:ext>
            </a:extLst>
          </p:cNvPr>
          <p:cNvSpPr/>
          <p:nvPr/>
        </p:nvSpPr>
        <p:spPr>
          <a:xfrm>
            <a:off x="4233569" y="-1348246"/>
            <a:ext cx="4385391" cy="3926934"/>
          </a:xfrm>
          <a:prstGeom prst="mathMinus">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Benefits</a:t>
            </a:r>
            <a:endParaRPr lang="en-US" sz="2100" dirty="0"/>
          </a:p>
        </p:txBody>
      </p:sp>
      <p:sp>
        <p:nvSpPr>
          <p:cNvPr id="29" name="Minus Sign 28">
            <a:extLst>
              <a:ext uri="{FF2B5EF4-FFF2-40B4-BE49-F238E27FC236}">
                <a16:creationId xmlns:a16="http://schemas.microsoft.com/office/drawing/2014/main" id="{E4366960-A742-D690-9BE6-10D5CB4B3DCF}"/>
              </a:ext>
            </a:extLst>
          </p:cNvPr>
          <p:cNvSpPr/>
          <p:nvPr/>
        </p:nvSpPr>
        <p:spPr>
          <a:xfrm>
            <a:off x="4590650" y="458923"/>
            <a:ext cx="3727592"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Cost-effective</a:t>
            </a:r>
            <a:endParaRPr lang="en-US" sz="2100" dirty="0"/>
          </a:p>
        </p:txBody>
      </p:sp>
      <p:sp>
        <p:nvSpPr>
          <p:cNvPr id="31" name="Minus Sign 30">
            <a:extLst>
              <a:ext uri="{FF2B5EF4-FFF2-40B4-BE49-F238E27FC236}">
                <a16:creationId xmlns:a16="http://schemas.microsoft.com/office/drawing/2014/main" id="{C13F014B-9121-6806-7EB6-41A88CAAF51A}"/>
              </a:ext>
            </a:extLst>
          </p:cNvPr>
          <p:cNvSpPr/>
          <p:nvPr/>
        </p:nvSpPr>
        <p:spPr>
          <a:xfrm>
            <a:off x="4590268" y="1195094"/>
            <a:ext cx="3727592"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Easy to use</a:t>
            </a:r>
            <a:endParaRPr lang="en-US" sz="2100" dirty="0"/>
          </a:p>
        </p:txBody>
      </p:sp>
      <p:sp>
        <p:nvSpPr>
          <p:cNvPr id="33" name="Minus Sign 32">
            <a:extLst>
              <a:ext uri="{FF2B5EF4-FFF2-40B4-BE49-F238E27FC236}">
                <a16:creationId xmlns:a16="http://schemas.microsoft.com/office/drawing/2014/main" id="{633C752D-9CF5-001A-446A-A82D29B41881}"/>
              </a:ext>
            </a:extLst>
          </p:cNvPr>
          <p:cNvSpPr/>
          <p:nvPr/>
        </p:nvSpPr>
        <p:spPr>
          <a:xfrm>
            <a:off x="4590650" y="1906695"/>
            <a:ext cx="3727592"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Saves time</a:t>
            </a:r>
            <a:endParaRPr lang="en-US" sz="2100" dirty="0"/>
          </a:p>
        </p:txBody>
      </p:sp>
      <p:sp>
        <p:nvSpPr>
          <p:cNvPr id="35" name="Minus Sign 34">
            <a:extLst>
              <a:ext uri="{FF2B5EF4-FFF2-40B4-BE49-F238E27FC236}">
                <a16:creationId xmlns:a16="http://schemas.microsoft.com/office/drawing/2014/main" id="{92E5D2E7-1B2A-F57C-4507-4EBA4888A41D}"/>
              </a:ext>
            </a:extLst>
          </p:cNvPr>
          <p:cNvSpPr/>
          <p:nvPr/>
        </p:nvSpPr>
        <p:spPr>
          <a:xfrm>
            <a:off x="4589887" y="2631439"/>
            <a:ext cx="3728355"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Improve organisation</a:t>
            </a:r>
            <a:endParaRPr lang="en-US" sz="2100" dirty="0"/>
          </a:p>
        </p:txBody>
      </p:sp>
      <p:sp>
        <p:nvSpPr>
          <p:cNvPr id="37" name="Minus Sign 36">
            <a:extLst>
              <a:ext uri="{FF2B5EF4-FFF2-40B4-BE49-F238E27FC236}">
                <a16:creationId xmlns:a16="http://schemas.microsoft.com/office/drawing/2014/main" id="{99E99466-82D8-0432-9785-7E33F3936D87}"/>
              </a:ext>
            </a:extLst>
          </p:cNvPr>
          <p:cNvSpPr/>
          <p:nvPr/>
        </p:nvSpPr>
        <p:spPr>
          <a:xfrm>
            <a:off x="4589887" y="3381494"/>
            <a:ext cx="3792358"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Reduce errors</a:t>
            </a:r>
            <a:endParaRPr lang="en-US" sz="2100" dirty="0"/>
          </a:p>
        </p:txBody>
      </p:sp>
      <p:sp>
        <p:nvSpPr>
          <p:cNvPr id="39" name="Minus Sign 38">
            <a:extLst>
              <a:ext uri="{FF2B5EF4-FFF2-40B4-BE49-F238E27FC236}">
                <a16:creationId xmlns:a16="http://schemas.microsoft.com/office/drawing/2014/main" id="{E25A1C6D-406C-2683-0A3C-D5A4EEFB7B67}"/>
              </a:ext>
            </a:extLst>
          </p:cNvPr>
          <p:cNvSpPr/>
          <p:nvPr/>
        </p:nvSpPr>
        <p:spPr>
          <a:xfrm>
            <a:off x="4589887" y="4131549"/>
            <a:ext cx="3803150"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 Flexible</a:t>
            </a:r>
            <a:endParaRPr lang="en-US" sz="2100" dirty="0"/>
          </a:p>
        </p:txBody>
      </p:sp>
      <p:sp>
        <p:nvSpPr>
          <p:cNvPr id="41" name="Minus Sign 40">
            <a:extLst>
              <a:ext uri="{FF2B5EF4-FFF2-40B4-BE49-F238E27FC236}">
                <a16:creationId xmlns:a16="http://schemas.microsoft.com/office/drawing/2014/main" id="{33B80F26-4837-06C7-A616-E9BB9CFBBAEA}"/>
              </a:ext>
            </a:extLst>
          </p:cNvPr>
          <p:cNvSpPr/>
          <p:nvPr/>
        </p:nvSpPr>
        <p:spPr>
          <a:xfrm>
            <a:off x="7666002" y="-1357815"/>
            <a:ext cx="4385391" cy="3926934"/>
          </a:xfrm>
          <a:prstGeom prst="mathMinus">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Drawbacks</a:t>
            </a:r>
            <a:endParaRPr lang="en-US" sz="2100" dirty="0"/>
          </a:p>
        </p:txBody>
      </p:sp>
      <p:sp>
        <p:nvSpPr>
          <p:cNvPr id="43" name="Minus Sign 42">
            <a:extLst>
              <a:ext uri="{FF2B5EF4-FFF2-40B4-BE49-F238E27FC236}">
                <a16:creationId xmlns:a16="http://schemas.microsoft.com/office/drawing/2014/main" id="{A9387F80-5867-F465-6A3B-41A80D706890}"/>
              </a:ext>
            </a:extLst>
          </p:cNvPr>
          <p:cNvSpPr/>
          <p:nvPr/>
        </p:nvSpPr>
        <p:spPr>
          <a:xfrm>
            <a:off x="7941191" y="470350"/>
            <a:ext cx="3727592"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Human error risks </a:t>
            </a:r>
            <a:endParaRPr lang="en-US" sz="2100" dirty="0"/>
          </a:p>
        </p:txBody>
      </p:sp>
      <p:sp>
        <p:nvSpPr>
          <p:cNvPr id="45" name="Minus Sign 44">
            <a:extLst>
              <a:ext uri="{FF2B5EF4-FFF2-40B4-BE49-F238E27FC236}">
                <a16:creationId xmlns:a16="http://schemas.microsoft.com/office/drawing/2014/main" id="{EF616F4D-5968-83C0-62CA-280CB10E3143}"/>
              </a:ext>
            </a:extLst>
          </p:cNvPr>
          <p:cNvSpPr/>
          <p:nvPr/>
        </p:nvSpPr>
        <p:spPr>
          <a:xfrm>
            <a:off x="7953889" y="1186719"/>
            <a:ext cx="3727592"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Security concerns</a:t>
            </a:r>
            <a:endParaRPr lang="en-US" sz="2100" dirty="0"/>
          </a:p>
        </p:txBody>
      </p:sp>
      <p:sp>
        <p:nvSpPr>
          <p:cNvPr id="47" name="Minus Sign 46">
            <a:extLst>
              <a:ext uri="{FF2B5EF4-FFF2-40B4-BE49-F238E27FC236}">
                <a16:creationId xmlns:a16="http://schemas.microsoft.com/office/drawing/2014/main" id="{AF929170-4676-9C75-5DA0-4FBE77D8C6F5}"/>
              </a:ext>
            </a:extLst>
          </p:cNvPr>
          <p:cNvSpPr/>
          <p:nvPr/>
        </p:nvSpPr>
        <p:spPr>
          <a:xfrm>
            <a:off x="7974887" y="1885319"/>
            <a:ext cx="3727592"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Requires updating</a:t>
            </a:r>
            <a:endParaRPr lang="en-US" sz="2100" dirty="0"/>
          </a:p>
        </p:txBody>
      </p:sp>
      <p:sp>
        <p:nvSpPr>
          <p:cNvPr id="49" name="Minus Sign 48">
            <a:extLst>
              <a:ext uri="{FF2B5EF4-FFF2-40B4-BE49-F238E27FC236}">
                <a16:creationId xmlns:a16="http://schemas.microsoft.com/office/drawing/2014/main" id="{1EFE777B-D055-D869-33C9-5DEDCEC62DCF}"/>
              </a:ext>
            </a:extLst>
          </p:cNvPr>
          <p:cNvSpPr/>
          <p:nvPr/>
        </p:nvSpPr>
        <p:spPr>
          <a:xfrm>
            <a:off x="7980277" y="3424921"/>
            <a:ext cx="3718102" cy="2215420"/>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Limited for larger systems </a:t>
            </a:r>
            <a:endParaRPr lang="en-US" sz="2100" dirty="0"/>
          </a:p>
        </p:txBody>
      </p:sp>
      <p:sp>
        <p:nvSpPr>
          <p:cNvPr id="51" name="Minus Sign 50">
            <a:extLst>
              <a:ext uri="{FF2B5EF4-FFF2-40B4-BE49-F238E27FC236}">
                <a16:creationId xmlns:a16="http://schemas.microsoft.com/office/drawing/2014/main" id="{7E3F4F90-4F51-50A3-19C3-5E753D4336CA}"/>
              </a:ext>
            </a:extLst>
          </p:cNvPr>
          <p:cNvSpPr/>
          <p:nvPr/>
        </p:nvSpPr>
        <p:spPr>
          <a:xfrm>
            <a:off x="7971169" y="4141118"/>
            <a:ext cx="3727592"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Does not support real time updates</a:t>
            </a:r>
            <a:endParaRPr lang="en-US" sz="2100" dirty="0"/>
          </a:p>
        </p:txBody>
      </p:sp>
      <p:sp>
        <p:nvSpPr>
          <p:cNvPr id="53" name="Minus Sign 52">
            <a:extLst>
              <a:ext uri="{FF2B5EF4-FFF2-40B4-BE49-F238E27FC236}">
                <a16:creationId xmlns:a16="http://schemas.microsoft.com/office/drawing/2014/main" id="{AB726AE5-6914-0FD1-B3AA-D30F27EA0A00}"/>
              </a:ext>
            </a:extLst>
          </p:cNvPr>
          <p:cNvSpPr/>
          <p:nvPr/>
        </p:nvSpPr>
        <p:spPr>
          <a:xfrm>
            <a:off x="7962189" y="2643833"/>
            <a:ext cx="3727592"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Version problems</a:t>
            </a:r>
            <a:endParaRPr lang="en-US" sz="2100" dirty="0"/>
          </a:p>
        </p:txBody>
      </p:sp>
    </p:spTree>
    <p:extLst>
      <p:ext uri="{BB962C8B-B14F-4D97-AF65-F5344CB8AC3E}">
        <p14:creationId xmlns:p14="http://schemas.microsoft.com/office/powerpoint/2010/main" val="5056853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Doctor and patient using digital tablet">
            <a:extLst>
              <a:ext uri="{FF2B5EF4-FFF2-40B4-BE49-F238E27FC236}">
                <a16:creationId xmlns:a16="http://schemas.microsoft.com/office/drawing/2014/main" id="{6F732927-D74D-F71D-1517-A8446A7B1A39}"/>
              </a:ext>
            </a:extLst>
          </p:cNvPr>
          <p:cNvPicPr>
            <a:picLocks noChangeAspect="1"/>
          </p:cNvPicPr>
          <p:nvPr/>
        </p:nvPicPr>
        <p:blipFill>
          <a:blip r:embed="rId3">
            <a:extLst>
              <a:ext uri="{28A0092B-C50C-407E-A947-70E740481C1C}">
                <a14:useLocalDpi xmlns:a14="http://schemas.microsoft.com/office/drawing/2010/main" val="0"/>
              </a:ext>
            </a:extLst>
          </a:blip>
          <a:srcRect r="5882" b="-1"/>
          <a:stretch>
            <a:fillRect/>
          </a:stretch>
        </p:blipFill>
        <p:spPr>
          <a:xfrm>
            <a:off x="-3047" y="0"/>
            <a:ext cx="9669642" cy="6857990"/>
          </a:xfrm>
          <a:prstGeom prst="rect">
            <a:avLst/>
          </a:prstGeom>
        </p:spPr>
      </p:pic>
      <p:sp>
        <p:nvSpPr>
          <p:cNvPr id="23" name="Rectangle 2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A168F721-26E3-C27E-52A4-BD5AC134B49E}"/>
              </a:ext>
            </a:extLst>
          </p:cNvPr>
          <p:cNvSpPr>
            <a:spLocks noGrp="1"/>
          </p:cNvSpPr>
          <p:nvPr>
            <p:ph type="title"/>
          </p:nvPr>
        </p:nvSpPr>
        <p:spPr>
          <a:xfrm>
            <a:off x="8172333" y="1818766"/>
            <a:ext cx="3748653" cy="3848947"/>
          </a:xfrm>
          <a:noFill/>
        </p:spPr>
        <p:txBody>
          <a:bodyPr vert="horz" lIns="91440" tIns="45720" rIns="91440" bIns="45720" rtlCol="0" anchor="b">
            <a:noAutofit/>
          </a:bodyPr>
          <a:lstStyle/>
          <a:p>
            <a:r>
              <a:rPr lang="en-US" sz="1800" dirty="0">
                <a:latin typeface="+mn-lt"/>
              </a:rPr>
              <a:t>Overall, Microsoft Excel is a very important tool for the nursing home because it helps improve </a:t>
            </a:r>
            <a:r>
              <a:rPr lang="en-GB" sz="1800" dirty="0">
                <a:latin typeface="+mn-lt"/>
              </a:rPr>
              <a:t>organisations</a:t>
            </a:r>
            <a:r>
              <a:rPr lang="en-US" sz="1800" dirty="0">
                <a:latin typeface="+mn-lt"/>
              </a:rPr>
              <a:t> communication and efficiency. It can also allow staff schedules working hours and important records to be easy. Lee maintained and managed accurately by reducing manual work and and helping to plan, excel supports a workplace to provide consistent care. On the other hand there are some limitations, the advantages make it a useful tool for daily operations.</a:t>
            </a:r>
          </a:p>
        </p:txBody>
      </p:sp>
      <p:sp>
        <p:nvSpPr>
          <p:cNvPr id="6" name="TextBox 5">
            <a:extLst>
              <a:ext uri="{FF2B5EF4-FFF2-40B4-BE49-F238E27FC236}">
                <a16:creationId xmlns:a16="http://schemas.microsoft.com/office/drawing/2014/main" id="{EF7785EC-FDFD-1387-D80B-8BFB8563CB69}"/>
              </a:ext>
            </a:extLst>
          </p:cNvPr>
          <p:cNvSpPr txBox="1"/>
          <p:nvPr/>
        </p:nvSpPr>
        <p:spPr>
          <a:xfrm>
            <a:off x="4967166" y="2514595"/>
            <a:ext cx="1828800" cy="1828800"/>
          </a:xfrm>
          <a:prstGeom prst="rect">
            <a:avLst/>
          </a:prstGeom>
          <a:noFill/>
        </p:spPr>
        <p:txBody>
          <a:bodyPr wrap="square" rtlCol="0">
            <a:spAutoFit/>
          </a:bodyPr>
          <a:lstStyle/>
          <a:p>
            <a:pPr algn="l"/>
            <a:endParaRPr lang="en-US" dirty="0"/>
          </a:p>
        </p:txBody>
      </p:sp>
      <p:sp>
        <p:nvSpPr>
          <p:cNvPr id="3" name="TextBox 2">
            <a:extLst>
              <a:ext uri="{FF2B5EF4-FFF2-40B4-BE49-F238E27FC236}">
                <a16:creationId xmlns:a16="http://schemas.microsoft.com/office/drawing/2014/main" id="{B95A2FAF-81CE-A331-E358-FA279ECC80EA}"/>
              </a:ext>
            </a:extLst>
          </p:cNvPr>
          <p:cNvSpPr txBox="1"/>
          <p:nvPr/>
        </p:nvSpPr>
        <p:spPr>
          <a:xfrm rot="10800000" flipV="1">
            <a:off x="6977109" y="218189"/>
            <a:ext cx="6795967" cy="1215717"/>
          </a:xfrm>
          <a:prstGeom prst="rect">
            <a:avLst/>
          </a:prstGeom>
          <a:noFill/>
        </p:spPr>
        <p:txBody>
          <a:bodyPr wrap="square" rtlCol="0">
            <a:spAutoFit/>
          </a:bodyPr>
          <a:lstStyle/>
          <a:p>
            <a:pPr algn="l"/>
            <a:r>
              <a:rPr lang="en-GB" sz="7300" b="1" i="1" u="sng" dirty="0">
                <a:solidFill>
                  <a:schemeClr val="tx2">
                    <a:lumMod val="25000"/>
                    <a:lumOff val="75000"/>
                  </a:schemeClr>
                </a:solidFill>
              </a:rPr>
              <a:t>Conclusion </a:t>
            </a:r>
            <a:endParaRPr lang="en-US" sz="7300" b="1" i="1" u="sng" dirty="0">
              <a:solidFill>
                <a:schemeClr val="tx2">
                  <a:lumMod val="25000"/>
                  <a:lumOff val="75000"/>
                </a:schemeClr>
              </a:solidFill>
            </a:endParaRPr>
          </a:p>
        </p:txBody>
      </p:sp>
      <p:sp>
        <p:nvSpPr>
          <p:cNvPr id="5" name="TextBox 4">
            <a:extLst>
              <a:ext uri="{FF2B5EF4-FFF2-40B4-BE49-F238E27FC236}">
                <a16:creationId xmlns:a16="http://schemas.microsoft.com/office/drawing/2014/main" id="{142F111B-C446-7438-9DCF-13677A181B68}"/>
              </a:ext>
            </a:extLst>
          </p:cNvPr>
          <p:cNvSpPr txBox="1"/>
          <p:nvPr/>
        </p:nvSpPr>
        <p:spPr>
          <a:xfrm>
            <a:off x="3049" y="64299"/>
            <a:ext cx="4526618" cy="523220"/>
          </a:xfrm>
          <a:prstGeom prst="rect">
            <a:avLst/>
          </a:prstGeom>
          <a:noFill/>
        </p:spPr>
        <p:txBody>
          <a:bodyPr wrap="square" rtlCol="0">
            <a:spAutoFit/>
          </a:bodyPr>
          <a:lstStyle/>
          <a:p>
            <a:pPr algn="l"/>
            <a:r>
              <a:rPr lang="en-GB" sz="1400" dirty="0"/>
              <a:t>Figure 4.Microsoft PowerPoint stock images (Microsoft 365)</a:t>
            </a:r>
            <a:endParaRPr lang="en-US" sz="1400" dirty="0"/>
          </a:p>
        </p:txBody>
      </p:sp>
    </p:spTree>
    <p:extLst>
      <p:ext uri="{BB962C8B-B14F-4D97-AF65-F5344CB8AC3E}">
        <p14:creationId xmlns:p14="http://schemas.microsoft.com/office/powerpoint/2010/main" val="5060082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EF7785EC-FDFD-1387-D80B-8BFB8563CB69}"/>
              </a:ext>
            </a:extLst>
          </p:cNvPr>
          <p:cNvSpPr txBox="1"/>
          <p:nvPr/>
        </p:nvSpPr>
        <p:spPr>
          <a:xfrm>
            <a:off x="4967166" y="2514595"/>
            <a:ext cx="1828800" cy="1828800"/>
          </a:xfrm>
          <a:prstGeom prst="rect">
            <a:avLst/>
          </a:prstGeom>
          <a:noFill/>
        </p:spPr>
        <p:txBody>
          <a:bodyPr wrap="square" rtlCol="0">
            <a:spAutoFit/>
          </a:bodyPr>
          <a:lstStyle/>
          <a:p>
            <a:pPr algn="l"/>
            <a:endParaRPr lang="en-US" dirty="0"/>
          </a:p>
        </p:txBody>
      </p:sp>
      <p:sp>
        <p:nvSpPr>
          <p:cNvPr id="3" name="TextBox 2">
            <a:extLst>
              <a:ext uri="{FF2B5EF4-FFF2-40B4-BE49-F238E27FC236}">
                <a16:creationId xmlns:a16="http://schemas.microsoft.com/office/drawing/2014/main" id="{B95A2FAF-81CE-A331-E358-FA279ECC80EA}"/>
              </a:ext>
            </a:extLst>
          </p:cNvPr>
          <p:cNvSpPr txBox="1"/>
          <p:nvPr/>
        </p:nvSpPr>
        <p:spPr>
          <a:xfrm rot="10800000" flipV="1">
            <a:off x="3062697" y="249547"/>
            <a:ext cx="6795967" cy="1215717"/>
          </a:xfrm>
          <a:prstGeom prst="rect">
            <a:avLst/>
          </a:prstGeom>
          <a:noFill/>
        </p:spPr>
        <p:txBody>
          <a:bodyPr wrap="square" rtlCol="0">
            <a:spAutoFit/>
          </a:bodyPr>
          <a:lstStyle/>
          <a:p>
            <a:pPr algn="l"/>
            <a:r>
              <a:rPr lang="en-GB" sz="7300" b="1" i="1" u="sng" dirty="0">
                <a:solidFill>
                  <a:schemeClr val="tx2">
                    <a:lumMod val="25000"/>
                    <a:lumOff val="75000"/>
                  </a:schemeClr>
                </a:solidFill>
              </a:rPr>
              <a:t>REFERENCES  </a:t>
            </a:r>
            <a:endParaRPr lang="en-US" sz="7300" b="1" i="1" u="sng" dirty="0">
              <a:solidFill>
                <a:schemeClr val="tx2">
                  <a:lumMod val="25000"/>
                  <a:lumOff val="75000"/>
                </a:schemeClr>
              </a:solidFill>
            </a:endParaRPr>
          </a:p>
        </p:txBody>
      </p:sp>
      <p:sp>
        <p:nvSpPr>
          <p:cNvPr id="2" name="TextBox 1">
            <a:extLst>
              <a:ext uri="{FF2B5EF4-FFF2-40B4-BE49-F238E27FC236}">
                <a16:creationId xmlns:a16="http://schemas.microsoft.com/office/drawing/2014/main" id="{65809EC6-EB6F-2E4B-71CE-2472782F8C4B}"/>
              </a:ext>
            </a:extLst>
          </p:cNvPr>
          <p:cNvSpPr txBox="1"/>
          <p:nvPr/>
        </p:nvSpPr>
        <p:spPr>
          <a:xfrm>
            <a:off x="394861" y="3179081"/>
            <a:ext cx="5834622" cy="923330"/>
          </a:xfrm>
          <a:prstGeom prst="rect">
            <a:avLst/>
          </a:prstGeom>
          <a:noFill/>
        </p:spPr>
        <p:txBody>
          <a:bodyPr wrap="square" rtlCol="0">
            <a:spAutoFit/>
          </a:bodyPr>
          <a:lstStyle/>
          <a:p>
            <a:pPr algn="l"/>
            <a:r>
              <a:rPr lang="en-GB" dirty="0"/>
              <a:t>Figure 3- </a:t>
            </a:r>
            <a:r>
              <a:rPr lang="en-GB" dirty="0" err="1"/>
              <a:t>Seeklogo</a:t>
            </a:r>
            <a:r>
              <a:rPr lang="en-GB" dirty="0"/>
              <a:t> (n.d) Excel logo vector. Available at </a:t>
            </a:r>
            <a:r>
              <a:rPr lang="en-GB" dirty="0">
                <a:hlinkClick r:id="rId3"/>
              </a:rPr>
              <a:t>https://</a:t>
            </a:r>
            <a:r>
              <a:rPr lang="en-GB" dirty="0" err="1">
                <a:hlinkClick r:id="rId3"/>
              </a:rPr>
              <a:t>seeklogo.com</a:t>
            </a:r>
            <a:r>
              <a:rPr lang="en-GB" dirty="0">
                <a:hlinkClick r:id="rId3"/>
              </a:rPr>
              <a:t>/vector-logo/266583/excel</a:t>
            </a:r>
            <a:r>
              <a:rPr lang="en-GB" dirty="0"/>
              <a:t> (Accessed: 11 June 2026).</a:t>
            </a:r>
            <a:endParaRPr lang="en-US" dirty="0"/>
          </a:p>
        </p:txBody>
      </p:sp>
      <p:sp>
        <p:nvSpPr>
          <p:cNvPr id="4" name="TextBox 3">
            <a:extLst>
              <a:ext uri="{FF2B5EF4-FFF2-40B4-BE49-F238E27FC236}">
                <a16:creationId xmlns:a16="http://schemas.microsoft.com/office/drawing/2014/main" id="{D6F01D46-B8CC-3554-6D63-DF38353C9DC9}"/>
              </a:ext>
            </a:extLst>
          </p:cNvPr>
          <p:cNvSpPr txBox="1"/>
          <p:nvPr/>
        </p:nvSpPr>
        <p:spPr>
          <a:xfrm>
            <a:off x="5184115" y="2518372"/>
            <a:ext cx="1828800" cy="369332"/>
          </a:xfrm>
          <a:prstGeom prst="rect">
            <a:avLst/>
          </a:prstGeom>
          <a:noFill/>
        </p:spPr>
        <p:txBody>
          <a:bodyPr wrap="square" rtlCol="0">
            <a:spAutoFit/>
          </a:bodyPr>
          <a:lstStyle/>
          <a:p>
            <a:pPr algn="l"/>
            <a:r>
              <a:rPr lang="en-GB" dirty="0"/>
              <a:t>   </a:t>
            </a:r>
            <a:endParaRPr lang="en-US" dirty="0"/>
          </a:p>
        </p:txBody>
      </p:sp>
      <p:sp>
        <p:nvSpPr>
          <p:cNvPr id="5" name="TextBox 4">
            <a:extLst>
              <a:ext uri="{FF2B5EF4-FFF2-40B4-BE49-F238E27FC236}">
                <a16:creationId xmlns:a16="http://schemas.microsoft.com/office/drawing/2014/main" id="{1B8C4BBD-5C6E-EB41-2412-ED6C937EC420}"/>
              </a:ext>
            </a:extLst>
          </p:cNvPr>
          <p:cNvSpPr txBox="1"/>
          <p:nvPr/>
        </p:nvSpPr>
        <p:spPr>
          <a:xfrm>
            <a:off x="453957" y="1456979"/>
            <a:ext cx="5775526" cy="923330"/>
          </a:xfrm>
          <a:prstGeom prst="rect">
            <a:avLst/>
          </a:prstGeom>
          <a:noFill/>
        </p:spPr>
        <p:txBody>
          <a:bodyPr wrap="square" rtlCol="0">
            <a:spAutoFit/>
          </a:bodyPr>
          <a:lstStyle/>
          <a:p>
            <a:pPr algn="l"/>
            <a:r>
              <a:rPr lang="en-GB" dirty="0"/>
              <a:t>Figure 1 –Microsoft (n.d) stock images. Available through Microsoft PowerPoint (Microsoft 365). Accessed : 11 June 2026.</a:t>
            </a:r>
            <a:endParaRPr lang="en-US" dirty="0"/>
          </a:p>
        </p:txBody>
      </p:sp>
      <p:sp>
        <p:nvSpPr>
          <p:cNvPr id="8" name="TextBox 7">
            <a:extLst>
              <a:ext uri="{FF2B5EF4-FFF2-40B4-BE49-F238E27FC236}">
                <a16:creationId xmlns:a16="http://schemas.microsoft.com/office/drawing/2014/main" id="{5ABFCB7E-1818-A081-3E3C-DFC666BA905E}"/>
              </a:ext>
            </a:extLst>
          </p:cNvPr>
          <p:cNvSpPr txBox="1"/>
          <p:nvPr/>
        </p:nvSpPr>
        <p:spPr>
          <a:xfrm>
            <a:off x="428081" y="2321304"/>
            <a:ext cx="5775526" cy="923330"/>
          </a:xfrm>
          <a:prstGeom prst="rect">
            <a:avLst/>
          </a:prstGeom>
          <a:noFill/>
        </p:spPr>
        <p:txBody>
          <a:bodyPr wrap="square" rtlCol="0">
            <a:spAutoFit/>
          </a:bodyPr>
          <a:lstStyle/>
          <a:p>
            <a:pPr algn="l"/>
            <a:r>
              <a:rPr lang="en-GB" dirty="0"/>
              <a:t>Figure 2 –Microsoft (n.d) stock images. Available through Microsoft PowerPoint (Microsoft 365). Accessed : 11 June 2026.</a:t>
            </a:r>
            <a:endParaRPr lang="en-US" dirty="0"/>
          </a:p>
        </p:txBody>
      </p:sp>
      <p:sp>
        <p:nvSpPr>
          <p:cNvPr id="10" name="TextBox 9">
            <a:extLst>
              <a:ext uri="{FF2B5EF4-FFF2-40B4-BE49-F238E27FC236}">
                <a16:creationId xmlns:a16="http://schemas.microsoft.com/office/drawing/2014/main" id="{BD558CE8-CE28-158B-F363-AB14F4E02BB3}"/>
              </a:ext>
            </a:extLst>
          </p:cNvPr>
          <p:cNvSpPr txBox="1"/>
          <p:nvPr/>
        </p:nvSpPr>
        <p:spPr>
          <a:xfrm>
            <a:off x="378666" y="4126905"/>
            <a:ext cx="5775526" cy="923330"/>
          </a:xfrm>
          <a:prstGeom prst="rect">
            <a:avLst/>
          </a:prstGeom>
          <a:noFill/>
        </p:spPr>
        <p:txBody>
          <a:bodyPr wrap="square" rtlCol="0">
            <a:spAutoFit/>
          </a:bodyPr>
          <a:lstStyle/>
          <a:p>
            <a:pPr algn="l"/>
            <a:r>
              <a:rPr lang="en-GB" dirty="0"/>
              <a:t>Figure 4 –Microsoft (n.d) stock images. Available through Microsoft PowerPoint (Microsoft 365). Accessed : 11 June 2026.</a:t>
            </a:r>
            <a:endParaRPr lang="en-US" dirty="0"/>
          </a:p>
        </p:txBody>
      </p:sp>
      <p:sp>
        <p:nvSpPr>
          <p:cNvPr id="11" name="TextBox 10">
            <a:extLst>
              <a:ext uri="{FF2B5EF4-FFF2-40B4-BE49-F238E27FC236}">
                <a16:creationId xmlns:a16="http://schemas.microsoft.com/office/drawing/2014/main" id="{463C178F-790B-AA48-50AD-3AEE521EAB16}"/>
              </a:ext>
            </a:extLst>
          </p:cNvPr>
          <p:cNvSpPr txBox="1"/>
          <p:nvPr/>
        </p:nvSpPr>
        <p:spPr>
          <a:xfrm>
            <a:off x="5182833" y="2513367"/>
            <a:ext cx="1828800" cy="1828800"/>
          </a:xfrm>
          <a:prstGeom prst="rect">
            <a:avLst/>
          </a:prstGeom>
          <a:noFill/>
        </p:spPr>
        <p:txBody>
          <a:bodyPr wrap="square" rtlCol="0">
            <a:spAutoFit/>
          </a:bodyPr>
          <a:lstStyle/>
          <a:p>
            <a:pPr algn="l"/>
            <a:endParaRPr lang="en-US" dirty="0"/>
          </a:p>
        </p:txBody>
      </p:sp>
      <p:sp>
        <p:nvSpPr>
          <p:cNvPr id="12" name="TextBox 11">
            <a:extLst>
              <a:ext uri="{FF2B5EF4-FFF2-40B4-BE49-F238E27FC236}">
                <a16:creationId xmlns:a16="http://schemas.microsoft.com/office/drawing/2014/main" id="{F6E65D6A-FD62-DA54-2E61-6115F03AAD5D}"/>
              </a:ext>
            </a:extLst>
          </p:cNvPr>
          <p:cNvSpPr txBox="1"/>
          <p:nvPr/>
        </p:nvSpPr>
        <p:spPr>
          <a:xfrm>
            <a:off x="368985" y="5028362"/>
            <a:ext cx="4824994" cy="1754326"/>
          </a:xfrm>
          <a:prstGeom prst="rect">
            <a:avLst/>
          </a:prstGeom>
          <a:noFill/>
        </p:spPr>
        <p:txBody>
          <a:bodyPr wrap="square" rtlCol="0">
            <a:spAutoFit/>
          </a:bodyPr>
          <a:lstStyle/>
          <a:p>
            <a:r>
              <a:rPr lang="en-GB" b="0" i="0" dirty="0">
                <a:effectLst/>
                <a:latin typeface="UICTFontTextStyleBody"/>
              </a:rPr>
              <a:t>OneAdvanced (2024) </a:t>
            </a:r>
            <a:r>
              <a:rPr lang="en-GB" b="0" i="1" dirty="0">
                <a:effectLst/>
                <a:latin typeface="UICTFontTextStyleItalicBody"/>
              </a:rPr>
              <a:t>5 reasons why employee scheduling should be your top priority</a:t>
            </a:r>
            <a:r>
              <a:rPr lang="en-GB" b="0" i="0" dirty="0">
                <a:effectLst/>
                <a:latin typeface="UICTFontTextStyleBody"/>
              </a:rPr>
              <a:t>. Available at: </a:t>
            </a:r>
            <a:r>
              <a:rPr lang="en-GB" b="0" i="0" dirty="0">
                <a:effectLst/>
                <a:latin typeface="UICTFontTextStyleBody"/>
                <a:hlinkClick r:id="rId4"/>
              </a:rPr>
              <a:t>https://</a:t>
            </a:r>
            <a:r>
              <a:rPr lang="en-GB" b="0" i="0" dirty="0" err="1">
                <a:effectLst/>
                <a:latin typeface="UICTFontTextStyleBody"/>
                <a:hlinkClick r:id="rId4"/>
              </a:rPr>
              <a:t>www.oneadvanced.com</a:t>
            </a:r>
            <a:r>
              <a:rPr lang="en-GB" b="0" i="0" dirty="0">
                <a:effectLst/>
                <a:latin typeface="UICTFontTextStyleBody"/>
                <a:hlinkClick r:id="rId4"/>
              </a:rPr>
              <a:t>/resources/5-reasons-why-employee-scheduling-should-be-your-top-priority/</a:t>
            </a:r>
            <a:r>
              <a:rPr lang="en-GB" b="0" i="0" dirty="0">
                <a:effectLst/>
                <a:latin typeface="UICTFontTextStyleBody"/>
              </a:rPr>
              <a:t> (Accessed: 11 June 2026).</a:t>
            </a:r>
            <a:endParaRPr lang="en-GB" dirty="0">
              <a:effectLst/>
              <a:latin typeface=".AppleSystemUIFont"/>
            </a:endParaRPr>
          </a:p>
          <a:p>
            <a:pPr algn="l"/>
            <a:endParaRPr lang="en-US" dirty="0"/>
          </a:p>
        </p:txBody>
      </p:sp>
      <p:sp>
        <p:nvSpPr>
          <p:cNvPr id="13" name="TextBox 12">
            <a:extLst>
              <a:ext uri="{FF2B5EF4-FFF2-40B4-BE49-F238E27FC236}">
                <a16:creationId xmlns:a16="http://schemas.microsoft.com/office/drawing/2014/main" id="{FD07229C-B137-8858-0A7E-98CE7BDAEBEB}"/>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14" name="TextBox 13">
            <a:extLst>
              <a:ext uri="{FF2B5EF4-FFF2-40B4-BE49-F238E27FC236}">
                <a16:creationId xmlns:a16="http://schemas.microsoft.com/office/drawing/2014/main" id="{7536D0C8-434A-85B9-9F51-54CFCA9D5912}"/>
              </a:ext>
            </a:extLst>
          </p:cNvPr>
          <p:cNvSpPr txBox="1"/>
          <p:nvPr/>
        </p:nvSpPr>
        <p:spPr>
          <a:xfrm>
            <a:off x="6445363" y="1456979"/>
            <a:ext cx="5801402" cy="1200329"/>
          </a:xfrm>
          <a:prstGeom prst="rect">
            <a:avLst/>
          </a:prstGeom>
          <a:noFill/>
        </p:spPr>
        <p:txBody>
          <a:bodyPr wrap="square" rtlCol="0">
            <a:spAutoFit/>
          </a:bodyPr>
          <a:lstStyle/>
          <a:p>
            <a:r>
              <a:rPr lang="en-GB" b="0" i="0" dirty="0" err="1">
                <a:effectLst/>
                <a:latin typeface="UICTFontTextStyleBody"/>
              </a:rPr>
              <a:t>Shyfter</a:t>
            </a:r>
            <a:r>
              <a:rPr lang="en-GB" b="0" i="0" dirty="0">
                <a:effectLst/>
                <a:latin typeface="UICTFontTextStyleBody"/>
              </a:rPr>
              <a:t> (n.d.) </a:t>
            </a:r>
            <a:r>
              <a:rPr lang="en-GB" b="0" i="1" dirty="0">
                <a:effectLst/>
                <a:latin typeface="UICTFontTextStyleItalicBody"/>
              </a:rPr>
              <a:t>Schedule Excel software: benefits</a:t>
            </a:r>
            <a:r>
              <a:rPr lang="en-GB" b="0" i="0" dirty="0">
                <a:effectLst/>
                <a:latin typeface="UICTFontTextStyleBody"/>
              </a:rPr>
              <a:t>. Available at: </a:t>
            </a:r>
            <a:r>
              <a:rPr lang="en-GB" b="0" i="0" dirty="0">
                <a:effectLst/>
                <a:latin typeface="UICTFontTextStyleBody"/>
                <a:hlinkClick r:id="rId5"/>
              </a:rPr>
              <a:t>https://</a:t>
            </a:r>
            <a:r>
              <a:rPr lang="en-GB" b="0" i="0" dirty="0" err="1">
                <a:effectLst/>
                <a:latin typeface="UICTFontTextStyleBody"/>
                <a:hlinkClick r:id="rId5"/>
              </a:rPr>
              <a:t>shyfter.com</a:t>
            </a:r>
            <a:r>
              <a:rPr lang="en-GB" b="0" i="0" dirty="0">
                <a:effectLst/>
                <a:latin typeface="UICTFontTextStyleBody"/>
                <a:hlinkClick r:id="rId5"/>
              </a:rPr>
              <a:t>/en/features/staff-scheduling/schedule-excel-software-benefits</a:t>
            </a:r>
            <a:r>
              <a:rPr lang="en-GB" b="0" i="0" dirty="0">
                <a:effectLst/>
                <a:latin typeface="UICTFontTextStyleBody"/>
              </a:rPr>
              <a:t> (Accessed: 11 June 2026).</a:t>
            </a:r>
            <a:endParaRPr lang="en-GB" dirty="0">
              <a:effectLst/>
              <a:latin typeface=".AppleSystemUIFont"/>
            </a:endParaRPr>
          </a:p>
          <a:p>
            <a:pPr algn="l"/>
            <a:endParaRPr lang="en-US" dirty="0"/>
          </a:p>
        </p:txBody>
      </p:sp>
      <p:sp>
        <p:nvSpPr>
          <p:cNvPr id="15" name="TextBox 14">
            <a:extLst>
              <a:ext uri="{FF2B5EF4-FFF2-40B4-BE49-F238E27FC236}">
                <a16:creationId xmlns:a16="http://schemas.microsoft.com/office/drawing/2014/main" id="{54CA748A-BED2-A192-793E-CD3134126EB7}"/>
              </a:ext>
            </a:extLst>
          </p:cNvPr>
          <p:cNvSpPr txBox="1"/>
          <p:nvPr/>
        </p:nvSpPr>
        <p:spPr>
          <a:xfrm>
            <a:off x="6395851" y="2539621"/>
            <a:ext cx="6584697" cy="1200329"/>
          </a:xfrm>
          <a:prstGeom prst="rect">
            <a:avLst/>
          </a:prstGeom>
          <a:noFill/>
        </p:spPr>
        <p:txBody>
          <a:bodyPr wrap="square" rtlCol="0">
            <a:spAutoFit/>
          </a:bodyPr>
          <a:lstStyle/>
          <a:p>
            <a:r>
              <a:rPr lang="en-GB" b="0" i="0" dirty="0" err="1">
                <a:effectLst/>
                <a:latin typeface="UICTFontTextStyleBody"/>
              </a:rPr>
              <a:t>Techwalla</a:t>
            </a:r>
            <a:r>
              <a:rPr lang="en-GB" b="0" i="0" dirty="0">
                <a:effectLst/>
                <a:latin typeface="UICTFontTextStyleBody"/>
              </a:rPr>
              <a:t> (n.d.) </a:t>
            </a:r>
            <a:r>
              <a:rPr lang="en-GB" b="0" i="1" dirty="0">
                <a:effectLst/>
                <a:latin typeface="UICTFontTextStyleItalicBody"/>
              </a:rPr>
              <a:t>Advantages &amp; disadvantages of Microsoft Excel</a:t>
            </a:r>
            <a:r>
              <a:rPr lang="en-GB" b="0" i="0" dirty="0">
                <a:effectLst/>
                <a:latin typeface="UICTFontTextStyleBody"/>
              </a:rPr>
              <a:t>. Available at: </a:t>
            </a:r>
            <a:r>
              <a:rPr lang="en-GB" b="0" i="0" dirty="0">
                <a:effectLst/>
                <a:latin typeface="UICTFontTextStyleBody"/>
                <a:hlinkClick r:id="rId6"/>
              </a:rPr>
              <a:t>https://</a:t>
            </a:r>
            <a:r>
              <a:rPr lang="en-GB" b="0" i="0" dirty="0" err="1">
                <a:effectLst/>
                <a:latin typeface="UICTFontTextStyleBody"/>
                <a:hlinkClick r:id="rId6"/>
              </a:rPr>
              <a:t>www.techwalla.com</a:t>
            </a:r>
            <a:r>
              <a:rPr lang="en-GB" b="0" i="0" dirty="0">
                <a:effectLst/>
                <a:latin typeface="UICTFontTextStyleBody"/>
                <a:hlinkClick r:id="rId6"/>
              </a:rPr>
              <a:t>/articles/advantages-disadvantages-</a:t>
            </a:r>
            <a:r>
              <a:rPr lang="en-GB" b="0" i="0" dirty="0" err="1">
                <a:effectLst/>
                <a:latin typeface="UICTFontTextStyleBody"/>
                <a:hlinkClick r:id="rId6"/>
              </a:rPr>
              <a:t>of-microsoft-excel</a:t>
            </a:r>
            <a:r>
              <a:rPr lang="en-GB" b="0" i="0" dirty="0">
                <a:effectLst/>
                <a:latin typeface="UICTFontTextStyleBody"/>
              </a:rPr>
              <a:t> (Accessed: 11 June 2026).</a:t>
            </a:r>
            <a:endParaRPr lang="en-GB" dirty="0">
              <a:effectLst/>
              <a:latin typeface=".AppleSystemUIFont"/>
            </a:endParaRPr>
          </a:p>
          <a:p>
            <a:pPr algn="l"/>
            <a:endParaRPr lang="en-US" dirty="0"/>
          </a:p>
        </p:txBody>
      </p:sp>
    </p:spTree>
    <p:extLst>
      <p:ext uri="{BB962C8B-B14F-4D97-AF65-F5344CB8AC3E}">
        <p14:creationId xmlns:p14="http://schemas.microsoft.com/office/powerpoint/2010/main" val="9961701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95F33FA-67CD-9655-9CB2-7B8D970DE255}"/>
              </a:ext>
            </a:extLst>
          </p:cNvPr>
          <p:cNvPicPr>
            <a:picLocks noChangeAspect="1"/>
          </p:cNvPicPr>
          <p:nvPr/>
        </p:nvPicPr>
        <p:blipFill>
          <a:blip r:embed="rId3"/>
          <a:stretch>
            <a:fillRect/>
          </a:stretch>
        </p:blipFill>
        <p:spPr>
          <a:xfrm>
            <a:off x="9806750" y="615908"/>
            <a:ext cx="1941657" cy="2096811"/>
          </a:xfrm>
          <a:prstGeom prst="rect">
            <a:avLst/>
          </a:prstGeom>
        </p:spPr>
      </p:pic>
      <p:pic>
        <p:nvPicPr>
          <p:cNvPr id="10" name="Picture 9">
            <a:extLst>
              <a:ext uri="{FF2B5EF4-FFF2-40B4-BE49-F238E27FC236}">
                <a16:creationId xmlns:a16="http://schemas.microsoft.com/office/drawing/2014/main" id="{9A9A28B8-0723-CCF0-893C-E990A9B7F45F}"/>
              </a:ext>
            </a:extLst>
          </p:cNvPr>
          <p:cNvPicPr>
            <a:picLocks noChangeAspect="1"/>
          </p:cNvPicPr>
          <p:nvPr/>
        </p:nvPicPr>
        <p:blipFill>
          <a:blip r:embed="rId4"/>
          <a:stretch>
            <a:fillRect/>
          </a:stretch>
        </p:blipFill>
        <p:spPr>
          <a:xfrm>
            <a:off x="408524" y="3614633"/>
            <a:ext cx="2270190" cy="1938177"/>
          </a:xfrm>
          <a:prstGeom prst="rect">
            <a:avLst/>
          </a:prstGeom>
        </p:spPr>
      </p:pic>
      <p:pic>
        <p:nvPicPr>
          <p:cNvPr id="13" name="Picture 12">
            <a:extLst>
              <a:ext uri="{FF2B5EF4-FFF2-40B4-BE49-F238E27FC236}">
                <a16:creationId xmlns:a16="http://schemas.microsoft.com/office/drawing/2014/main" id="{A0F72183-980E-3A76-AF8A-BAD080D499F7}"/>
              </a:ext>
            </a:extLst>
          </p:cNvPr>
          <p:cNvPicPr>
            <a:picLocks noChangeAspect="1"/>
          </p:cNvPicPr>
          <p:nvPr/>
        </p:nvPicPr>
        <p:blipFill>
          <a:blip r:embed="rId5"/>
          <a:stretch>
            <a:fillRect/>
          </a:stretch>
        </p:blipFill>
        <p:spPr>
          <a:xfrm>
            <a:off x="6048195" y="1356360"/>
            <a:ext cx="1678485" cy="1706880"/>
          </a:xfrm>
          <a:prstGeom prst="rect">
            <a:avLst/>
          </a:prstGeom>
        </p:spPr>
      </p:pic>
      <p:pic>
        <p:nvPicPr>
          <p:cNvPr id="15" name="Picture 14">
            <a:extLst>
              <a:ext uri="{FF2B5EF4-FFF2-40B4-BE49-F238E27FC236}">
                <a16:creationId xmlns:a16="http://schemas.microsoft.com/office/drawing/2014/main" id="{4623E146-673B-F516-9E15-B84FD5813F7C}"/>
              </a:ext>
            </a:extLst>
          </p:cNvPr>
          <p:cNvPicPr>
            <a:picLocks noChangeAspect="1"/>
          </p:cNvPicPr>
          <p:nvPr/>
        </p:nvPicPr>
        <p:blipFill>
          <a:blip r:embed="rId6"/>
          <a:stretch>
            <a:fillRect/>
          </a:stretch>
        </p:blipFill>
        <p:spPr>
          <a:xfrm>
            <a:off x="2342033" y="106778"/>
            <a:ext cx="1520040" cy="1371923"/>
          </a:xfrm>
          <a:prstGeom prst="rect">
            <a:avLst/>
          </a:prstGeom>
        </p:spPr>
      </p:pic>
      <p:sp>
        <p:nvSpPr>
          <p:cNvPr id="4" name="Subtitle 2">
            <a:extLst>
              <a:ext uri="{FF2B5EF4-FFF2-40B4-BE49-F238E27FC236}">
                <a16:creationId xmlns:a16="http://schemas.microsoft.com/office/drawing/2014/main" id="{CBE618C5-9DEB-9FF3-FF91-1F5646BB4441}"/>
              </a:ext>
            </a:extLst>
          </p:cNvPr>
          <p:cNvSpPr txBox="1">
            <a:spLocks/>
          </p:cNvSpPr>
          <p:nvPr/>
        </p:nvSpPr>
        <p:spPr>
          <a:xfrm>
            <a:off x="4264632" y="3699347"/>
            <a:ext cx="7140220" cy="1816262"/>
          </a:xfrm>
          <a:prstGeom prst="rect">
            <a:avLst/>
          </a:prstGeom>
        </p:spPr>
        <p:txBody>
          <a:bodyPr vert="horz" lIns="91440" tIns="45720" rIns="91440" bIns="45720" rtlCol="0" anchor="b">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3600" b="1" dirty="0">
                <a:latin typeface="Times New Roman" panose="02020603050405020304" pitchFamily="18" charset="0"/>
                <a:cs typeface="Times New Roman" panose="02020603050405020304" pitchFamily="18" charset="0"/>
              </a:rPr>
              <a:t>Digital skills and Research Method </a:t>
            </a:r>
          </a:p>
          <a:p>
            <a:pPr algn="l"/>
            <a:r>
              <a:rPr lang="en-GB" sz="3600" b="1" dirty="0" err="1">
                <a:latin typeface="Times New Roman" panose="02020603050405020304" pitchFamily="18" charset="0"/>
                <a:cs typeface="Times New Roman" panose="02020603050405020304" pitchFamily="18" charset="0"/>
              </a:rPr>
              <a:t>ZULFIQUAR</a:t>
            </a:r>
            <a:r>
              <a:rPr lang="en-GB" sz="3600" b="1" dirty="0">
                <a:latin typeface="Times New Roman" panose="02020603050405020304" pitchFamily="18" charset="0"/>
                <a:cs typeface="Times New Roman" panose="02020603050405020304" pitchFamily="18" charset="0"/>
              </a:rPr>
              <a:t> SHAH - 2540584</a:t>
            </a:r>
            <a:endParaRPr lang="en-US" sz="3600" b="1" dirty="0">
              <a:latin typeface="Times New Roman" panose="02020603050405020304" pitchFamily="18" charset="0"/>
              <a:cs typeface="Times New Roman" panose="02020603050405020304" pitchFamily="18" charset="0"/>
            </a:endParaRPr>
          </a:p>
        </p:txBody>
      </p:sp>
      <p:sp>
        <p:nvSpPr>
          <p:cNvPr id="11" name="Subtitle 2">
            <a:extLst>
              <a:ext uri="{FF2B5EF4-FFF2-40B4-BE49-F238E27FC236}">
                <a16:creationId xmlns:a16="http://schemas.microsoft.com/office/drawing/2014/main" id="{BB5F8923-7122-056F-A1B6-A7DA46AA460E}"/>
              </a:ext>
            </a:extLst>
          </p:cNvPr>
          <p:cNvSpPr txBox="1">
            <a:spLocks/>
          </p:cNvSpPr>
          <p:nvPr/>
        </p:nvSpPr>
        <p:spPr>
          <a:xfrm>
            <a:off x="4654293" y="5416936"/>
            <a:ext cx="5609219" cy="462757"/>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GB"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239897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5257D7A-C79C-3C03-CA4A-5731DA3B8386}"/>
              </a:ext>
            </a:extLst>
          </p:cNvPr>
          <p:cNvSpPr txBox="1">
            <a:spLocks/>
          </p:cNvSpPr>
          <p:nvPr/>
        </p:nvSpPr>
        <p:spPr>
          <a:xfrm>
            <a:off x="283308" y="1502228"/>
            <a:ext cx="6014622" cy="462642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lnSpc>
                <a:spcPct val="150000"/>
              </a:lnSpc>
            </a:pPr>
            <a:r>
              <a:rPr lang="en-GB" sz="2400" dirty="0">
                <a:latin typeface="Times New Roman" panose="02020603050405020304" pitchFamily="18" charset="0"/>
                <a:cs typeface="Times New Roman" panose="02020603050405020304" pitchFamily="18" charset="0"/>
              </a:rPr>
              <a:t>Riverdale Nursing Home employees are spread over two complexes and should communicate effectively to coordinate the care provided for residents, to share information, to agree on change of shift routines and to address issues in the workplace promptly.</a:t>
            </a:r>
            <a:endParaRPr lang="en-GB" sz="2400" b="1" dirty="0">
              <a:latin typeface="Times New Roman" panose="02020603050405020304" pitchFamily="18" charset="0"/>
              <a:cs typeface="Times New Roman" panose="02020603050405020304" pitchFamily="18" charset="0"/>
            </a:endParaRPr>
          </a:p>
          <a:p>
            <a:pPr algn="just">
              <a:lnSpc>
                <a:spcPct val="150000"/>
              </a:lnSpc>
            </a:pPr>
            <a:endParaRPr lang="en-GB" sz="2000" b="1" dirty="0">
              <a:latin typeface="Times New Roman" panose="02020603050405020304" pitchFamily="18" charset="0"/>
              <a:cs typeface="Times New Roman" panose="02020603050405020304" pitchFamily="18" charset="0"/>
            </a:endParaRPr>
          </a:p>
          <a:p>
            <a:pPr algn="just">
              <a:lnSpc>
                <a:spcPct val="150000"/>
              </a:lnSpc>
            </a:pPr>
            <a:endParaRPr lang="en-GB" sz="2000" b="1" dirty="0">
              <a:latin typeface="Times New Roman" panose="02020603050405020304" pitchFamily="18" charset="0"/>
              <a:cs typeface="Times New Roman" panose="02020603050405020304" pitchFamily="18" charset="0"/>
            </a:endParaRPr>
          </a:p>
          <a:p>
            <a:pPr algn="just">
              <a:lnSpc>
                <a:spcPct val="150000"/>
              </a:lnSpc>
            </a:pPr>
            <a:endParaRPr lang="en-US" sz="2000" b="1" dirty="0">
              <a:latin typeface="Times New Roman" panose="02020603050405020304" pitchFamily="18" charset="0"/>
              <a:cs typeface="Times New Roman" panose="02020603050405020304" pitchFamily="18" charset="0"/>
            </a:endParaRPr>
          </a:p>
        </p:txBody>
      </p:sp>
      <p:sp>
        <p:nvSpPr>
          <p:cNvPr id="10" name="Title 1">
            <a:extLst>
              <a:ext uri="{FF2B5EF4-FFF2-40B4-BE49-F238E27FC236}">
                <a16:creationId xmlns:a16="http://schemas.microsoft.com/office/drawing/2014/main" id="{716D374A-8227-0E17-4B24-187083AD2DA1}"/>
              </a:ext>
            </a:extLst>
          </p:cNvPr>
          <p:cNvSpPr txBox="1">
            <a:spLocks/>
          </p:cNvSpPr>
          <p:nvPr/>
        </p:nvSpPr>
        <p:spPr>
          <a:xfrm>
            <a:off x="6520541" y="718458"/>
            <a:ext cx="5236029" cy="54101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endParaRPr lang="en-US" sz="3000" b="1" dirty="0">
              <a:latin typeface="Times New Roman" panose="02020603050405020304" pitchFamily="18" charset="0"/>
              <a:cs typeface="Times New Roman" panose="02020603050405020304" pitchFamily="18" charset="0"/>
            </a:endParaRPr>
          </a:p>
        </p:txBody>
      </p:sp>
      <p:sp>
        <p:nvSpPr>
          <p:cNvPr id="13" name="Title 1">
            <a:extLst>
              <a:ext uri="{FF2B5EF4-FFF2-40B4-BE49-F238E27FC236}">
                <a16:creationId xmlns:a16="http://schemas.microsoft.com/office/drawing/2014/main" id="{7F4C83B3-3F05-4A04-8DDE-72929FFCF733}"/>
              </a:ext>
            </a:extLst>
          </p:cNvPr>
          <p:cNvSpPr txBox="1">
            <a:spLocks/>
          </p:cNvSpPr>
          <p:nvPr/>
        </p:nvSpPr>
        <p:spPr>
          <a:xfrm>
            <a:off x="511910" y="348343"/>
            <a:ext cx="11146689" cy="94324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r>
              <a:rPr lang="en-GB" sz="4000" b="1" dirty="0">
                <a:latin typeface="Times New Roman" panose="02020603050405020304" pitchFamily="18" charset="0"/>
                <a:cs typeface="Times New Roman" panose="02020603050405020304" pitchFamily="18" charset="0"/>
              </a:rPr>
              <a:t>Workplace Task: Staff Communication</a:t>
            </a:r>
          </a:p>
        </p:txBody>
      </p:sp>
      <p:pic>
        <p:nvPicPr>
          <p:cNvPr id="4" name="Picture 3">
            <a:extLst>
              <a:ext uri="{FF2B5EF4-FFF2-40B4-BE49-F238E27FC236}">
                <a16:creationId xmlns:a16="http://schemas.microsoft.com/office/drawing/2014/main" id="{81528DDE-EF1D-13C3-693D-648335CE4B1E}"/>
              </a:ext>
            </a:extLst>
          </p:cNvPr>
          <p:cNvPicPr>
            <a:picLocks noChangeAspect="1"/>
          </p:cNvPicPr>
          <p:nvPr/>
        </p:nvPicPr>
        <p:blipFill>
          <a:blip r:embed="rId3"/>
          <a:stretch>
            <a:fillRect/>
          </a:stretch>
        </p:blipFill>
        <p:spPr>
          <a:xfrm>
            <a:off x="7241058" y="1502228"/>
            <a:ext cx="4515511" cy="3193340"/>
          </a:xfrm>
          <a:prstGeom prst="rect">
            <a:avLst/>
          </a:prstGeom>
        </p:spPr>
      </p:pic>
    </p:spTree>
    <p:extLst>
      <p:ext uri="{BB962C8B-B14F-4D97-AF65-F5344CB8AC3E}">
        <p14:creationId xmlns:p14="http://schemas.microsoft.com/office/powerpoint/2010/main" val="153491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BD0A42-B011-4DBF-B5CD-6718A97E3C70}"/>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sz="4000" b="1" kern="1200" dirty="0">
                <a:solidFill>
                  <a:schemeClr val="tx1"/>
                </a:solidFill>
                <a:latin typeface="Times New Roman" panose="02020603050405020304" pitchFamily="18" charset="0"/>
                <a:cs typeface="Times New Roman" panose="02020603050405020304" pitchFamily="18" charset="0"/>
              </a:rPr>
              <a:t>Microsoft 365 Tool: Microsoft Teams</a:t>
            </a:r>
          </a:p>
        </p:txBody>
      </p:sp>
      <p:pic>
        <p:nvPicPr>
          <p:cNvPr id="6" name="Picture 5">
            <a:extLst>
              <a:ext uri="{FF2B5EF4-FFF2-40B4-BE49-F238E27FC236}">
                <a16:creationId xmlns:a16="http://schemas.microsoft.com/office/drawing/2014/main" id="{10880212-8B95-D9F8-6007-BCBD5E6FA273}"/>
              </a:ext>
            </a:extLst>
          </p:cNvPr>
          <p:cNvPicPr>
            <a:picLocks noChangeAspect="1"/>
          </p:cNvPicPr>
          <p:nvPr/>
        </p:nvPicPr>
        <p:blipFill>
          <a:blip r:embed="rId3"/>
          <a:stretch>
            <a:fillRect/>
          </a:stretch>
        </p:blipFill>
        <p:spPr>
          <a:xfrm>
            <a:off x="345989" y="988542"/>
            <a:ext cx="5350475" cy="449785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4F08F965-B293-47B3-B684-4631A57C9685}"/>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b="1" dirty="0"/>
          </a:p>
          <a:p>
            <a:pPr>
              <a:lnSpc>
                <a:spcPct val="150000"/>
              </a:lnSpc>
              <a:spcAft>
                <a:spcPts val="600"/>
              </a:spcAft>
            </a:pPr>
            <a:r>
              <a:rPr lang="en-US" sz="2000" dirty="0">
                <a:latin typeface="Times New Roman" panose="02020603050405020304" pitchFamily="18" charset="0"/>
                <a:cs typeface="Times New Roman" panose="02020603050405020304" pitchFamily="18" charset="0"/>
              </a:rPr>
              <a:t>Microsoft Teams is an integrated part of Microsoft 365, which enables employees to communicate and collaborate with each other through chat, phone calls, virtual meetings, and more – all in a secure way. (Microsoft, 2024).</a:t>
            </a:r>
            <a:endParaRPr lang="en-US"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27580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D9B4E-C292-45AA-8116-562703040382}"/>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sz="4000" b="1" kern="1200" dirty="0">
                <a:solidFill>
                  <a:schemeClr val="tx1"/>
                </a:solidFill>
                <a:latin typeface="Times New Roman" panose="02020603050405020304" pitchFamily="18" charset="0"/>
                <a:cs typeface="Times New Roman" panose="02020603050405020304" pitchFamily="18" charset="0"/>
              </a:rPr>
              <a:t>Why Microsoft Teams is Suitable</a:t>
            </a:r>
          </a:p>
        </p:txBody>
      </p:sp>
      <p:pic>
        <p:nvPicPr>
          <p:cNvPr id="8" name="Picture 7">
            <a:extLst>
              <a:ext uri="{FF2B5EF4-FFF2-40B4-BE49-F238E27FC236}">
                <a16:creationId xmlns:a16="http://schemas.microsoft.com/office/drawing/2014/main" id="{0D815EA5-8C59-6DC8-464A-BB008898BDA1}"/>
              </a:ext>
            </a:extLst>
          </p:cNvPr>
          <p:cNvPicPr>
            <a:picLocks noChangeAspect="1"/>
          </p:cNvPicPr>
          <p:nvPr/>
        </p:nvPicPr>
        <p:blipFill>
          <a:blip r:embed="rId3"/>
          <a:stretch>
            <a:fillRect/>
          </a:stretch>
        </p:blipFill>
        <p:spPr>
          <a:xfrm>
            <a:off x="1293022" y="511293"/>
            <a:ext cx="3597700"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1072FAC-EEE9-4F26-A784-BC07EACCBE9F}"/>
              </a:ext>
            </a:extLst>
          </p:cNvPr>
          <p:cNvSpPr>
            <a:spLocks noGrp="1"/>
          </p:cNvSpPr>
          <p:nvPr>
            <p:ph idx="4294967295"/>
          </p:nvPr>
        </p:nvSpPr>
        <p:spPr>
          <a:xfrm>
            <a:off x="5894962" y="1984443"/>
            <a:ext cx="5458838" cy="4192520"/>
          </a:xfrm>
        </p:spPr>
        <p:txBody>
          <a:bodyPr vert="horz" lIns="91440" tIns="45720" rIns="91440" bIns="45720" rtlCol="0">
            <a:normAutofit/>
          </a:bodyPr>
          <a:lstStyle/>
          <a:p>
            <a:r>
              <a:rPr lang="en-US" sz="2000" dirty="0">
                <a:latin typeface="Times New Roman" panose="02020603050405020304" pitchFamily="18" charset="0"/>
                <a:cs typeface="Times New Roman" panose="02020603050405020304" pitchFamily="18" charset="0"/>
              </a:rPr>
              <a:t>Allows staff to communicate via instant messaging. </a:t>
            </a:r>
          </a:p>
          <a:p>
            <a:r>
              <a:rPr lang="en-US" sz="2000" dirty="0">
                <a:latin typeface="Times New Roman" panose="02020603050405020304" pitchFamily="18" charset="0"/>
                <a:cs typeface="Times New Roman" panose="02020603050405020304" pitchFamily="18" charset="0"/>
              </a:rPr>
              <a:t>Facilitates audio/video meetings. </a:t>
            </a:r>
          </a:p>
          <a:p>
            <a:r>
              <a:rPr lang="en-US" sz="2000" dirty="0">
                <a:latin typeface="Times New Roman" panose="02020603050405020304" pitchFamily="18" charset="0"/>
                <a:cs typeface="Times New Roman" panose="02020603050405020304" pitchFamily="18" charset="0"/>
              </a:rPr>
              <a:t>Allows communication across different buildings. </a:t>
            </a:r>
          </a:p>
          <a:p>
            <a:r>
              <a:rPr lang="en-US" sz="2000" dirty="0">
                <a:latin typeface="Times New Roman" panose="02020603050405020304" pitchFamily="18" charset="0"/>
                <a:cs typeface="Times New Roman" panose="02020603050405020304" pitchFamily="18" charset="0"/>
              </a:rPr>
              <a:t>Enables quick sharing of updates and important information. </a:t>
            </a:r>
          </a:p>
          <a:p>
            <a:r>
              <a:rPr lang="en-US" sz="2000" dirty="0">
                <a:latin typeface="Times New Roman" panose="02020603050405020304" pitchFamily="18" charset="0"/>
                <a:cs typeface="Times New Roman" panose="02020603050405020304" pitchFamily="18" charset="0"/>
              </a:rPr>
              <a:t>Integrates with other Microsoft 365 applications such as OneDrive and Outlook .(Microsoft, 2024). </a:t>
            </a:r>
          </a:p>
        </p:txBody>
      </p:sp>
    </p:spTree>
    <p:extLst>
      <p:ext uri="{BB962C8B-B14F-4D97-AF65-F5344CB8AC3E}">
        <p14:creationId xmlns:p14="http://schemas.microsoft.com/office/powerpoint/2010/main" val="3816597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E5079-B185-4DE0-AF2C-AE4B7709FBC3}"/>
              </a:ext>
            </a:extLst>
          </p:cNvPr>
          <p:cNvSpPr>
            <a:spLocks noGrp="1"/>
          </p:cNvSpPr>
          <p:nvPr>
            <p:ph type="title"/>
          </p:nvPr>
        </p:nvSpPr>
        <p:spPr>
          <a:xfrm>
            <a:off x="5585255" y="479493"/>
            <a:ext cx="6215448" cy="1325563"/>
          </a:xfrm>
        </p:spPr>
        <p:txBody>
          <a:bodyPr vert="horz" lIns="91440" tIns="45720" rIns="91440" bIns="45720" rtlCol="0" anchor="ctr">
            <a:noAutofit/>
          </a:bodyPr>
          <a:lstStyle/>
          <a:p>
            <a:r>
              <a:rPr lang="en-US" sz="4000" b="1" kern="1200" dirty="0">
                <a:solidFill>
                  <a:schemeClr val="tx1"/>
                </a:solidFill>
                <a:latin typeface="Times New Roman" panose="02020603050405020304" pitchFamily="18" charset="0"/>
                <a:cs typeface="Times New Roman" panose="02020603050405020304" pitchFamily="18" charset="0"/>
              </a:rPr>
              <a:t>How it Improves Efficiency and Communication</a:t>
            </a:r>
          </a:p>
        </p:txBody>
      </p:sp>
      <p:sp>
        <p:nvSpPr>
          <p:cNvPr id="3" name="Content Placeholder 2">
            <a:extLst>
              <a:ext uri="{FF2B5EF4-FFF2-40B4-BE49-F238E27FC236}">
                <a16:creationId xmlns:a16="http://schemas.microsoft.com/office/drawing/2014/main" id="{89B4E0E8-07C8-4A23-99E2-20D6DFD6FA7A}"/>
              </a:ext>
            </a:extLst>
          </p:cNvPr>
          <p:cNvSpPr>
            <a:spLocks noGrp="1"/>
          </p:cNvSpPr>
          <p:nvPr>
            <p:ph idx="4294967295"/>
          </p:nvPr>
        </p:nvSpPr>
        <p:spPr>
          <a:xfrm>
            <a:off x="5894962" y="1984443"/>
            <a:ext cx="5458838" cy="4192520"/>
          </a:xfrm>
        </p:spPr>
        <p:txBody>
          <a:bodyPr vert="horz" lIns="91440" tIns="45720" rIns="91440" bIns="45720" rtlCol="0">
            <a:normAutofit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Reduces delays in information sharing. </a:t>
            </a:r>
          </a:p>
          <a:p>
            <a:pPr>
              <a:lnSpc>
                <a:spcPct val="150000"/>
              </a:lnSpc>
            </a:pPr>
            <a:r>
              <a:rPr lang="en-US" sz="2000" dirty="0">
                <a:latin typeface="Times New Roman" panose="02020603050405020304" pitchFamily="18" charset="0"/>
                <a:cs typeface="Times New Roman" panose="02020603050405020304" pitchFamily="18" charset="0"/>
              </a:rPr>
              <a:t>Helps staff communicate in real time. </a:t>
            </a:r>
          </a:p>
          <a:p>
            <a:pPr>
              <a:lnSpc>
                <a:spcPct val="150000"/>
              </a:lnSpc>
            </a:pPr>
            <a:r>
              <a:rPr lang="en-US" sz="2000" dirty="0">
                <a:latin typeface="Times New Roman" panose="02020603050405020304" pitchFamily="18" charset="0"/>
                <a:cs typeface="Times New Roman" panose="02020603050405020304" pitchFamily="18" charset="0"/>
              </a:rPr>
              <a:t>Enhances the working relationship between carers, nurses and managers. </a:t>
            </a:r>
          </a:p>
          <a:p>
            <a:pPr>
              <a:lnSpc>
                <a:spcPct val="150000"/>
              </a:lnSpc>
            </a:pPr>
            <a:r>
              <a:rPr lang="en-US" sz="2000" dirty="0">
                <a:latin typeface="Times New Roman" panose="02020603050405020304" pitchFamily="18" charset="0"/>
                <a:cs typeface="Times New Roman" panose="02020603050405020304" pitchFamily="18" charset="0"/>
              </a:rPr>
              <a:t>Enables quicker resolution of decisions on the care of residents. </a:t>
            </a:r>
          </a:p>
          <a:p>
            <a:pPr>
              <a:lnSpc>
                <a:spcPct val="150000"/>
              </a:lnSpc>
            </a:pPr>
            <a:r>
              <a:rPr lang="en-US" sz="2000" dirty="0">
                <a:latin typeface="Times New Roman" panose="02020603050405020304" pitchFamily="18" charset="0"/>
                <a:cs typeface="Times New Roman" panose="02020603050405020304" pitchFamily="18" charset="0"/>
              </a:rPr>
              <a:t>Minimizes the use of paper notices and phone calls.(Skills for care, 2024).</a:t>
            </a:r>
          </a:p>
        </p:txBody>
      </p:sp>
      <p:pic>
        <p:nvPicPr>
          <p:cNvPr id="8" name="Picture 7">
            <a:extLst>
              <a:ext uri="{FF2B5EF4-FFF2-40B4-BE49-F238E27FC236}">
                <a16:creationId xmlns:a16="http://schemas.microsoft.com/office/drawing/2014/main" id="{0A576755-738E-58E3-DBF0-7B5A7828C2F3}"/>
              </a:ext>
            </a:extLst>
          </p:cNvPr>
          <p:cNvPicPr>
            <a:picLocks noChangeAspect="1"/>
          </p:cNvPicPr>
          <p:nvPr/>
        </p:nvPicPr>
        <p:blipFill>
          <a:blip r:embed="rId3"/>
          <a:stretch>
            <a:fillRect/>
          </a:stretch>
        </p:blipFill>
        <p:spPr>
          <a:xfrm>
            <a:off x="1115071" y="753761"/>
            <a:ext cx="3941691" cy="4819136"/>
          </a:xfrm>
          <a:prstGeom prst="rect">
            <a:avLst/>
          </a:prstGeom>
        </p:spPr>
      </p:pic>
    </p:spTree>
    <p:extLst>
      <p:ext uri="{BB962C8B-B14F-4D97-AF65-F5344CB8AC3E}">
        <p14:creationId xmlns:p14="http://schemas.microsoft.com/office/powerpoint/2010/main" val="882630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77110B5-6182-F833-4577-06B0B22E0094}"/>
              </a:ext>
            </a:extLst>
          </p:cNvPr>
          <p:cNvSpPr/>
          <p:nvPr/>
        </p:nvSpPr>
        <p:spPr>
          <a:xfrm>
            <a:off x="674914" y="4735286"/>
            <a:ext cx="11027229" cy="152740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PK"/>
          </a:p>
        </p:txBody>
      </p:sp>
      <p:sp>
        <p:nvSpPr>
          <p:cNvPr id="6" name="Rectangle 5">
            <a:extLst>
              <a:ext uri="{FF2B5EF4-FFF2-40B4-BE49-F238E27FC236}">
                <a16:creationId xmlns:a16="http://schemas.microsoft.com/office/drawing/2014/main" id="{011C95FD-EEC4-56D4-BCFE-44308C602A7F}"/>
              </a:ext>
            </a:extLst>
          </p:cNvPr>
          <p:cNvSpPr/>
          <p:nvPr/>
        </p:nvSpPr>
        <p:spPr>
          <a:xfrm>
            <a:off x="6183085" y="258082"/>
            <a:ext cx="5519058" cy="435133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K"/>
          </a:p>
        </p:txBody>
      </p:sp>
      <p:sp>
        <p:nvSpPr>
          <p:cNvPr id="5" name="Rectangle 4">
            <a:extLst>
              <a:ext uri="{FF2B5EF4-FFF2-40B4-BE49-F238E27FC236}">
                <a16:creationId xmlns:a16="http://schemas.microsoft.com/office/drawing/2014/main" id="{735D1D06-AAFC-3AAC-DEB1-FD06582E6260}"/>
              </a:ext>
            </a:extLst>
          </p:cNvPr>
          <p:cNvSpPr/>
          <p:nvPr/>
        </p:nvSpPr>
        <p:spPr>
          <a:xfrm>
            <a:off x="674914" y="258082"/>
            <a:ext cx="5421086" cy="4351338"/>
          </a:xfrm>
          <a:prstGeom prst="rect">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en-PK"/>
          </a:p>
        </p:txBody>
      </p:sp>
      <p:sp>
        <p:nvSpPr>
          <p:cNvPr id="2" name="Title 1">
            <a:extLst>
              <a:ext uri="{FF2B5EF4-FFF2-40B4-BE49-F238E27FC236}">
                <a16:creationId xmlns:a16="http://schemas.microsoft.com/office/drawing/2014/main" id="{D2BE1FF7-4E64-7F0F-7B05-E6423C4EFD7B}"/>
              </a:ext>
            </a:extLst>
          </p:cNvPr>
          <p:cNvSpPr>
            <a:spLocks noGrp="1"/>
          </p:cNvSpPr>
          <p:nvPr>
            <p:ph type="title"/>
          </p:nvPr>
        </p:nvSpPr>
        <p:spPr>
          <a:xfrm>
            <a:off x="674913" y="4735286"/>
            <a:ext cx="11016341" cy="1527401"/>
          </a:xfrm>
        </p:spPr>
        <p:txBody>
          <a:bodyPr>
            <a:noAutofit/>
          </a:bodyPr>
          <a:lstStyle/>
          <a:p>
            <a:r>
              <a:rPr lang="en-GB" sz="4000" b="1" dirty="0">
                <a:latin typeface="Times New Roman" panose="02020603050405020304" pitchFamily="18" charset="0"/>
                <a:cs typeface="Times New Roman" panose="02020603050405020304" pitchFamily="18" charset="0"/>
              </a:rPr>
              <a:t>Recommendations</a:t>
            </a:r>
            <a:br>
              <a:rPr lang="en-GB" sz="2000" b="1"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Microsoft Teams is the best communications platform for Riverdale Nursing Home because it makes it easier for the staff to collaborate, communicate with residents in real-time and ensure coordinated and efficient resident care.</a:t>
            </a:r>
            <a:endParaRPr lang="en-PK" sz="2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FB8377F-EE1F-D6B5-35F0-991414C31C5A}"/>
              </a:ext>
            </a:extLst>
          </p:cNvPr>
          <p:cNvSpPr>
            <a:spLocks noGrp="1"/>
          </p:cNvSpPr>
          <p:nvPr>
            <p:ph idx="1"/>
          </p:nvPr>
        </p:nvSpPr>
        <p:spPr>
          <a:xfrm>
            <a:off x="674914" y="258082"/>
            <a:ext cx="5421086" cy="4351338"/>
          </a:xfrm>
        </p:spPr>
        <p:txBody>
          <a:bodyPr>
            <a:normAutofit/>
          </a:bodyPr>
          <a:lstStyle/>
          <a:p>
            <a:pPr marL="0" indent="0">
              <a:buNone/>
            </a:pPr>
            <a:r>
              <a:rPr lang="en-GB" sz="4000" b="1" dirty="0">
                <a:latin typeface="Times New Roman" panose="02020603050405020304" pitchFamily="18" charset="0"/>
                <a:cs typeface="Times New Roman" panose="02020603050405020304" pitchFamily="18" charset="0"/>
              </a:rPr>
              <a:t>Advantages</a:t>
            </a:r>
          </a:p>
          <a:p>
            <a:pPr marL="457200" indent="-457200">
              <a:lnSpc>
                <a:spcPct val="150000"/>
              </a:lnSpc>
              <a:buFont typeface="+mj-lt"/>
              <a:buAutoNum type="arabicPeriod"/>
            </a:pPr>
            <a:r>
              <a:rPr lang="en-US" sz="2200" dirty="0">
                <a:latin typeface="Times New Roman" panose="02020603050405020304" pitchFamily="18" charset="0"/>
                <a:cs typeface="Times New Roman" panose="02020603050405020304" pitchFamily="18" charset="0"/>
              </a:rPr>
              <a:t>Instant Messaging/Group Chat. </a:t>
            </a:r>
          </a:p>
          <a:p>
            <a:pPr marL="457200" indent="-457200">
              <a:lnSpc>
                <a:spcPct val="150000"/>
              </a:lnSpc>
              <a:buFont typeface="+mj-lt"/>
              <a:buAutoNum type="arabicPeriod"/>
            </a:pPr>
            <a:r>
              <a:rPr lang="en-US" sz="2200" dirty="0">
                <a:latin typeface="Times New Roman" panose="02020603050405020304" pitchFamily="18" charset="0"/>
                <a:cs typeface="Times New Roman" panose="02020603050405020304" pitchFamily="18" charset="0"/>
              </a:rPr>
              <a:t>Audio and video conferencing. </a:t>
            </a:r>
          </a:p>
          <a:p>
            <a:pPr marL="457200" indent="-457200">
              <a:lnSpc>
                <a:spcPct val="150000"/>
              </a:lnSpc>
              <a:buFont typeface="+mj-lt"/>
              <a:buAutoNum type="arabicPeriod"/>
            </a:pPr>
            <a:r>
              <a:rPr lang="en-US" sz="2200" dirty="0">
                <a:latin typeface="Times New Roman" panose="02020603050405020304" pitchFamily="18" charset="0"/>
                <a:cs typeface="Times New Roman" panose="02020603050405020304" pitchFamily="18" charset="0"/>
              </a:rPr>
              <a:t>Easy document sharing. </a:t>
            </a:r>
          </a:p>
          <a:p>
            <a:pPr marL="457200" indent="-457200">
              <a:lnSpc>
                <a:spcPct val="150000"/>
              </a:lnSpc>
              <a:buFont typeface="+mj-lt"/>
              <a:buAutoNum type="arabicPeriod"/>
            </a:pPr>
            <a:r>
              <a:rPr lang="en-US" sz="2200" dirty="0">
                <a:latin typeface="Times New Roman" panose="02020603050405020304" pitchFamily="18" charset="0"/>
                <a:cs typeface="Times New Roman" panose="02020603050405020304" pitchFamily="18" charset="0"/>
              </a:rPr>
              <a:t>Secure communication environment. </a:t>
            </a:r>
          </a:p>
          <a:p>
            <a:pPr marL="457200" indent="-457200">
              <a:lnSpc>
                <a:spcPct val="150000"/>
              </a:lnSpc>
              <a:buFont typeface="+mj-lt"/>
              <a:buAutoNum type="arabicPeriod"/>
            </a:pPr>
            <a:r>
              <a:rPr lang="en-US" sz="2200" dirty="0">
                <a:latin typeface="Times New Roman" panose="02020603050405020304" pitchFamily="18" charset="0"/>
                <a:cs typeface="Times New Roman" panose="02020603050405020304" pitchFamily="18" charset="0"/>
              </a:rPr>
              <a:t>Easy to use on computers, tablets and mobile devices.</a:t>
            </a:r>
            <a:endParaRPr lang="en-PK" sz="2200" dirty="0">
              <a:latin typeface="Times New Roman" panose="02020603050405020304" pitchFamily="18"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3F767077-FBBB-1901-D1C2-7610385202EA}"/>
              </a:ext>
            </a:extLst>
          </p:cNvPr>
          <p:cNvSpPr txBox="1">
            <a:spLocks/>
          </p:cNvSpPr>
          <p:nvPr/>
        </p:nvSpPr>
        <p:spPr>
          <a:xfrm>
            <a:off x="6183084" y="258082"/>
            <a:ext cx="5508171" cy="4351338"/>
          </a:xfrm>
          <a:prstGeom prst="rect">
            <a:avLst/>
          </a:prstGeom>
        </p:spPr>
        <p:style>
          <a:lnRef idx="1">
            <a:schemeClr val="accent5"/>
          </a:lnRef>
          <a:fillRef idx="3">
            <a:schemeClr val="accent5"/>
          </a:fillRef>
          <a:effectRef idx="2">
            <a:schemeClr val="accent5"/>
          </a:effectRef>
          <a:fontRef idx="minor">
            <a:schemeClr val="lt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b="1" dirty="0">
                <a:latin typeface="Times New Roman" panose="02020603050405020304" pitchFamily="18" charset="0"/>
                <a:cs typeface="Times New Roman" panose="02020603050405020304" pitchFamily="18" charset="0"/>
              </a:rPr>
              <a:t>Limitations</a:t>
            </a:r>
          </a:p>
          <a:p>
            <a:pPr marL="457200" indent="-457200">
              <a:lnSpc>
                <a:spcPct val="160000"/>
              </a:lnSpc>
              <a:buFont typeface="+mj-lt"/>
              <a:buAutoNum type="arabicPeriod"/>
            </a:pPr>
            <a:r>
              <a:rPr lang="en-GB" sz="2000" dirty="0">
                <a:latin typeface="Times New Roman" panose="02020603050405020304" pitchFamily="18" charset="0"/>
                <a:cs typeface="Times New Roman" panose="02020603050405020304" pitchFamily="18" charset="0"/>
              </a:rPr>
              <a:t>Requires internet connectivity. </a:t>
            </a:r>
          </a:p>
          <a:p>
            <a:pPr marL="457200" indent="-457200">
              <a:lnSpc>
                <a:spcPct val="160000"/>
              </a:lnSpc>
              <a:buFont typeface="+mj-lt"/>
              <a:buAutoNum type="arabicPeriod"/>
            </a:pPr>
            <a:r>
              <a:rPr lang="en-GB" sz="2000" dirty="0">
                <a:latin typeface="Times New Roman" panose="02020603050405020304" pitchFamily="18" charset="0"/>
                <a:cs typeface="Times New Roman" panose="02020603050405020304" pitchFamily="18" charset="0"/>
              </a:rPr>
              <a:t>Staff may need training. </a:t>
            </a:r>
          </a:p>
          <a:p>
            <a:pPr marL="457200" indent="-457200">
              <a:lnSpc>
                <a:spcPct val="160000"/>
              </a:lnSpc>
              <a:buFont typeface="+mj-lt"/>
              <a:buAutoNum type="arabicPeriod"/>
            </a:pPr>
            <a:r>
              <a:rPr lang="en-GB" sz="2000" dirty="0">
                <a:latin typeface="Times New Roman" panose="02020603050405020304" pitchFamily="18" charset="0"/>
                <a:cs typeface="Times New Roman" panose="02020603050405020304" pitchFamily="18" charset="0"/>
              </a:rPr>
              <a:t>Excessive notifications may become distracting. </a:t>
            </a:r>
          </a:p>
          <a:p>
            <a:pPr marL="457200" indent="-457200">
              <a:lnSpc>
                <a:spcPct val="160000"/>
              </a:lnSpc>
              <a:buFont typeface="+mj-lt"/>
              <a:buAutoNum type="arabicPeriod"/>
            </a:pPr>
            <a:r>
              <a:rPr lang="en-GB" sz="2000" dirty="0">
                <a:latin typeface="Times New Roman" panose="02020603050405020304" pitchFamily="18" charset="0"/>
                <a:cs typeface="Times New Roman" panose="02020603050405020304" pitchFamily="18" charset="0"/>
              </a:rPr>
              <a:t>Communication may be interrupted due to technical problems from time to time.</a:t>
            </a: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PK"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69694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74351-6180-3878-468F-B6114DE58B09}"/>
              </a:ext>
            </a:extLst>
          </p:cNvPr>
          <p:cNvSpPr>
            <a:spLocks noGrp="1"/>
          </p:cNvSpPr>
          <p:nvPr>
            <p:ph type="title"/>
          </p:nvPr>
        </p:nvSpPr>
        <p:spPr/>
        <p:txBody>
          <a:bodyPr>
            <a:normAutofit/>
          </a:bodyPr>
          <a:lstStyle/>
          <a:p>
            <a:r>
              <a:rPr lang="en-US" sz="4000" dirty="0">
                <a:latin typeface="Times New Roman" panose="02020603050405020304" pitchFamily="18" charset="0"/>
                <a:cs typeface="Times New Roman" panose="02020603050405020304" pitchFamily="18" charset="0"/>
              </a:rPr>
              <a:t>References</a:t>
            </a:r>
            <a:endParaRPr lang="en-PK"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1D43446-27A7-F97F-6B1B-73AB54C24BBE}"/>
              </a:ext>
            </a:extLst>
          </p:cNvPr>
          <p:cNvSpPr>
            <a:spLocks noGrp="1"/>
          </p:cNvSpPr>
          <p:nvPr>
            <p:ph idx="1"/>
          </p:nvPr>
        </p:nvSpPr>
        <p:spPr/>
        <p:txBody>
          <a:bodyPr/>
          <a:lstStyle/>
          <a:p>
            <a:pPr marL="457200" indent="-457200">
              <a:buFont typeface="+mj-lt"/>
              <a:buAutoNum type="arabicPeriod"/>
            </a:pPr>
            <a:r>
              <a:rPr lang="en-GB" sz="2000" dirty="0">
                <a:latin typeface="Times New Roman" panose="02020603050405020304" pitchFamily="18" charset="0"/>
                <a:cs typeface="Times New Roman" panose="02020603050405020304" pitchFamily="18" charset="0"/>
              </a:rPr>
              <a:t>Microsoft (2024) </a:t>
            </a:r>
            <a:r>
              <a:rPr lang="en-GB" sz="2000" i="1" dirty="0">
                <a:latin typeface="Times New Roman" panose="02020603050405020304" pitchFamily="18" charset="0"/>
                <a:cs typeface="Times New Roman" panose="02020603050405020304" pitchFamily="18" charset="0"/>
              </a:rPr>
              <a:t>Microsoft Teams for communication and collaboration</a:t>
            </a:r>
            <a:r>
              <a:rPr lang="en-GB" sz="2000" dirty="0">
                <a:latin typeface="Times New Roman" panose="02020603050405020304" pitchFamily="18" charset="0"/>
                <a:cs typeface="Times New Roman" panose="02020603050405020304" pitchFamily="18" charset="0"/>
              </a:rPr>
              <a:t>. </a:t>
            </a:r>
          </a:p>
          <a:p>
            <a:pPr marL="457200" indent="-457200">
              <a:buFont typeface="+mj-lt"/>
              <a:buAutoNum type="arabicPeriod"/>
            </a:pPr>
            <a:r>
              <a:rPr lang="en-GB" sz="2000" dirty="0">
                <a:latin typeface="Times New Roman" panose="02020603050405020304" pitchFamily="18" charset="0"/>
                <a:cs typeface="Times New Roman" panose="02020603050405020304" pitchFamily="18" charset="0"/>
              </a:rPr>
              <a:t>Skills for Care (2024) </a:t>
            </a:r>
            <a:r>
              <a:rPr lang="en-GB" sz="2000" i="1" dirty="0">
                <a:latin typeface="Times New Roman" panose="02020603050405020304" pitchFamily="18" charset="0"/>
                <a:cs typeface="Times New Roman" panose="02020603050405020304" pitchFamily="18" charset="0"/>
              </a:rPr>
              <a:t>Technology and digital working in adult social care</a:t>
            </a:r>
            <a:r>
              <a:rPr lang="en-GB" sz="2000" dirty="0">
                <a:latin typeface="Times New Roman" panose="02020603050405020304" pitchFamily="18" charset="0"/>
                <a:cs typeface="Times New Roman" panose="02020603050405020304" pitchFamily="18" charset="0"/>
              </a:rPr>
              <a:t>. Leeds: Skills for Care.</a:t>
            </a:r>
          </a:p>
          <a:p>
            <a:pPr marL="457200" indent="-457200">
              <a:buFont typeface="+mj-lt"/>
              <a:buAutoNum type="arabicPeriod"/>
            </a:pPr>
            <a:r>
              <a:rPr lang="en-GB" sz="2000" dirty="0">
                <a:latin typeface="Times New Roman" panose="02020603050405020304" pitchFamily="18" charset="0"/>
                <a:cs typeface="Times New Roman" panose="02020603050405020304" pitchFamily="18" charset="0"/>
              </a:rPr>
              <a:t>NHS England (2023) </a:t>
            </a:r>
            <a:r>
              <a:rPr lang="en-GB" sz="2000" i="1" dirty="0">
                <a:latin typeface="Times New Roman" panose="02020603050405020304" pitchFamily="18" charset="0"/>
                <a:cs typeface="Times New Roman" panose="02020603050405020304" pitchFamily="18" charset="0"/>
              </a:rPr>
              <a:t>Digital transformation in health and social care</a:t>
            </a:r>
            <a:r>
              <a:rPr lang="en-GB" sz="2000" dirty="0">
                <a:latin typeface="Times New Roman" panose="02020603050405020304" pitchFamily="18" charset="0"/>
                <a:cs typeface="Times New Roman" panose="02020603050405020304" pitchFamily="18" charset="0"/>
              </a:rPr>
              <a:t>. </a:t>
            </a:r>
          </a:p>
          <a:p>
            <a:pPr marL="457200" indent="-457200">
              <a:buFont typeface="+mj-lt"/>
              <a:buAutoNum type="arabicPeriod"/>
            </a:pPr>
            <a:r>
              <a:rPr lang="en-GB" sz="2000" dirty="0">
                <a:latin typeface="Times New Roman" panose="02020603050405020304" pitchFamily="18" charset="0"/>
                <a:cs typeface="Times New Roman" panose="02020603050405020304" pitchFamily="18" charset="0"/>
              </a:rPr>
              <a:t>Office for National Statistics (2023) </a:t>
            </a:r>
            <a:r>
              <a:rPr lang="en-GB" sz="2000" i="1" dirty="0">
                <a:latin typeface="Times New Roman" panose="02020603050405020304" pitchFamily="18" charset="0"/>
                <a:cs typeface="Times New Roman" panose="02020603050405020304" pitchFamily="18" charset="0"/>
              </a:rPr>
              <a:t>Digital technology and workplace productivity</a:t>
            </a:r>
            <a:r>
              <a:rPr lang="en-GB" sz="2000" dirty="0">
                <a:latin typeface="Times New Roman" panose="02020603050405020304" pitchFamily="18" charset="0"/>
                <a:cs typeface="Times New Roman" panose="02020603050405020304" pitchFamily="18" charset="0"/>
              </a:rPr>
              <a:t>. Newport: ONS.</a:t>
            </a:r>
          </a:p>
          <a:p>
            <a:pPr marL="0" indent="0">
              <a:buNone/>
            </a:pPr>
            <a:endParaRPr lang="en-PK" dirty="0"/>
          </a:p>
        </p:txBody>
      </p:sp>
    </p:spTree>
    <p:extLst>
      <p:ext uri="{BB962C8B-B14F-4D97-AF65-F5344CB8AC3E}">
        <p14:creationId xmlns:p14="http://schemas.microsoft.com/office/powerpoint/2010/main" val="24770689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8</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Contents</vt:lpstr>
      <vt:lpstr>Introduction </vt:lpstr>
      <vt:lpstr>The Role of Staff Scheduling in the Workplace.</vt:lpstr>
      <vt:lpstr>Microsoft Excel: The Scheduling Solution.</vt:lpstr>
      <vt:lpstr>Why Microsoft Excel is suitable for Staff Scheduling ? </vt:lpstr>
      <vt:lpstr>How Microsoft Excel Enhances Workplace Efficiency?</vt:lpstr>
      <vt:lpstr>Benefits and Drawbacks Of Using Excel.</vt:lpstr>
      <vt:lpstr>Overall, Microsoft Excel is a very important tool for the nursing home because it helps improve organisations communication and efficiency. It can also allow staff schedules working hours and important records to be easy. Lee maintained and managed accurately by reducing manual work and and helping to plan, excel supports a workplace to provide consistent care. On the other hand there are some limitations, the advantages make it a useful tool for daily operations.</vt:lpstr>
      <vt:lpstr>PowerPoint Presentation</vt:lpstr>
      <vt:lpstr>PowerPoint Presentation</vt:lpstr>
      <vt:lpstr>PowerPoint Presentation</vt:lpstr>
      <vt:lpstr>Microsoft 365 Tool: Microsoft Teams</vt:lpstr>
      <vt:lpstr>Why Microsoft Teams is Suitable</vt:lpstr>
      <vt:lpstr>How it Improves Efficiency and Communication</vt:lpstr>
      <vt:lpstr>Recommendations Microsoft Teams is the best communications platform for Riverdale Nursing Home because it makes it easier for the staff to collaborate, communicate with residents in real-time and ensure coordinated and efficient resident care.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Bisi Ridley (2541777)</dc:creator>
  <cp:lastModifiedBy>Natasha Bisi Ridley (2541777)</cp:lastModifiedBy>
  <cp:revision>27</cp:revision>
  <dcterms:created xsi:type="dcterms:W3CDTF">2026-06-02T20:22:49Z</dcterms:created>
  <dcterms:modified xsi:type="dcterms:W3CDTF">2026-06-16T07:53:40Z</dcterms:modified>
</cp:coreProperties>
</file>