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28"/>
  </p:notesMasterIdLst>
  <p:sldIdLst>
    <p:sldId id="256" r:id="rId5"/>
    <p:sldId id="257" r:id="rId6"/>
    <p:sldId id="276" r:id="rId7"/>
    <p:sldId id="275" r:id="rId8"/>
    <p:sldId id="261" r:id="rId9"/>
    <p:sldId id="263" r:id="rId10"/>
    <p:sldId id="262" r:id="rId11"/>
    <p:sldId id="264" r:id="rId12"/>
    <p:sldId id="258" r:id="rId13"/>
    <p:sldId id="260" r:id="rId14"/>
    <p:sldId id="265" r:id="rId15"/>
    <p:sldId id="266" r:id="rId16"/>
    <p:sldId id="267" r:id="rId17"/>
    <p:sldId id="277" r:id="rId18"/>
    <p:sldId id="279" r:id="rId19"/>
    <p:sldId id="273" r:id="rId20"/>
    <p:sldId id="280" r:id="rId21"/>
    <p:sldId id="268" r:id="rId22"/>
    <p:sldId id="269" r:id="rId23"/>
    <p:sldId id="271" r:id="rId24"/>
    <p:sldId id="278" r:id="rId25"/>
    <p:sldId id="281" r:id="rId26"/>
    <p:sldId id="283"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DFBB56-4298-FBAD-11EA-A427E75EB83D}" v="1298" dt="2021-03-15T19:50:48.324"/>
    <p1510:client id="{53C37E9C-2D92-187D-9656-A77C21ADA118}" v="1" dt="2021-03-15T19:57:19.462"/>
    <p1510:client id="{70DC4C21-9131-4809-ADB1-0C8C63FAF331}" v="104" dt="2021-03-11T11:51:12.203"/>
    <p1510:client id="{920F1AAA-F12A-CFD3-3CC8-49403D58B52E}" v="112" dt="2021-03-14T21:13:54.466"/>
    <p1510:client id="{9F36B795-8B47-5E8D-C6AE-348B50E9ADDD}" v="69" dt="2021-03-15T21:22:55.660"/>
    <p1510:client id="{A67DB84B-1C44-77AE-CB7B-EA602F305825}" v="3" dt="2021-03-15T21:06:03.997"/>
    <p1510:client id="{DF89D1D3-15A8-4F10-94B6-9AA0F43C50CD}" v="2491" dt="2021-03-11T18:19:03.9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342"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4.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6.svg"/><Relationship Id="rId1" Type="http://schemas.openxmlformats.org/officeDocument/2006/relationships/image" Target="../media/image12.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4.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6.svg"/><Relationship Id="rId1" Type="http://schemas.openxmlformats.org/officeDocument/2006/relationships/image" Target="../media/image12.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D077E2-4B20-4D2E-8696-22F2CAD60D6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9A68D08-9995-4C32-BE7E-E3C91FC0FFB2}">
      <dgm:prSet/>
      <dgm:spPr/>
      <dgm:t>
        <a:bodyPr/>
        <a:lstStyle/>
        <a:p>
          <a:r>
            <a:rPr lang="en-GB" dirty="0"/>
            <a:t>What </a:t>
          </a:r>
          <a:r>
            <a:rPr lang="en-GB" dirty="0">
              <a:latin typeface="Univers Condensed" panose="020B0502020104020203"/>
            </a:rPr>
            <a:t>we</a:t>
          </a:r>
          <a:r>
            <a:rPr lang="en-GB" dirty="0"/>
            <a:t> know about how people learn</a:t>
          </a:r>
          <a:endParaRPr lang="en-US" dirty="0"/>
        </a:p>
      </dgm:t>
    </dgm:pt>
    <dgm:pt modelId="{2C0EAB34-0798-43A1-9670-1B77AA822A46}" type="parTrans" cxnId="{E070DA9D-EFDB-4C3A-8695-259C91DC24B9}">
      <dgm:prSet/>
      <dgm:spPr/>
      <dgm:t>
        <a:bodyPr/>
        <a:lstStyle/>
        <a:p>
          <a:endParaRPr lang="en-US"/>
        </a:p>
      </dgm:t>
    </dgm:pt>
    <dgm:pt modelId="{0FB99184-F47A-4F0E-8FEE-5DD5BCEAE2A8}" type="sibTrans" cxnId="{E070DA9D-EFDB-4C3A-8695-259C91DC24B9}">
      <dgm:prSet/>
      <dgm:spPr/>
      <dgm:t>
        <a:bodyPr/>
        <a:lstStyle/>
        <a:p>
          <a:endParaRPr lang="en-US"/>
        </a:p>
      </dgm:t>
    </dgm:pt>
    <dgm:pt modelId="{496B5A60-9141-45B3-9616-02DD7B5F5BA1}">
      <dgm:prSet/>
      <dgm:spPr/>
      <dgm:t>
        <a:bodyPr/>
        <a:lstStyle/>
        <a:p>
          <a:pPr rtl="0"/>
          <a:r>
            <a:rPr lang="en-GB" dirty="0">
              <a:latin typeface="Univers Condensed" panose="020B0502020104020203"/>
            </a:rPr>
            <a:t> Contemporary Learning</a:t>
          </a:r>
          <a:r>
            <a:rPr lang="en-GB" dirty="0"/>
            <a:t> theories </a:t>
          </a:r>
          <a:endParaRPr lang="en-US" dirty="0"/>
        </a:p>
      </dgm:t>
    </dgm:pt>
    <dgm:pt modelId="{A3E44AEA-0080-40DC-803D-44DBDB18144D}" type="parTrans" cxnId="{79A9BF83-E3E5-4D8A-917E-C69CBF2698E7}">
      <dgm:prSet/>
      <dgm:spPr/>
      <dgm:t>
        <a:bodyPr/>
        <a:lstStyle/>
        <a:p>
          <a:endParaRPr lang="en-US"/>
        </a:p>
      </dgm:t>
    </dgm:pt>
    <dgm:pt modelId="{0AB1D715-3DF7-4889-9BC4-B146EF59BF63}" type="sibTrans" cxnId="{79A9BF83-E3E5-4D8A-917E-C69CBF2698E7}">
      <dgm:prSet/>
      <dgm:spPr/>
      <dgm:t>
        <a:bodyPr/>
        <a:lstStyle/>
        <a:p>
          <a:endParaRPr lang="en-US"/>
        </a:p>
      </dgm:t>
    </dgm:pt>
    <dgm:pt modelId="{83A86BEA-5276-4159-9528-1FFD0474B0BE}">
      <dgm:prSet/>
      <dgm:spPr/>
      <dgm:t>
        <a:bodyPr/>
        <a:lstStyle/>
        <a:p>
          <a:r>
            <a:rPr lang="en-GB" dirty="0"/>
            <a:t>Methods and </a:t>
          </a:r>
          <a:r>
            <a:rPr lang="en-GB" dirty="0">
              <a:latin typeface="Univers Condensed" panose="020B0502020104020203"/>
            </a:rPr>
            <a:t>Techniques</a:t>
          </a:r>
          <a:endParaRPr lang="en-US" dirty="0"/>
        </a:p>
      </dgm:t>
    </dgm:pt>
    <dgm:pt modelId="{CFA8324F-9818-43A8-82C8-FD33D68F20C8}" type="parTrans" cxnId="{8476A310-336A-472C-B1E7-B40DF848FA7E}">
      <dgm:prSet/>
      <dgm:spPr/>
      <dgm:t>
        <a:bodyPr/>
        <a:lstStyle/>
        <a:p>
          <a:endParaRPr lang="en-US"/>
        </a:p>
      </dgm:t>
    </dgm:pt>
    <dgm:pt modelId="{EB2162D1-54A7-4499-99DE-C378DFE88253}" type="sibTrans" cxnId="{8476A310-336A-472C-B1E7-B40DF848FA7E}">
      <dgm:prSet/>
      <dgm:spPr/>
      <dgm:t>
        <a:bodyPr/>
        <a:lstStyle/>
        <a:p>
          <a:endParaRPr lang="en-US"/>
        </a:p>
      </dgm:t>
    </dgm:pt>
    <dgm:pt modelId="{507B6D97-3ABA-4FF5-B26C-1191BF51B415}" type="pres">
      <dgm:prSet presAssocID="{DFD077E2-4B20-4D2E-8696-22F2CAD60D65}" presName="root" presStyleCnt="0">
        <dgm:presLayoutVars>
          <dgm:dir/>
          <dgm:resizeHandles val="exact"/>
        </dgm:presLayoutVars>
      </dgm:prSet>
      <dgm:spPr/>
      <dgm:t>
        <a:bodyPr/>
        <a:lstStyle/>
        <a:p>
          <a:endParaRPr lang="en-US"/>
        </a:p>
      </dgm:t>
    </dgm:pt>
    <dgm:pt modelId="{4035988B-B805-4151-A6EA-F20ACC9C9A69}" type="pres">
      <dgm:prSet presAssocID="{C9A68D08-9995-4C32-BE7E-E3C91FC0FFB2}" presName="compNode" presStyleCnt="0"/>
      <dgm:spPr/>
    </dgm:pt>
    <dgm:pt modelId="{1145EFD7-CF89-45EE-9092-5BF1E2B02203}" type="pres">
      <dgm:prSet presAssocID="{C9A68D08-9995-4C32-BE7E-E3C91FC0FFB2}" presName="bgRect" presStyleLbl="bgShp" presStyleIdx="0" presStyleCnt="3"/>
      <dgm:spPr/>
    </dgm:pt>
    <dgm:pt modelId="{6C2E12E9-00B4-4699-AAAC-FF56C8106BB7}" type="pres">
      <dgm:prSet presAssocID="{C9A68D08-9995-4C32-BE7E-E3C91FC0FFB2}"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Group"/>
        </a:ext>
      </dgm:extLst>
    </dgm:pt>
    <dgm:pt modelId="{24169429-7419-4B7F-9CB1-FB5244B93B6F}" type="pres">
      <dgm:prSet presAssocID="{C9A68D08-9995-4C32-BE7E-E3C91FC0FFB2}" presName="spaceRect" presStyleCnt="0"/>
      <dgm:spPr/>
    </dgm:pt>
    <dgm:pt modelId="{3771EC64-1900-4167-AD84-1F1C285227E7}" type="pres">
      <dgm:prSet presAssocID="{C9A68D08-9995-4C32-BE7E-E3C91FC0FFB2}" presName="parTx" presStyleLbl="revTx" presStyleIdx="0" presStyleCnt="3">
        <dgm:presLayoutVars>
          <dgm:chMax val="0"/>
          <dgm:chPref val="0"/>
        </dgm:presLayoutVars>
      </dgm:prSet>
      <dgm:spPr/>
      <dgm:t>
        <a:bodyPr/>
        <a:lstStyle/>
        <a:p>
          <a:endParaRPr lang="en-US"/>
        </a:p>
      </dgm:t>
    </dgm:pt>
    <dgm:pt modelId="{790B191C-2858-4835-918F-E7BA949ADF4A}" type="pres">
      <dgm:prSet presAssocID="{0FB99184-F47A-4F0E-8FEE-5DD5BCEAE2A8}" presName="sibTrans" presStyleCnt="0"/>
      <dgm:spPr/>
    </dgm:pt>
    <dgm:pt modelId="{751CB3DA-D180-4015-B464-E64B9ADD8710}" type="pres">
      <dgm:prSet presAssocID="{496B5A60-9141-45B3-9616-02DD7B5F5BA1}" presName="compNode" presStyleCnt="0"/>
      <dgm:spPr/>
    </dgm:pt>
    <dgm:pt modelId="{2F555351-F9C2-4076-B5CF-AA00AA83EBB1}" type="pres">
      <dgm:prSet presAssocID="{496B5A60-9141-45B3-9616-02DD7B5F5BA1}" presName="bgRect" presStyleLbl="bgShp" presStyleIdx="1" presStyleCnt="3"/>
      <dgm:spPr/>
    </dgm:pt>
    <dgm:pt modelId="{E59169B1-EC8C-489B-A750-4A6DB29F6357}" type="pres">
      <dgm:prSet presAssocID="{496B5A60-9141-45B3-9616-02DD7B5F5BA1}"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Head with Gears"/>
        </a:ext>
      </dgm:extLst>
    </dgm:pt>
    <dgm:pt modelId="{98F2531E-39E0-40AB-9CD6-1205117B54E8}" type="pres">
      <dgm:prSet presAssocID="{496B5A60-9141-45B3-9616-02DD7B5F5BA1}" presName="spaceRect" presStyleCnt="0"/>
      <dgm:spPr/>
    </dgm:pt>
    <dgm:pt modelId="{587D6E61-9430-4CC2-98CD-7CF2D9BD728E}" type="pres">
      <dgm:prSet presAssocID="{496B5A60-9141-45B3-9616-02DD7B5F5BA1}" presName="parTx" presStyleLbl="revTx" presStyleIdx="1" presStyleCnt="3">
        <dgm:presLayoutVars>
          <dgm:chMax val="0"/>
          <dgm:chPref val="0"/>
        </dgm:presLayoutVars>
      </dgm:prSet>
      <dgm:spPr/>
      <dgm:t>
        <a:bodyPr/>
        <a:lstStyle/>
        <a:p>
          <a:endParaRPr lang="en-US"/>
        </a:p>
      </dgm:t>
    </dgm:pt>
    <dgm:pt modelId="{812D64C2-EF97-4108-AD92-00EB9A00C455}" type="pres">
      <dgm:prSet presAssocID="{0AB1D715-3DF7-4889-9BC4-B146EF59BF63}" presName="sibTrans" presStyleCnt="0"/>
      <dgm:spPr/>
    </dgm:pt>
    <dgm:pt modelId="{C433727F-6971-4BC3-96A8-F1D84AEBE2B0}" type="pres">
      <dgm:prSet presAssocID="{83A86BEA-5276-4159-9528-1FFD0474B0BE}" presName="compNode" presStyleCnt="0"/>
      <dgm:spPr/>
    </dgm:pt>
    <dgm:pt modelId="{04B5EA94-2AC4-47CE-8045-E1B1994FCD5D}" type="pres">
      <dgm:prSet presAssocID="{83A86BEA-5276-4159-9528-1FFD0474B0BE}" presName="bgRect" presStyleLbl="bgShp" presStyleIdx="2" presStyleCnt="3"/>
      <dgm:spPr/>
    </dgm:pt>
    <dgm:pt modelId="{44796960-AF21-47BB-93D8-0C1811BD87D7}" type="pres">
      <dgm:prSet presAssocID="{83A86BEA-5276-4159-9528-1FFD0474B0BE}"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Influencer outline"/>
        </a:ext>
      </dgm:extLst>
    </dgm:pt>
    <dgm:pt modelId="{6A512B2A-88E7-4AB6-9532-2F2C02C22550}" type="pres">
      <dgm:prSet presAssocID="{83A86BEA-5276-4159-9528-1FFD0474B0BE}" presName="spaceRect" presStyleCnt="0"/>
      <dgm:spPr/>
    </dgm:pt>
    <dgm:pt modelId="{35898044-127F-4F37-8039-DE25836E36C1}" type="pres">
      <dgm:prSet presAssocID="{83A86BEA-5276-4159-9528-1FFD0474B0BE}" presName="parTx" presStyleLbl="revTx" presStyleIdx="2" presStyleCnt="3">
        <dgm:presLayoutVars>
          <dgm:chMax val="0"/>
          <dgm:chPref val="0"/>
        </dgm:presLayoutVars>
      </dgm:prSet>
      <dgm:spPr/>
      <dgm:t>
        <a:bodyPr/>
        <a:lstStyle/>
        <a:p>
          <a:endParaRPr lang="en-US"/>
        </a:p>
      </dgm:t>
    </dgm:pt>
  </dgm:ptLst>
  <dgm:cxnLst>
    <dgm:cxn modelId="{79A9BF83-E3E5-4D8A-917E-C69CBF2698E7}" srcId="{DFD077E2-4B20-4D2E-8696-22F2CAD60D65}" destId="{496B5A60-9141-45B3-9616-02DD7B5F5BA1}" srcOrd="1" destOrd="0" parTransId="{A3E44AEA-0080-40DC-803D-44DBDB18144D}" sibTransId="{0AB1D715-3DF7-4889-9BC4-B146EF59BF63}"/>
    <dgm:cxn modelId="{E070DA9D-EFDB-4C3A-8695-259C91DC24B9}" srcId="{DFD077E2-4B20-4D2E-8696-22F2CAD60D65}" destId="{C9A68D08-9995-4C32-BE7E-E3C91FC0FFB2}" srcOrd="0" destOrd="0" parTransId="{2C0EAB34-0798-43A1-9670-1B77AA822A46}" sibTransId="{0FB99184-F47A-4F0E-8FEE-5DD5BCEAE2A8}"/>
    <dgm:cxn modelId="{8476A310-336A-472C-B1E7-B40DF848FA7E}" srcId="{DFD077E2-4B20-4D2E-8696-22F2CAD60D65}" destId="{83A86BEA-5276-4159-9528-1FFD0474B0BE}" srcOrd="2" destOrd="0" parTransId="{CFA8324F-9818-43A8-82C8-FD33D68F20C8}" sibTransId="{EB2162D1-54A7-4499-99DE-C378DFE88253}"/>
    <dgm:cxn modelId="{44D69B9D-C236-4F44-98CA-C403A6646389}" type="presOf" srcId="{C9A68D08-9995-4C32-BE7E-E3C91FC0FFB2}" destId="{3771EC64-1900-4167-AD84-1F1C285227E7}" srcOrd="0" destOrd="0" presId="urn:microsoft.com/office/officeart/2018/2/layout/IconVerticalSolidList"/>
    <dgm:cxn modelId="{8836499A-CB51-4BE9-9FA4-14BFB11B4265}" type="presOf" srcId="{83A86BEA-5276-4159-9528-1FFD0474B0BE}" destId="{35898044-127F-4F37-8039-DE25836E36C1}" srcOrd="0" destOrd="0" presId="urn:microsoft.com/office/officeart/2018/2/layout/IconVerticalSolidList"/>
    <dgm:cxn modelId="{0801C627-63CF-4135-89BE-4673F7F162F3}" type="presOf" srcId="{DFD077E2-4B20-4D2E-8696-22F2CAD60D65}" destId="{507B6D97-3ABA-4FF5-B26C-1191BF51B415}" srcOrd="0" destOrd="0" presId="urn:microsoft.com/office/officeart/2018/2/layout/IconVerticalSolidList"/>
    <dgm:cxn modelId="{514DA4DC-3B09-4420-91D5-644FCB709C58}" type="presOf" srcId="{496B5A60-9141-45B3-9616-02DD7B5F5BA1}" destId="{587D6E61-9430-4CC2-98CD-7CF2D9BD728E}" srcOrd="0" destOrd="0" presId="urn:microsoft.com/office/officeart/2018/2/layout/IconVerticalSolidList"/>
    <dgm:cxn modelId="{5115BD4E-B133-4F1B-A68A-6D983A4D6646}" type="presParOf" srcId="{507B6D97-3ABA-4FF5-B26C-1191BF51B415}" destId="{4035988B-B805-4151-A6EA-F20ACC9C9A69}" srcOrd="0" destOrd="0" presId="urn:microsoft.com/office/officeart/2018/2/layout/IconVerticalSolidList"/>
    <dgm:cxn modelId="{3AB89A0E-A165-4A78-B1D1-842BB6959989}" type="presParOf" srcId="{4035988B-B805-4151-A6EA-F20ACC9C9A69}" destId="{1145EFD7-CF89-45EE-9092-5BF1E2B02203}" srcOrd="0" destOrd="0" presId="urn:microsoft.com/office/officeart/2018/2/layout/IconVerticalSolidList"/>
    <dgm:cxn modelId="{D19C1402-44BE-4DFD-B34E-E96E61534ED4}" type="presParOf" srcId="{4035988B-B805-4151-A6EA-F20ACC9C9A69}" destId="{6C2E12E9-00B4-4699-AAAC-FF56C8106BB7}" srcOrd="1" destOrd="0" presId="urn:microsoft.com/office/officeart/2018/2/layout/IconVerticalSolidList"/>
    <dgm:cxn modelId="{7EB2C76D-8C7D-4E7F-9806-5DF0F3B918CB}" type="presParOf" srcId="{4035988B-B805-4151-A6EA-F20ACC9C9A69}" destId="{24169429-7419-4B7F-9CB1-FB5244B93B6F}" srcOrd="2" destOrd="0" presId="urn:microsoft.com/office/officeart/2018/2/layout/IconVerticalSolidList"/>
    <dgm:cxn modelId="{9C6DAE87-B831-4B8C-9E48-148306D9A627}" type="presParOf" srcId="{4035988B-B805-4151-A6EA-F20ACC9C9A69}" destId="{3771EC64-1900-4167-AD84-1F1C285227E7}" srcOrd="3" destOrd="0" presId="urn:microsoft.com/office/officeart/2018/2/layout/IconVerticalSolidList"/>
    <dgm:cxn modelId="{67C5A2D3-2650-489A-AB55-FE164D7C6F99}" type="presParOf" srcId="{507B6D97-3ABA-4FF5-B26C-1191BF51B415}" destId="{790B191C-2858-4835-918F-E7BA949ADF4A}" srcOrd="1" destOrd="0" presId="urn:microsoft.com/office/officeart/2018/2/layout/IconVerticalSolidList"/>
    <dgm:cxn modelId="{988FC253-9610-4D0A-ABA8-AF52AC886099}" type="presParOf" srcId="{507B6D97-3ABA-4FF5-B26C-1191BF51B415}" destId="{751CB3DA-D180-4015-B464-E64B9ADD8710}" srcOrd="2" destOrd="0" presId="urn:microsoft.com/office/officeart/2018/2/layout/IconVerticalSolidList"/>
    <dgm:cxn modelId="{5BE6A46A-D192-49D2-953A-DEB6C0F7521B}" type="presParOf" srcId="{751CB3DA-D180-4015-B464-E64B9ADD8710}" destId="{2F555351-F9C2-4076-B5CF-AA00AA83EBB1}" srcOrd="0" destOrd="0" presId="urn:microsoft.com/office/officeart/2018/2/layout/IconVerticalSolidList"/>
    <dgm:cxn modelId="{530BAAF4-938D-4A14-9862-03D83C96B080}" type="presParOf" srcId="{751CB3DA-D180-4015-B464-E64B9ADD8710}" destId="{E59169B1-EC8C-489B-A750-4A6DB29F6357}" srcOrd="1" destOrd="0" presId="urn:microsoft.com/office/officeart/2018/2/layout/IconVerticalSolidList"/>
    <dgm:cxn modelId="{C14834F4-38D4-4BC2-9F31-0EFD6D8BAD45}" type="presParOf" srcId="{751CB3DA-D180-4015-B464-E64B9ADD8710}" destId="{98F2531E-39E0-40AB-9CD6-1205117B54E8}" srcOrd="2" destOrd="0" presId="urn:microsoft.com/office/officeart/2018/2/layout/IconVerticalSolidList"/>
    <dgm:cxn modelId="{0E69CA08-5201-42C3-B434-A8AC4D859ED2}" type="presParOf" srcId="{751CB3DA-D180-4015-B464-E64B9ADD8710}" destId="{587D6E61-9430-4CC2-98CD-7CF2D9BD728E}" srcOrd="3" destOrd="0" presId="urn:microsoft.com/office/officeart/2018/2/layout/IconVerticalSolidList"/>
    <dgm:cxn modelId="{48A84CA3-2834-4D70-A313-01DE6FCCFB38}" type="presParOf" srcId="{507B6D97-3ABA-4FF5-B26C-1191BF51B415}" destId="{812D64C2-EF97-4108-AD92-00EB9A00C455}" srcOrd="3" destOrd="0" presId="urn:microsoft.com/office/officeart/2018/2/layout/IconVerticalSolidList"/>
    <dgm:cxn modelId="{CFE4C5F6-48E9-4BD3-9988-75F9EDBF2DB5}" type="presParOf" srcId="{507B6D97-3ABA-4FF5-B26C-1191BF51B415}" destId="{C433727F-6971-4BC3-96A8-F1D84AEBE2B0}" srcOrd="4" destOrd="0" presId="urn:microsoft.com/office/officeart/2018/2/layout/IconVerticalSolidList"/>
    <dgm:cxn modelId="{F83079CA-823C-4501-AA9A-CFBCE93C9CDD}" type="presParOf" srcId="{C433727F-6971-4BC3-96A8-F1D84AEBE2B0}" destId="{04B5EA94-2AC4-47CE-8045-E1B1994FCD5D}" srcOrd="0" destOrd="0" presId="urn:microsoft.com/office/officeart/2018/2/layout/IconVerticalSolidList"/>
    <dgm:cxn modelId="{1CD221F4-7B89-4B10-B18D-0BAE01C69B48}" type="presParOf" srcId="{C433727F-6971-4BC3-96A8-F1D84AEBE2B0}" destId="{44796960-AF21-47BB-93D8-0C1811BD87D7}" srcOrd="1" destOrd="0" presId="urn:microsoft.com/office/officeart/2018/2/layout/IconVerticalSolidList"/>
    <dgm:cxn modelId="{79632EE1-66ED-4962-B131-3607633970FB}" type="presParOf" srcId="{C433727F-6971-4BC3-96A8-F1D84AEBE2B0}" destId="{6A512B2A-88E7-4AB6-9532-2F2C02C22550}" srcOrd="2" destOrd="0" presId="urn:microsoft.com/office/officeart/2018/2/layout/IconVerticalSolidList"/>
    <dgm:cxn modelId="{603FC834-EE6D-489A-A1B4-6D683EF7C002}" type="presParOf" srcId="{C433727F-6971-4BC3-96A8-F1D84AEBE2B0}" destId="{35898044-127F-4F37-8039-DE25836E36C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461522-0034-4BE6-B4B3-18B2E6C50954}"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E9075C25-8FCF-4D62-ACD7-BDB5146D5C5C}">
      <dgm:prSet/>
      <dgm:spPr/>
      <dgm:t>
        <a:bodyPr/>
        <a:lstStyle/>
        <a:p>
          <a:r>
            <a:rPr lang="en-GB"/>
            <a:t>Reflect on your own experiences of learning and how people learn</a:t>
          </a:r>
          <a:endParaRPr lang="en-US"/>
        </a:p>
      </dgm:t>
    </dgm:pt>
    <dgm:pt modelId="{D2E7625C-1AA1-4F95-B44D-8231CE08EB95}" type="parTrans" cxnId="{4B00C5A5-0B37-442B-B9D3-4BBF08BF8024}">
      <dgm:prSet/>
      <dgm:spPr/>
      <dgm:t>
        <a:bodyPr/>
        <a:lstStyle/>
        <a:p>
          <a:endParaRPr lang="en-US"/>
        </a:p>
      </dgm:t>
    </dgm:pt>
    <dgm:pt modelId="{E25ED5D6-7430-4B6E-B216-0A096DCE1531}" type="sibTrans" cxnId="{4B00C5A5-0B37-442B-B9D3-4BBF08BF8024}">
      <dgm:prSet phldrT="01" phldr="0"/>
      <dgm:spPr/>
      <dgm:t>
        <a:bodyPr/>
        <a:lstStyle/>
        <a:p>
          <a:r>
            <a:rPr lang="en-US"/>
            <a:t>01</a:t>
          </a:r>
        </a:p>
      </dgm:t>
    </dgm:pt>
    <dgm:pt modelId="{2331CA3C-B017-40A5-848C-0825370A25DF}">
      <dgm:prSet/>
      <dgm:spPr/>
      <dgm:t>
        <a:bodyPr/>
        <a:lstStyle/>
        <a:p>
          <a:r>
            <a:rPr lang="en-GB"/>
            <a:t>Apply contemporary learning theories to a learning experience</a:t>
          </a:r>
          <a:endParaRPr lang="en-US"/>
        </a:p>
      </dgm:t>
    </dgm:pt>
    <dgm:pt modelId="{CF8B757A-9B82-45A1-A71F-DD698E475C42}" type="parTrans" cxnId="{032F400E-0C23-426A-9F2C-4269A1F94046}">
      <dgm:prSet/>
      <dgm:spPr/>
      <dgm:t>
        <a:bodyPr/>
        <a:lstStyle/>
        <a:p>
          <a:endParaRPr lang="en-US"/>
        </a:p>
      </dgm:t>
    </dgm:pt>
    <dgm:pt modelId="{03B8479A-7509-4046-B324-CAD4054A34E1}" type="sibTrans" cxnId="{032F400E-0C23-426A-9F2C-4269A1F94046}">
      <dgm:prSet phldrT="02" phldr="0"/>
      <dgm:spPr/>
      <dgm:t>
        <a:bodyPr/>
        <a:lstStyle/>
        <a:p>
          <a:r>
            <a:rPr lang="en-US"/>
            <a:t>02</a:t>
          </a:r>
        </a:p>
      </dgm:t>
    </dgm:pt>
    <dgm:pt modelId="{03413D5D-B89D-4069-B767-5DA04D277BE2}">
      <dgm:prSet/>
      <dgm:spPr/>
      <dgm:t>
        <a:bodyPr/>
        <a:lstStyle/>
        <a:p>
          <a:r>
            <a:rPr lang="en-GB"/>
            <a:t>Identify appropriate methods of delivery for adult learning</a:t>
          </a:r>
          <a:endParaRPr lang="en-US"/>
        </a:p>
      </dgm:t>
    </dgm:pt>
    <dgm:pt modelId="{E313178A-77E8-412B-ADA9-62C40572CC7B}" type="parTrans" cxnId="{9D8B067F-26BE-4190-B846-67620BE6D80A}">
      <dgm:prSet/>
      <dgm:spPr/>
      <dgm:t>
        <a:bodyPr/>
        <a:lstStyle/>
        <a:p>
          <a:endParaRPr lang="en-US"/>
        </a:p>
      </dgm:t>
    </dgm:pt>
    <dgm:pt modelId="{38636D97-28B6-4DA8-AD9C-FAF5B2CF36E2}" type="sibTrans" cxnId="{9D8B067F-26BE-4190-B846-67620BE6D80A}">
      <dgm:prSet phldrT="03" phldr="0"/>
      <dgm:spPr/>
      <dgm:t>
        <a:bodyPr/>
        <a:lstStyle/>
        <a:p>
          <a:r>
            <a:rPr lang="en-US"/>
            <a:t>03</a:t>
          </a:r>
        </a:p>
      </dgm:t>
    </dgm:pt>
    <dgm:pt modelId="{14A7E406-C0DF-4D2D-9DDC-567D8C525054}" type="pres">
      <dgm:prSet presAssocID="{7B461522-0034-4BE6-B4B3-18B2E6C50954}" presName="Name0" presStyleCnt="0">
        <dgm:presLayoutVars>
          <dgm:animLvl val="lvl"/>
          <dgm:resizeHandles val="exact"/>
        </dgm:presLayoutVars>
      </dgm:prSet>
      <dgm:spPr/>
      <dgm:t>
        <a:bodyPr/>
        <a:lstStyle/>
        <a:p>
          <a:endParaRPr lang="en-US"/>
        </a:p>
      </dgm:t>
    </dgm:pt>
    <dgm:pt modelId="{6565DE94-A427-4E1D-8620-56C5E90283C5}" type="pres">
      <dgm:prSet presAssocID="{E9075C25-8FCF-4D62-ACD7-BDB5146D5C5C}" presName="compositeNode" presStyleCnt="0">
        <dgm:presLayoutVars>
          <dgm:bulletEnabled val="1"/>
        </dgm:presLayoutVars>
      </dgm:prSet>
      <dgm:spPr/>
    </dgm:pt>
    <dgm:pt modelId="{9D8766DD-298F-4ADA-92A0-7227E0077A32}" type="pres">
      <dgm:prSet presAssocID="{E9075C25-8FCF-4D62-ACD7-BDB5146D5C5C}" presName="bgRect" presStyleLbl="alignNode1" presStyleIdx="0" presStyleCnt="3"/>
      <dgm:spPr/>
      <dgm:t>
        <a:bodyPr/>
        <a:lstStyle/>
        <a:p>
          <a:endParaRPr lang="en-US"/>
        </a:p>
      </dgm:t>
    </dgm:pt>
    <dgm:pt modelId="{33D5EB1F-4A90-4DB1-AF6F-4207901F936C}" type="pres">
      <dgm:prSet presAssocID="{E25ED5D6-7430-4B6E-B216-0A096DCE1531}" presName="sibTransNodeRect" presStyleLbl="alignNode1" presStyleIdx="0" presStyleCnt="3">
        <dgm:presLayoutVars>
          <dgm:chMax val="0"/>
          <dgm:bulletEnabled val="1"/>
        </dgm:presLayoutVars>
      </dgm:prSet>
      <dgm:spPr/>
      <dgm:t>
        <a:bodyPr/>
        <a:lstStyle/>
        <a:p>
          <a:endParaRPr lang="en-US"/>
        </a:p>
      </dgm:t>
    </dgm:pt>
    <dgm:pt modelId="{9028E2EB-324F-4471-AD73-96F9F7DA147F}" type="pres">
      <dgm:prSet presAssocID="{E9075C25-8FCF-4D62-ACD7-BDB5146D5C5C}" presName="nodeRect" presStyleLbl="alignNode1" presStyleIdx="0" presStyleCnt="3">
        <dgm:presLayoutVars>
          <dgm:bulletEnabled val="1"/>
        </dgm:presLayoutVars>
      </dgm:prSet>
      <dgm:spPr/>
      <dgm:t>
        <a:bodyPr/>
        <a:lstStyle/>
        <a:p>
          <a:endParaRPr lang="en-US"/>
        </a:p>
      </dgm:t>
    </dgm:pt>
    <dgm:pt modelId="{397947A3-6AC6-4AC8-A12B-AEAA5BBD30A7}" type="pres">
      <dgm:prSet presAssocID="{E25ED5D6-7430-4B6E-B216-0A096DCE1531}" presName="sibTrans" presStyleCnt="0"/>
      <dgm:spPr/>
    </dgm:pt>
    <dgm:pt modelId="{0C159DF5-8AF9-4C27-A128-77874666549D}" type="pres">
      <dgm:prSet presAssocID="{2331CA3C-B017-40A5-848C-0825370A25DF}" presName="compositeNode" presStyleCnt="0">
        <dgm:presLayoutVars>
          <dgm:bulletEnabled val="1"/>
        </dgm:presLayoutVars>
      </dgm:prSet>
      <dgm:spPr/>
    </dgm:pt>
    <dgm:pt modelId="{EC652369-0AC4-4EC3-930F-00DD2AA68983}" type="pres">
      <dgm:prSet presAssocID="{2331CA3C-B017-40A5-848C-0825370A25DF}" presName="bgRect" presStyleLbl="alignNode1" presStyleIdx="1" presStyleCnt="3"/>
      <dgm:spPr/>
      <dgm:t>
        <a:bodyPr/>
        <a:lstStyle/>
        <a:p>
          <a:endParaRPr lang="en-US"/>
        </a:p>
      </dgm:t>
    </dgm:pt>
    <dgm:pt modelId="{FA389806-C260-433E-A9D2-80DAF9D13CDD}" type="pres">
      <dgm:prSet presAssocID="{03B8479A-7509-4046-B324-CAD4054A34E1}" presName="sibTransNodeRect" presStyleLbl="alignNode1" presStyleIdx="1" presStyleCnt="3">
        <dgm:presLayoutVars>
          <dgm:chMax val="0"/>
          <dgm:bulletEnabled val="1"/>
        </dgm:presLayoutVars>
      </dgm:prSet>
      <dgm:spPr/>
      <dgm:t>
        <a:bodyPr/>
        <a:lstStyle/>
        <a:p>
          <a:endParaRPr lang="en-US"/>
        </a:p>
      </dgm:t>
    </dgm:pt>
    <dgm:pt modelId="{0473B35D-DF18-4D34-8433-5763AE1E729F}" type="pres">
      <dgm:prSet presAssocID="{2331CA3C-B017-40A5-848C-0825370A25DF}" presName="nodeRect" presStyleLbl="alignNode1" presStyleIdx="1" presStyleCnt="3">
        <dgm:presLayoutVars>
          <dgm:bulletEnabled val="1"/>
        </dgm:presLayoutVars>
      </dgm:prSet>
      <dgm:spPr/>
      <dgm:t>
        <a:bodyPr/>
        <a:lstStyle/>
        <a:p>
          <a:endParaRPr lang="en-US"/>
        </a:p>
      </dgm:t>
    </dgm:pt>
    <dgm:pt modelId="{FA68D21B-B5DF-4E1C-B033-CF63A448F81C}" type="pres">
      <dgm:prSet presAssocID="{03B8479A-7509-4046-B324-CAD4054A34E1}" presName="sibTrans" presStyleCnt="0"/>
      <dgm:spPr/>
    </dgm:pt>
    <dgm:pt modelId="{BDC90633-3C45-48F6-AA25-63BE841B2C08}" type="pres">
      <dgm:prSet presAssocID="{03413D5D-B89D-4069-B767-5DA04D277BE2}" presName="compositeNode" presStyleCnt="0">
        <dgm:presLayoutVars>
          <dgm:bulletEnabled val="1"/>
        </dgm:presLayoutVars>
      </dgm:prSet>
      <dgm:spPr/>
    </dgm:pt>
    <dgm:pt modelId="{DB97308D-2990-49C8-9678-586E6EFC9522}" type="pres">
      <dgm:prSet presAssocID="{03413D5D-B89D-4069-B767-5DA04D277BE2}" presName="bgRect" presStyleLbl="alignNode1" presStyleIdx="2" presStyleCnt="3"/>
      <dgm:spPr/>
      <dgm:t>
        <a:bodyPr/>
        <a:lstStyle/>
        <a:p>
          <a:endParaRPr lang="en-US"/>
        </a:p>
      </dgm:t>
    </dgm:pt>
    <dgm:pt modelId="{CBDD1F8C-774F-4E5E-AF70-CD58B8E752F3}" type="pres">
      <dgm:prSet presAssocID="{38636D97-28B6-4DA8-AD9C-FAF5B2CF36E2}" presName="sibTransNodeRect" presStyleLbl="alignNode1" presStyleIdx="2" presStyleCnt="3">
        <dgm:presLayoutVars>
          <dgm:chMax val="0"/>
          <dgm:bulletEnabled val="1"/>
        </dgm:presLayoutVars>
      </dgm:prSet>
      <dgm:spPr/>
      <dgm:t>
        <a:bodyPr/>
        <a:lstStyle/>
        <a:p>
          <a:endParaRPr lang="en-US"/>
        </a:p>
      </dgm:t>
    </dgm:pt>
    <dgm:pt modelId="{A6F243FA-6C17-4D8D-9956-4CEEA0E4087C}" type="pres">
      <dgm:prSet presAssocID="{03413D5D-B89D-4069-B767-5DA04D277BE2}" presName="nodeRect" presStyleLbl="alignNode1" presStyleIdx="2" presStyleCnt="3">
        <dgm:presLayoutVars>
          <dgm:bulletEnabled val="1"/>
        </dgm:presLayoutVars>
      </dgm:prSet>
      <dgm:spPr/>
      <dgm:t>
        <a:bodyPr/>
        <a:lstStyle/>
        <a:p>
          <a:endParaRPr lang="en-US"/>
        </a:p>
      </dgm:t>
    </dgm:pt>
  </dgm:ptLst>
  <dgm:cxnLst>
    <dgm:cxn modelId="{55DA32FD-0F25-488E-99B8-59386E31EDD4}" type="presOf" srcId="{2331CA3C-B017-40A5-848C-0825370A25DF}" destId="{0473B35D-DF18-4D34-8433-5763AE1E729F}" srcOrd="1" destOrd="0" presId="urn:microsoft.com/office/officeart/2016/7/layout/LinearBlockProcessNumbered"/>
    <dgm:cxn modelId="{D800ED8F-C5A5-45E3-8A56-E05829650156}" type="presOf" srcId="{2331CA3C-B017-40A5-848C-0825370A25DF}" destId="{EC652369-0AC4-4EC3-930F-00DD2AA68983}" srcOrd="0" destOrd="0" presId="urn:microsoft.com/office/officeart/2016/7/layout/LinearBlockProcessNumbered"/>
    <dgm:cxn modelId="{032F400E-0C23-426A-9F2C-4269A1F94046}" srcId="{7B461522-0034-4BE6-B4B3-18B2E6C50954}" destId="{2331CA3C-B017-40A5-848C-0825370A25DF}" srcOrd="1" destOrd="0" parTransId="{CF8B757A-9B82-45A1-A71F-DD698E475C42}" sibTransId="{03B8479A-7509-4046-B324-CAD4054A34E1}"/>
    <dgm:cxn modelId="{20879745-8271-4AC8-B7EF-07C30675AA17}" type="presOf" srcId="{E25ED5D6-7430-4B6E-B216-0A096DCE1531}" destId="{33D5EB1F-4A90-4DB1-AF6F-4207901F936C}" srcOrd="0" destOrd="0" presId="urn:microsoft.com/office/officeart/2016/7/layout/LinearBlockProcessNumbered"/>
    <dgm:cxn modelId="{CB1B1975-2348-4CA3-AF7F-AC9AEE99A3A0}" type="presOf" srcId="{03B8479A-7509-4046-B324-CAD4054A34E1}" destId="{FA389806-C260-433E-A9D2-80DAF9D13CDD}" srcOrd="0" destOrd="0" presId="urn:microsoft.com/office/officeart/2016/7/layout/LinearBlockProcessNumbered"/>
    <dgm:cxn modelId="{9D8B067F-26BE-4190-B846-67620BE6D80A}" srcId="{7B461522-0034-4BE6-B4B3-18B2E6C50954}" destId="{03413D5D-B89D-4069-B767-5DA04D277BE2}" srcOrd="2" destOrd="0" parTransId="{E313178A-77E8-412B-ADA9-62C40572CC7B}" sibTransId="{38636D97-28B6-4DA8-AD9C-FAF5B2CF36E2}"/>
    <dgm:cxn modelId="{FAFD5943-AC33-477F-92EB-7B52ECC20895}" type="presOf" srcId="{03413D5D-B89D-4069-B767-5DA04D277BE2}" destId="{DB97308D-2990-49C8-9678-586E6EFC9522}" srcOrd="0" destOrd="0" presId="urn:microsoft.com/office/officeart/2016/7/layout/LinearBlockProcessNumbered"/>
    <dgm:cxn modelId="{7B70193A-B29F-452A-A0A8-17081C01FD2E}" type="presOf" srcId="{03413D5D-B89D-4069-B767-5DA04D277BE2}" destId="{A6F243FA-6C17-4D8D-9956-4CEEA0E4087C}" srcOrd="1" destOrd="0" presId="urn:microsoft.com/office/officeart/2016/7/layout/LinearBlockProcessNumbered"/>
    <dgm:cxn modelId="{4B00C5A5-0B37-442B-B9D3-4BBF08BF8024}" srcId="{7B461522-0034-4BE6-B4B3-18B2E6C50954}" destId="{E9075C25-8FCF-4D62-ACD7-BDB5146D5C5C}" srcOrd="0" destOrd="0" parTransId="{D2E7625C-1AA1-4F95-B44D-8231CE08EB95}" sibTransId="{E25ED5D6-7430-4B6E-B216-0A096DCE1531}"/>
    <dgm:cxn modelId="{D2D03930-8975-4BB4-8986-DA35F1A51902}" type="presOf" srcId="{E9075C25-8FCF-4D62-ACD7-BDB5146D5C5C}" destId="{9028E2EB-324F-4471-AD73-96F9F7DA147F}" srcOrd="1" destOrd="0" presId="urn:microsoft.com/office/officeart/2016/7/layout/LinearBlockProcessNumbered"/>
    <dgm:cxn modelId="{B094FF45-EA63-4217-80E6-3A90E8A926F3}" type="presOf" srcId="{7B461522-0034-4BE6-B4B3-18B2E6C50954}" destId="{14A7E406-C0DF-4D2D-9DDC-567D8C525054}" srcOrd="0" destOrd="0" presId="urn:microsoft.com/office/officeart/2016/7/layout/LinearBlockProcessNumbered"/>
    <dgm:cxn modelId="{165A3BBC-B841-448A-8BC9-EA5CF8E64423}" type="presOf" srcId="{38636D97-28B6-4DA8-AD9C-FAF5B2CF36E2}" destId="{CBDD1F8C-774F-4E5E-AF70-CD58B8E752F3}" srcOrd="0" destOrd="0" presId="urn:microsoft.com/office/officeart/2016/7/layout/LinearBlockProcessNumbered"/>
    <dgm:cxn modelId="{FD74B571-AC8C-438F-9D58-B3E9EA9F87B7}" type="presOf" srcId="{E9075C25-8FCF-4D62-ACD7-BDB5146D5C5C}" destId="{9D8766DD-298F-4ADA-92A0-7227E0077A32}" srcOrd="0" destOrd="0" presId="urn:microsoft.com/office/officeart/2016/7/layout/LinearBlockProcessNumbered"/>
    <dgm:cxn modelId="{697F0CF7-6932-44E4-ADE1-2CCE6F4C94D6}" type="presParOf" srcId="{14A7E406-C0DF-4D2D-9DDC-567D8C525054}" destId="{6565DE94-A427-4E1D-8620-56C5E90283C5}" srcOrd="0" destOrd="0" presId="urn:microsoft.com/office/officeart/2016/7/layout/LinearBlockProcessNumbered"/>
    <dgm:cxn modelId="{966987AE-4487-4C8F-BB50-4445D8075FAD}" type="presParOf" srcId="{6565DE94-A427-4E1D-8620-56C5E90283C5}" destId="{9D8766DD-298F-4ADA-92A0-7227E0077A32}" srcOrd="0" destOrd="0" presId="urn:microsoft.com/office/officeart/2016/7/layout/LinearBlockProcessNumbered"/>
    <dgm:cxn modelId="{C61E72FA-245A-420B-B328-DB1DD846A1E3}" type="presParOf" srcId="{6565DE94-A427-4E1D-8620-56C5E90283C5}" destId="{33D5EB1F-4A90-4DB1-AF6F-4207901F936C}" srcOrd="1" destOrd="0" presId="urn:microsoft.com/office/officeart/2016/7/layout/LinearBlockProcessNumbered"/>
    <dgm:cxn modelId="{047B15EC-AF50-4470-86C5-2E8FAE5F79A0}" type="presParOf" srcId="{6565DE94-A427-4E1D-8620-56C5E90283C5}" destId="{9028E2EB-324F-4471-AD73-96F9F7DA147F}" srcOrd="2" destOrd="0" presId="urn:microsoft.com/office/officeart/2016/7/layout/LinearBlockProcessNumbered"/>
    <dgm:cxn modelId="{23F8E72C-46D6-450F-B956-7A165BFA1F65}" type="presParOf" srcId="{14A7E406-C0DF-4D2D-9DDC-567D8C525054}" destId="{397947A3-6AC6-4AC8-A12B-AEAA5BBD30A7}" srcOrd="1" destOrd="0" presId="urn:microsoft.com/office/officeart/2016/7/layout/LinearBlockProcessNumbered"/>
    <dgm:cxn modelId="{27C7CC56-EBB3-4B6E-856A-BC6934BB8AC2}" type="presParOf" srcId="{14A7E406-C0DF-4D2D-9DDC-567D8C525054}" destId="{0C159DF5-8AF9-4C27-A128-77874666549D}" srcOrd="2" destOrd="0" presId="urn:microsoft.com/office/officeart/2016/7/layout/LinearBlockProcessNumbered"/>
    <dgm:cxn modelId="{18E0DB16-0283-4840-AFEB-FCA129EA5F0D}" type="presParOf" srcId="{0C159DF5-8AF9-4C27-A128-77874666549D}" destId="{EC652369-0AC4-4EC3-930F-00DD2AA68983}" srcOrd="0" destOrd="0" presId="urn:microsoft.com/office/officeart/2016/7/layout/LinearBlockProcessNumbered"/>
    <dgm:cxn modelId="{82FBCAD4-69A7-4FA9-B1AE-C68F2A6E3252}" type="presParOf" srcId="{0C159DF5-8AF9-4C27-A128-77874666549D}" destId="{FA389806-C260-433E-A9D2-80DAF9D13CDD}" srcOrd="1" destOrd="0" presId="urn:microsoft.com/office/officeart/2016/7/layout/LinearBlockProcessNumbered"/>
    <dgm:cxn modelId="{B61CC91E-8E38-4C6E-9DBD-EDEBCAD8E1F5}" type="presParOf" srcId="{0C159DF5-8AF9-4C27-A128-77874666549D}" destId="{0473B35D-DF18-4D34-8433-5763AE1E729F}" srcOrd="2" destOrd="0" presId="urn:microsoft.com/office/officeart/2016/7/layout/LinearBlockProcessNumbered"/>
    <dgm:cxn modelId="{6100C634-A595-4954-A92C-5AB33B27768E}" type="presParOf" srcId="{14A7E406-C0DF-4D2D-9DDC-567D8C525054}" destId="{FA68D21B-B5DF-4E1C-B033-CF63A448F81C}" srcOrd="3" destOrd="0" presId="urn:microsoft.com/office/officeart/2016/7/layout/LinearBlockProcessNumbered"/>
    <dgm:cxn modelId="{77828DBA-0C50-45A1-947B-CE7076B5DEBC}" type="presParOf" srcId="{14A7E406-C0DF-4D2D-9DDC-567D8C525054}" destId="{BDC90633-3C45-48F6-AA25-63BE841B2C08}" srcOrd="4" destOrd="0" presId="urn:microsoft.com/office/officeart/2016/7/layout/LinearBlockProcessNumbered"/>
    <dgm:cxn modelId="{B98602C0-9000-492D-86CF-1901E9D12691}" type="presParOf" srcId="{BDC90633-3C45-48F6-AA25-63BE841B2C08}" destId="{DB97308D-2990-49C8-9678-586E6EFC9522}" srcOrd="0" destOrd="0" presId="urn:microsoft.com/office/officeart/2016/7/layout/LinearBlockProcessNumbered"/>
    <dgm:cxn modelId="{A0585B93-9749-4248-B125-FFAB8EEC8307}" type="presParOf" srcId="{BDC90633-3C45-48F6-AA25-63BE841B2C08}" destId="{CBDD1F8C-774F-4E5E-AF70-CD58B8E752F3}" srcOrd="1" destOrd="0" presId="urn:microsoft.com/office/officeart/2016/7/layout/LinearBlockProcessNumbered"/>
    <dgm:cxn modelId="{D066D1BC-6A58-4592-904A-24BBF239B1F4}" type="presParOf" srcId="{BDC90633-3C45-48F6-AA25-63BE841B2C08}" destId="{A6F243FA-6C17-4D8D-9956-4CEEA0E4087C}"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87A543-663D-4826-B5EC-482DEFC3B23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3CEF80B-77F3-40E4-B18B-3FE54F9D558F}">
      <dgm:prSet/>
      <dgm:spPr/>
      <dgm:t>
        <a:bodyPr/>
        <a:lstStyle/>
        <a:p>
          <a:r>
            <a:rPr lang="en-GB"/>
            <a:t>Learning:  a change in behaviour or capability as a result of memory</a:t>
          </a:r>
          <a:endParaRPr lang="en-US"/>
        </a:p>
      </dgm:t>
    </dgm:pt>
    <dgm:pt modelId="{FADC7E39-D3E9-4805-8232-81D31D67F62C}" type="parTrans" cxnId="{27BFEC1A-6E99-4C8F-B8A4-9A42089E115C}">
      <dgm:prSet/>
      <dgm:spPr/>
      <dgm:t>
        <a:bodyPr/>
        <a:lstStyle/>
        <a:p>
          <a:endParaRPr lang="en-US"/>
        </a:p>
      </dgm:t>
    </dgm:pt>
    <dgm:pt modelId="{E18AC8C4-28A9-46B5-B463-3F7603344292}" type="sibTrans" cxnId="{27BFEC1A-6E99-4C8F-B8A4-9A42089E115C}">
      <dgm:prSet/>
      <dgm:spPr/>
      <dgm:t>
        <a:bodyPr/>
        <a:lstStyle/>
        <a:p>
          <a:endParaRPr lang="en-US"/>
        </a:p>
      </dgm:t>
    </dgm:pt>
    <dgm:pt modelId="{3851DBD0-4474-4349-B9BF-D369C0463DCB}">
      <dgm:prSet/>
      <dgm:spPr/>
      <dgm:t>
        <a:bodyPr/>
        <a:lstStyle/>
        <a:p>
          <a:r>
            <a:rPr lang="en-GB"/>
            <a:t>Memory: the encoding of an affective response to an experience, which allows that experience to be reconstructed.</a:t>
          </a:r>
          <a:endParaRPr lang="en-US"/>
        </a:p>
      </dgm:t>
    </dgm:pt>
    <dgm:pt modelId="{CFC16596-5253-4658-8E7B-1064195AE680}" type="parTrans" cxnId="{23F0E04D-56B6-4AF0-9007-B490E713160E}">
      <dgm:prSet/>
      <dgm:spPr/>
      <dgm:t>
        <a:bodyPr/>
        <a:lstStyle/>
        <a:p>
          <a:endParaRPr lang="en-US"/>
        </a:p>
      </dgm:t>
    </dgm:pt>
    <dgm:pt modelId="{993223CA-2B25-47A4-A3BF-2B302E4D10E3}" type="sibTrans" cxnId="{23F0E04D-56B6-4AF0-9007-B490E713160E}">
      <dgm:prSet/>
      <dgm:spPr/>
      <dgm:t>
        <a:bodyPr/>
        <a:lstStyle/>
        <a:p>
          <a:endParaRPr lang="en-US"/>
        </a:p>
      </dgm:t>
    </dgm:pt>
    <dgm:pt modelId="{4AD10C74-5C55-4C3A-A27B-DA2D51A04E81}" type="pres">
      <dgm:prSet presAssocID="{3887A543-663D-4826-B5EC-482DEFC3B235}" presName="root" presStyleCnt="0">
        <dgm:presLayoutVars>
          <dgm:dir/>
          <dgm:resizeHandles val="exact"/>
        </dgm:presLayoutVars>
      </dgm:prSet>
      <dgm:spPr/>
      <dgm:t>
        <a:bodyPr/>
        <a:lstStyle/>
        <a:p>
          <a:endParaRPr lang="en-US"/>
        </a:p>
      </dgm:t>
    </dgm:pt>
    <dgm:pt modelId="{29862F80-1D89-4CA4-BEC5-127003047A56}" type="pres">
      <dgm:prSet presAssocID="{E3CEF80B-77F3-40E4-B18B-3FE54F9D558F}" presName="compNode" presStyleCnt="0"/>
      <dgm:spPr/>
    </dgm:pt>
    <dgm:pt modelId="{9847EF23-67BF-4548-91D0-BDE19F0D83F0}" type="pres">
      <dgm:prSet presAssocID="{E3CEF80B-77F3-40E4-B18B-3FE54F9D558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Classroom"/>
        </a:ext>
      </dgm:extLst>
    </dgm:pt>
    <dgm:pt modelId="{6C4402B2-31FA-487D-BD51-7FADF37447A9}" type="pres">
      <dgm:prSet presAssocID="{E3CEF80B-77F3-40E4-B18B-3FE54F9D558F}" presName="spaceRect" presStyleCnt="0"/>
      <dgm:spPr/>
    </dgm:pt>
    <dgm:pt modelId="{B565324E-0A61-4C3C-A4E6-202F4AD2F7E0}" type="pres">
      <dgm:prSet presAssocID="{E3CEF80B-77F3-40E4-B18B-3FE54F9D558F}" presName="textRect" presStyleLbl="revTx" presStyleIdx="0" presStyleCnt="2">
        <dgm:presLayoutVars>
          <dgm:chMax val="1"/>
          <dgm:chPref val="1"/>
        </dgm:presLayoutVars>
      </dgm:prSet>
      <dgm:spPr/>
      <dgm:t>
        <a:bodyPr/>
        <a:lstStyle/>
        <a:p>
          <a:endParaRPr lang="en-US"/>
        </a:p>
      </dgm:t>
    </dgm:pt>
    <dgm:pt modelId="{D19D902B-60CC-4DC6-892E-1A236D56AF0F}" type="pres">
      <dgm:prSet presAssocID="{E18AC8C4-28A9-46B5-B463-3F7603344292}" presName="sibTrans" presStyleCnt="0"/>
      <dgm:spPr/>
    </dgm:pt>
    <dgm:pt modelId="{7D557182-BC98-4E2E-9861-3C0139EC57EC}" type="pres">
      <dgm:prSet presAssocID="{3851DBD0-4474-4349-B9BF-D369C0463DCB}" presName="compNode" presStyleCnt="0"/>
      <dgm:spPr/>
    </dgm:pt>
    <dgm:pt modelId="{00325F99-74B1-45A2-8A19-3BC7A56E5E2F}" type="pres">
      <dgm:prSet presAssocID="{3851DBD0-4474-4349-B9BF-D369C0463DC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Brain"/>
        </a:ext>
      </dgm:extLst>
    </dgm:pt>
    <dgm:pt modelId="{A436E875-D6E5-470E-A0E7-A6D0DD1AF527}" type="pres">
      <dgm:prSet presAssocID="{3851DBD0-4474-4349-B9BF-D369C0463DCB}" presName="spaceRect" presStyleCnt="0"/>
      <dgm:spPr/>
    </dgm:pt>
    <dgm:pt modelId="{5905EDE7-2EC7-4DD8-BF60-79B6056CE560}" type="pres">
      <dgm:prSet presAssocID="{3851DBD0-4474-4349-B9BF-D369C0463DCB}" presName="textRect" presStyleLbl="revTx" presStyleIdx="1" presStyleCnt="2">
        <dgm:presLayoutVars>
          <dgm:chMax val="1"/>
          <dgm:chPref val="1"/>
        </dgm:presLayoutVars>
      </dgm:prSet>
      <dgm:spPr/>
      <dgm:t>
        <a:bodyPr/>
        <a:lstStyle/>
        <a:p>
          <a:endParaRPr lang="en-US"/>
        </a:p>
      </dgm:t>
    </dgm:pt>
  </dgm:ptLst>
  <dgm:cxnLst>
    <dgm:cxn modelId="{23F0E04D-56B6-4AF0-9007-B490E713160E}" srcId="{3887A543-663D-4826-B5EC-482DEFC3B235}" destId="{3851DBD0-4474-4349-B9BF-D369C0463DCB}" srcOrd="1" destOrd="0" parTransId="{CFC16596-5253-4658-8E7B-1064195AE680}" sibTransId="{993223CA-2B25-47A4-A3BF-2B302E4D10E3}"/>
    <dgm:cxn modelId="{83DAE93D-1743-4E59-A8EF-1DC2BF466690}" type="presOf" srcId="{E3CEF80B-77F3-40E4-B18B-3FE54F9D558F}" destId="{B565324E-0A61-4C3C-A4E6-202F4AD2F7E0}" srcOrd="0" destOrd="0" presId="urn:microsoft.com/office/officeart/2018/2/layout/IconLabelList"/>
    <dgm:cxn modelId="{AF5C119F-A4FB-4596-AE7D-B3DE792342C8}" type="presOf" srcId="{3887A543-663D-4826-B5EC-482DEFC3B235}" destId="{4AD10C74-5C55-4C3A-A27B-DA2D51A04E81}" srcOrd="0" destOrd="0" presId="urn:microsoft.com/office/officeart/2018/2/layout/IconLabelList"/>
    <dgm:cxn modelId="{27BFEC1A-6E99-4C8F-B8A4-9A42089E115C}" srcId="{3887A543-663D-4826-B5EC-482DEFC3B235}" destId="{E3CEF80B-77F3-40E4-B18B-3FE54F9D558F}" srcOrd="0" destOrd="0" parTransId="{FADC7E39-D3E9-4805-8232-81D31D67F62C}" sibTransId="{E18AC8C4-28A9-46B5-B463-3F7603344292}"/>
    <dgm:cxn modelId="{AD94F3E3-2472-419E-AAF4-0405A2DFB8E2}" type="presOf" srcId="{3851DBD0-4474-4349-B9BF-D369C0463DCB}" destId="{5905EDE7-2EC7-4DD8-BF60-79B6056CE560}" srcOrd="0" destOrd="0" presId="urn:microsoft.com/office/officeart/2018/2/layout/IconLabelList"/>
    <dgm:cxn modelId="{28339524-6A52-46C5-9837-384A2219BD74}" type="presParOf" srcId="{4AD10C74-5C55-4C3A-A27B-DA2D51A04E81}" destId="{29862F80-1D89-4CA4-BEC5-127003047A56}" srcOrd="0" destOrd="0" presId="urn:microsoft.com/office/officeart/2018/2/layout/IconLabelList"/>
    <dgm:cxn modelId="{FBC0DFA7-F0DD-4441-B784-53DACF9F9862}" type="presParOf" srcId="{29862F80-1D89-4CA4-BEC5-127003047A56}" destId="{9847EF23-67BF-4548-91D0-BDE19F0D83F0}" srcOrd="0" destOrd="0" presId="urn:microsoft.com/office/officeart/2018/2/layout/IconLabelList"/>
    <dgm:cxn modelId="{CE3AAB76-6987-462D-BE35-F538490A6C3C}" type="presParOf" srcId="{29862F80-1D89-4CA4-BEC5-127003047A56}" destId="{6C4402B2-31FA-487D-BD51-7FADF37447A9}" srcOrd="1" destOrd="0" presId="urn:microsoft.com/office/officeart/2018/2/layout/IconLabelList"/>
    <dgm:cxn modelId="{91E25204-3FDE-4D95-BE94-C73A50016815}" type="presParOf" srcId="{29862F80-1D89-4CA4-BEC5-127003047A56}" destId="{B565324E-0A61-4C3C-A4E6-202F4AD2F7E0}" srcOrd="2" destOrd="0" presId="urn:microsoft.com/office/officeart/2018/2/layout/IconLabelList"/>
    <dgm:cxn modelId="{62C28EA4-B5CA-4F9B-864C-2A64BE841895}" type="presParOf" srcId="{4AD10C74-5C55-4C3A-A27B-DA2D51A04E81}" destId="{D19D902B-60CC-4DC6-892E-1A236D56AF0F}" srcOrd="1" destOrd="0" presId="urn:microsoft.com/office/officeart/2018/2/layout/IconLabelList"/>
    <dgm:cxn modelId="{8B2ABB4F-6D52-45C8-9796-E81F23EB3BC3}" type="presParOf" srcId="{4AD10C74-5C55-4C3A-A27B-DA2D51A04E81}" destId="{7D557182-BC98-4E2E-9861-3C0139EC57EC}" srcOrd="2" destOrd="0" presId="urn:microsoft.com/office/officeart/2018/2/layout/IconLabelList"/>
    <dgm:cxn modelId="{608E9F49-4DEF-4EBC-9078-A0D598DFF72B}" type="presParOf" srcId="{7D557182-BC98-4E2E-9861-3C0139EC57EC}" destId="{00325F99-74B1-45A2-8A19-3BC7A56E5E2F}" srcOrd="0" destOrd="0" presId="urn:microsoft.com/office/officeart/2018/2/layout/IconLabelList"/>
    <dgm:cxn modelId="{28E38B0E-721D-4758-85A5-AA988C7DAF8B}" type="presParOf" srcId="{7D557182-BC98-4E2E-9861-3C0139EC57EC}" destId="{A436E875-D6E5-470E-A0E7-A6D0DD1AF527}" srcOrd="1" destOrd="0" presId="urn:microsoft.com/office/officeart/2018/2/layout/IconLabelList"/>
    <dgm:cxn modelId="{26F219D1-06D2-43C2-9027-9A9DB813D588}" type="presParOf" srcId="{7D557182-BC98-4E2E-9861-3C0139EC57EC}" destId="{5905EDE7-2EC7-4DD8-BF60-79B6056CE56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B2AF6A-1CAA-44F4-B8DA-1A765D275CD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B13A206-31DF-4C15-BF7E-52B93FC16D9F}">
      <dgm:prSet/>
      <dgm:spPr/>
      <dgm:t>
        <a:bodyPr/>
        <a:lstStyle/>
        <a:p>
          <a:r>
            <a:rPr lang="en-GB"/>
            <a:t>Have you noticed when you recall an event with a friend, they often have a different memory of it than you?</a:t>
          </a:r>
          <a:endParaRPr lang="en-US"/>
        </a:p>
      </dgm:t>
    </dgm:pt>
    <dgm:pt modelId="{5E2E479D-0181-4265-A7B2-311B0EFAA125}" type="parTrans" cxnId="{2990191A-9A37-411C-9CF6-F3F35BA4056A}">
      <dgm:prSet/>
      <dgm:spPr/>
      <dgm:t>
        <a:bodyPr/>
        <a:lstStyle/>
        <a:p>
          <a:endParaRPr lang="en-US"/>
        </a:p>
      </dgm:t>
    </dgm:pt>
    <dgm:pt modelId="{489C88D0-940A-4C67-A65E-D87AEAD518DE}" type="sibTrans" cxnId="{2990191A-9A37-411C-9CF6-F3F35BA4056A}">
      <dgm:prSet/>
      <dgm:spPr/>
      <dgm:t>
        <a:bodyPr/>
        <a:lstStyle/>
        <a:p>
          <a:endParaRPr lang="en-US"/>
        </a:p>
      </dgm:t>
    </dgm:pt>
    <dgm:pt modelId="{92C22143-A3BF-4A2A-8670-82499D87018F}">
      <dgm:prSet/>
      <dgm:spPr/>
      <dgm:t>
        <a:bodyPr/>
        <a:lstStyle/>
        <a:p>
          <a:r>
            <a:rPr lang="en-GB"/>
            <a:t>If we only remember what we care about, how do we create an effective environment for learning?</a:t>
          </a:r>
          <a:endParaRPr lang="en-US"/>
        </a:p>
      </dgm:t>
    </dgm:pt>
    <dgm:pt modelId="{33E03A06-3BEF-4FFF-871A-3984021F1EC0}" type="parTrans" cxnId="{535000EE-FEE6-4374-A17C-474E31E39978}">
      <dgm:prSet/>
      <dgm:spPr/>
      <dgm:t>
        <a:bodyPr/>
        <a:lstStyle/>
        <a:p>
          <a:endParaRPr lang="en-US"/>
        </a:p>
      </dgm:t>
    </dgm:pt>
    <dgm:pt modelId="{D591C185-528E-4477-BDE8-5AFDDFCE16F6}" type="sibTrans" cxnId="{535000EE-FEE6-4374-A17C-474E31E39978}">
      <dgm:prSet/>
      <dgm:spPr/>
      <dgm:t>
        <a:bodyPr/>
        <a:lstStyle/>
        <a:p>
          <a:endParaRPr lang="en-US"/>
        </a:p>
      </dgm:t>
    </dgm:pt>
    <dgm:pt modelId="{F673A158-CCF5-48C3-9BCC-2BED76F00772}" type="pres">
      <dgm:prSet presAssocID="{D1B2AF6A-1CAA-44F4-B8DA-1A765D275CDE}" presName="linear" presStyleCnt="0">
        <dgm:presLayoutVars>
          <dgm:animLvl val="lvl"/>
          <dgm:resizeHandles val="exact"/>
        </dgm:presLayoutVars>
      </dgm:prSet>
      <dgm:spPr/>
      <dgm:t>
        <a:bodyPr/>
        <a:lstStyle/>
        <a:p>
          <a:endParaRPr lang="en-US"/>
        </a:p>
      </dgm:t>
    </dgm:pt>
    <dgm:pt modelId="{650F9B90-7B4E-456B-9AE3-2A712912846F}" type="pres">
      <dgm:prSet presAssocID="{AB13A206-31DF-4C15-BF7E-52B93FC16D9F}" presName="parentText" presStyleLbl="node1" presStyleIdx="0" presStyleCnt="2">
        <dgm:presLayoutVars>
          <dgm:chMax val="0"/>
          <dgm:bulletEnabled val="1"/>
        </dgm:presLayoutVars>
      </dgm:prSet>
      <dgm:spPr/>
      <dgm:t>
        <a:bodyPr/>
        <a:lstStyle/>
        <a:p>
          <a:endParaRPr lang="en-US"/>
        </a:p>
      </dgm:t>
    </dgm:pt>
    <dgm:pt modelId="{502F1FF3-1EA1-4C5C-A7FC-71612F0152DB}" type="pres">
      <dgm:prSet presAssocID="{489C88D0-940A-4C67-A65E-D87AEAD518DE}" presName="spacer" presStyleCnt="0"/>
      <dgm:spPr/>
    </dgm:pt>
    <dgm:pt modelId="{D8ECF343-DBE2-4E3B-B814-B45EDDE0B01E}" type="pres">
      <dgm:prSet presAssocID="{92C22143-A3BF-4A2A-8670-82499D87018F}" presName="parentText" presStyleLbl="node1" presStyleIdx="1" presStyleCnt="2">
        <dgm:presLayoutVars>
          <dgm:chMax val="0"/>
          <dgm:bulletEnabled val="1"/>
        </dgm:presLayoutVars>
      </dgm:prSet>
      <dgm:spPr/>
      <dgm:t>
        <a:bodyPr/>
        <a:lstStyle/>
        <a:p>
          <a:endParaRPr lang="en-US"/>
        </a:p>
      </dgm:t>
    </dgm:pt>
  </dgm:ptLst>
  <dgm:cxnLst>
    <dgm:cxn modelId="{2990191A-9A37-411C-9CF6-F3F35BA4056A}" srcId="{D1B2AF6A-1CAA-44F4-B8DA-1A765D275CDE}" destId="{AB13A206-31DF-4C15-BF7E-52B93FC16D9F}" srcOrd="0" destOrd="0" parTransId="{5E2E479D-0181-4265-A7B2-311B0EFAA125}" sibTransId="{489C88D0-940A-4C67-A65E-D87AEAD518DE}"/>
    <dgm:cxn modelId="{4609EB40-E519-43FD-B580-B21D65FABE60}" type="presOf" srcId="{D1B2AF6A-1CAA-44F4-B8DA-1A765D275CDE}" destId="{F673A158-CCF5-48C3-9BCC-2BED76F00772}" srcOrd="0" destOrd="0" presId="urn:microsoft.com/office/officeart/2005/8/layout/vList2"/>
    <dgm:cxn modelId="{53520E4D-0B24-440A-B7D4-B84F5699FB9D}" type="presOf" srcId="{AB13A206-31DF-4C15-BF7E-52B93FC16D9F}" destId="{650F9B90-7B4E-456B-9AE3-2A712912846F}" srcOrd="0" destOrd="0" presId="urn:microsoft.com/office/officeart/2005/8/layout/vList2"/>
    <dgm:cxn modelId="{7C484169-6636-4D08-81E9-B0E7C2F7FA54}" type="presOf" srcId="{92C22143-A3BF-4A2A-8670-82499D87018F}" destId="{D8ECF343-DBE2-4E3B-B814-B45EDDE0B01E}" srcOrd="0" destOrd="0" presId="urn:microsoft.com/office/officeart/2005/8/layout/vList2"/>
    <dgm:cxn modelId="{535000EE-FEE6-4374-A17C-474E31E39978}" srcId="{D1B2AF6A-1CAA-44F4-B8DA-1A765D275CDE}" destId="{92C22143-A3BF-4A2A-8670-82499D87018F}" srcOrd="1" destOrd="0" parTransId="{33E03A06-3BEF-4FFF-871A-3984021F1EC0}" sibTransId="{D591C185-528E-4477-BDE8-5AFDDFCE16F6}"/>
    <dgm:cxn modelId="{DECF183E-766A-4817-BEF9-B5137CF53A15}" type="presParOf" srcId="{F673A158-CCF5-48C3-9BCC-2BED76F00772}" destId="{650F9B90-7B4E-456B-9AE3-2A712912846F}" srcOrd="0" destOrd="0" presId="urn:microsoft.com/office/officeart/2005/8/layout/vList2"/>
    <dgm:cxn modelId="{A20C90F8-3079-450A-9764-29E5ED6B4F1B}" type="presParOf" srcId="{F673A158-CCF5-48C3-9BCC-2BED76F00772}" destId="{502F1FF3-1EA1-4C5C-A7FC-71612F0152DB}" srcOrd="1" destOrd="0" presId="urn:microsoft.com/office/officeart/2005/8/layout/vList2"/>
    <dgm:cxn modelId="{D22DAACD-D16E-45AA-808B-422FEC851AAC}" type="presParOf" srcId="{F673A158-CCF5-48C3-9BCC-2BED76F00772}" destId="{D8ECF343-DBE2-4E3B-B814-B45EDDE0B01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45EFD7-CF89-45EE-9092-5BF1E2B02203}">
      <dsp:nvSpPr>
        <dsp:cNvPr id="0" name=""/>
        <dsp:cNvSpPr/>
      </dsp:nvSpPr>
      <dsp:spPr>
        <a:xfrm>
          <a:off x="0" y="574"/>
          <a:ext cx="7012370" cy="13451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2E12E9-00B4-4699-AAAC-FF56C8106BB7}">
      <dsp:nvSpPr>
        <dsp:cNvPr id="0" name=""/>
        <dsp:cNvSpPr/>
      </dsp:nvSpPr>
      <dsp:spPr>
        <a:xfrm>
          <a:off x="406904" y="303230"/>
          <a:ext cx="739825" cy="73982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71EC64-1900-4167-AD84-1F1C285227E7}">
      <dsp:nvSpPr>
        <dsp:cNvPr id="0" name=""/>
        <dsp:cNvSpPr/>
      </dsp:nvSpPr>
      <dsp:spPr>
        <a:xfrm>
          <a:off x="1553633" y="574"/>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lvl="0" algn="l" defTabSz="1111250">
            <a:lnSpc>
              <a:spcPct val="90000"/>
            </a:lnSpc>
            <a:spcBef>
              <a:spcPct val="0"/>
            </a:spcBef>
            <a:spcAft>
              <a:spcPct val="35000"/>
            </a:spcAft>
          </a:pPr>
          <a:r>
            <a:rPr lang="en-GB" sz="2500" kern="1200" dirty="0"/>
            <a:t>What </a:t>
          </a:r>
          <a:r>
            <a:rPr lang="en-GB" sz="2500" kern="1200" dirty="0">
              <a:latin typeface="Univers Condensed" panose="020B0502020104020203"/>
            </a:rPr>
            <a:t>we</a:t>
          </a:r>
          <a:r>
            <a:rPr lang="en-GB" sz="2500" kern="1200" dirty="0"/>
            <a:t> know about how people learn</a:t>
          </a:r>
          <a:endParaRPr lang="en-US" sz="2500" kern="1200" dirty="0"/>
        </a:p>
      </dsp:txBody>
      <dsp:txXfrm>
        <a:off x="1553633" y="574"/>
        <a:ext cx="5458736" cy="1345137"/>
      </dsp:txXfrm>
    </dsp:sp>
    <dsp:sp modelId="{2F555351-F9C2-4076-B5CF-AA00AA83EBB1}">
      <dsp:nvSpPr>
        <dsp:cNvPr id="0" name=""/>
        <dsp:cNvSpPr/>
      </dsp:nvSpPr>
      <dsp:spPr>
        <a:xfrm>
          <a:off x="0" y="1681996"/>
          <a:ext cx="7012370" cy="13451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9169B1-EC8C-489B-A750-4A6DB29F6357}">
      <dsp:nvSpPr>
        <dsp:cNvPr id="0" name=""/>
        <dsp:cNvSpPr/>
      </dsp:nvSpPr>
      <dsp:spPr>
        <a:xfrm>
          <a:off x="406904" y="1984652"/>
          <a:ext cx="739825" cy="73982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87D6E61-9430-4CC2-98CD-7CF2D9BD728E}">
      <dsp:nvSpPr>
        <dsp:cNvPr id="0" name=""/>
        <dsp:cNvSpPr/>
      </dsp:nvSpPr>
      <dsp:spPr>
        <a:xfrm>
          <a:off x="1553633" y="1681996"/>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lvl="0" algn="l" defTabSz="1111250" rtl="0">
            <a:lnSpc>
              <a:spcPct val="90000"/>
            </a:lnSpc>
            <a:spcBef>
              <a:spcPct val="0"/>
            </a:spcBef>
            <a:spcAft>
              <a:spcPct val="35000"/>
            </a:spcAft>
          </a:pPr>
          <a:r>
            <a:rPr lang="en-GB" sz="2500" kern="1200" dirty="0">
              <a:latin typeface="Univers Condensed" panose="020B0502020104020203"/>
            </a:rPr>
            <a:t> Contemporary Learning</a:t>
          </a:r>
          <a:r>
            <a:rPr lang="en-GB" sz="2500" kern="1200" dirty="0"/>
            <a:t> theories </a:t>
          </a:r>
          <a:endParaRPr lang="en-US" sz="2500" kern="1200" dirty="0"/>
        </a:p>
      </dsp:txBody>
      <dsp:txXfrm>
        <a:off x="1553633" y="1681996"/>
        <a:ext cx="5458736" cy="1345137"/>
      </dsp:txXfrm>
    </dsp:sp>
    <dsp:sp modelId="{04B5EA94-2AC4-47CE-8045-E1B1994FCD5D}">
      <dsp:nvSpPr>
        <dsp:cNvPr id="0" name=""/>
        <dsp:cNvSpPr/>
      </dsp:nvSpPr>
      <dsp:spPr>
        <a:xfrm>
          <a:off x="0" y="3363418"/>
          <a:ext cx="7012370" cy="13451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796960-AF21-47BB-93D8-0C1811BD87D7}">
      <dsp:nvSpPr>
        <dsp:cNvPr id="0" name=""/>
        <dsp:cNvSpPr/>
      </dsp:nvSpPr>
      <dsp:spPr>
        <a:xfrm>
          <a:off x="406904" y="3666074"/>
          <a:ext cx="739825" cy="739825"/>
        </a:xfrm>
        <a:prstGeom prst="rect">
          <a:avLst/>
        </a:prstGeom>
        <a:blipFill>
          <a:blip xmlns:r="http://schemas.openxmlformats.org/officeDocument/2006/relationships" r:embed="rId5">
            <a:extLst>
              <a:ext uri="{96DAC541-7B7A-43D3-8B79-37D633B846F1}">
                <asvg:svgBlip xmlns:asvg="http://schemas.microsoft.com/office/drawing/2016/SVG/main" xmlns=""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5898044-127F-4F37-8039-DE25836E36C1}">
      <dsp:nvSpPr>
        <dsp:cNvPr id="0" name=""/>
        <dsp:cNvSpPr/>
      </dsp:nvSpPr>
      <dsp:spPr>
        <a:xfrm>
          <a:off x="1553633" y="3363418"/>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lvl="0" algn="l" defTabSz="1111250">
            <a:lnSpc>
              <a:spcPct val="90000"/>
            </a:lnSpc>
            <a:spcBef>
              <a:spcPct val="0"/>
            </a:spcBef>
            <a:spcAft>
              <a:spcPct val="35000"/>
            </a:spcAft>
          </a:pPr>
          <a:r>
            <a:rPr lang="en-GB" sz="2500" kern="1200" dirty="0"/>
            <a:t>Methods and </a:t>
          </a:r>
          <a:r>
            <a:rPr lang="en-GB" sz="2500" kern="1200" dirty="0">
              <a:latin typeface="Univers Condensed" panose="020B0502020104020203"/>
            </a:rPr>
            <a:t>Techniques</a:t>
          </a:r>
          <a:endParaRPr lang="en-US" sz="2500" kern="1200" dirty="0"/>
        </a:p>
      </dsp:txBody>
      <dsp:txXfrm>
        <a:off x="1553633" y="3363418"/>
        <a:ext cx="5458736" cy="13451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8766DD-298F-4ADA-92A0-7227E0077A32}">
      <dsp:nvSpPr>
        <dsp:cNvPr id="0" name=""/>
        <dsp:cNvSpPr/>
      </dsp:nvSpPr>
      <dsp:spPr>
        <a:xfrm>
          <a:off x="861" y="0"/>
          <a:ext cx="3489945" cy="3814281"/>
        </a:xfrm>
        <a:prstGeom prst="rect">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4729" tIns="0" rIns="344729" bIns="330200" numCol="1" spcCol="1270" anchor="t" anchorCtr="0">
          <a:noAutofit/>
        </a:bodyPr>
        <a:lstStyle/>
        <a:p>
          <a:pPr lvl="0" algn="l" defTabSz="1155700">
            <a:lnSpc>
              <a:spcPct val="90000"/>
            </a:lnSpc>
            <a:spcBef>
              <a:spcPct val="0"/>
            </a:spcBef>
            <a:spcAft>
              <a:spcPct val="35000"/>
            </a:spcAft>
          </a:pPr>
          <a:r>
            <a:rPr lang="en-GB" sz="2600" kern="1200"/>
            <a:t>Reflect on your own experiences of learning and how people learn</a:t>
          </a:r>
          <a:endParaRPr lang="en-US" sz="2600" kern="1200"/>
        </a:p>
      </dsp:txBody>
      <dsp:txXfrm>
        <a:off x="861" y="1525712"/>
        <a:ext cx="3489945" cy="2288568"/>
      </dsp:txXfrm>
    </dsp:sp>
    <dsp:sp modelId="{33D5EB1F-4A90-4DB1-AF6F-4207901F936C}">
      <dsp:nvSpPr>
        <dsp:cNvPr id="0" name=""/>
        <dsp:cNvSpPr/>
      </dsp:nvSpPr>
      <dsp:spPr>
        <a:xfrm>
          <a:off x="861" y="0"/>
          <a:ext cx="3489945" cy="1525712"/>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4729" tIns="165100" rIns="344729" bIns="165100" numCol="1" spcCol="1270" anchor="ctr" anchorCtr="0">
          <a:noAutofit/>
        </a:bodyPr>
        <a:lstStyle/>
        <a:p>
          <a:pPr lvl="0" algn="l" defTabSz="2933700">
            <a:lnSpc>
              <a:spcPct val="90000"/>
            </a:lnSpc>
            <a:spcBef>
              <a:spcPct val="0"/>
            </a:spcBef>
            <a:spcAft>
              <a:spcPct val="35000"/>
            </a:spcAft>
          </a:pPr>
          <a:r>
            <a:rPr lang="en-US" sz="6600" kern="1200"/>
            <a:t>01</a:t>
          </a:r>
        </a:p>
      </dsp:txBody>
      <dsp:txXfrm>
        <a:off x="861" y="0"/>
        <a:ext cx="3489945" cy="1525712"/>
      </dsp:txXfrm>
    </dsp:sp>
    <dsp:sp modelId="{EC652369-0AC4-4EC3-930F-00DD2AA68983}">
      <dsp:nvSpPr>
        <dsp:cNvPr id="0" name=""/>
        <dsp:cNvSpPr/>
      </dsp:nvSpPr>
      <dsp:spPr>
        <a:xfrm>
          <a:off x="3770002" y="0"/>
          <a:ext cx="3489945" cy="3814281"/>
        </a:xfrm>
        <a:prstGeom prst="rect">
          <a:avLst/>
        </a:prstGeom>
        <a:solidFill>
          <a:schemeClr val="accent2">
            <a:hueOff val="-9285699"/>
            <a:satOff val="0"/>
            <a:lumOff val="0"/>
            <a:alphaOff val="0"/>
          </a:schemeClr>
        </a:solidFill>
        <a:ln w="22225" cap="rnd" cmpd="sng" algn="ctr">
          <a:solidFill>
            <a:schemeClr val="accent2">
              <a:hueOff val="-9285699"/>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4729" tIns="0" rIns="344729" bIns="330200" numCol="1" spcCol="1270" anchor="t" anchorCtr="0">
          <a:noAutofit/>
        </a:bodyPr>
        <a:lstStyle/>
        <a:p>
          <a:pPr lvl="0" algn="l" defTabSz="1155700">
            <a:lnSpc>
              <a:spcPct val="90000"/>
            </a:lnSpc>
            <a:spcBef>
              <a:spcPct val="0"/>
            </a:spcBef>
            <a:spcAft>
              <a:spcPct val="35000"/>
            </a:spcAft>
          </a:pPr>
          <a:r>
            <a:rPr lang="en-GB" sz="2600" kern="1200"/>
            <a:t>Apply contemporary learning theories to a learning experience</a:t>
          </a:r>
          <a:endParaRPr lang="en-US" sz="2600" kern="1200"/>
        </a:p>
      </dsp:txBody>
      <dsp:txXfrm>
        <a:off x="3770002" y="1525712"/>
        <a:ext cx="3489945" cy="2288568"/>
      </dsp:txXfrm>
    </dsp:sp>
    <dsp:sp modelId="{FA389806-C260-433E-A9D2-80DAF9D13CDD}">
      <dsp:nvSpPr>
        <dsp:cNvPr id="0" name=""/>
        <dsp:cNvSpPr/>
      </dsp:nvSpPr>
      <dsp:spPr>
        <a:xfrm>
          <a:off x="3770002" y="0"/>
          <a:ext cx="3489945" cy="1525712"/>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4729" tIns="165100" rIns="344729" bIns="165100" numCol="1" spcCol="1270" anchor="ctr" anchorCtr="0">
          <a:noAutofit/>
        </a:bodyPr>
        <a:lstStyle/>
        <a:p>
          <a:pPr lvl="0" algn="l" defTabSz="2933700">
            <a:lnSpc>
              <a:spcPct val="90000"/>
            </a:lnSpc>
            <a:spcBef>
              <a:spcPct val="0"/>
            </a:spcBef>
            <a:spcAft>
              <a:spcPct val="35000"/>
            </a:spcAft>
          </a:pPr>
          <a:r>
            <a:rPr lang="en-US" sz="6600" kern="1200"/>
            <a:t>02</a:t>
          </a:r>
        </a:p>
      </dsp:txBody>
      <dsp:txXfrm>
        <a:off x="3770002" y="0"/>
        <a:ext cx="3489945" cy="1525712"/>
      </dsp:txXfrm>
    </dsp:sp>
    <dsp:sp modelId="{DB97308D-2990-49C8-9678-586E6EFC9522}">
      <dsp:nvSpPr>
        <dsp:cNvPr id="0" name=""/>
        <dsp:cNvSpPr/>
      </dsp:nvSpPr>
      <dsp:spPr>
        <a:xfrm>
          <a:off x="7539143" y="0"/>
          <a:ext cx="3489945" cy="3814281"/>
        </a:xfrm>
        <a:prstGeom prst="rect">
          <a:avLst/>
        </a:prstGeom>
        <a:solidFill>
          <a:schemeClr val="accent2">
            <a:hueOff val="-18571397"/>
            <a:satOff val="0"/>
            <a:lumOff val="0"/>
            <a:alphaOff val="0"/>
          </a:schemeClr>
        </a:solidFill>
        <a:ln w="22225" cap="rnd" cmpd="sng" algn="ctr">
          <a:solidFill>
            <a:schemeClr val="accent2">
              <a:hueOff val="-18571397"/>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4729" tIns="0" rIns="344729" bIns="330200" numCol="1" spcCol="1270" anchor="t" anchorCtr="0">
          <a:noAutofit/>
        </a:bodyPr>
        <a:lstStyle/>
        <a:p>
          <a:pPr lvl="0" algn="l" defTabSz="1155700">
            <a:lnSpc>
              <a:spcPct val="90000"/>
            </a:lnSpc>
            <a:spcBef>
              <a:spcPct val="0"/>
            </a:spcBef>
            <a:spcAft>
              <a:spcPct val="35000"/>
            </a:spcAft>
          </a:pPr>
          <a:r>
            <a:rPr lang="en-GB" sz="2600" kern="1200"/>
            <a:t>Identify appropriate methods of delivery for adult learning</a:t>
          </a:r>
          <a:endParaRPr lang="en-US" sz="2600" kern="1200"/>
        </a:p>
      </dsp:txBody>
      <dsp:txXfrm>
        <a:off x="7539143" y="1525712"/>
        <a:ext cx="3489945" cy="2288568"/>
      </dsp:txXfrm>
    </dsp:sp>
    <dsp:sp modelId="{CBDD1F8C-774F-4E5E-AF70-CD58B8E752F3}">
      <dsp:nvSpPr>
        <dsp:cNvPr id="0" name=""/>
        <dsp:cNvSpPr/>
      </dsp:nvSpPr>
      <dsp:spPr>
        <a:xfrm>
          <a:off x="7539143" y="0"/>
          <a:ext cx="3489945" cy="1525712"/>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4729" tIns="165100" rIns="344729" bIns="165100" numCol="1" spcCol="1270" anchor="ctr" anchorCtr="0">
          <a:noAutofit/>
        </a:bodyPr>
        <a:lstStyle/>
        <a:p>
          <a:pPr lvl="0" algn="l" defTabSz="2933700">
            <a:lnSpc>
              <a:spcPct val="90000"/>
            </a:lnSpc>
            <a:spcBef>
              <a:spcPct val="0"/>
            </a:spcBef>
            <a:spcAft>
              <a:spcPct val="35000"/>
            </a:spcAft>
          </a:pPr>
          <a:r>
            <a:rPr lang="en-US" sz="6600" kern="1200"/>
            <a:t>03</a:t>
          </a:r>
        </a:p>
      </dsp:txBody>
      <dsp:txXfrm>
        <a:off x="7539143" y="0"/>
        <a:ext cx="3489945" cy="15257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47EF23-67BF-4548-91D0-BDE19F0D83F0}">
      <dsp:nvSpPr>
        <dsp:cNvPr id="0" name=""/>
        <dsp:cNvSpPr/>
      </dsp:nvSpPr>
      <dsp:spPr>
        <a:xfrm>
          <a:off x="2004974" y="340025"/>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65324E-0A61-4C3C-A4E6-202F4AD2F7E0}">
      <dsp:nvSpPr>
        <dsp:cNvPr id="0" name=""/>
        <dsp:cNvSpPr/>
      </dsp:nvSpPr>
      <dsp:spPr>
        <a:xfrm>
          <a:off x="816974" y="275425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00100">
            <a:lnSpc>
              <a:spcPct val="90000"/>
            </a:lnSpc>
            <a:spcBef>
              <a:spcPct val="0"/>
            </a:spcBef>
            <a:spcAft>
              <a:spcPct val="35000"/>
            </a:spcAft>
          </a:pPr>
          <a:r>
            <a:rPr lang="en-GB" sz="1800" kern="1200"/>
            <a:t>Learning:  a change in behaviour or capability as a result of memory</a:t>
          </a:r>
          <a:endParaRPr lang="en-US" sz="1800" kern="1200"/>
        </a:p>
      </dsp:txBody>
      <dsp:txXfrm>
        <a:off x="816974" y="2754255"/>
        <a:ext cx="4320000" cy="720000"/>
      </dsp:txXfrm>
    </dsp:sp>
    <dsp:sp modelId="{00325F99-74B1-45A2-8A19-3BC7A56E5E2F}">
      <dsp:nvSpPr>
        <dsp:cNvPr id="0" name=""/>
        <dsp:cNvSpPr/>
      </dsp:nvSpPr>
      <dsp:spPr>
        <a:xfrm>
          <a:off x="7080975" y="340025"/>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905EDE7-2EC7-4DD8-BF60-79B6056CE560}">
      <dsp:nvSpPr>
        <dsp:cNvPr id="0" name=""/>
        <dsp:cNvSpPr/>
      </dsp:nvSpPr>
      <dsp:spPr>
        <a:xfrm>
          <a:off x="5892975" y="275425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00100">
            <a:lnSpc>
              <a:spcPct val="90000"/>
            </a:lnSpc>
            <a:spcBef>
              <a:spcPct val="0"/>
            </a:spcBef>
            <a:spcAft>
              <a:spcPct val="35000"/>
            </a:spcAft>
          </a:pPr>
          <a:r>
            <a:rPr lang="en-GB" sz="1800" kern="1200"/>
            <a:t>Memory: the encoding of an affective response to an experience, which allows that experience to be reconstructed.</a:t>
          </a:r>
          <a:endParaRPr lang="en-US" sz="1800" kern="1200"/>
        </a:p>
      </dsp:txBody>
      <dsp:txXfrm>
        <a:off x="5892975" y="2754255"/>
        <a:ext cx="432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0F9B90-7B4E-456B-9AE3-2A712912846F}">
      <dsp:nvSpPr>
        <dsp:cNvPr id="0" name=""/>
        <dsp:cNvSpPr/>
      </dsp:nvSpPr>
      <dsp:spPr>
        <a:xfrm>
          <a:off x="0" y="515505"/>
          <a:ext cx="7012370" cy="179010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lvl="0" algn="l" defTabSz="1511300">
            <a:lnSpc>
              <a:spcPct val="90000"/>
            </a:lnSpc>
            <a:spcBef>
              <a:spcPct val="0"/>
            </a:spcBef>
            <a:spcAft>
              <a:spcPct val="35000"/>
            </a:spcAft>
          </a:pPr>
          <a:r>
            <a:rPr lang="en-GB" sz="3400" kern="1200"/>
            <a:t>Have you noticed when you recall an event with a friend, they often have a different memory of it than you?</a:t>
          </a:r>
          <a:endParaRPr lang="en-US" sz="3400" kern="1200"/>
        </a:p>
      </dsp:txBody>
      <dsp:txXfrm>
        <a:off x="87385" y="602890"/>
        <a:ext cx="6837600" cy="1615330"/>
      </dsp:txXfrm>
    </dsp:sp>
    <dsp:sp modelId="{D8ECF343-DBE2-4E3B-B814-B45EDDE0B01E}">
      <dsp:nvSpPr>
        <dsp:cNvPr id="0" name=""/>
        <dsp:cNvSpPr/>
      </dsp:nvSpPr>
      <dsp:spPr>
        <a:xfrm>
          <a:off x="0" y="2403525"/>
          <a:ext cx="7012370" cy="1790100"/>
        </a:xfrm>
        <a:prstGeom prst="roundRect">
          <a:avLst/>
        </a:prstGeom>
        <a:gradFill rotWithShape="0">
          <a:gsLst>
            <a:gs pos="0">
              <a:schemeClr val="accent2">
                <a:hueOff val="-18571397"/>
                <a:satOff val="0"/>
                <a:lumOff val="0"/>
                <a:alphaOff val="0"/>
                <a:tint val="98000"/>
                <a:lumMod val="110000"/>
              </a:schemeClr>
            </a:gs>
            <a:gs pos="84000">
              <a:schemeClr val="accent2">
                <a:hueOff val="-18571397"/>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lvl="0" algn="l" defTabSz="1511300">
            <a:lnSpc>
              <a:spcPct val="90000"/>
            </a:lnSpc>
            <a:spcBef>
              <a:spcPct val="0"/>
            </a:spcBef>
            <a:spcAft>
              <a:spcPct val="35000"/>
            </a:spcAft>
          </a:pPr>
          <a:r>
            <a:rPr lang="en-GB" sz="3400" kern="1200"/>
            <a:t>If we only remember what we care about, how do we create an effective environment for learning?</a:t>
          </a:r>
          <a:endParaRPr lang="en-US" sz="3400" kern="1200"/>
        </a:p>
      </dsp:txBody>
      <dsp:txXfrm>
        <a:off x="87385" y="2490910"/>
        <a:ext cx="6837600" cy="161533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xmlns="">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764C60-9FE0-40BF-9861-D9120527A359}" type="datetimeFigureOut">
              <a:rPr lang="en-GB" smtClean="0"/>
              <a:t>15/03/2021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060227-47B9-408D-8932-C894E653189E}" type="slidenum">
              <a:rPr lang="en-GB" smtClean="0"/>
              <a:t>‹#›</a:t>
            </a:fld>
            <a:endParaRPr lang="en-GB"/>
          </a:p>
        </p:txBody>
      </p:sp>
    </p:spTree>
    <p:extLst>
      <p:ext uri="{BB962C8B-B14F-4D97-AF65-F5344CB8AC3E}">
        <p14:creationId xmlns:p14="http://schemas.microsoft.com/office/powerpoint/2010/main" val="735074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22</a:t>
            </a:fld>
            <a:endParaRPr lang="en-US" dirty="0"/>
          </a:p>
        </p:txBody>
      </p:sp>
    </p:spTree>
    <p:extLst>
      <p:ext uri="{BB962C8B-B14F-4D97-AF65-F5344CB8AC3E}">
        <p14:creationId xmlns:p14="http://schemas.microsoft.com/office/powerpoint/2010/main" val="11893440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3/15/2021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826709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3/15/2021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29430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3/15/2021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17146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3/15/2021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70315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3/15/2021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23037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3/15/2021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22411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639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3/15/2021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1614900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3/15/2021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877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57793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3/15/2021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22904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3/15/2021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8565722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hf sldNum="0" hdr="0" ftr="0" dt="0"/>
  <p:txStyles>
    <p:titleStyle>
      <a:lvl1pPr algn="l" defTabSz="457200" rtl="0" eaLnBrk="1" latinLnBrk="0" hangingPunct="1">
        <a:lnSpc>
          <a:spcPct val="90000"/>
        </a:lnSpc>
        <a:spcBef>
          <a:spcPct val="0"/>
        </a:spcBef>
        <a:buNone/>
        <a:defRPr sz="44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technofaq.org/posts/2017/11/10-eye-grabbing-examples-of-emerging-technology-in-education/"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hyperlink" Target="https://technofaq.org/posts/2017/11/10-eye-grabbing-examples-of-emerging-technology-in-education/"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flickr.com/photos/50997200@N07/6059921603/"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Dictionary"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www.mattguyan.com/the-human-memory-system/"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9lR1Fwqt0G8?start=61&amp;feature=oembed"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hyperlink" Target="https://technofaq.org/posts/2017/11/10-eye-grabbing-examples-of-emerging-technology-in-education/"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beta.edtechpolicy.org/AAASGW/Session2/const_inquiry_paper.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courses.lumenlearning.com/suny-collegesuccess-lumen1/chapter/class-attendance/"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getmespark.com/next-gen-membership/"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technofaq.org/posts/2017/11/10-eye-grabbing-examples-of-emerging-technology-in-education/"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B4480E-B7FF-4481-890E-043A69AE6F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a:extLst>
              <a:ext uri="{FF2B5EF4-FFF2-40B4-BE49-F238E27FC236}">
                <a16:creationId xmlns:a16="http://schemas.microsoft.com/office/drawing/2014/main" id="{D572915B-B04B-4A07-A758-7BFFBA9F1DC9}"/>
              </a:ext>
            </a:extLst>
          </p:cNvPr>
          <p:cNvPicPr>
            <a:picLocks noChangeAspect="1"/>
          </p:cNvPicPr>
          <p:nvPr/>
        </p:nvPicPr>
        <p:blipFill rotWithShape="1">
          <a:blip r:embed="rId2">
            <a:extLst>
              <a:ext uri="{837473B0-CC2E-450A-ABE3-18F120FF3D39}">
                <a1611:picAttrSrcUrl xmlns:a1611="http://schemas.microsoft.com/office/drawing/2016/11/main" xmlns="" r:id="rId3"/>
              </a:ext>
            </a:extLst>
          </a:blip>
          <a:srcRect t="6867" b="6867"/>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64C13BAB-7C00-4D21-A857-E3D41C0A2A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4797" y="1661699"/>
            <a:ext cx="3703320"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F1FF39A-AC3C-4066-9D4C-519AA22812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5983" y="1812471"/>
            <a:ext cx="3702134" cy="3383831"/>
          </a:xfrm>
          <a:prstGeom prst="rect">
            <a:avLst/>
          </a:prstGeom>
          <a:solidFill>
            <a:schemeClr val="bg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7889065" y="2324906"/>
            <a:ext cx="3403426" cy="1588698"/>
          </a:xfrm>
        </p:spPr>
        <p:txBody>
          <a:bodyPr>
            <a:normAutofit/>
          </a:bodyPr>
          <a:lstStyle/>
          <a:p>
            <a:r>
              <a:rPr lang="en-GB">
                <a:solidFill>
                  <a:schemeClr val="tx1"/>
                </a:solidFill>
                <a:cs typeface="Calibri Light"/>
              </a:rPr>
              <a:t>Learning Theory</a:t>
            </a:r>
            <a:endParaRPr lang="en-GB">
              <a:solidFill>
                <a:schemeClr val="tx1"/>
              </a:solidFill>
            </a:endParaRPr>
          </a:p>
        </p:txBody>
      </p:sp>
      <p:sp>
        <p:nvSpPr>
          <p:cNvPr id="3" name="Subtitle 2"/>
          <p:cNvSpPr>
            <a:spLocks noGrp="1"/>
          </p:cNvSpPr>
          <p:nvPr>
            <p:ph type="subTitle" idx="1"/>
          </p:nvPr>
        </p:nvSpPr>
        <p:spPr>
          <a:xfrm>
            <a:off x="7889065" y="3945249"/>
            <a:ext cx="3403426" cy="738820"/>
          </a:xfrm>
        </p:spPr>
        <p:txBody>
          <a:bodyPr>
            <a:normAutofit/>
          </a:bodyPr>
          <a:lstStyle/>
          <a:p>
            <a:r>
              <a:rPr lang="en-GB" dirty="0"/>
              <a:t>Leading &amp; Developing People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5B6B9A-7C21-47EE-A255-E998551E32C1}"/>
              </a:ext>
            </a:extLst>
          </p:cNvPr>
          <p:cNvSpPr>
            <a:spLocks noGrp="1"/>
          </p:cNvSpPr>
          <p:nvPr>
            <p:ph type="title"/>
          </p:nvPr>
        </p:nvSpPr>
        <p:spPr>
          <a:xfrm>
            <a:off x="746228" y="1037967"/>
            <a:ext cx="3054091" cy="4709131"/>
          </a:xfrm>
        </p:spPr>
        <p:txBody>
          <a:bodyPr anchor="ctr">
            <a:normAutofit/>
          </a:bodyPr>
          <a:lstStyle/>
          <a:p>
            <a:r>
              <a:rPr lang="en-GB" dirty="0"/>
              <a:t>Session Overview</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E4469169-6CDB-4D33-966D-F3E97328ADF3}"/>
              </a:ext>
            </a:extLst>
          </p:cNvPr>
          <p:cNvGraphicFramePr>
            <a:graphicFrameLocks noGrp="1"/>
          </p:cNvGraphicFramePr>
          <p:nvPr>
            <p:ph idx="1"/>
            <p:extLst>
              <p:ext uri="{D42A27DB-BD31-4B8C-83A1-F6EECF244321}">
                <p14:modId xmlns:p14="http://schemas.microsoft.com/office/powerpoint/2010/main" val="365338724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6466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FABBCE0-E08C-4BBE-9FD2-E2B253D4D5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02C31213-3053-45C5-903A-E14276847ABD}"/>
              </a:ext>
            </a:extLst>
          </p:cNvPr>
          <p:cNvSpPr>
            <a:spLocks noGrp="1"/>
          </p:cNvSpPr>
          <p:nvPr>
            <p:ph type="title"/>
          </p:nvPr>
        </p:nvSpPr>
        <p:spPr>
          <a:xfrm>
            <a:off x="581192" y="702156"/>
            <a:ext cx="11029616" cy="1188720"/>
          </a:xfrm>
        </p:spPr>
        <p:txBody>
          <a:bodyPr>
            <a:normAutofit/>
          </a:bodyPr>
          <a:lstStyle/>
          <a:p>
            <a:r>
              <a:rPr lang="en-GB">
                <a:solidFill>
                  <a:schemeClr val="tx1">
                    <a:lumMod val="85000"/>
                    <a:lumOff val="15000"/>
                  </a:schemeClr>
                </a:solidFill>
              </a:rPr>
              <a:t>Learning Outcomes</a:t>
            </a:r>
          </a:p>
        </p:txBody>
      </p:sp>
      <p:sp>
        <p:nvSpPr>
          <p:cNvPr id="11" name="Rectangle 10">
            <a:extLst>
              <a:ext uri="{FF2B5EF4-FFF2-40B4-BE49-F238E27FC236}">
                <a16:creationId xmlns:a16="http://schemas.microsoft.com/office/drawing/2014/main" id="{FF426BAC-43D6-468E-B6FF-167034D5CE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B02D80E-5995-4C54-8387-5893C2C894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96083C8-1401-4950-AF56-E2FAFE42D6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D9C0B107-4AE6-4101-A82F-09C3089D1DCD}"/>
              </a:ext>
            </a:extLst>
          </p:cNvPr>
          <p:cNvGraphicFramePr>
            <a:graphicFrameLocks noGrp="1"/>
          </p:cNvGraphicFramePr>
          <p:nvPr>
            <p:ph idx="1"/>
            <p:extLst>
              <p:ext uri="{D42A27DB-BD31-4B8C-83A1-F6EECF244321}">
                <p14:modId xmlns:p14="http://schemas.microsoft.com/office/powerpoint/2010/main" val="4140758287"/>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TextBox 15">
            <a:extLst>
              <a:ext uri="{FF2B5EF4-FFF2-40B4-BE49-F238E27FC236}">
                <a16:creationId xmlns:a16="http://schemas.microsoft.com/office/drawing/2014/main" id="{BA205E00-15A7-4389-82BB-DB9DE36B5156}"/>
              </a:ext>
            </a:extLst>
          </p:cNvPr>
          <p:cNvSpPr txBox="1"/>
          <p:nvPr/>
        </p:nvSpPr>
        <p:spPr>
          <a:xfrm>
            <a:off x="538222" y="1888602"/>
            <a:ext cx="60130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FFFF"/>
                </a:solidFill>
              </a:rPr>
              <a:t>At the end of this session, you will be able to:</a:t>
            </a:r>
          </a:p>
        </p:txBody>
      </p:sp>
    </p:spTree>
    <p:extLst>
      <p:ext uri="{BB962C8B-B14F-4D97-AF65-F5344CB8AC3E}">
        <p14:creationId xmlns:p14="http://schemas.microsoft.com/office/powerpoint/2010/main" val="158685680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6B4480E-B7FF-4481-890E-043A69AE6F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a:extLst>
              <a:ext uri="{FF2B5EF4-FFF2-40B4-BE49-F238E27FC236}">
                <a16:creationId xmlns:a16="http://schemas.microsoft.com/office/drawing/2014/main" id="{0B549750-6A88-4E06-AB3B-58C35A6C38D7}"/>
              </a:ext>
            </a:extLst>
          </p:cNvPr>
          <p:cNvPicPr>
            <a:picLocks noChangeAspect="1"/>
          </p:cNvPicPr>
          <p:nvPr/>
        </p:nvPicPr>
        <p:blipFill rotWithShape="1">
          <a:blip r:embed="rId2">
            <a:extLst>
              <a:ext uri="{837473B0-CC2E-450A-ABE3-18F120FF3D39}">
                <a1611:picAttrSrcUrl xmlns:a1611="http://schemas.microsoft.com/office/drawing/2016/11/main" xmlns="" r:id="rId3"/>
              </a:ext>
            </a:extLst>
          </a:blip>
          <a:srcRect t="6897" b="6897"/>
          <a:stretch/>
        </p:blipFill>
        <p:spPr>
          <a:xfrm>
            <a:off x="20" y="10"/>
            <a:ext cx="12191980" cy="6857990"/>
          </a:xfrm>
          <a:prstGeom prst="rect">
            <a:avLst/>
          </a:prstGeom>
        </p:spPr>
      </p:pic>
      <p:sp>
        <p:nvSpPr>
          <p:cNvPr id="23" name="Rectangle 22">
            <a:extLst>
              <a:ext uri="{FF2B5EF4-FFF2-40B4-BE49-F238E27FC236}">
                <a16:creationId xmlns:a16="http://schemas.microsoft.com/office/drawing/2014/main" id="{64C13BAB-7C00-4D21-A857-E3D41C0A2A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661699"/>
            <a:ext cx="3703320"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1F1FF39A-AC3C-4066-9D4C-519AA22812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817914"/>
            <a:ext cx="3702134" cy="3378388"/>
          </a:xfrm>
          <a:prstGeom prst="rect">
            <a:avLst/>
          </a:prstGeom>
          <a:solidFill>
            <a:schemeClr val="bg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0D95C04-075E-4A76-BC39-6EDB169F5B49}"/>
              </a:ext>
            </a:extLst>
          </p:cNvPr>
          <p:cNvSpPr>
            <a:spLocks noGrp="1"/>
          </p:cNvSpPr>
          <p:nvPr>
            <p:ph type="ctrTitle"/>
          </p:nvPr>
        </p:nvSpPr>
        <p:spPr>
          <a:xfrm>
            <a:off x="899510" y="2324906"/>
            <a:ext cx="3412067" cy="1588698"/>
          </a:xfrm>
        </p:spPr>
        <p:txBody>
          <a:bodyPr>
            <a:normAutofit fontScale="90000"/>
          </a:bodyPr>
          <a:lstStyle/>
          <a:p>
            <a:r>
              <a:rPr lang="en-GB" sz="3300" dirty="0">
                <a:solidFill>
                  <a:schemeClr val="tx1"/>
                </a:solidFill>
                <a:ea typeface="+mj-lt"/>
                <a:cs typeface="+mj-lt"/>
              </a:rPr>
              <a:t>What we know about how people learn</a:t>
            </a:r>
          </a:p>
        </p:txBody>
      </p:sp>
      <p:sp>
        <p:nvSpPr>
          <p:cNvPr id="3" name="Content Placeholder 2">
            <a:extLst>
              <a:ext uri="{FF2B5EF4-FFF2-40B4-BE49-F238E27FC236}">
                <a16:creationId xmlns:a16="http://schemas.microsoft.com/office/drawing/2014/main" id="{800642B4-668B-4B45-B527-3A8A22DBDF91}"/>
              </a:ext>
            </a:extLst>
          </p:cNvPr>
          <p:cNvSpPr>
            <a:spLocks noGrp="1"/>
          </p:cNvSpPr>
          <p:nvPr>
            <p:ph type="subTitle" idx="1"/>
          </p:nvPr>
        </p:nvSpPr>
        <p:spPr>
          <a:xfrm>
            <a:off x="899510" y="3945249"/>
            <a:ext cx="3412067" cy="738820"/>
          </a:xfrm>
        </p:spPr>
        <p:txBody>
          <a:bodyPr>
            <a:normAutofit/>
          </a:bodyPr>
          <a:lstStyle/>
          <a:p>
            <a:r>
              <a:rPr lang="en-GB" dirty="0"/>
              <a:t>Reflecting on your own experiences of learning</a:t>
            </a:r>
          </a:p>
        </p:txBody>
      </p:sp>
    </p:spTree>
    <p:extLst>
      <p:ext uri="{BB962C8B-B14F-4D97-AF65-F5344CB8AC3E}">
        <p14:creationId xmlns:p14="http://schemas.microsoft.com/office/powerpoint/2010/main" val="362095154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BB53F82-F191-4EEB-AB7B-F69E634FA3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02A352-1B8C-48CA-A769-8D9769D2B6F0}"/>
              </a:ext>
            </a:extLst>
          </p:cNvPr>
          <p:cNvSpPr>
            <a:spLocks noGrp="1"/>
          </p:cNvSpPr>
          <p:nvPr>
            <p:ph type="title"/>
          </p:nvPr>
        </p:nvSpPr>
        <p:spPr>
          <a:xfrm>
            <a:off x="581192" y="702156"/>
            <a:ext cx="11029616" cy="1188720"/>
          </a:xfrm>
        </p:spPr>
        <p:txBody>
          <a:bodyPr>
            <a:normAutofit/>
          </a:bodyPr>
          <a:lstStyle/>
          <a:p>
            <a:r>
              <a:rPr lang="en-GB" sz="3700"/>
              <a:t>How much do you remember about what you learned in school?</a:t>
            </a:r>
          </a:p>
        </p:txBody>
      </p:sp>
      <p:sp>
        <p:nvSpPr>
          <p:cNvPr id="12" name="Rectangle 11">
            <a:extLst>
              <a:ext uri="{FF2B5EF4-FFF2-40B4-BE49-F238E27FC236}">
                <a16:creationId xmlns:a16="http://schemas.microsoft.com/office/drawing/2014/main" id="{8616AA08-3831-473D-B61B-89484A33CF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8431B918-3A1C-46BA-9430-CAD97D9DA0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400935A-2F82-4DC4-A4E1-E12EFB8C273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A3D5D599-1CAE-4C92-B5AE-8E51AF6D47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Diagram, schematic&#10;&#10;Description automatically generated">
            <a:extLst>
              <a:ext uri="{FF2B5EF4-FFF2-40B4-BE49-F238E27FC236}">
                <a16:creationId xmlns:a16="http://schemas.microsoft.com/office/drawing/2014/main" id="{08B6916B-8DB7-4372-90B9-D59CA504D122}"/>
              </a:ext>
            </a:extLst>
          </p:cNvPr>
          <p:cNvPicPr>
            <a:picLocks noChangeAspect="1"/>
          </p:cNvPicPr>
          <p:nvPr/>
        </p:nvPicPr>
        <p:blipFill>
          <a:blip r:embed="rId2"/>
          <a:stretch>
            <a:fillRect/>
          </a:stretch>
        </p:blipFill>
        <p:spPr>
          <a:xfrm>
            <a:off x="1034345" y="2499053"/>
            <a:ext cx="4241447" cy="3405393"/>
          </a:xfrm>
          <a:prstGeom prst="rect">
            <a:avLst/>
          </a:prstGeom>
        </p:spPr>
      </p:pic>
      <p:sp>
        <p:nvSpPr>
          <p:cNvPr id="3" name="Content Placeholder 2">
            <a:extLst>
              <a:ext uri="{FF2B5EF4-FFF2-40B4-BE49-F238E27FC236}">
                <a16:creationId xmlns:a16="http://schemas.microsoft.com/office/drawing/2014/main" id="{33C3F41A-AB7E-476A-A84D-6D8BF2627B9F}"/>
              </a:ext>
            </a:extLst>
          </p:cNvPr>
          <p:cNvSpPr>
            <a:spLocks noGrp="1"/>
          </p:cNvSpPr>
          <p:nvPr>
            <p:ph idx="1"/>
          </p:nvPr>
        </p:nvSpPr>
        <p:spPr>
          <a:xfrm>
            <a:off x="6335805" y="2180496"/>
            <a:ext cx="5275001" cy="4045683"/>
          </a:xfrm>
        </p:spPr>
        <p:txBody>
          <a:bodyPr>
            <a:normAutofit/>
          </a:bodyPr>
          <a:lstStyle/>
          <a:p>
            <a:pPr marL="305435" indent="-305435"/>
            <a:r>
              <a:rPr lang="en-GB" dirty="0"/>
              <a:t>When was the battle of Hastings?</a:t>
            </a:r>
            <a:endParaRPr lang="en-US" dirty="0"/>
          </a:p>
          <a:p>
            <a:pPr marL="305435" indent="-305435"/>
            <a:r>
              <a:rPr lang="en-GB" dirty="0"/>
              <a:t>What is the capital city of Australia?</a:t>
            </a:r>
          </a:p>
          <a:p>
            <a:pPr marL="305435" indent="-305435"/>
            <a:r>
              <a:rPr lang="en-GB" dirty="0"/>
              <a:t>What chemical is represented by AU?</a:t>
            </a:r>
          </a:p>
          <a:p>
            <a:pPr marL="305435" indent="-305435"/>
            <a:r>
              <a:rPr lang="en-GB" dirty="0"/>
              <a:t>Where in the human body is the tibia?</a:t>
            </a:r>
          </a:p>
          <a:p>
            <a:pPr marL="305435" indent="-305435"/>
            <a:r>
              <a:rPr lang="en-GB" dirty="0"/>
              <a:t>What is this the mathematical equation for?</a:t>
            </a:r>
          </a:p>
          <a:p>
            <a:pPr marL="305435" indent="-305435"/>
            <a:r>
              <a:rPr lang="en-GB" dirty="0"/>
              <a:t>Who wrote Lord of the Flies?</a:t>
            </a:r>
          </a:p>
          <a:p>
            <a:pPr marL="305435" indent="-305435"/>
            <a:r>
              <a:rPr lang="en-GB" dirty="0"/>
              <a:t>When do you use an oxford comma? </a:t>
            </a:r>
          </a:p>
          <a:p>
            <a:pPr marL="305435" indent="-305435"/>
            <a:r>
              <a:rPr lang="en-GB" dirty="0"/>
              <a:t>What is the word for </a:t>
            </a:r>
            <a:r>
              <a:rPr lang="en-GB" i="1" dirty="0"/>
              <a:t>house</a:t>
            </a:r>
            <a:r>
              <a:rPr lang="en-GB" dirty="0"/>
              <a:t> in French?</a:t>
            </a:r>
          </a:p>
        </p:txBody>
      </p:sp>
    </p:spTree>
    <p:extLst>
      <p:ext uri="{BB962C8B-B14F-4D97-AF65-F5344CB8AC3E}">
        <p14:creationId xmlns:p14="http://schemas.microsoft.com/office/powerpoint/2010/main" val="2021035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7">
            <a:extLst>
              <a:ext uri="{FF2B5EF4-FFF2-40B4-BE49-F238E27FC236}">
                <a16:creationId xmlns:a16="http://schemas.microsoft.com/office/drawing/2014/main" id="{E6C8E6EB-4C59-429B-97E4-72A058CFC4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9">
            <a:extLst>
              <a:ext uri="{FF2B5EF4-FFF2-40B4-BE49-F238E27FC236}">
                <a16:creationId xmlns:a16="http://schemas.microsoft.com/office/drawing/2014/main" id="{B5B90362-AFCC-46A9-B41C-A257A8C5B3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1">
            <a:extLst>
              <a:ext uri="{FF2B5EF4-FFF2-40B4-BE49-F238E27FC236}">
                <a16:creationId xmlns:a16="http://schemas.microsoft.com/office/drawing/2014/main" id="{F71EF7F1-38BA-471D-8CD4-2A9AE8E355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C0524398-BFB4-4C4A-8317-83B8729F9B2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26" name="Rectangle 25">
            <a:extLst>
              <a:ext uri="{FF2B5EF4-FFF2-40B4-BE49-F238E27FC236}">
                <a16:creationId xmlns:a16="http://schemas.microsoft.com/office/drawing/2014/main" id="{386191B5-2583-4B3E-B008-3E5A3761471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95C4DB5-1B45-490F-A51B-23C9B9A433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63C20DDE-67DF-47CA-B658-875EA5D810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72B4ED93-D6A4-4A1D-9CA7-A0549AB6D4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A picture containing person, indoor&#10;&#10;Description automatically generated">
            <a:extLst>
              <a:ext uri="{FF2B5EF4-FFF2-40B4-BE49-F238E27FC236}">
                <a16:creationId xmlns:a16="http://schemas.microsoft.com/office/drawing/2014/main" id="{CB457D08-1C2F-407E-BE71-717FA3EC83CE}"/>
              </a:ext>
            </a:extLst>
          </p:cNvPr>
          <p:cNvPicPr>
            <a:picLocks noChangeAspect="1"/>
          </p:cNvPicPr>
          <p:nvPr/>
        </p:nvPicPr>
        <p:blipFill rotWithShape="1">
          <a:blip r:embed="rId2">
            <a:extLst>
              <a:ext uri="{837473B0-CC2E-450A-ABE3-18F120FF3D39}">
                <a1611:picAttrSrcUrl xmlns:a1611="http://schemas.microsoft.com/office/drawing/2016/11/main" xmlns="" r:id="rId3"/>
              </a:ext>
            </a:extLst>
          </a:blip>
          <a:srcRect l="79" r="13564"/>
          <a:stretch/>
        </p:blipFill>
        <p:spPr>
          <a:xfrm>
            <a:off x="446534" y="604757"/>
            <a:ext cx="7498616" cy="5796043"/>
          </a:xfrm>
          <a:prstGeom prst="rect">
            <a:avLst/>
          </a:prstGeom>
        </p:spPr>
      </p:pic>
      <p:sp>
        <p:nvSpPr>
          <p:cNvPr id="34" name="Rectangle 33">
            <a:extLst>
              <a:ext uri="{FF2B5EF4-FFF2-40B4-BE49-F238E27FC236}">
                <a16:creationId xmlns:a16="http://schemas.microsoft.com/office/drawing/2014/main" id="{A9C7CFDB-8577-4539-8795-F8B34A3075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53CDF03-1567-4F1B-AEB0-DB1E08A8DEAF}"/>
              </a:ext>
            </a:extLst>
          </p:cNvPr>
          <p:cNvSpPr>
            <a:spLocks noGrp="1"/>
          </p:cNvSpPr>
          <p:nvPr>
            <p:ph type="title"/>
          </p:nvPr>
        </p:nvSpPr>
        <p:spPr>
          <a:xfrm>
            <a:off x="8296275" y="1419225"/>
            <a:ext cx="3081576" cy="2085869"/>
          </a:xfrm>
        </p:spPr>
        <p:txBody>
          <a:bodyPr vert="horz" lIns="91440" tIns="45720" rIns="91440" bIns="45720" rtlCol="0" anchor="b">
            <a:normAutofit/>
          </a:bodyPr>
          <a:lstStyle/>
          <a:p>
            <a:r>
              <a:rPr lang="en-US" sz="3200" dirty="0">
                <a:solidFill>
                  <a:srgbClr val="FFFFFF"/>
                </a:solidFill>
              </a:rPr>
              <a:t>So, What </a:t>
            </a:r>
            <a:r>
              <a:rPr lang="en-US" sz="3200" i="1" dirty="0">
                <a:solidFill>
                  <a:srgbClr val="FFFFFF"/>
                </a:solidFill>
              </a:rPr>
              <a:t>do</a:t>
            </a:r>
            <a:r>
              <a:rPr lang="en-US" sz="3200" dirty="0">
                <a:solidFill>
                  <a:srgbClr val="FFFFFF"/>
                </a:solidFill>
              </a:rPr>
              <a:t>  you remember?</a:t>
            </a:r>
          </a:p>
        </p:txBody>
      </p:sp>
      <p:sp>
        <p:nvSpPr>
          <p:cNvPr id="3" name="Content Placeholder 2">
            <a:extLst>
              <a:ext uri="{FF2B5EF4-FFF2-40B4-BE49-F238E27FC236}">
                <a16:creationId xmlns:a16="http://schemas.microsoft.com/office/drawing/2014/main" id="{706DD0B0-C356-43B0-9198-C30D806BF275}"/>
              </a:ext>
            </a:extLst>
          </p:cNvPr>
          <p:cNvSpPr>
            <a:spLocks noGrp="1"/>
          </p:cNvSpPr>
          <p:nvPr>
            <p:ph idx="1"/>
          </p:nvPr>
        </p:nvSpPr>
        <p:spPr>
          <a:xfrm>
            <a:off x="8296275" y="3505095"/>
            <a:ext cx="3081576" cy="1733655"/>
          </a:xfrm>
        </p:spPr>
        <p:txBody>
          <a:bodyPr vert="horz" lIns="91440" tIns="45720" rIns="91440" bIns="45720" rtlCol="0" anchor="t">
            <a:normAutofit/>
          </a:bodyPr>
          <a:lstStyle/>
          <a:p>
            <a:pPr marL="0" indent="0">
              <a:buNone/>
            </a:pPr>
            <a:r>
              <a:rPr lang="en-US" sz="1600" cap="all" dirty="0" smtClean="0">
                <a:solidFill>
                  <a:srgbClr val="FFFFFF">
                    <a:alpha val="75000"/>
                  </a:srgbClr>
                </a:solidFill>
              </a:rPr>
              <a:t>What </a:t>
            </a:r>
            <a:r>
              <a:rPr lang="en-US" sz="1600" cap="all" dirty="0">
                <a:solidFill>
                  <a:srgbClr val="FFFFFF">
                    <a:alpha val="75000"/>
                  </a:srgbClr>
                </a:solidFill>
              </a:rPr>
              <a:t>is the most significant thing you remember from your school days? </a:t>
            </a:r>
          </a:p>
        </p:txBody>
      </p:sp>
    </p:spTree>
    <p:extLst>
      <p:ext uri="{BB962C8B-B14F-4D97-AF65-F5344CB8AC3E}">
        <p14:creationId xmlns:p14="http://schemas.microsoft.com/office/powerpoint/2010/main" val="1894874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95FB2C7-47B7-41A5-8192-1AA80E581E7D}"/>
              </a:ext>
            </a:extLst>
          </p:cNvPr>
          <p:cNvPicPr>
            <a:picLocks noChangeAspect="1"/>
          </p:cNvPicPr>
          <p:nvPr/>
        </p:nvPicPr>
        <p:blipFill rotWithShape="1">
          <a:blip r:embed="rId2">
            <a:extLst>
              <a:ext uri="{837473B0-CC2E-450A-ABE3-18F120FF3D39}">
                <a1611:picAttrSrcUrl xmlns:a1611="http://schemas.microsoft.com/office/drawing/2016/11/main" xmlns="" r:id="rId3"/>
              </a:ext>
            </a:extLst>
          </a:blip>
          <a:srcRect t="14667" b="10333"/>
          <a:stretch/>
        </p:blipFill>
        <p:spPr>
          <a:xfrm>
            <a:off x="20" y="10"/>
            <a:ext cx="12191980" cy="6857988"/>
          </a:xfrm>
          <a:prstGeom prst="rect">
            <a:avLst/>
          </a:prstGeom>
        </p:spPr>
      </p:pic>
      <p:sp>
        <p:nvSpPr>
          <p:cNvPr id="41" name="Rectangle 40">
            <a:extLst>
              <a:ext uri="{FF2B5EF4-FFF2-40B4-BE49-F238E27FC236}">
                <a16:creationId xmlns:a16="http://schemas.microsoft.com/office/drawing/2014/main" id="{9831CBB7-4817-4B54-A7F9-0AE2D0C478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42">
            <a:extLst>
              <a:ext uri="{FF2B5EF4-FFF2-40B4-BE49-F238E27FC236}">
                <a16:creationId xmlns:a16="http://schemas.microsoft.com/office/drawing/2014/main" id="{96BC321D-B05F-4857-8880-97F61B9B785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C6C222E-0E42-46CE-AAB0-ECC8D4D3BF53}"/>
              </a:ext>
            </a:extLst>
          </p:cNvPr>
          <p:cNvSpPr>
            <a:spLocks noGrp="1"/>
          </p:cNvSpPr>
          <p:nvPr>
            <p:ph type="title"/>
          </p:nvPr>
        </p:nvSpPr>
        <p:spPr>
          <a:xfrm>
            <a:off x="6966184" y="938022"/>
            <a:ext cx="4389261" cy="1188720"/>
          </a:xfrm>
        </p:spPr>
        <p:txBody>
          <a:bodyPr>
            <a:normAutofit/>
          </a:bodyPr>
          <a:lstStyle/>
          <a:p>
            <a:r>
              <a:rPr lang="en-GB" sz="3700"/>
              <a:t>What's going on?</a:t>
            </a:r>
          </a:p>
        </p:txBody>
      </p:sp>
      <p:sp>
        <p:nvSpPr>
          <p:cNvPr id="3" name="Content Placeholder 2">
            <a:extLst>
              <a:ext uri="{FF2B5EF4-FFF2-40B4-BE49-F238E27FC236}">
                <a16:creationId xmlns:a16="http://schemas.microsoft.com/office/drawing/2014/main" id="{E8F93664-B0B3-4012-9272-0CF460F7B9CA}"/>
              </a:ext>
            </a:extLst>
          </p:cNvPr>
          <p:cNvSpPr>
            <a:spLocks noGrp="1"/>
          </p:cNvSpPr>
          <p:nvPr>
            <p:ph idx="1"/>
          </p:nvPr>
        </p:nvSpPr>
        <p:spPr>
          <a:xfrm>
            <a:off x="6966184" y="2340865"/>
            <a:ext cx="4389262" cy="3788474"/>
          </a:xfrm>
        </p:spPr>
        <p:txBody>
          <a:bodyPr>
            <a:normAutofit/>
          </a:bodyPr>
          <a:lstStyle/>
          <a:p>
            <a:pPr marL="0" indent="0">
              <a:lnSpc>
                <a:spcPct val="110000"/>
              </a:lnSpc>
              <a:buNone/>
            </a:pPr>
            <a:r>
              <a:rPr lang="en-GB" dirty="0"/>
              <a:t>Merriam-Webster defines learning as:</a:t>
            </a:r>
            <a:endParaRPr lang="en-US" dirty="0"/>
          </a:p>
          <a:p>
            <a:pPr marL="0" indent="0">
              <a:lnSpc>
                <a:spcPct val="110000"/>
              </a:lnSpc>
              <a:buNone/>
            </a:pPr>
            <a:r>
              <a:rPr lang="en-GB" b="1" i="1" dirty="0">
                <a:solidFill>
                  <a:schemeClr val="accent1"/>
                </a:solidFill>
                <a:ea typeface="+mn-lt"/>
                <a:cs typeface="+mn-lt"/>
              </a:rPr>
              <a:t>(noun) knowledge or skill acquired by instruction or study</a:t>
            </a:r>
          </a:p>
          <a:p>
            <a:pPr marL="0" indent="0">
              <a:lnSpc>
                <a:spcPct val="110000"/>
              </a:lnSpc>
              <a:buNone/>
            </a:pPr>
            <a:r>
              <a:rPr lang="en-GB" dirty="0"/>
              <a:t>If learning is a process by which we store information in our heads, then why is it we remember so little about periods when learning was supposed to be taking place and yet we can recall fleeting events that weren't on the syllabus? </a:t>
            </a:r>
          </a:p>
          <a:p>
            <a:pPr marL="0" indent="0">
              <a:lnSpc>
                <a:spcPct val="110000"/>
              </a:lnSpc>
              <a:buNone/>
            </a:pPr>
            <a:endParaRPr lang="en-GB" dirty="0"/>
          </a:p>
          <a:p>
            <a:pPr marL="0" indent="0">
              <a:lnSpc>
                <a:spcPct val="110000"/>
              </a:lnSpc>
              <a:buNone/>
            </a:pPr>
            <a:r>
              <a:rPr lang="en-GB" dirty="0"/>
              <a:t>Is what we </a:t>
            </a:r>
            <a:r>
              <a:rPr lang="en-GB" dirty="0" smtClean="0"/>
              <a:t>experienced </a:t>
            </a:r>
            <a:r>
              <a:rPr lang="en-GB" dirty="0"/>
              <a:t>education, rather than learning? </a:t>
            </a:r>
          </a:p>
        </p:txBody>
      </p:sp>
      <p:sp>
        <p:nvSpPr>
          <p:cNvPr id="5" name="TextBox 4">
            <a:extLst>
              <a:ext uri="{FF2B5EF4-FFF2-40B4-BE49-F238E27FC236}">
                <a16:creationId xmlns:a16="http://schemas.microsoft.com/office/drawing/2014/main" id="{A948D9CA-5B1D-4DED-A8E6-987A759CA54C}"/>
              </a:ext>
            </a:extLst>
          </p:cNvPr>
          <p:cNvSpPr txBox="1"/>
          <p:nvPr/>
        </p:nvSpPr>
        <p:spPr>
          <a:xfrm>
            <a:off x="9471383" y="6657943"/>
            <a:ext cx="272061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xmlns="" val="tx"/>
                    </a:ext>
                  </a:extLst>
                </a:hlinkClick>
              </a:rPr>
              <a:t>CC BY-SA</a:t>
            </a:r>
            <a:r>
              <a:rPr lang="en-US" sz="700">
                <a:solidFill>
                  <a:srgbClr val="FFFFFF"/>
                </a:solidFill>
              </a:rPr>
              <a:t>.</a:t>
            </a:r>
          </a:p>
        </p:txBody>
      </p:sp>
    </p:spTree>
    <p:extLst>
      <p:ext uri="{BB962C8B-B14F-4D97-AF65-F5344CB8AC3E}">
        <p14:creationId xmlns:p14="http://schemas.microsoft.com/office/powerpoint/2010/main" val="61443366"/>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1BB56EB9-078F-4952-AC1F-149C7A0AE4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3772EE4-ED5E-4D3A-A306-B22CF86678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FFB2369-984F-4D81-B2B6-95306F40CA69}"/>
              </a:ext>
            </a:extLst>
          </p:cNvPr>
          <p:cNvSpPr>
            <a:spLocks noGrp="1"/>
          </p:cNvSpPr>
          <p:nvPr>
            <p:ph type="title"/>
          </p:nvPr>
        </p:nvSpPr>
        <p:spPr>
          <a:xfrm>
            <a:off x="672280" y="944752"/>
            <a:ext cx="3477574" cy="1462692"/>
          </a:xfrm>
        </p:spPr>
        <p:txBody>
          <a:bodyPr>
            <a:normAutofit/>
          </a:bodyPr>
          <a:lstStyle/>
          <a:p>
            <a:r>
              <a:rPr lang="en-GB">
                <a:solidFill>
                  <a:srgbClr val="FFFFFF"/>
                </a:solidFill>
              </a:rPr>
              <a:t>Experiment</a:t>
            </a:r>
          </a:p>
        </p:txBody>
      </p:sp>
      <p:sp>
        <p:nvSpPr>
          <p:cNvPr id="30" name="Rectangle 29">
            <a:extLst>
              <a:ext uri="{FF2B5EF4-FFF2-40B4-BE49-F238E27FC236}">
                <a16:creationId xmlns:a16="http://schemas.microsoft.com/office/drawing/2014/main" id="{10058680-D07C-4893-B2B7-91543F18AB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7B42427A-0A1F-4A55-8705-D9179F1E0C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4" name="Rectangle 33">
            <a:extLst>
              <a:ext uri="{FF2B5EF4-FFF2-40B4-BE49-F238E27FC236}">
                <a16:creationId xmlns:a16="http://schemas.microsoft.com/office/drawing/2014/main" id="{EE54A6FE-D8CB-48A3-900B-053D4EBD3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EAB7269-0F2F-4F0D-A491-5D86CBEBB5CF}"/>
              </a:ext>
            </a:extLst>
          </p:cNvPr>
          <p:cNvSpPr>
            <a:spLocks noGrp="1"/>
          </p:cNvSpPr>
          <p:nvPr>
            <p:ph idx="1"/>
          </p:nvPr>
        </p:nvSpPr>
        <p:spPr>
          <a:xfrm>
            <a:off x="671513" y="2536031"/>
            <a:ext cx="3123783" cy="3671936"/>
          </a:xfrm>
        </p:spPr>
        <p:txBody>
          <a:bodyPr anchor="t">
            <a:normAutofit/>
          </a:bodyPr>
          <a:lstStyle/>
          <a:p>
            <a:pPr marL="305435" indent="-305435"/>
            <a:r>
              <a:rPr lang="en-GB" dirty="0">
                <a:solidFill>
                  <a:srgbClr val="FFFFFF"/>
                </a:solidFill>
              </a:rPr>
              <a:t>On the next slide a number of 3 </a:t>
            </a:r>
            <a:r>
              <a:rPr lang="en-GB" dirty="0" smtClean="0">
                <a:solidFill>
                  <a:srgbClr val="FFFFFF"/>
                </a:solidFill>
              </a:rPr>
              <a:t>letter </a:t>
            </a:r>
            <a:r>
              <a:rPr lang="en-GB" dirty="0">
                <a:solidFill>
                  <a:srgbClr val="FFFFFF"/>
                </a:solidFill>
              </a:rPr>
              <a:t>strings will appear for </a:t>
            </a:r>
            <a:r>
              <a:rPr lang="en-GB" dirty="0" smtClean="0">
                <a:solidFill>
                  <a:srgbClr val="FFFFFF"/>
                </a:solidFill>
              </a:rPr>
              <a:t>one </a:t>
            </a:r>
            <a:r>
              <a:rPr lang="en-GB" dirty="0">
                <a:solidFill>
                  <a:srgbClr val="FFFFFF"/>
                </a:solidFill>
              </a:rPr>
              <a:t>minute. </a:t>
            </a:r>
          </a:p>
          <a:p>
            <a:pPr marL="305435" indent="-305435"/>
            <a:r>
              <a:rPr lang="en-GB" dirty="0">
                <a:solidFill>
                  <a:srgbClr val="FFFFFF"/>
                </a:solidFill>
              </a:rPr>
              <a:t>You should try to remember as many as possible (no writing them down!).</a:t>
            </a:r>
          </a:p>
          <a:p>
            <a:pPr marL="305435" indent="-305435"/>
            <a:r>
              <a:rPr lang="en-GB" dirty="0">
                <a:solidFill>
                  <a:srgbClr val="FFFFFF"/>
                </a:solidFill>
              </a:rPr>
              <a:t>When the minute is up type all the </a:t>
            </a:r>
            <a:r>
              <a:rPr lang="en-GB" dirty="0" smtClean="0">
                <a:solidFill>
                  <a:srgbClr val="FFFFFF"/>
                </a:solidFill>
              </a:rPr>
              <a:t>strings</a:t>
            </a:r>
            <a:r>
              <a:rPr lang="en-GB" dirty="0" smtClean="0">
                <a:solidFill>
                  <a:srgbClr val="FFFFFF"/>
                </a:solidFill>
              </a:rPr>
              <a:t> </a:t>
            </a:r>
            <a:r>
              <a:rPr lang="en-GB" dirty="0">
                <a:solidFill>
                  <a:srgbClr val="FFFFFF"/>
                </a:solidFill>
              </a:rPr>
              <a:t>you remember in the chat and send.</a:t>
            </a:r>
          </a:p>
        </p:txBody>
      </p:sp>
      <p:pic>
        <p:nvPicPr>
          <p:cNvPr id="4" name="Picture 4" descr="A picture containing dirty&#10;&#10;Description automatically generated">
            <a:extLst>
              <a:ext uri="{FF2B5EF4-FFF2-40B4-BE49-F238E27FC236}">
                <a16:creationId xmlns:a16="http://schemas.microsoft.com/office/drawing/2014/main" id="{66708886-4B46-4DA0-A939-03A02C104A18}"/>
              </a:ext>
            </a:extLst>
          </p:cNvPr>
          <p:cNvPicPr>
            <a:picLocks noChangeAspect="1"/>
          </p:cNvPicPr>
          <p:nvPr/>
        </p:nvPicPr>
        <p:blipFill rotWithShape="1">
          <a:blip r:embed="rId2">
            <a:extLst>
              <a:ext uri="{837473B0-CC2E-450A-ABE3-18F120FF3D39}">
                <a1611:picAttrSrcUrl xmlns:a1611="http://schemas.microsoft.com/office/drawing/2016/11/main" xmlns="" r:id="rId3"/>
              </a:ext>
            </a:extLst>
          </a:blip>
          <a:srcRect t="4360" b="17902"/>
          <a:stretch/>
        </p:blipFill>
        <p:spPr>
          <a:xfrm>
            <a:off x="4241830" y="601200"/>
            <a:ext cx="7503636" cy="5789365"/>
          </a:xfrm>
          <a:prstGeom prst="rect">
            <a:avLst/>
          </a:prstGeom>
        </p:spPr>
      </p:pic>
    </p:spTree>
    <p:extLst>
      <p:ext uri="{BB962C8B-B14F-4D97-AF65-F5344CB8AC3E}">
        <p14:creationId xmlns:p14="http://schemas.microsoft.com/office/powerpoint/2010/main" val="140860096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DC3EF6-2EA5-44B3-94C7-9DDA67A12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87925A9A-E9FA-496E-9C09-7C2845E006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2073ABB4-E164-4CBF-ADFF-25552BB791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C266B9D-DC87-430A-8D3A-2E83639A17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4B162D-1BD7-41E0-844F-F94AE2CE2B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1264404B-1C0F-4383-8FC3-A3E3264AA4C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619F5C88-C232-4D01-8DB1-8A0C673DDBC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Table&#10;&#10;Description automatically generated">
            <a:extLst>
              <a:ext uri="{FF2B5EF4-FFF2-40B4-BE49-F238E27FC236}">
                <a16:creationId xmlns:a16="http://schemas.microsoft.com/office/drawing/2014/main" id="{408201F6-4F98-46C4-A09C-1E40AF603D85}"/>
              </a:ext>
            </a:extLst>
          </p:cNvPr>
          <p:cNvPicPr>
            <a:picLocks noGrp="1" noChangeAspect="1"/>
          </p:cNvPicPr>
          <p:nvPr>
            <p:ph idx="1"/>
          </p:nvPr>
        </p:nvPicPr>
        <p:blipFill>
          <a:blip r:embed="rId2"/>
          <a:stretch>
            <a:fillRect/>
          </a:stretch>
        </p:blipFill>
        <p:spPr>
          <a:xfrm>
            <a:off x="446532" y="743844"/>
            <a:ext cx="11292143" cy="4912080"/>
          </a:xfrm>
          <a:prstGeom prst="rect">
            <a:avLst/>
          </a:prstGeom>
        </p:spPr>
      </p:pic>
      <p:sp>
        <p:nvSpPr>
          <p:cNvPr id="23" name="Rectangle 22">
            <a:extLst>
              <a:ext uri="{FF2B5EF4-FFF2-40B4-BE49-F238E27FC236}">
                <a16:creationId xmlns:a16="http://schemas.microsoft.com/office/drawing/2014/main" id="{1EEE7F17-8E08-4C69-8E22-661908E6DF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873675"/>
            <a:ext cx="11296733" cy="51689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58421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D651B61-325E-4E73-8445-38B0DE8AAA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B42E5253-D3AC-4AC2-B766-8B34F13C2F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10AE8D57-436A-4073-9A75-15BB5949F8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E2852671-8EB6-4EAF-8AF8-65CF3FD664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20" name="Rectangle 19">
            <a:extLst>
              <a:ext uri="{FF2B5EF4-FFF2-40B4-BE49-F238E27FC236}">
                <a16:creationId xmlns:a16="http://schemas.microsoft.com/office/drawing/2014/main" id="{26B4480E-B7FF-4481-890E-043A69AE6F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79394E1F-0B5F-497D-B2A6-8383A2A5483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3" name="Rectangle 22">
              <a:extLst>
                <a:ext uri="{FF2B5EF4-FFF2-40B4-BE49-F238E27FC236}">
                  <a16:creationId xmlns:a16="http://schemas.microsoft.com/office/drawing/2014/main" id="{1F1FF39A-AC3C-4066-9D4C-519AA22812E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64C13BAB-7C00-4D21-A857-E3D41C0A2A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51ED9CAE-F6CE-4316-82B3-B75EF6320A2C}"/>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Learning V's Education</a:t>
            </a:r>
          </a:p>
        </p:txBody>
      </p:sp>
      <p:pic>
        <p:nvPicPr>
          <p:cNvPr id="7" name="Picture 7">
            <a:hlinkClick r:id="" action="ppaction://media"/>
            <a:extLst>
              <a:ext uri="{FF2B5EF4-FFF2-40B4-BE49-F238E27FC236}">
                <a16:creationId xmlns:a16="http://schemas.microsoft.com/office/drawing/2014/main" id="{77A00E30-EBD9-4B5F-8951-B53D63CC0AEB}"/>
              </a:ext>
            </a:extLst>
          </p:cNvPr>
          <p:cNvPicPr>
            <a:picLocks noGrp="1" noRot="1" noChangeAspect="1"/>
          </p:cNvPicPr>
          <p:nvPr>
            <p:ph idx="1"/>
            <a:videoFile r:link="rId1"/>
          </p:nvPr>
        </p:nvPicPr>
        <p:blipFill>
          <a:blip r:embed="rId3"/>
          <a:stretch>
            <a:fillRect/>
          </a:stretch>
        </p:blipFill>
        <p:spPr>
          <a:xfrm>
            <a:off x="4765053" y="880321"/>
            <a:ext cx="6764864" cy="5073648"/>
          </a:xfrm>
          <a:prstGeom prst="rect">
            <a:avLst/>
          </a:prstGeom>
        </p:spPr>
      </p:pic>
    </p:spTree>
    <p:extLst>
      <p:ext uri="{BB962C8B-B14F-4D97-AF65-F5344CB8AC3E}">
        <p14:creationId xmlns:p14="http://schemas.microsoft.com/office/powerpoint/2010/main" val="3328163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lasses on top of a book">
            <a:extLst>
              <a:ext uri="{FF2B5EF4-FFF2-40B4-BE49-F238E27FC236}">
                <a16:creationId xmlns:a16="http://schemas.microsoft.com/office/drawing/2014/main" id="{AA95A714-F24E-4469-9230-039927E2E099}"/>
              </a:ext>
            </a:extLst>
          </p:cNvPr>
          <p:cNvPicPr>
            <a:picLocks noChangeAspect="1"/>
          </p:cNvPicPr>
          <p:nvPr/>
        </p:nvPicPr>
        <p:blipFill rotWithShape="1">
          <a:blip r:embed="rId2"/>
          <a:srcRect t="9175" r="-2" b="5867"/>
          <a:stretch/>
        </p:blipFill>
        <p:spPr>
          <a:xfrm>
            <a:off x="20" y="10"/>
            <a:ext cx="12191980" cy="6857988"/>
          </a:xfrm>
          <a:prstGeom prst="rect">
            <a:avLst/>
          </a:prstGeom>
        </p:spPr>
      </p:pic>
      <p:sp>
        <p:nvSpPr>
          <p:cNvPr id="9" name="Rectangle 8">
            <a:extLst>
              <a:ext uri="{FF2B5EF4-FFF2-40B4-BE49-F238E27FC236}">
                <a16:creationId xmlns:a16="http://schemas.microsoft.com/office/drawing/2014/main" id="{9831CBB7-4817-4B54-A7F9-0AE2D0C478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96BC321D-B05F-4857-8880-97F61B9B785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738880D-F443-4B3E-9A84-721F302039EF}"/>
              </a:ext>
            </a:extLst>
          </p:cNvPr>
          <p:cNvSpPr>
            <a:spLocks noGrp="1"/>
          </p:cNvSpPr>
          <p:nvPr>
            <p:ph type="title"/>
          </p:nvPr>
        </p:nvSpPr>
        <p:spPr>
          <a:xfrm>
            <a:off x="6966184" y="938022"/>
            <a:ext cx="4389261" cy="1188720"/>
          </a:xfrm>
        </p:spPr>
        <p:txBody>
          <a:bodyPr>
            <a:normAutofit/>
          </a:bodyPr>
          <a:lstStyle/>
          <a:p>
            <a:r>
              <a:rPr lang="en-GB" sz="3700"/>
              <a:t>Are  you Learning?</a:t>
            </a:r>
          </a:p>
        </p:txBody>
      </p:sp>
      <p:sp>
        <p:nvSpPr>
          <p:cNvPr id="3" name="Content Placeholder 2">
            <a:extLst>
              <a:ext uri="{FF2B5EF4-FFF2-40B4-BE49-F238E27FC236}">
                <a16:creationId xmlns:a16="http://schemas.microsoft.com/office/drawing/2014/main" id="{568CF791-8719-4157-9089-F5187BAF1F67}"/>
              </a:ext>
            </a:extLst>
          </p:cNvPr>
          <p:cNvSpPr>
            <a:spLocks noGrp="1"/>
          </p:cNvSpPr>
          <p:nvPr>
            <p:ph idx="1"/>
          </p:nvPr>
        </p:nvSpPr>
        <p:spPr>
          <a:xfrm>
            <a:off x="6966184" y="2340865"/>
            <a:ext cx="4389262" cy="3788474"/>
          </a:xfrm>
        </p:spPr>
        <p:txBody>
          <a:bodyPr>
            <a:normAutofit/>
          </a:bodyPr>
          <a:lstStyle/>
          <a:p>
            <a:pPr marL="0" indent="0">
              <a:buNone/>
            </a:pPr>
            <a:r>
              <a:rPr lang="en-GB" sz="1400" dirty="0">
                <a:ea typeface="+mn-lt"/>
                <a:cs typeface="+mn-lt"/>
              </a:rPr>
              <a:t>If learning is not knowledge transfer:</a:t>
            </a:r>
          </a:p>
          <a:p>
            <a:pPr marL="0" indent="0">
              <a:buNone/>
            </a:pPr>
            <a:r>
              <a:rPr lang="en-GB" sz="1400" dirty="0"/>
              <a:t>What impact does this have on your ability to learn in a University environment?</a:t>
            </a:r>
          </a:p>
          <a:p>
            <a:pPr marL="0" indent="0">
              <a:buNone/>
            </a:pPr>
            <a:endParaRPr lang="en-GB" sz="1400" dirty="0"/>
          </a:p>
          <a:p>
            <a:pPr marL="0" indent="0">
              <a:buNone/>
            </a:pPr>
            <a:r>
              <a:rPr lang="en-GB" sz="1400" dirty="0"/>
              <a:t>Reflect on your experience as a learner on your current programme of study. </a:t>
            </a:r>
          </a:p>
          <a:p>
            <a:pPr marL="285750" indent="-285750"/>
            <a:r>
              <a:rPr lang="en-GB" sz="1400" dirty="0"/>
              <a:t>Which module/class do you feel you learned the most from and why might that be?</a:t>
            </a:r>
          </a:p>
          <a:p>
            <a:pPr marL="285750" indent="-285750"/>
            <a:r>
              <a:rPr lang="en-GB" sz="1400" dirty="0"/>
              <a:t>Which module/class do you feel you learned the least from and why that might be? </a:t>
            </a:r>
          </a:p>
          <a:p>
            <a:pPr marL="0" indent="0">
              <a:buNone/>
            </a:pPr>
            <a:endParaRPr lang="en-GB" sz="1400" dirty="0"/>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26965512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FABBCE0-E08C-4BBE-9FD2-E2B253D4D5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C65BB14B-9EDD-482A-A633-D43B03101F72}"/>
              </a:ext>
            </a:extLst>
          </p:cNvPr>
          <p:cNvSpPr>
            <a:spLocks noGrp="1"/>
          </p:cNvSpPr>
          <p:nvPr>
            <p:ph type="title"/>
          </p:nvPr>
        </p:nvSpPr>
        <p:spPr>
          <a:xfrm>
            <a:off x="581192" y="702156"/>
            <a:ext cx="11029616" cy="1188720"/>
          </a:xfrm>
        </p:spPr>
        <p:txBody>
          <a:bodyPr>
            <a:normAutofit fontScale="90000"/>
          </a:bodyPr>
          <a:lstStyle/>
          <a:p>
            <a:r>
              <a:rPr lang="en-GB" dirty="0">
                <a:solidFill>
                  <a:schemeClr val="tx1">
                    <a:lumMod val="85000"/>
                    <a:lumOff val="15000"/>
                  </a:schemeClr>
                </a:solidFill>
              </a:rPr>
              <a:t>A new way of thinking about Learning</a:t>
            </a:r>
            <a:endParaRPr lang="en-US" dirty="0">
              <a:solidFill>
                <a:schemeClr val="tx1">
                  <a:lumMod val="85000"/>
                  <a:lumOff val="15000"/>
                </a:schemeClr>
              </a:solidFill>
            </a:endParaRPr>
          </a:p>
        </p:txBody>
      </p:sp>
      <p:sp>
        <p:nvSpPr>
          <p:cNvPr id="11" name="Rectangle 10">
            <a:extLst>
              <a:ext uri="{FF2B5EF4-FFF2-40B4-BE49-F238E27FC236}">
                <a16:creationId xmlns:a16="http://schemas.microsoft.com/office/drawing/2014/main" id="{FF426BAC-43D6-468E-B6FF-167034D5CE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B02D80E-5995-4C54-8387-5893C2C894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96083C8-1401-4950-AF56-E2FAFE42D6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5F75A3C9-D91B-4DBE-B9DB-8B4DC42E5F63}"/>
              </a:ext>
            </a:extLst>
          </p:cNvPr>
          <p:cNvGraphicFramePr>
            <a:graphicFrameLocks noGrp="1"/>
          </p:cNvGraphicFramePr>
          <p:nvPr>
            <p:ph idx="1"/>
            <p:extLst>
              <p:ext uri="{D42A27DB-BD31-4B8C-83A1-F6EECF244321}">
                <p14:modId xmlns:p14="http://schemas.microsoft.com/office/powerpoint/2010/main" val="367844111"/>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34835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FA2118-2075-4179-9DB8-BEEDB5D6EB1C}"/>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ea typeface="+mj-lt"/>
                <a:cs typeface="+mj-lt"/>
              </a:rPr>
              <a:t>WE REMEMBER WHAT WE CARE ABOUT</a:t>
            </a:r>
          </a:p>
        </p:txBody>
      </p:sp>
      <p:sp>
        <p:nvSpPr>
          <p:cNvPr id="7"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14">
            <a:extLst>
              <a:ext uri="{FF2B5EF4-FFF2-40B4-BE49-F238E27FC236}">
                <a16:creationId xmlns:a16="http://schemas.microsoft.com/office/drawing/2014/main" id="{7BC7EA7B-802E-41F4-8926-C4475287AA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2" name="Content Placeholder 2">
            <a:extLst>
              <a:ext uri="{FF2B5EF4-FFF2-40B4-BE49-F238E27FC236}">
                <a16:creationId xmlns:a16="http://schemas.microsoft.com/office/drawing/2014/main" id="{A70783B0-6728-4DF3-B2A8-22B1F5A079E1}"/>
              </a:ext>
            </a:extLst>
          </p:cNvPr>
          <p:cNvGraphicFramePr>
            <a:graphicFrameLocks noGrp="1"/>
          </p:cNvGraphicFramePr>
          <p:nvPr>
            <p:ph idx="1"/>
            <p:extLst>
              <p:ext uri="{D42A27DB-BD31-4B8C-83A1-F6EECF244321}">
                <p14:modId xmlns:p14="http://schemas.microsoft.com/office/powerpoint/2010/main" val="386776933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636920"/>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6B4480E-B7FF-4481-890E-043A69AE6F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a:extLst>
              <a:ext uri="{FF2B5EF4-FFF2-40B4-BE49-F238E27FC236}">
                <a16:creationId xmlns:a16="http://schemas.microsoft.com/office/drawing/2014/main" id="{0B549750-6A88-4E06-AB3B-58C35A6C38D7}"/>
              </a:ext>
            </a:extLst>
          </p:cNvPr>
          <p:cNvPicPr>
            <a:picLocks noChangeAspect="1"/>
          </p:cNvPicPr>
          <p:nvPr/>
        </p:nvPicPr>
        <p:blipFill rotWithShape="1">
          <a:blip r:embed="rId2">
            <a:extLst>
              <a:ext uri="{837473B0-CC2E-450A-ABE3-18F120FF3D39}">
                <a1611:picAttrSrcUrl xmlns:a1611="http://schemas.microsoft.com/office/drawing/2016/11/main" xmlns="" r:id="rId3"/>
              </a:ext>
            </a:extLst>
          </a:blip>
          <a:srcRect t="6897" b="6897"/>
          <a:stretch/>
        </p:blipFill>
        <p:spPr>
          <a:xfrm>
            <a:off x="20" y="10"/>
            <a:ext cx="12191980" cy="6857990"/>
          </a:xfrm>
          <a:prstGeom prst="rect">
            <a:avLst/>
          </a:prstGeom>
        </p:spPr>
      </p:pic>
      <p:sp>
        <p:nvSpPr>
          <p:cNvPr id="23" name="Rectangle 22">
            <a:extLst>
              <a:ext uri="{FF2B5EF4-FFF2-40B4-BE49-F238E27FC236}">
                <a16:creationId xmlns:a16="http://schemas.microsoft.com/office/drawing/2014/main" id="{64C13BAB-7C00-4D21-A857-E3D41C0A2A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661699"/>
            <a:ext cx="3703320"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1F1FF39A-AC3C-4066-9D4C-519AA22812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817914"/>
            <a:ext cx="3702134" cy="3378388"/>
          </a:xfrm>
          <a:prstGeom prst="rect">
            <a:avLst/>
          </a:prstGeom>
          <a:solidFill>
            <a:schemeClr val="bg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0D95C04-075E-4A76-BC39-6EDB169F5B49}"/>
              </a:ext>
            </a:extLst>
          </p:cNvPr>
          <p:cNvSpPr>
            <a:spLocks noGrp="1"/>
          </p:cNvSpPr>
          <p:nvPr>
            <p:ph type="ctrTitle"/>
          </p:nvPr>
        </p:nvSpPr>
        <p:spPr>
          <a:xfrm>
            <a:off x="899510" y="2324906"/>
            <a:ext cx="3556507" cy="1588698"/>
          </a:xfrm>
        </p:spPr>
        <p:txBody>
          <a:bodyPr>
            <a:normAutofit/>
          </a:bodyPr>
          <a:lstStyle/>
          <a:p>
            <a:r>
              <a:rPr lang="en-GB" sz="3300" dirty="0">
                <a:solidFill>
                  <a:schemeClr val="tx1"/>
                </a:solidFill>
                <a:ea typeface="+mj-lt"/>
                <a:cs typeface="+mj-lt"/>
              </a:rPr>
              <a:t>Contemporary Learning Theories</a:t>
            </a:r>
            <a:endParaRPr lang="en-US" dirty="0">
              <a:solidFill>
                <a:schemeClr val="tx1"/>
              </a:solidFill>
            </a:endParaRPr>
          </a:p>
        </p:txBody>
      </p:sp>
      <p:sp>
        <p:nvSpPr>
          <p:cNvPr id="3" name="Content Placeholder 2">
            <a:extLst>
              <a:ext uri="{FF2B5EF4-FFF2-40B4-BE49-F238E27FC236}">
                <a16:creationId xmlns:a16="http://schemas.microsoft.com/office/drawing/2014/main" id="{800642B4-668B-4B45-B527-3A8A22DBDF91}"/>
              </a:ext>
            </a:extLst>
          </p:cNvPr>
          <p:cNvSpPr>
            <a:spLocks noGrp="1"/>
          </p:cNvSpPr>
          <p:nvPr>
            <p:ph type="subTitle" idx="1"/>
          </p:nvPr>
        </p:nvSpPr>
        <p:spPr>
          <a:xfrm>
            <a:off x="899510" y="3945249"/>
            <a:ext cx="3412067" cy="738820"/>
          </a:xfrm>
        </p:spPr>
        <p:txBody>
          <a:bodyPr>
            <a:normAutofit/>
          </a:bodyPr>
          <a:lstStyle/>
          <a:p>
            <a:r>
              <a:rPr lang="en-GB" dirty="0"/>
              <a:t>Applying learning Theory to adult learning</a:t>
            </a:r>
            <a:endParaRPr lang="en-GB" dirty="0" err="1"/>
          </a:p>
        </p:txBody>
      </p:sp>
    </p:spTree>
    <p:extLst>
      <p:ext uri="{BB962C8B-B14F-4D97-AF65-F5344CB8AC3E}">
        <p14:creationId xmlns:p14="http://schemas.microsoft.com/office/powerpoint/2010/main" val="3315634936"/>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9C46E9-35B3-4C14-8BC4-F28E66FA5C2D}"/>
              </a:ext>
            </a:extLst>
          </p:cNvPr>
          <p:cNvSpPr>
            <a:spLocks noGrp="1"/>
          </p:cNvSpPr>
          <p:nvPr>
            <p:ph type="title"/>
          </p:nvPr>
        </p:nvSpPr>
        <p:spPr>
          <a:xfrm>
            <a:off x="581193" y="702156"/>
            <a:ext cx="6309003" cy="1013800"/>
          </a:xfrm>
        </p:spPr>
        <p:txBody>
          <a:bodyPr>
            <a:normAutofit/>
          </a:bodyPr>
          <a:lstStyle/>
          <a:p>
            <a:r>
              <a:rPr lang="en-GB" sz="3100">
                <a:solidFill>
                  <a:schemeClr val="tx2"/>
                </a:solidFill>
              </a:rPr>
              <a:t>Reflecting on your learning experience</a:t>
            </a:r>
            <a:endParaRPr lang="en-US" sz="3100">
              <a:solidFill>
                <a:schemeClr val="tx2"/>
              </a:solidFill>
            </a:endParaRP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DC619CC-4398-4BEB-B276-32B0E1877F00}"/>
              </a:ext>
            </a:extLst>
          </p:cNvPr>
          <p:cNvSpPr>
            <a:spLocks noGrp="1"/>
          </p:cNvSpPr>
          <p:nvPr>
            <p:ph idx="1"/>
          </p:nvPr>
        </p:nvSpPr>
        <p:spPr>
          <a:xfrm>
            <a:off x="581194" y="1896533"/>
            <a:ext cx="6309003" cy="3962266"/>
          </a:xfrm>
        </p:spPr>
        <p:txBody>
          <a:bodyPr>
            <a:normAutofit/>
          </a:bodyPr>
          <a:lstStyle/>
          <a:p>
            <a:pPr marL="305435" indent="-305435"/>
            <a:r>
              <a:rPr lang="en-GB">
                <a:solidFill>
                  <a:schemeClr val="tx2"/>
                </a:solidFill>
                <a:ea typeface="+mn-lt"/>
                <a:cs typeface="+mn-lt"/>
              </a:rPr>
              <a:t>Do you consider the learning you have experienced at university to have been an active process? </a:t>
            </a:r>
            <a:endParaRPr lang="en-US">
              <a:solidFill>
                <a:schemeClr val="tx2"/>
              </a:solidFill>
              <a:ea typeface="+mn-lt"/>
              <a:cs typeface="+mn-lt"/>
            </a:endParaRPr>
          </a:p>
          <a:p>
            <a:pPr marL="305435" indent="-305435"/>
            <a:r>
              <a:rPr lang="en-GB">
                <a:solidFill>
                  <a:schemeClr val="tx2"/>
                </a:solidFill>
                <a:ea typeface="+mn-lt"/>
                <a:cs typeface="+mn-lt"/>
              </a:rPr>
              <a:t>Have you been given the opportunity to learn with and from others?</a:t>
            </a:r>
            <a:r>
              <a:rPr lang="en-GB" b="1">
                <a:solidFill>
                  <a:schemeClr val="tx2"/>
                </a:solidFill>
                <a:ea typeface="+mn-lt"/>
                <a:cs typeface="+mn-lt"/>
              </a:rPr>
              <a:t> </a:t>
            </a:r>
            <a:endParaRPr lang="en-US" b="1">
              <a:solidFill>
                <a:schemeClr val="tx2"/>
              </a:solidFill>
              <a:ea typeface="+mn-lt"/>
              <a:cs typeface="+mn-lt"/>
            </a:endParaRPr>
          </a:p>
          <a:p>
            <a:pPr marL="305435" indent="-305435"/>
            <a:r>
              <a:rPr lang="en-GB">
                <a:solidFill>
                  <a:schemeClr val="tx2"/>
                </a:solidFill>
                <a:ea typeface="+mn-lt"/>
                <a:cs typeface="+mn-lt"/>
              </a:rPr>
              <a:t>Have you been able to contextual the learning in relation to other aspects of your life?</a:t>
            </a:r>
            <a:r>
              <a:rPr lang="en-GB" b="1">
                <a:solidFill>
                  <a:schemeClr val="tx2"/>
                </a:solidFill>
                <a:ea typeface="+mn-lt"/>
                <a:cs typeface="+mn-lt"/>
              </a:rPr>
              <a:t> </a:t>
            </a:r>
            <a:endParaRPr lang="en-US">
              <a:solidFill>
                <a:schemeClr val="tx2"/>
              </a:solidFill>
              <a:ea typeface="+mn-lt"/>
              <a:cs typeface="+mn-lt"/>
            </a:endParaRPr>
          </a:p>
          <a:p>
            <a:pPr marL="305435" indent="-305435"/>
            <a:r>
              <a:rPr lang="en-GB">
                <a:solidFill>
                  <a:schemeClr val="tx2"/>
                </a:solidFill>
                <a:ea typeface="+mn-lt"/>
                <a:cs typeface="+mn-lt"/>
              </a:rPr>
              <a:t>Have you been given time to revisit ideas, ponder them try them out, play with them and use them. </a:t>
            </a:r>
            <a:endParaRPr lang="en-US">
              <a:solidFill>
                <a:schemeClr val="tx2"/>
              </a:solidFill>
              <a:ea typeface="+mn-lt"/>
              <a:cs typeface="+mn-lt"/>
            </a:endParaRPr>
          </a:p>
          <a:p>
            <a:pPr marL="305435" indent="-305435"/>
            <a:r>
              <a:rPr lang="en-GB">
                <a:solidFill>
                  <a:schemeClr val="tx2"/>
                </a:solidFill>
                <a:ea typeface="+mn-lt"/>
                <a:cs typeface="+mn-lt"/>
              </a:rPr>
              <a:t>Have you understood ways in which the knowledge can be used?</a:t>
            </a:r>
          </a:p>
          <a:p>
            <a:pPr marL="305435" indent="-305435"/>
            <a:endParaRPr lang="en-GB">
              <a:solidFill>
                <a:schemeClr val="tx2"/>
              </a:solidFill>
            </a:endParaRPr>
          </a:p>
        </p:txBody>
      </p:sp>
      <p:pic>
        <p:nvPicPr>
          <p:cNvPr id="4" name="Picture 4" descr="Question Mark Pile Questions - Free image on Pixabay">
            <a:extLst>
              <a:ext uri="{FF2B5EF4-FFF2-40B4-BE49-F238E27FC236}">
                <a16:creationId xmlns:a16="http://schemas.microsoft.com/office/drawing/2014/main" id="{ADF16C32-C926-4995-82D7-46B685723AA4}"/>
              </a:ext>
            </a:extLst>
          </p:cNvPr>
          <p:cNvPicPr>
            <a:picLocks noChangeAspect="1"/>
          </p:cNvPicPr>
          <p:nvPr/>
        </p:nvPicPr>
        <p:blipFill rotWithShape="1">
          <a:blip r:embed="rId2">
            <a:duotone>
              <a:schemeClr val="accent2">
                <a:shade val="45000"/>
                <a:satMod val="135000"/>
              </a:schemeClr>
              <a:prstClr val="white"/>
            </a:duotone>
          </a:blip>
          <a:srcRect l="28175" r="37772"/>
          <a:stretch/>
        </p:blipFill>
        <p:spPr>
          <a:xfrm>
            <a:off x="7521283" y="10"/>
            <a:ext cx="4670717" cy="6857990"/>
          </a:xfrm>
          <a:prstGeom prst="rect">
            <a:avLst/>
          </a:prstGeom>
        </p:spPr>
      </p:pic>
    </p:spTree>
    <p:extLst>
      <p:ext uri="{BB962C8B-B14F-4D97-AF65-F5344CB8AC3E}">
        <p14:creationId xmlns:p14="http://schemas.microsoft.com/office/powerpoint/2010/main" val="2062694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305A4-5794-4C93-A414-2A1D51853F41}"/>
              </a:ext>
            </a:extLst>
          </p:cNvPr>
          <p:cNvSpPr>
            <a:spLocks noGrp="1"/>
          </p:cNvSpPr>
          <p:nvPr>
            <p:ph type="title"/>
          </p:nvPr>
        </p:nvSpPr>
        <p:spPr/>
        <p:txBody>
          <a:bodyPr/>
          <a:lstStyle/>
          <a:p>
            <a:r>
              <a:rPr lang="en-GB" dirty="0"/>
              <a:t>Constructivist Learning Theory</a:t>
            </a:r>
          </a:p>
        </p:txBody>
      </p:sp>
      <p:sp>
        <p:nvSpPr>
          <p:cNvPr id="3" name="Content Placeholder 2">
            <a:extLst>
              <a:ext uri="{FF2B5EF4-FFF2-40B4-BE49-F238E27FC236}">
                <a16:creationId xmlns:a16="http://schemas.microsoft.com/office/drawing/2014/main" id="{1AAEED3B-2719-4717-BEA7-211B22EA231B}"/>
              </a:ext>
            </a:extLst>
          </p:cNvPr>
          <p:cNvSpPr>
            <a:spLocks noGrp="1"/>
          </p:cNvSpPr>
          <p:nvPr>
            <p:ph idx="1"/>
          </p:nvPr>
        </p:nvSpPr>
        <p:spPr/>
        <p:txBody>
          <a:bodyPr>
            <a:normAutofit/>
          </a:bodyPr>
          <a:lstStyle/>
          <a:p>
            <a:pPr marL="305435" indent="-305435"/>
            <a:r>
              <a:rPr lang="en-GB" dirty="0">
                <a:ea typeface="+mn-lt"/>
                <a:cs typeface="+mn-lt"/>
              </a:rPr>
              <a:t>Learning is an </a:t>
            </a:r>
            <a:r>
              <a:rPr lang="en-GB" b="1" dirty="0">
                <a:solidFill>
                  <a:schemeClr val="accent1"/>
                </a:solidFill>
                <a:ea typeface="+mn-lt"/>
                <a:cs typeface="+mn-lt"/>
              </a:rPr>
              <a:t>active process </a:t>
            </a:r>
            <a:r>
              <a:rPr lang="en-GB" dirty="0">
                <a:ea typeface="+mn-lt"/>
                <a:cs typeface="+mn-lt"/>
              </a:rPr>
              <a:t>in which the learner uses sensory input and constructs meaning out of it; the learner needs to do something.</a:t>
            </a:r>
          </a:p>
          <a:p>
            <a:pPr marL="305435" indent="-305435"/>
            <a:r>
              <a:rPr lang="en-GB" dirty="0">
                <a:ea typeface="+mn-lt"/>
                <a:cs typeface="+mn-lt"/>
              </a:rPr>
              <a:t>Learning is a </a:t>
            </a:r>
            <a:r>
              <a:rPr lang="en-GB" b="1" dirty="0">
                <a:solidFill>
                  <a:schemeClr val="accent1"/>
                </a:solidFill>
                <a:ea typeface="+mn-lt"/>
                <a:cs typeface="+mn-lt"/>
              </a:rPr>
              <a:t>social activity</a:t>
            </a:r>
            <a:r>
              <a:rPr lang="en-GB" dirty="0">
                <a:ea typeface="+mn-lt"/>
                <a:cs typeface="+mn-lt"/>
              </a:rPr>
              <a:t>: our learning is intimately associated with our connection with other human beings, our teachers, our peers, our family as well as casual acquaintances.</a:t>
            </a:r>
          </a:p>
          <a:p>
            <a:pPr marL="305435" indent="-305435"/>
            <a:r>
              <a:rPr lang="en-GB" dirty="0">
                <a:ea typeface="+mn-lt"/>
                <a:cs typeface="+mn-lt"/>
              </a:rPr>
              <a:t>Learning is </a:t>
            </a:r>
            <a:r>
              <a:rPr lang="en-GB" b="1" dirty="0">
                <a:solidFill>
                  <a:schemeClr val="accent1"/>
                </a:solidFill>
                <a:ea typeface="+mn-lt"/>
                <a:cs typeface="+mn-lt"/>
              </a:rPr>
              <a:t>contextual</a:t>
            </a:r>
            <a:r>
              <a:rPr lang="en-GB" dirty="0">
                <a:ea typeface="+mn-lt"/>
                <a:cs typeface="+mn-lt"/>
              </a:rPr>
              <a:t>: we do not learn isolated facts and theories in some abstract land separate from the rest of our lives, we learn in relationship to what else we know, what we believe, our prejudices and our fears. We cannot divorce our learning from our lives.</a:t>
            </a:r>
            <a:endParaRPr lang="en-GB" dirty="0"/>
          </a:p>
          <a:p>
            <a:pPr marL="305435" indent="-305435"/>
            <a:r>
              <a:rPr lang="en-GB" dirty="0">
                <a:ea typeface="+mn-lt"/>
                <a:cs typeface="+mn-lt"/>
              </a:rPr>
              <a:t>It takes </a:t>
            </a:r>
            <a:r>
              <a:rPr lang="en-GB" b="1" dirty="0">
                <a:solidFill>
                  <a:schemeClr val="accent1"/>
                </a:solidFill>
                <a:ea typeface="+mn-lt"/>
                <a:cs typeface="+mn-lt"/>
              </a:rPr>
              <a:t>time</a:t>
            </a:r>
            <a:r>
              <a:rPr lang="en-GB" dirty="0">
                <a:ea typeface="+mn-lt"/>
                <a:cs typeface="+mn-lt"/>
              </a:rPr>
              <a:t> to learn, learning is not instantaneous. For significant learning we need to revisit ideas, ponder them try them out, play with them and use them. </a:t>
            </a:r>
          </a:p>
          <a:p>
            <a:pPr marL="305435" indent="-305435"/>
            <a:r>
              <a:rPr lang="en-GB" b="1" dirty="0">
                <a:solidFill>
                  <a:schemeClr val="accent1"/>
                </a:solidFill>
                <a:ea typeface="+mn-lt"/>
                <a:cs typeface="+mn-lt"/>
              </a:rPr>
              <a:t>Motivation</a:t>
            </a:r>
            <a:r>
              <a:rPr lang="en-GB" dirty="0">
                <a:ea typeface="+mn-lt"/>
                <a:cs typeface="+mn-lt"/>
              </a:rPr>
              <a:t> is a key component in learning. Learners must understand ways in which the knowledge can be used.</a:t>
            </a:r>
            <a:endParaRPr lang="en-GB" dirty="0"/>
          </a:p>
          <a:p>
            <a:pPr marL="305435" indent="-305435"/>
            <a:endParaRPr lang="en-GB" dirty="0"/>
          </a:p>
          <a:p>
            <a:pPr marL="305435" indent="-305435"/>
            <a:endParaRPr lang="en-GB" dirty="0"/>
          </a:p>
        </p:txBody>
      </p:sp>
      <p:sp>
        <p:nvSpPr>
          <p:cNvPr id="4" name="TextBox 3">
            <a:extLst>
              <a:ext uri="{FF2B5EF4-FFF2-40B4-BE49-F238E27FC236}">
                <a16:creationId xmlns:a16="http://schemas.microsoft.com/office/drawing/2014/main" id="{11DCB1BE-8EB5-440B-BAE4-A82F9ACE9C36}"/>
              </a:ext>
            </a:extLst>
          </p:cNvPr>
          <p:cNvSpPr txBox="1"/>
          <p:nvPr/>
        </p:nvSpPr>
        <p:spPr>
          <a:xfrm>
            <a:off x="6856071" y="6422020"/>
            <a:ext cx="505813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hlinkClick r:id="rId2"/>
              </a:rPr>
              <a:t>http://beta.edtechpolicy.org/AAASGW/Session2/const_inquiry_paper.pdf</a:t>
            </a:r>
            <a:r>
              <a:rPr lang="en-US" sz="1100" dirty="0"/>
              <a:t> </a:t>
            </a:r>
            <a:endParaRPr lang="en-US" sz="1100"/>
          </a:p>
        </p:txBody>
      </p:sp>
    </p:spTree>
    <p:extLst>
      <p:ext uri="{BB962C8B-B14F-4D97-AF65-F5344CB8AC3E}">
        <p14:creationId xmlns:p14="http://schemas.microsoft.com/office/powerpoint/2010/main" val="5126021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BB56EB9-078F-4952-AC1F-149C7A0AE4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3772EE4-ED5E-4D3A-A306-B22CF86678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E737495-E579-4130-B02E-56726DBE081C}"/>
              </a:ext>
            </a:extLst>
          </p:cNvPr>
          <p:cNvSpPr>
            <a:spLocks noGrp="1"/>
          </p:cNvSpPr>
          <p:nvPr>
            <p:ph type="title"/>
          </p:nvPr>
        </p:nvSpPr>
        <p:spPr>
          <a:xfrm>
            <a:off x="672280" y="944752"/>
            <a:ext cx="3259016" cy="1462692"/>
          </a:xfrm>
        </p:spPr>
        <p:txBody>
          <a:bodyPr>
            <a:normAutofit/>
          </a:bodyPr>
          <a:lstStyle/>
          <a:p>
            <a:r>
              <a:rPr lang="en-GB" sz="3700">
                <a:solidFill>
                  <a:srgbClr val="FFFFFF"/>
                </a:solidFill>
              </a:rPr>
              <a:t>Experiential Learning</a:t>
            </a:r>
          </a:p>
        </p:txBody>
      </p:sp>
      <p:sp>
        <p:nvSpPr>
          <p:cNvPr id="14" name="Rectangle 13">
            <a:extLst>
              <a:ext uri="{FF2B5EF4-FFF2-40B4-BE49-F238E27FC236}">
                <a16:creationId xmlns:a16="http://schemas.microsoft.com/office/drawing/2014/main" id="{10058680-D07C-4893-B2B7-91543F18AB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42427A-0A1F-4A55-8705-D9179F1E0C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8" name="Rectangle 17">
            <a:extLst>
              <a:ext uri="{FF2B5EF4-FFF2-40B4-BE49-F238E27FC236}">
                <a16:creationId xmlns:a16="http://schemas.microsoft.com/office/drawing/2014/main" id="{EE54A6FE-D8CB-48A3-900B-053D4EBD3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AF51DB5-9216-4B14-A9EF-C6068DC6B7DC}"/>
              </a:ext>
            </a:extLst>
          </p:cNvPr>
          <p:cNvSpPr>
            <a:spLocks noGrp="1"/>
          </p:cNvSpPr>
          <p:nvPr>
            <p:ph idx="1"/>
          </p:nvPr>
        </p:nvSpPr>
        <p:spPr>
          <a:xfrm>
            <a:off x="671513" y="2536031"/>
            <a:ext cx="3123783" cy="3671936"/>
          </a:xfrm>
        </p:spPr>
        <p:txBody>
          <a:bodyPr anchor="t">
            <a:normAutofit/>
          </a:bodyPr>
          <a:lstStyle/>
          <a:p>
            <a:pPr marL="0" indent="0">
              <a:buNone/>
            </a:pPr>
            <a:r>
              <a:rPr lang="en-GB" dirty="0">
                <a:solidFill>
                  <a:srgbClr val="FFFFFF"/>
                </a:solidFill>
                <a:ea typeface="+mn-lt"/>
                <a:cs typeface="+mn-lt"/>
              </a:rPr>
              <a:t>Experiential learning approaches are one example of constructivist learning, with core ideas that people learn from reflecting on experiences, as well as during action. </a:t>
            </a:r>
          </a:p>
          <a:p>
            <a:pPr marL="0" indent="0">
              <a:buNone/>
            </a:pPr>
            <a:endParaRPr lang="en-GB" dirty="0">
              <a:solidFill>
                <a:srgbClr val="FFFFFF"/>
              </a:solidFill>
            </a:endParaRPr>
          </a:p>
          <a:p>
            <a:pPr marL="0" indent="0">
              <a:buNone/>
            </a:pPr>
            <a:r>
              <a:rPr lang="en-GB" dirty="0">
                <a:solidFill>
                  <a:srgbClr val="FFFFFF"/>
                </a:solidFill>
              </a:rPr>
              <a:t>How can we create these experiences in an education or workplace learning environment?</a:t>
            </a:r>
          </a:p>
        </p:txBody>
      </p:sp>
      <p:pic>
        <p:nvPicPr>
          <p:cNvPr id="5" name="Picture 5" descr="A picture containing diagram&#10;&#10;Description automatically generated">
            <a:extLst>
              <a:ext uri="{FF2B5EF4-FFF2-40B4-BE49-F238E27FC236}">
                <a16:creationId xmlns:a16="http://schemas.microsoft.com/office/drawing/2014/main" id="{177FFE70-A30D-4D37-BFD3-DAF7B4985186}"/>
              </a:ext>
            </a:extLst>
          </p:cNvPr>
          <p:cNvPicPr>
            <a:picLocks noChangeAspect="1"/>
          </p:cNvPicPr>
          <p:nvPr/>
        </p:nvPicPr>
        <p:blipFill rotWithShape="1">
          <a:blip r:embed="rId2"/>
          <a:srcRect r="2793" b="1"/>
          <a:stretch/>
        </p:blipFill>
        <p:spPr>
          <a:xfrm>
            <a:off x="4241830" y="601200"/>
            <a:ext cx="7503636" cy="5789365"/>
          </a:xfrm>
          <a:prstGeom prst="rect">
            <a:avLst/>
          </a:prstGeom>
        </p:spPr>
      </p:pic>
    </p:spTree>
    <p:extLst>
      <p:ext uri="{BB962C8B-B14F-4D97-AF65-F5344CB8AC3E}">
        <p14:creationId xmlns:p14="http://schemas.microsoft.com/office/powerpoint/2010/main" val="1329867714"/>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31">
            <a:extLst>
              <a:ext uri="{FF2B5EF4-FFF2-40B4-BE49-F238E27FC236}">
                <a16:creationId xmlns:a16="http://schemas.microsoft.com/office/drawing/2014/main"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84729F-32D9-4AED-8CF4-87F38CC98F49}"/>
              </a:ext>
            </a:extLst>
          </p:cNvPr>
          <p:cNvSpPr>
            <a:spLocks noGrp="1"/>
          </p:cNvSpPr>
          <p:nvPr>
            <p:ph type="title"/>
          </p:nvPr>
        </p:nvSpPr>
        <p:spPr>
          <a:xfrm>
            <a:off x="581194" y="1009397"/>
            <a:ext cx="6734006" cy="1013800"/>
          </a:xfrm>
        </p:spPr>
        <p:txBody>
          <a:bodyPr>
            <a:normAutofit fontScale="90000"/>
          </a:bodyPr>
          <a:lstStyle/>
          <a:p>
            <a:r>
              <a:rPr lang="en-GB">
                <a:solidFill>
                  <a:schemeClr val="tx2"/>
                </a:solidFill>
              </a:rPr>
              <a:t>Adult learning theory</a:t>
            </a:r>
          </a:p>
        </p:txBody>
      </p:sp>
      <p:sp>
        <p:nvSpPr>
          <p:cNvPr id="30" name="Rectangle 33">
            <a:extLst>
              <a:ext uri="{FF2B5EF4-FFF2-40B4-BE49-F238E27FC236}">
                <a16:creationId xmlns:a16="http://schemas.microsoft.com/office/drawing/2014/main"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E7F972C-7323-4F2A-ADA0-BEBED22EE9A2}"/>
              </a:ext>
            </a:extLst>
          </p:cNvPr>
          <p:cNvSpPr>
            <a:spLocks noGrp="1"/>
          </p:cNvSpPr>
          <p:nvPr>
            <p:ph idx="1"/>
          </p:nvPr>
        </p:nvSpPr>
        <p:spPr>
          <a:xfrm>
            <a:off x="581194" y="1896533"/>
            <a:ext cx="6309003" cy="3962266"/>
          </a:xfrm>
        </p:spPr>
        <p:txBody>
          <a:bodyPr>
            <a:normAutofit/>
          </a:bodyPr>
          <a:lstStyle/>
          <a:p>
            <a:pPr marL="0" indent="0">
              <a:buNone/>
            </a:pPr>
            <a:r>
              <a:rPr lang="en-GB" sz="1800" dirty="0">
                <a:solidFill>
                  <a:schemeClr val="tx2"/>
                </a:solidFill>
                <a:ea typeface="+mn-lt"/>
                <a:cs typeface="+mn-lt"/>
              </a:rPr>
              <a:t>Principles of adult learning:</a:t>
            </a:r>
          </a:p>
          <a:p>
            <a:pPr marL="0" indent="0">
              <a:buNone/>
            </a:pPr>
            <a:endParaRPr lang="en-GB" sz="1800" dirty="0">
              <a:solidFill>
                <a:schemeClr val="tx2"/>
              </a:solidFill>
              <a:ea typeface="+mn-lt"/>
              <a:cs typeface="+mn-lt"/>
            </a:endParaRPr>
          </a:p>
          <a:p>
            <a:pPr marL="305435" indent="-305435"/>
            <a:r>
              <a:rPr lang="en-GB" sz="1800" dirty="0">
                <a:solidFill>
                  <a:schemeClr val="tx2"/>
                </a:solidFill>
                <a:ea typeface="+mn-lt"/>
                <a:cs typeface="+mn-lt"/>
              </a:rPr>
              <a:t>Unlike children, adults are </a:t>
            </a:r>
            <a:r>
              <a:rPr lang="en-GB" sz="1800" b="1" dirty="0">
                <a:solidFill>
                  <a:schemeClr val="tx2"/>
                </a:solidFill>
                <a:ea typeface="+mn-lt"/>
                <a:cs typeface="+mn-lt"/>
              </a:rPr>
              <a:t>self –directed</a:t>
            </a:r>
            <a:r>
              <a:rPr lang="en-GB" sz="1800" dirty="0">
                <a:solidFill>
                  <a:schemeClr val="tx2"/>
                </a:solidFill>
                <a:ea typeface="+mn-lt"/>
                <a:cs typeface="+mn-lt"/>
              </a:rPr>
              <a:t> and expect to take responsibility for their own decisions. This must be considered when designing any form of adult learning programme</a:t>
            </a:r>
            <a:endParaRPr lang="en-GB" sz="1800" dirty="0">
              <a:solidFill>
                <a:schemeClr val="tx2"/>
              </a:solidFill>
            </a:endParaRPr>
          </a:p>
          <a:p>
            <a:pPr marL="305435" indent="-305435"/>
            <a:r>
              <a:rPr lang="en-GB" sz="1800" dirty="0">
                <a:solidFill>
                  <a:schemeClr val="tx2"/>
                </a:solidFill>
                <a:ea typeface="+mn-lt"/>
                <a:cs typeface="+mn-lt"/>
              </a:rPr>
              <a:t>Needs to focus more on the process and less on the content of what is being taught. </a:t>
            </a:r>
            <a:endParaRPr lang="en-GB" sz="1800" dirty="0">
              <a:solidFill>
                <a:schemeClr val="tx2"/>
              </a:solidFill>
            </a:endParaRPr>
          </a:p>
          <a:p>
            <a:pPr marL="0" indent="0">
              <a:buNone/>
            </a:pPr>
            <a:endParaRPr lang="en-GB" sz="1800" dirty="0">
              <a:solidFill>
                <a:schemeClr val="tx2"/>
              </a:solidFill>
            </a:endParaRPr>
          </a:p>
          <a:p>
            <a:pPr marL="0" indent="0">
              <a:buNone/>
            </a:pPr>
            <a:r>
              <a:rPr lang="en-GB" sz="1800" dirty="0">
                <a:solidFill>
                  <a:schemeClr val="tx2"/>
                </a:solidFill>
              </a:rPr>
              <a:t>How does this apply to your university experience? </a:t>
            </a:r>
          </a:p>
        </p:txBody>
      </p:sp>
      <p:pic>
        <p:nvPicPr>
          <p:cNvPr id="4" name="Picture 4">
            <a:extLst>
              <a:ext uri="{FF2B5EF4-FFF2-40B4-BE49-F238E27FC236}">
                <a16:creationId xmlns:a16="http://schemas.microsoft.com/office/drawing/2014/main" id="{AAA585B6-64E6-48F2-A828-DD05EEF47D8D}"/>
              </a:ext>
            </a:extLst>
          </p:cNvPr>
          <p:cNvPicPr>
            <a:picLocks noChangeAspect="1"/>
          </p:cNvPicPr>
          <p:nvPr/>
        </p:nvPicPr>
        <p:blipFill rotWithShape="1">
          <a:blip r:embed="rId2">
            <a:extLst>
              <a:ext uri="{837473B0-CC2E-450A-ABE3-18F120FF3D39}">
                <a1611:picAttrSrcUrl xmlns:a1611="http://schemas.microsoft.com/office/drawing/2016/11/main" xmlns="" r:id="rId3"/>
              </a:ext>
            </a:extLst>
          </a:blip>
          <a:srcRect l="31145" r="24416" b="1"/>
          <a:stretch/>
        </p:blipFill>
        <p:spPr>
          <a:xfrm>
            <a:off x="7521283" y="10"/>
            <a:ext cx="4670717" cy="6857990"/>
          </a:xfrm>
          <a:prstGeom prst="rect">
            <a:avLst/>
          </a:prstGeom>
        </p:spPr>
      </p:pic>
    </p:spTree>
    <p:extLst>
      <p:ext uri="{BB962C8B-B14F-4D97-AF65-F5344CB8AC3E}">
        <p14:creationId xmlns:p14="http://schemas.microsoft.com/office/powerpoint/2010/main" val="30700503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BB56EB9-078F-4952-AC1F-149C7A0AE4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B4B34F-3499-40FA-8252-DBFAF03D5104}"/>
              </a:ext>
            </a:extLst>
          </p:cNvPr>
          <p:cNvSpPr>
            <a:spLocks noGrp="1"/>
          </p:cNvSpPr>
          <p:nvPr>
            <p:ph type="title"/>
          </p:nvPr>
        </p:nvSpPr>
        <p:spPr>
          <a:xfrm>
            <a:off x="4382724" y="1114752"/>
            <a:ext cx="7225075" cy="1013800"/>
          </a:xfrm>
        </p:spPr>
        <p:txBody>
          <a:bodyPr>
            <a:normAutofit/>
          </a:bodyPr>
          <a:lstStyle/>
          <a:p>
            <a:r>
              <a:rPr lang="en-GB" sz="3100" dirty="0">
                <a:solidFill>
                  <a:schemeClr val="tx2"/>
                </a:solidFill>
              </a:rPr>
              <a:t>Assumptions about  the motivations of adult learners. </a:t>
            </a:r>
          </a:p>
        </p:txBody>
      </p:sp>
      <p:sp>
        <p:nvSpPr>
          <p:cNvPr id="26" name="Rectangle 25">
            <a:extLst>
              <a:ext uri="{FF2B5EF4-FFF2-40B4-BE49-F238E27FC236}">
                <a16:creationId xmlns:a16="http://schemas.microsoft.com/office/drawing/2014/main" id="{10058680-D07C-4893-B2B7-91543F18AB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7B42427A-0A1F-4A55-8705-D9179F1E0C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0" name="Rectangle 29">
            <a:extLst>
              <a:ext uri="{FF2B5EF4-FFF2-40B4-BE49-F238E27FC236}">
                <a16:creationId xmlns:a16="http://schemas.microsoft.com/office/drawing/2014/main" id="{EE54A6FE-D8CB-48A3-900B-053D4EBD3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a:extLst>
              <a:ext uri="{FF2B5EF4-FFF2-40B4-BE49-F238E27FC236}">
                <a16:creationId xmlns:a16="http://schemas.microsoft.com/office/drawing/2014/main" id="{2B5D8959-5749-4794-AB80-97E7DCFF0F7F}"/>
              </a:ext>
            </a:extLst>
          </p:cNvPr>
          <p:cNvPicPr>
            <a:picLocks noChangeAspect="1"/>
          </p:cNvPicPr>
          <p:nvPr/>
        </p:nvPicPr>
        <p:blipFill rotWithShape="1">
          <a:blip r:embed="rId2">
            <a:extLst>
              <a:ext uri="{837473B0-CC2E-450A-ABE3-18F120FF3D39}">
                <a1611:picAttrSrcUrl xmlns:a1611="http://schemas.microsoft.com/office/drawing/2016/11/main" xmlns="" r:id="rId3"/>
              </a:ext>
            </a:extLst>
          </a:blip>
          <a:srcRect l="8062" r="8560" b="-2"/>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61DBC50A-5D3A-434D-BA3A-6FDA902319AD}"/>
              </a:ext>
            </a:extLst>
          </p:cNvPr>
          <p:cNvSpPr>
            <a:spLocks noGrp="1"/>
          </p:cNvSpPr>
          <p:nvPr>
            <p:ph idx="1"/>
          </p:nvPr>
        </p:nvSpPr>
        <p:spPr>
          <a:xfrm>
            <a:off x="4382724" y="2418112"/>
            <a:ext cx="6878108" cy="3962266"/>
          </a:xfrm>
        </p:spPr>
        <p:txBody>
          <a:bodyPr>
            <a:normAutofit/>
          </a:bodyPr>
          <a:lstStyle/>
          <a:p>
            <a:pPr marL="305435" indent="-305435"/>
            <a:r>
              <a:rPr lang="en-GB" dirty="0">
                <a:ea typeface="+mn-lt"/>
                <a:cs typeface="+mn-lt"/>
              </a:rPr>
              <a:t>Adults need to know the reason for learning something</a:t>
            </a:r>
          </a:p>
          <a:p>
            <a:pPr marL="305435" indent="-305435"/>
            <a:r>
              <a:rPr lang="en-GB" dirty="0">
                <a:ea typeface="+mn-lt"/>
                <a:cs typeface="+mn-lt"/>
              </a:rPr>
              <a:t>Experience provides the basis for learning activities</a:t>
            </a:r>
            <a:endParaRPr lang="en-GB" dirty="0"/>
          </a:p>
          <a:p>
            <a:pPr marL="305435" indent="-305435"/>
            <a:r>
              <a:rPr lang="en-GB" dirty="0">
                <a:ea typeface="+mn-lt"/>
                <a:cs typeface="+mn-lt"/>
              </a:rPr>
              <a:t>Adults need to be responsible for their decisions and involved</a:t>
            </a:r>
            <a:endParaRPr lang="en-GB" dirty="0"/>
          </a:p>
          <a:p>
            <a:pPr marL="305435" indent="-305435"/>
            <a:r>
              <a:rPr lang="en-GB" dirty="0">
                <a:ea typeface="+mn-lt"/>
                <a:cs typeface="+mn-lt"/>
              </a:rPr>
              <a:t>Adults are most interested in learning subjects which have immediate relevance to their work or personal life</a:t>
            </a:r>
            <a:endParaRPr lang="en-GB" dirty="0"/>
          </a:p>
          <a:p>
            <a:pPr marL="305435" indent="-305435"/>
            <a:r>
              <a:rPr lang="en-GB" dirty="0">
                <a:ea typeface="+mn-lt"/>
                <a:cs typeface="+mn-lt"/>
              </a:rPr>
              <a:t>Adult learning is problem-centred rather than content oriented</a:t>
            </a:r>
            <a:endParaRPr lang="en-GB" dirty="0"/>
          </a:p>
          <a:p>
            <a:pPr marL="305435" indent="-305435"/>
            <a:r>
              <a:rPr lang="en-GB" dirty="0">
                <a:ea typeface="+mn-lt"/>
                <a:cs typeface="+mn-lt"/>
              </a:rPr>
              <a:t>Adults respond better to internal rather than external motivators</a:t>
            </a:r>
            <a:endParaRPr lang="en-GB" dirty="0"/>
          </a:p>
          <a:p>
            <a:pPr marL="0" indent="0">
              <a:buNone/>
            </a:pPr>
            <a:endParaRPr lang="en-GB" dirty="0">
              <a:ea typeface="+mn-lt"/>
              <a:cs typeface="+mn-lt"/>
            </a:endParaRPr>
          </a:p>
          <a:p>
            <a:pPr marL="0" indent="0">
              <a:buNone/>
            </a:pPr>
            <a:r>
              <a:rPr lang="en-GB" dirty="0">
                <a:ea typeface="+mn-lt"/>
                <a:cs typeface="+mn-lt"/>
              </a:rPr>
              <a:t>How do Knowles principles apply to your experience of learning at university? Post your response in the </a:t>
            </a:r>
            <a:r>
              <a:rPr lang="en-GB" dirty="0" err="1">
                <a:ea typeface="+mn-lt"/>
                <a:cs typeface="+mn-lt"/>
              </a:rPr>
              <a:t>Padlet</a:t>
            </a:r>
            <a:r>
              <a:rPr lang="en-GB" dirty="0">
                <a:ea typeface="+mn-lt"/>
                <a:cs typeface="+mn-lt"/>
              </a:rPr>
              <a:t>.</a:t>
            </a:r>
            <a:endParaRPr lang="en-GB" dirty="0"/>
          </a:p>
          <a:p>
            <a:pPr marL="305435" indent="-305435"/>
            <a:endParaRPr lang="en-GB" dirty="0"/>
          </a:p>
        </p:txBody>
      </p:sp>
    </p:spTree>
    <p:extLst>
      <p:ext uri="{BB962C8B-B14F-4D97-AF65-F5344CB8AC3E}">
        <p14:creationId xmlns:p14="http://schemas.microsoft.com/office/powerpoint/2010/main" val="16615648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5EC1D-938F-4C70-82AE-0E3523A620FA}"/>
              </a:ext>
            </a:extLst>
          </p:cNvPr>
          <p:cNvSpPr>
            <a:spLocks noGrp="1"/>
          </p:cNvSpPr>
          <p:nvPr>
            <p:ph type="title"/>
          </p:nvPr>
        </p:nvSpPr>
        <p:spPr/>
        <p:txBody>
          <a:bodyPr/>
          <a:lstStyle/>
          <a:p>
            <a:r>
              <a:rPr lang="en-GB" dirty="0"/>
              <a:t>Other Learning Theories</a:t>
            </a:r>
          </a:p>
        </p:txBody>
      </p:sp>
      <p:sp>
        <p:nvSpPr>
          <p:cNvPr id="3" name="Content Placeholder 2">
            <a:extLst>
              <a:ext uri="{FF2B5EF4-FFF2-40B4-BE49-F238E27FC236}">
                <a16:creationId xmlns:a16="http://schemas.microsoft.com/office/drawing/2014/main" id="{A2A2835C-6A6A-417C-A5EB-0A46C8A166D2}"/>
              </a:ext>
            </a:extLst>
          </p:cNvPr>
          <p:cNvSpPr>
            <a:spLocks noGrp="1"/>
          </p:cNvSpPr>
          <p:nvPr>
            <p:ph idx="1"/>
          </p:nvPr>
        </p:nvSpPr>
        <p:spPr/>
        <p:txBody>
          <a:bodyPr/>
          <a:lstStyle/>
          <a:p>
            <a:pPr marL="305435" indent="-305435"/>
            <a:r>
              <a:rPr lang="en-GB" dirty="0"/>
              <a:t>Behaviourism</a:t>
            </a:r>
          </a:p>
          <a:p>
            <a:pPr marL="305435" indent="-305435"/>
            <a:r>
              <a:rPr lang="en-GB" dirty="0"/>
              <a:t>Cognitivism</a:t>
            </a:r>
          </a:p>
          <a:p>
            <a:pPr marL="305435" indent="-305435"/>
            <a:r>
              <a:rPr lang="en-GB" b="1" dirty="0"/>
              <a:t>Social Learning</a:t>
            </a:r>
          </a:p>
          <a:p>
            <a:pPr marL="305435" indent="-305435"/>
            <a:r>
              <a:rPr lang="en-GB" b="1" dirty="0"/>
              <a:t>Group Learning</a:t>
            </a:r>
          </a:p>
          <a:p>
            <a:pPr marL="305435" indent="-305435"/>
            <a:r>
              <a:rPr lang="en-GB" b="1" dirty="0"/>
              <a:t>Blooms Taxonomy</a:t>
            </a:r>
          </a:p>
          <a:p>
            <a:pPr marL="0" indent="0">
              <a:buNone/>
            </a:pPr>
            <a:endParaRPr lang="en-GB" dirty="0"/>
          </a:p>
          <a:p>
            <a:pPr marL="0" indent="0">
              <a:buNone/>
            </a:pPr>
            <a:r>
              <a:rPr lang="en-GB" dirty="0"/>
              <a:t>You should research one of the theories in bold to apply to the assessment question.</a:t>
            </a:r>
          </a:p>
        </p:txBody>
      </p:sp>
    </p:spTree>
    <p:extLst>
      <p:ext uri="{BB962C8B-B14F-4D97-AF65-F5344CB8AC3E}">
        <p14:creationId xmlns:p14="http://schemas.microsoft.com/office/powerpoint/2010/main" val="4459038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6B4480E-B7FF-4481-890E-043A69AE6F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a:extLst>
              <a:ext uri="{FF2B5EF4-FFF2-40B4-BE49-F238E27FC236}">
                <a16:creationId xmlns:a16="http://schemas.microsoft.com/office/drawing/2014/main" id="{0B549750-6A88-4E06-AB3B-58C35A6C38D7}"/>
              </a:ext>
            </a:extLst>
          </p:cNvPr>
          <p:cNvPicPr>
            <a:picLocks noChangeAspect="1"/>
          </p:cNvPicPr>
          <p:nvPr/>
        </p:nvPicPr>
        <p:blipFill rotWithShape="1">
          <a:blip r:embed="rId2">
            <a:extLst>
              <a:ext uri="{837473B0-CC2E-450A-ABE3-18F120FF3D39}">
                <a1611:picAttrSrcUrl xmlns:a1611="http://schemas.microsoft.com/office/drawing/2016/11/main" xmlns="" r:id="rId3"/>
              </a:ext>
            </a:extLst>
          </a:blip>
          <a:srcRect t="6897" b="6897"/>
          <a:stretch/>
        </p:blipFill>
        <p:spPr>
          <a:xfrm>
            <a:off x="20" y="10"/>
            <a:ext cx="12191980" cy="6857990"/>
          </a:xfrm>
          <a:prstGeom prst="rect">
            <a:avLst/>
          </a:prstGeom>
        </p:spPr>
      </p:pic>
      <p:sp>
        <p:nvSpPr>
          <p:cNvPr id="23" name="Rectangle 22">
            <a:extLst>
              <a:ext uri="{FF2B5EF4-FFF2-40B4-BE49-F238E27FC236}">
                <a16:creationId xmlns:a16="http://schemas.microsoft.com/office/drawing/2014/main" id="{64C13BAB-7C00-4D21-A857-E3D41C0A2A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661699"/>
            <a:ext cx="3703320"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1F1FF39A-AC3C-4066-9D4C-519AA22812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817914"/>
            <a:ext cx="3702134" cy="3378388"/>
          </a:xfrm>
          <a:prstGeom prst="rect">
            <a:avLst/>
          </a:prstGeom>
          <a:solidFill>
            <a:schemeClr val="bg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0D95C04-075E-4A76-BC39-6EDB169F5B49}"/>
              </a:ext>
            </a:extLst>
          </p:cNvPr>
          <p:cNvSpPr>
            <a:spLocks noGrp="1"/>
          </p:cNvSpPr>
          <p:nvPr>
            <p:ph type="ctrTitle"/>
          </p:nvPr>
        </p:nvSpPr>
        <p:spPr>
          <a:xfrm>
            <a:off x="899510" y="2324906"/>
            <a:ext cx="3412067" cy="1588698"/>
          </a:xfrm>
        </p:spPr>
        <p:txBody>
          <a:bodyPr>
            <a:normAutofit/>
          </a:bodyPr>
          <a:lstStyle/>
          <a:p>
            <a:r>
              <a:rPr lang="en-GB" sz="3300" dirty="0">
                <a:solidFill>
                  <a:schemeClr val="tx1"/>
                </a:solidFill>
                <a:ea typeface="+mj-lt"/>
                <a:cs typeface="+mj-lt"/>
              </a:rPr>
              <a:t>Methods and Techniques</a:t>
            </a:r>
            <a:endParaRPr lang="en-US" dirty="0"/>
          </a:p>
        </p:txBody>
      </p:sp>
      <p:sp>
        <p:nvSpPr>
          <p:cNvPr id="3" name="Content Placeholder 2">
            <a:extLst>
              <a:ext uri="{FF2B5EF4-FFF2-40B4-BE49-F238E27FC236}">
                <a16:creationId xmlns:a16="http://schemas.microsoft.com/office/drawing/2014/main" id="{800642B4-668B-4B45-B527-3A8A22DBDF91}"/>
              </a:ext>
            </a:extLst>
          </p:cNvPr>
          <p:cNvSpPr>
            <a:spLocks noGrp="1"/>
          </p:cNvSpPr>
          <p:nvPr>
            <p:ph type="subTitle" idx="1"/>
          </p:nvPr>
        </p:nvSpPr>
        <p:spPr>
          <a:xfrm>
            <a:off x="899510" y="3945249"/>
            <a:ext cx="3412067" cy="738820"/>
          </a:xfrm>
        </p:spPr>
        <p:txBody>
          <a:bodyPr>
            <a:normAutofit/>
          </a:bodyPr>
          <a:lstStyle/>
          <a:p>
            <a:r>
              <a:rPr lang="en-GB" dirty="0"/>
              <a:t>Select appropriate delivery Methods</a:t>
            </a:r>
            <a:endParaRPr lang="en-US" dirty="0"/>
          </a:p>
        </p:txBody>
      </p:sp>
    </p:spTree>
    <p:extLst>
      <p:ext uri="{BB962C8B-B14F-4D97-AF65-F5344CB8AC3E}">
        <p14:creationId xmlns:p14="http://schemas.microsoft.com/office/powerpoint/2010/main" val="4274256386"/>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6C8E6EB-4C59-429B-97E4-72A058CFC4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B5B90362-AFCC-46A9-B41C-A257A8C5B3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F71EF7F1-38BA-471D-8CD4-2A9AE8E355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1BB56EB9-078F-4952-AC1F-149C7A0AE4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3772EE4-ED5E-4D3A-A306-B22CF86678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Title 2"/>
          <p:cNvSpPr>
            <a:spLocks noGrp="1"/>
          </p:cNvSpPr>
          <p:nvPr>
            <p:ph type="title"/>
          </p:nvPr>
        </p:nvSpPr>
        <p:spPr>
          <a:xfrm>
            <a:off x="672280" y="944752"/>
            <a:ext cx="3259016" cy="1462692"/>
          </a:xfrm>
        </p:spPr>
        <p:txBody>
          <a:bodyPr vert="horz" lIns="91440" tIns="45720" rIns="91440" bIns="45720" rtlCol="0" anchor="b">
            <a:normAutofit/>
          </a:bodyPr>
          <a:lstStyle/>
          <a:p>
            <a:r>
              <a:rPr lang="en-US" sz="2400" b="0" kern="1200" cap="all">
                <a:solidFill>
                  <a:srgbClr val="FFFFFF"/>
                </a:solidFill>
                <a:latin typeface="+mj-lt"/>
                <a:ea typeface="+mj-ea"/>
                <a:cs typeface="+mj-cs"/>
              </a:rPr>
              <a:t>Group Activity – Research a learning Technique</a:t>
            </a:r>
          </a:p>
        </p:txBody>
      </p:sp>
      <p:sp>
        <p:nvSpPr>
          <p:cNvPr id="25" name="Rectangle 24">
            <a:extLst>
              <a:ext uri="{FF2B5EF4-FFF2-40B4-BE49-F238E27FC236}">
                <a16:creationId xmlns:a16="http://schemas.microsoft.com/office/drawing/2014/main" id="{10058680-D07C-4893-B2B7-91543F18AB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7B42427A-0A1F-4A55-8705-D9179F1E0C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9" name="Rectangle 28">
            <a:extLst>
              <a:ext uri="{FF2B5EF4-FFF2-40B4-BE49-F238E27FC236}">
                <a16:creationId xmlns:a16="http://schemas.microsoft.com/office/drawing/2014/main" id="{EE54A6FE-D8CB-48A3-900B-053D4EBD3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0" name="Content Placeholder 9"/>
          <p:cNvSpPr>
            <a:spLocks noGrp="1"/>
          </p:cNvSpPr>
          <p:nvPr>
            <p:ph sz="half" idx="1"/>
          </p:nvPr>
        </p:nvSpPr>
        <p:spPr>
          <a:xfrm>
            <a:off x="671513" y="2536031"/>
            <a:ext cx="3123783" cy="3671936"/>
          </a:xfrm>
        </p:spPr>
        <p:txBody>
          <a:bodyPr vert="horz" lIns="91440" tIns="45720" rIns="91440" bIns="45720" rtlCol="0" anchor="t">
            <a:normAutofit/>
          </a:bodyPr>
          <a:lstStyle/>
          <a:p>
            <a:pPr marL="305435" indent="-305435"/>
            <a:r>
              <a:rPr lang="en-US" dirty="0">
                <a:solidFill>
                  <a:srgbClr val="FFFFFF"/>
                </a:solidFill>
              </a:rPr>
              <a:t>Group 1- Learning games</a:t>
            </a:r>
            <a:endParaRPr lang="en-US" dirty="0"/>
          </a:p>
          <a:p>
            <a:pPr marL="305435" indent="-305435"/>
            <a:r>
              <a:rPr lang="en-US" dirty="0">
                <a:solidFill>
                  <a:srgbClr val="FFFFFF"/>
                </a:solidFill>
              </a:rPr>
              <a:t>Group 2 - Discussion – including jigsaw and knowledge café</a:t>
            </a:r>
          </a:p>
          <a:p>
            <a:pPr marL="305435" indent="-305435"/>
            <a:r>
              <a:rPr lang="en-US" dirty="0">
                <a:solidFill>
                  <a:srgbClr val="FFFFFF"/>
                </a:solidFill>
              </a:rPr>
              <a:t>Group 3 – Simulation</a:t>
            </a:r>
          </a:p>
          <a:p>
            <a:pPr marL="305435" indent="-305435"/>
            <a:r>
              <a:rPr lang="en-US" dirty="0">
                <a:solidFill>
                  <a:srgbClr val="FFFFFF"/>
                </a:solidFill>
              </a:rPr>
              <a:t>Group 4  - Technologies – this could include VR or tools such as Kahoot</a:t>
            </a:r>
          </a:p>
          <a:p>
            <a:pPr marL="305435" indent="-305435"/>
            <a:r>
              <a:rPr lang="en-US" dirty="0">
                <a:solidFill>
                  <a:srgbClr val="FFFFFF"/>
                </a:solidFill>
              </a:rPr>
              <a:t>Group 5 - Inductive learning</a:t>
            </a:r>
          </a:p>
          <a:p>
            <a:pPr marL="305435" indent="-305435"/>
            <a:r>
              <a:rPr lang="en-US" dirty="0">
                <a:solidFill>
                  <a:srgbClr val="FFFFFF"/>
                </a:solidFill>
              </a:rPr>
              <a:t>Group 6 - Role-play</a:t>
            </a:r>
          </a:p>
          <a:p>
            <a:pPr marL="305435" indent="-305435"/>
            <a:endParaRPr lang="en-US">
              <a:solidFill>
                <a:srgbClr val="FFFFFF"/>
              </a:solidFill>
            </a:endParaRPr>
          </a:p>
        </p:txBody>
      </p:sp>
      <p:pic>
        <p:nvPicPr>
          <p:cNvPr id="4" name="Content Placeholder 3" descr="Making Shift Happen: On Blended Learning"/>
          <p:cNvPicPr>
            <a:picLocks noGrp="1" noChangeAspect="1"/>
          </p:cNvPicPr>
          <p:nvPr>
            <p:ph sz="half" idx="2"/>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2348" r="13126" b="-1"/>
          <a:stretch/>
        </p:blipFill>
        <p:spPr>
          <a:xfrm>
            <a:off x="4241830" y="601200"/>
            <a:ext cx="7503636" cy="5789365"/>
          </a:xfrm>
          <a:prstGeom prst="rect">
            <a:avLst/>
          </a:prstGeom>
        </p:spPr>
      </p:pic>
    </p:spTree>
    <p:extLst>
      <p:ext uri="{BB962C8B-B14F-4D97-AF65-F5344CB8AC3E}">
        <p14:creationId xmlns:p14="http://schemas.microsoft.com/office/powerpoint/2010/main" val="2088714461"/>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DD651B61-325E-4E73-8445-38B0DE8AAA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B42E5253-D3AC-4AC2-B766-8B34F13C2F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32">
            <a:extLst>
              <a:ext uri="{FF2B5EF4-FFF2-40B4-BE49-F238E27FC236}">
                <a16:creationId xmlns:a16="http://schemas.microsoft.com/office/drawing/2014/main" id="{10AE8D57-436A-4073-9A75-15BB5949F8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34">
            <a:extLst>
              <a:ext uri="{FF2B5EF4-FFF2-40B4-BE49-F238E27FC236}">
                <a16:creationId xmlns:a16="http://schemas.microsoft.com/office/drawing/2014/main" id="{88C97474-5879-4DB5-B4F3-F0357104BC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9831CBB7-4817-4B54-A7F9-0AE2D0C478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pic>
        <p:nvPicPr>
          <p:cNvPr id="5" name="Content Placeholder 4" descr="Does assessment drive learning?"/>
          <p:cNvPicPr>
            <a:picLocks noGrp="1" noChangeAspect="1"/>
          </p:cNvPicPr>
          <p:nvPr>
            <p:ph sz="half" idx="2"/>
          </p:nvPr>
        </p:nvPicPr>
        <p:blipFill rotWithShape="1">
          <a:blip r:embed="rId2">
            <a:duotone>
              <a:schemeClr val="accent2">
                <a:shade val="45000"/>
                <a:satMod val="135000"/>
              </a:schemeClr>
              <a:prstClr val="white"/>
            </a:duotone>
            <a:extLst>
              <a:ext uri="{28A0092B-C50C-407E-A947-70E740481C1C}">
                <a14:useLocalDpi xmlns:a14="http://schemas.microsoft.com/office/drawing/2010/main" val="0"/>
              </a:ext>
            </a:extLst>
          </a:blip>
          <a:srcRect l="10892" r="11340" b="-1"/>
          <a:stretch/>
        </p:blipFill>
        <p:spPr>
          <a:xfrm>
            <a:off x="621245" y="1228892"/>
            <a:ext cx="5476375" cy="4225203"/>
          </a:xfrm>
          <a:prstGeom prst="rect">
            <a:avLst/>
          </a:prstGeom>
        </p:spPr>
      </p:pic>
      <p:sp>
        <p:nvSpPr>
          <p:cNvPr id="39" name="Rectangle 38">
            <a:extLst>
              <a:ext uri="{FF2B5EF4-FFF2-40B4-BE49-F238E27FC236}">
                <a16:creationId xmlns:a16="http://schemas.microsoft.com/office/drawing/2014/main" id="{96BC321D-B05F-4857-8880-97F61B9B785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873606" y="938022"/>
            <a:ext cx="4597758" cy="1188720"/>
          </a:xfrm>
        </p:spPr>
        <p:txBody>
          <a:bodyPr vert="horz" lIns="91440" tIns="45720" rIns="91440" bIns="45720" rtlCol="0" anchor="b">
            <a:normAutofit/>
          </a:bodyPr>
          <a:lstStyle/>
          <a:p>
            <a:r>
              <a:rPr lang="en-US" sz="2800">
                <a:solidFill>
                  <a:srgbClr val="FFFFFF"/>
                </a:solidFill>
              </a:rPr>
              <a:t>Assessing learning</a:t>
            </a:r>
          </a:p>
        </p:txBody>
      </p:sp>
      <p:sp>
        <p:nvSpPr>
          <p:cNvPr id="3" name="Content Placeholder 2"/>
          <p:cNvSpPr>
            <a:spLocks noGrp="1"/>
          </p:cNvSpPr>
          <p:nvPr>
            <p:ph sz="half" idx="1"/>
          </p:nvPr>
        </p:nvSpPr>
        <p:spPr>
          <a:xfrm>
            <a:off x="6873606" y="2340864"/>
            <a:ext cx="4597758" cy="3793237"/>
          </a:xfrm>
        </p:spPr>
        <p:txBody>
          <a:bodyPr vert="horz" lIns="91440" tIns="45720" rIns="91440" bIns="45720" rtlCol="0" anchor="ctr">
            <a:normAutofit/>
          </a:bodyPr>
          <a:lstStyle/>
          <a:p>
            <a:pPr marL="305435" indent="-305435"/>
            <a:r>
              <a:rPr lang="en-US" sz="2000" dirty="0">
                <a:solidFill>
                  <a:srgbClr val="FFFFFF"/>
                </a:solidFill>
              </a:rPr>
              <a:t>It is always good to end a learning session with some kind of assessment or discussion to determine the learners have achieved the learning objectives.  </a:t>
            </a:r>
            <a:endParaRPr lang="en-US"/>
          </a:p>
          <a:p>
            <a:pPr marL="305435" indent="-305435"/>
            <a:r>
              <a:rPr lang="en-US" sz="2000" dirty="0">
                <a:solidFill>
                  <a:srgbClr val="FFFFFF"/>
                </a:solidFill>
              </a:rPr>
              <a:t>This can be done in the form of a quiz or an open discussion. </a:t>
            </a:r>
          </a:p>
        </p:txBody>
      </p:sp>
    </p:spTree>
    <p:extLst>
      <p:ext uri="{BB962C8B-B14F-4D97-AF65-F5344CB8AC3E}">
        <p14:creationId xmlns:p14="http://schemas.microsoft.com/office/powerpoint/2010/main" val="352044900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ividendVTI">
  <a:themeElements>
    <a:clrScheme name="AnalogousFromLightSeed_2SEEDS">
      <a:dk1>
        <a:srgbClr val="000000"/>
      </a:dk1>
      <a:lt1>
        <a:srgbClr val="FFFFFF"/>
      </a:lt1>
      <a:dk2>
        <a:srgbClr val="41242B"/>
      </a:dk2>
      <a:lt2>
        <a:srgbClr val="E2E8E7"/>
      </a:lt2>
      <a:accent1>
        <a:srgbClr val="E94F72"/>
      </a:accent1>
      <a:accent2>
        <a:srgbClr val="ED6FC0"/>
      </a:accent2>
      <a:accent3>
        <a:srgbClr val="ED886F"/>
      </a:accent3>
      <a:accent4>
        <a:srgbClr val="B4A43D"/>
      </a:accent4>
      <a:accent5>
        <a:srgbClr val="92AC51"/>
      </a:accent5>
      <a:accent6>
        <a:srgbClr val="60B63B"/>
      </a:accent6>
      <a:hlink>
        <a:srgbClr val="568E82"/>
      </a:hlink>
      <a:folHlink>
        <a:srgbClr val="7F7F7F"/>
      </a:folHlink>
    </a:clrScheme>
    <a:fontScheme name="Dividend">
      <a:majorFont>
        <a:latin typeface="Univers Condensed"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Univers"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7DC9E2F-74C6-4F2A-82A0-19EBB58DE8A2}">
  <ds:schemaRefs>
    <ds:schemaRef ds:uri="http://schemas.microsoft.com/sharepoint/v3/contenttype/forms"/>
  </ds:schemaRefs>
</ds:datastoreItem>
</file>

<file path=customXml/itemProps2.xml><?xml version="1.0" encoding="utf-8"?>
<ds:datastoreItem xmlns:ds="http://schemas.openxmlformats.org/officeDocument/2006/customXml" ds:itemID="{F56D4305-A0BA-4616-ABB6-2E80AF50814F}">
  <ds:schemaRefs>
    <ds:schemaRef ds:uri="http://purl.org/dc/elements/1.1/"/>
    <ds:schemaRef ds:uri="http://www.w3.org/XML/1998/namespace"/>
    <ds:schemaRef ds:uri="http://schemas.microsoft.com/office/2006/metadata/properties"/>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7ac54d59-15ae-468f-8833-3c6b8f4d3013"/>
    <ds:schemaRef ds:uri="21682d76-7fed-41ad-9dab-ad3c63b4cd86"/>
    <ds:schemaRef ds:uri="http://purl.org/dc/dcmitype/"/>
  </ds:schemaRefs>
</ds:datastoreItem>
</file>

<file path=customXml/itemProps3.xml><?xml version="1.0" encoding="utf-8"?>
<ds:datastoreItem xmlns:ds="http://schemas.openxmlformats.org/officeDocument/2006/customXml" ds:itemID="{C6D07E4F-07C8-4C0B-8470-D48A951706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15</TotalTime>
  <Words>1102</Words>
  <Application>Microsoft Office PowerPoint</Application>
  <PresentationFormat>Widescreen</PresentationFormat>
  <Paragraphs>109</Paragraphs>
  <Slides>23</Slides>
  <Notes>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Calibri</vt:lpstr>
      <vt:lpstr>Calibri Light</vt:lpstr>
      <vt:lpstr>Gill Sans MT</vt:lpstr>
      <vt:lpstr>Univers</vt:lpstr>
      <vt:lpstr>Univers Condensed</vt:lpstr>
      <vt:lpstr>Wingdings 2</vt:lpstr>
      <vt:lpstr>DividendVTI</vt:lpstr>
      <vt:lpstr>Learning Theory</vt:lpstr>
      <vt:lpstr>Session Overview</vt:lpstr>
      <vt:lpstr>Learning Outcomes</vt:lpstr>
      <vt:lpstr>What we know about how people learn</vt:lpstr>
      <vt:lpstr>How much do you remember about what you learned in school?</vt:lpstr>
      <vt:lpstr>So, What do  you remember?</vt:lpstr>
      <vt:lpstr>What's going on?</vt:lpstr>
      <vt:lpstr>Experiment</vt:lpstr>
      <vt:lpstr>PowerPoint Presentation</vt:lpstr>
      <vt:lpstr>Learning V's Education</vt:lpstr>
      <vt:lpstr>Are  you Learning?</vt:lpstr>
      <vt:lpstr>A new way of thinking about Learning</vt:lpstr>
      <vt:lpstr>WE REMEMBER WHAT WE CARE ABOUT</vt:lpstr>
      <vt:lpstr>Contemporary Learning Theories</vt:lpstr>
      <vt:lpstr>Reflecting on your learning experience</vt:lpstr>
      <vt:lpstr>Constructivist Learning Theory</vt:lpstr>
      <vt:lpstr>Experiential Learning</vt:lpstr>
      <vt:lpstr>Adult learning theory</vt:lpstr>
      <vt:lpstr>Assumptions about  the motivations of adult learners. </vt:lpstr>
      <vt:lpstr>Other Learning Theories</vt:lpstr>
      <vt:lpstr>Methods and Techniques</vt:lpstr>
      <vt:lpstr>Group Activity – Research a learning Technique</vt:lpstr>
      <vt:lpstr>Assessing learning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Hayward</dc:creator>
  <cp:lastModifiedBy>Julie Hayward</cp:lastModifiedBy>
  <cp:revision>622</cp:revision>
  <dcterms:created xsi:type="dcterms:W3CDTF">2021-03-11T11:46:51Z</dcterms:created>
  <dcterms:modified xsi:type="dcterms:W3CDTF">2021-03-15T21:37:22Z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