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56" r:id="rId2"/>
    <p:sldId id="258" r:id="rId3"/>
    <p:sldId id="257" r:id="rId4"/>
    <p:sldId id="260" r:id="rId5"/>
    <p:sldId id="261" r:id="rId6"/>
    <p:sldId id="262" r:id="rId7"/>
    <p:sldId id="263" r:id="rId8"/>
    <p:sldId id="264" r:id="rId9"/>
    <p:sldId id="265" r:id="rId10"/>
    <p:sldId id="266" r:id="rId11"/>
    <p:sldId id="269" r:id="rId12"/>
    <p:sldId id="270" r:id="rId13"/>
    <p:sldId id="268" r:id="rId14"/>
    <p:sldId id="277" r:id="rId15"/>
    <p:sldId id="276"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64"/>
    <p:restoredTop sz="95666"/>
  </p:normalViewPr>
  <p:slideViewPr>
    <p:cSldViewPr snapToGrid="0" snapToObjects="1">
      <p:cViewPr varScale="1">
        <p:scale>
          <a:sx n="102" d="100"/>
          <a:sy n="102" d="100"/>
        </p:scale>
        <p:origin x="200" y="296"/>
      </p:cViewPr>
      <p:guideLst/>
    </p:cSldViewPr>
  </p:slideViewPr>
  <p:notesTextViewPr>
    <p:cViewPr>
      <p:scale>
        <a:sx n="1" d="1"/>
        <a:sy n="1" d="1"/>
      </p:scale>
      <p:origin x="0" y="0"/>
    </p:cViewPr>
  </p:notesTextViewPr>
  <p:notesViewPr>
    <p:cSldViewPr snapToGrid="0" snapToObjects="1">
      <p:cViewPr varScale="1">
        <p:scale>
          <a:sx n="81" d="100"/>
          <a:sy n="81" d="100"/>
        </p:scale>
        <p:origin x="3136"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06BA5C-BD3A-CC44-90CD-6D4D31341AE9}" type="datetimeFigureOut">
              <a:rPr lang="en-GB" smtClean="0"/>
              <a:t>07/01/2021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DD46AD-D7DD-B946-87AF-CB5E3A8E8C87}" type="slidenum">
              <a:rPr lang="en-GB" smtClean="0"/>
              <a:t>‹#›</a:t>
            </a:fld>
            <a:endParaRPr lang="en-GB"/>
          </a:p>
        </p:txBody>
      </p:sp>
    </p:spTree>
    <p:extLst>
      <p:ext uri="{BB962C8B-B14F-4D97-AF65-F5344CB8AC3E}">
        <p14:creationId xmlns:p14="http://schemas.microsoft.com/office/powerpoint/2010/main" val="17810153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5DD46AD-D7DD-B946-87AF-CB5E3A8E8C87}" type="slidenum">
              <a:rPr lang="en-GB" smtClean="0"/>
              <a:t>15</a:t>
            </a:fld>
            <a:endParaRPr lang="en-GB"/>
          </a:p>
        </p:txBody>
      </p:sp>
    </p:spTree>
    <p:extLst>
      <p:ext uri="{BB962C8B-B14F-4D97-AF65-F5344CB8AC3E}">
        <p14:creationId xmlns:p14="http://schemas.microsoft.com/office/powerpoint/2010/main" val="993760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US"/>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48A87A34-81AB-432B-8DAE-1953F412C126}" type="datetimeFigureOut">
              <a:rPr lang="en-US" dirty="0"/>
              <a:pPr/>
              <a:t>1/7/21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1/7/21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1/7/21</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US"/>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48A87A34-81AB-432B-8DAE-1953F412C126}" type="datetimeFigureOut">
              <a:rPr lang="en-US" dirty="0"/>
              <a:t>1/7/21</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1/7/21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48A87A34-81AB-432B-8DAE-1953F412C126}" type="datetimeFigureOut">
              <a:rPr lang="en-US" dirty="0"/>
              <a:t>1/7/21</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US"/>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1/7/21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04672" y="320040"/>
            <a:ext cx="3657600" cy="320040"/>
          </a:xfrm>
        </p:spPr>
        <p:txBody>
          <a:bodyPr/>
          <a:lstStyle/>
          <a:p>
            <a:fld id="{48A87A34-81AB-432B-8DAE-1953F412C126}" type="datetimeFigureOut">
              <a:rPr lang="en-US" dirty="0"/>
              <a:t>1/7/21</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1/7/21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48A87A34-81AB-432B-8DAE-1953F412C126}" type="datetimeFigureOut">
              <a:rPr lang="en-US" dirty="0"/>
              <a:t>1/7/21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48A87A34-81AB-432B-8DAE-1953F412C126}" type="datetimeFigureOut">
              <a:rPr lang="en-US" dirty="0"/>
              <a:pPr/>
              <a:t>1/7/21</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vectorstock.com/royalty-free-vector/cartoon-kids-following-compass-in-forest-vector-23734603" TargetMode="External"/><Relationship Id="rId7" Type="http://schemas.openxmlformats.org/officeDocument/2006/relationships/hyperlink" Target="http://www.schooltripswales.co.uk/information/qa-for-teacher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www.istockphoto.com/vector/woman-on-climbing-wall-gm1059667166-283248328" TargetMode="External"/><Relationship Id="rId5" Type="http://schemas.openxmlformats.org/officeDocument/2006/relationships/hyperlink" Target="https://thomasguettler.com/2018/08/31/reach-your-goals-and-plan-accordingly/" TargetMode="External"/><Relationship Id="rId4" Type="http://schemas.openxmlformats.org/officeDocument/2006/relationships/hyperlink" Target="https://www.clarizen.com/how-to-create-a-progression-plan-for-your-team-member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768AA-C7C6-2D4F-84F1-4D762ACD3AEC}"/>
              </a:ext>
            </a:extLst>
          </p:cNvPr>
          <p:cNvSpPr>
            <a:spLocks noGrp="1"/>
          </p:cNvSpPr>
          <p:nvPr>
            <p:ph type="ctrTitle"/>
          </p:nvPr>
        </p:nvSpPr>
        <p:spPr>
          <a:xfrm>
            <a:off x="1759236" y="2075504"/>
            <a:ext cx="8679915" cy="2045559"/>
          </a:xfrm>
        </p:spPr>
        <p:txBody>
          <a:bodyPr>
            <a:noAutofit/>
          </a:bodyPr>
          <a:lstStyle/>
          <a:p>
            <a:r>
              <a:rPr lang="en-GB" sz="3600" dirty="0">
                <a:latin typeface="+mn-lt"/>
              </a:rPr>
              <a:t>AN ADVENTUROUS ACTIVITIES UNIT OF WORK FOR KEY STAGE 3</a:t>
            </a:r>
          </a:p>
        </p:txBody>
      </p:sp>
      <p:sp>
        <p:nvSpPr>
          <p:cNvPr id="3" name="Subtitle 2">
            <a:extLst>
              <a:ext uri="{FF2B5EF4-FFF2-40B4-BE49-F238E27FC236}">
                <a16:creationId xmlns:a16="http://schemas.microsoft.com/office/drawing/2014/main" id="{6F700648-4BCC-1A4C-B5C6-531B98B62C7E}"/>
              </a:ext>
            </a:extLst>
          </p:cNvPr>
          <p:cNvSpPr>
            <a:spLocks noGrp="1"/>
          </p:cNvSpPr>
          <p:nvPr>
            <p:ph type="subTitle" idx="1"/>
          </p:nvPr>
        </p:nvSpPr>
        <p:spPr/>
        <p:txBody>
          <a:bodyPr/>
          <a:lstStyle/>
          <a:p>
            <a:endParaRPr lang="en-GB" dirty="0"/>
          </a:p>
          <a:p>
            <a:r>
              <a:rPr lang="en-GB" dirty="0"/>
              <a:t>HANNAH TOZER</a:t>
            </a:r>
          </a:p>
        </p:txBody>
      </p:sp>
    </p:spTree>
    <p:extLst>
      <p:ext uri="{BB962C8B-B14F-4D97-AF65-F5344CB8AC3E}">
        <p14:creationId xmlns:p14="http://schemas.microsoft.com/office/powerpoint/2010/main" val="19805748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2A5BA-CA23-7545-8CBD-72535B0C327B}"/>
              </a:ext>
            </a:extLst>
          </p:cNvPr>
          <p:cNvSpPr>
            <a:spLocks noGrp="1"/>
          </p:cNvSpPr>
          <p:nvPr>
            <p:ph type="title"/>
          </p:nvPr>
        </p:nvSpPr>
        <p:spPr/>
        <p:txBody>
          <a:bodyPr/>
          <a:lstStyle/>
          <a:p>
            <a:r>
              <a:rPr lang="en-GB" dirty="0"/>
              <a:t>THE GOAL</a:t>
            </a:r>
          </a:p>
        </p:txBody>
      </p:sp>
      <p:sp>
        <p:nvSpPr>
          <p:cNvPr id="3" name="Content Placeholder 2">
            <a:extLst>
              <a:ext uri="{FF2B5EF4-FFF2-40B4-BE49-F238E27FC236}">
                <a16:creationId xmlns:a16="http://schemas.microsoft.com/office/drawing/2014/main" id="{AE2431EB-B886-4A4F-A22C-E4D095855D02}"/>
              </a:ext>
            </a:extLst>
          </p:cNvPr>
          <p:cNvSpPr>
            <a:spLocks noGrp="1"/>
          </p:cNvSpPr>
          <p:nvPr>
            <p:ph idx="1"/>
          </p:nvPr>
        </p:nvSpPr>
        <p:spPr/>
        <p:txBody>
          <a:bodyPr/>
          <a:lstStyle/>
          <a:p>
            <a:r>
              <a:rPr lang="en-GB" dirty="0"/>
              <a:t>To prepare pupils for a residential visit by the end of the unit of work. </a:t>
            </a:r>
          </a:p>
          <a:p>
            <a:r>
              <a:rPr lang="en-GB" dirty="0"/>
              <a:t>To develop pupils’ interpersonal skills through the individual activities set each lesson.</a:t>
            </a:r>
          </a:p>
          <a:p>
            <a:r>
              <a:rPr lang="en-GB" dirty="0"/>
              <a:t>Give pupils the opportunity to participate in and learn a range of new, lifelong skills. </a:t>
            </a:r>
          </a:p>
        </p:txBody>
      </p:sp>
      <p:pic>
        <p:nvPicPr>
          <p:cNvPr id="5" name="Picture 4">
            <a:extLst>
              <a:ext uri="{FF2B5EF4-FFF2-40B4-BE49-F238E27FC236}">
                <a16:creationId xmlns:a16="http://schemas.microsoft.com/office/drawing/2014/main" id="{8EE29600-47DB-FB4C-B6F4-EBD5668945A5}"/>
              </a:ext>
            </a:extLst>
          </p:cNvPr>
          <p:cNvPicPr>
            <a:picLocks noChangeAspect="1"/>
          </p:cNvPicPr>
          <p:nvPr/>
        </p:nvPicPr>
        <p:blipFill>
          <a:blip r:embed="rId2">
            <a:extLst>
              <a:ext uri="{BEBA8EAE-BF5A-486C-A8C5-ECC9F3942E4B}">
                <a14:imgProps xmlns:a14="http://schemas.microsoft.com/office/drawing/2010/main">
                  <a14:imgLayer r:embed="rId3">
                    <a14:imgEffect>
                      <a14:backgroundRemoval t="2355" b="94384" l="10106" r="89744">
                        <a14:foregroundMark x1="29412" y1="10688" x2="29412" y2="10688"/>
                        <a14:foregroundMark x1="31222" y1="11232" x2="31222" y2="11232"/>
                        <a14:foregroundMark x1="29261" y1="8877" x2="29261" y2="8877"/>
                        <a14:backgroundMark x1="20814" y1="91486" x2="20814" y2="91486"/>
                      </a14:backgroundRemoval>
                    </a14:imgEffect>
                  </a14:imgLayer>
                </a14:imgProps>
              </a:ext>
            </a:extLst>
          </a:blip>
          <a:stretch>
            <a:fillRect/>
          </a:stretch>
        </p:blipFill>
        <p:spPr>
          <a:xfrm>
            <a:off x="7421595" y="4443519"/>
            <a:ext cx="3110630" cy="2589846"/>
          </a:xfrm>
          <a:prstGeom prst="rect">
            <a:avLst/>
          </a:prstGeom>
        </p:spPr>
      </p:pic>
    </p:spTree>
    <p:extLst>
      <p:ext uri="{BB962C8B-B14F-4D97-AF65-F5344CB8AC3E}">
        <p14:creationId xmlns:p14="http://schemas.microsoft.com/office/powerpoint/2010/main" val="828232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2A5BA-CA23-7545-8CBD-72535B0C327B}"/>
              </a:ext>
            </a:extLst>
          </p:cNvPr>
          <p:cNvSpPr>
            <a:spLocks noGrp="1"/>
          </p:cNvSpPr>
          <p:nvPr>
            <p:ph type="title"/>
          </p:nvPr>
        </p:nvSpPr>
        <p:spPr/>
        <p:txBody>
          <a:bodyPr/>
          <a:lstStyle/>
          <a:p>
            <a:r>
              <a:rPr lang="en-GB" dirty="0"/>
              <a:t>THE CURRICULUM </a:t>
            </a:r>
          </a:p>
        </p:txBody>
      </p:sp>
      <p:sp>
        <p:nvSpPr>
          <p:cNvPr id="3" name="Content Placeholder 2">
            <a:extLst>
              <a:ext uri="{FF2B5EF4-FFF2-40B4-BE49-F238E27FC236}">
                <a16:creationId xmlns:a16="http://schemas.microsoft.com/office/drawing/2014/main" id="{AE2431EB-B886-4A4F-A22C-E4D095855D02}"/>
              </a:ext>
            </a:extLst>
          </p:cNvPr>
          <p:cNvSpPr>
            <a:spLocks noGrp="1"/>
          </p:cNvSpPr>
          <p:nvPr>
            <p:ph idx="1"/>
          </p:nvPr>
        </p:nvSpPr>
        <p:spPr/>
        <p:txBody>
          <a:bodyPr/>
          <a:lstStyle/>
          <a:p>
            <a:r>
              <a:rPr lang="en-GB" dirty="0"/>
              <a:t>Adventurous activities provide pupils with “the opportunities to increase awareness of the natural environment” (Welsh Government, 2008, pp.18). </a:t>
            </a:r>
          </a:p>
          <a:p>
            <a:r>
              <a:rPr lang="en-GB" dirty="0"/>
              <a:t>Pupils “learn the benefits of working with others to strengthen a team or partnership while outwitting others, planning a journey or practising for a performance.” (Welsh Government, 2008, pp.11).</a:t>
            </a:r>
          </a:p>
          <a:p>
            <a:r>
              <a:rPr lang="en-GB" dirty="0"/>
              <a:t>The curriculum also says that this type of activity can be pursued in curriculum time, after school or as a part of a residential experience in new and challenging environments. </a:t>
            </a:r>
          </a:p>
        </p:txBody>
      </p:sp>
    </p:spTree>
    <p:extLst>
      <p:ext uri="{BB962C8B-B14F-4D97-AF65-F5344CB8AC3E}">
        <p14:creationId xmlns:p14="http://schemas.microsoft.com/office/powerpoint/2010/main" val="1269134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571FB-7318-C74E-BAC9-006AA66BFA3F}"/>
              </a:ext>
            </a:extLst>
          </p:cNvPr>
          <p:cNvSpPr>
            <a:spLocks noGrp="1"/>
          </p:cNvSpPr>
          <p:nvPr>
            <p:ph type="title"/>
          </p:nvPr>
        </p:nvSpPr>
        <p:spPr/>
        <p:txBody>
          <a:bodyPr/>
          <a:lstStyle/>
          <a:p>
            <a:r>
              <a:rPr lang="en-GB" dirty="0"/>
              <a:t>PROGRESSION FROM KS2</a:t>
            </a:r>
          </a:p>
        </p:txBody>
      </p:sp>
      <p:sp>
        <p:nvSpPr>
          <p:cNvPr id="3" name="Content Placeholder 2">
            <a:extLst>
              <a:ext uri="{FF2B5EF4-FFF2-40B4-BE49-F238E27FC236}">
                <a16:creationId xmlns:a16="http://schemas.microsoft.com/office/drawing/2014/main" id="{681154C5-B90E-2B45-B758-338B86ECEFB6}"/>
              </a:ext>
            </a:extLst>
          </p:cNvPr>
          <p:cNvSpPr>
            <a:spLocks noGrp="1"/>
          </p:cNvSpPr>
          <p:nvPr>
            <p:ph idx="1"/>
          </p:nvPr>
        </p:nvSpPr>
        <p:spPr/>
        <p:txBody>
          <a:bodyPr/>
          <a:lstStyle/>
          <a:p>
            <a:r>
              <a:rPr lang="en-GB" dirty="0"/>
              <a:t>In KS2 pupils should have skills such as:</a:t>
            </a:r>
          </a:p>
          <a:p>
            <a:pPr lvl="1">
              <a:buFont typeface="Wingdings" pitchFamily="2" charset="2"/>
              <a:buChar char="Ø"/>
            </a:pPr>
            <a:r>
              <a:rPr lang="en-GB" dirty="0"/>
              <a:t>Reading a compass, map or instructions. </a:t>
            </a:r>
          </a:p>
          <a:p>
            <a:pPr lvl="1">
              <a:buFont typeface="Wingdings" pitchFamily="2" charset="2"/>
              <a:buChar char="Ø"/>
            </a:pPr>
            <a:r>
              <a:rPr lang="en-GB" dirty="0"/>
              <a:t>Constructing a shelter. </a:t>
            </a:r>
          </a:p>
          <a:p>
            <a:pPr lvl="1">
              <a:buFont typeface="Wingdings" pitchFamily="2" charset="2"/>
              <a:buChar char="Ø"/>
            </a:pPr>
            <a:r>
              <a:rPr lang="en-GB" dirty="0"/>
              <a:t>Water safety.</a:t>
            </a:r>
          </a:p>
          <a:p>
            <a:pPr lvl="1">
              <a:buFont typeface="Wingdings" pitchFamily="2" charset="2"/>
              <a:buChar char="Ø"/>
            </a:pPr>
            <a:r>
              <a:rPr lang="en-GB" dirty="0"/>
              <a:t>Personal survival.</a:t>
            </a:r>
          </a:p>
          <a:p>
            <a:r>
              <a:rPr lang="en-GB" dirty="0"/>
              <a:t>In KS3 pupils should be working to achieve: </a:t>
            </a:r>
          </a:p>
          <a:p>
            <a:pPr lvl="1">
              <a:buFont typeface="Wingdings" pitchFamily="2" charset="2"/>
              <a:buChar char="Ø"/>
            </a:pPr>
            <a:r>
              <a:rPr lang="en-GB" dirty="0"/>
              <a:t>Skills and techniques in outdoor adventurous activities, problem solving or initiative challenges and journeys.</a:t>
            </a:r>
          </a:p>
          <a:p>
            <a:pPr lvl="1">
              <a:buFont typeface="Wingdings" pitchFamily="2" charset="2"/>
              <a:buChar char="Ø"/>
            </a:pPr>
            <a:r>
              <a:rPr lang="en-GB" dirty="0"/>
              <a:t>Taking responsibility for themselves and others. </a:t>
            </a:r>
          </a:p>
          <a:p>
            <a:pPr lvl="1">
              <a:buFont typeface="Wingdings" pitchFamily="2" charset="2"/>
              <a:buChar char="Ø"/>
            </a:pPr>
            <a:r>
              <a:rPr lang="en-GB" dirty="0"/>
              <a:t>Listening carefully to the contribution of peers.</a:t>
            </a:r>
          </a:p>
          <a:p>
            <a:pPr lvl="1">
              <a:buFont typeface="Wingdings" pitchFamily="2" charset="2"/>
              <a:buChar char="Ø"/>
            </a:pPr>
            <a:r>
              <a:rPr lang="en-GB" dirty="0"/>
              <a:t>Plan and evaluate activities to improve next attempts.</a:t>
            </a:r>
          </a:p>
          <a:p>
            <a:endParaRPr lang="en-GB" dirty="0"/>
          </a:p>
        </p:txBody>
      </p:sp>
      <p:pic>
        <p:nvPicPr>
          <p:cNvPr id="4" name="Picture 3">
            <a:extLst>
              <a:ext uri="{FF2B5EF4-FFF2-40B4-BE49-F238E27FC236}">
                <a16:creationId xmlns:a16="http://schemas.microsoft.com/office/drawing/2014/main" id="{C705288B-8129-7E40-A467-D52A88894666}"/>
              </a:ext>
            </a:extLst>
          </p:cNvPr>
          <p:cNvPicPr>
            <a:picLocks noChangeAspect="1"/>
          </p:cNvPicPr>
          <p:nvPr/>
        </p:nvPicPr>
        <p:blipFill>
          <a:blip r:embed="rId2">
            <a:extLst>
              <a:ext uri="{BEBA8EAE-BF5A-486C-A8C5-ECC9F3942E4B}">
                <a14:imgProps xmlns:a14="http://schemas.microsoft.com/office/drawing/2010/main">
                  <a14:imgLayer>
                    <a14:imgEffect>
                      <a14:backgroundRemoval t="7750" b="98500" l="3000" r="92250">
                        <a14:foregroundMark x1="16625" y1="90250" x2="16625" y2="90250"/>
                        <a14:foregroundMark x1="16000" y1="87000" x2="16000" y2="87000"/>
                        <a14:foregroundMark x1="17500" y1="77000" x2="17500" y2="77000"/>
                        <a14:foregroundMark x1="23375" y1="69250" x2="23375" y2="69250"/>
                        <a14:foregroundMark x1="23375" y1="69250" x2="23375" y2="69250"/>
                        <a14:foregroundMark x1="28500" y1="68750" x2="28500" y2="68750"/>
                        <a14:foregroundMark x1="29750" y1="71750" x2="29750" y2="71750"/>
                        <a14:foregroundMark x1="29750" y1="71750" x2="29750" y2="71750"/>
                        <a14:foregroundMark x1="24375" y1="68750" x2="24375" y2="68750"/>
                        <a14:foregroundMark x1="24375" y1="68750" x2="24375" y2="68750"/>
                        <a14:foregroundMark x1="21125" y1="69750" x2="21125" y2="69750"/>
                        <a14:foregroundMark x1="76250" y1="32000" x2="76250" y2="32000"/>
                        <a14:foregroundMark x1="92250" y1="21750" x2="92250" y2="21750"/>
                        <a14:foregroundMark x1="62625" y1="33500" x2="62625" y2="33500"/>
                        <a14:foregroundMark x1="67750" y1="21500" x2="67750" y2="21500"/>
                        <a14:foregroundMark x1="73250" y1="28000" x2="73250" y2="28000"/>
                        <a14:foregroundMark x1="76500" y1="10750" x2="76500" y2="10750"/>
                        <a14:foregroundMark x1="73625" y1="15250" x2="73625" y2="15250"/>
                        <a14:foregroundMark x1="43625" y1="55750" x2="43625" y2="55750"/>
                        <a14:foregroundMark x1="39000" y1="53000" x2="39000" y2="53000"/>
                        <a14:foregroundMark x1="45625" y1="60750" x2="45625" y2="60750"/>
                        <a14:foregroundMark x1="19000" y1="73000" x2="19000" y2="73000"/>
                        <a14:foregroundMark x1="33000" y1="57250" x2="33000" y2="57250"/>
                        <a14:foregroundMark x1="76750" y1="28250" x2="76750" y2="28250"/>
                        <a14:foregroundMark x1="79000" y1="27000" x2="79000" y2="27000"/>
                        <a14:foregroundMark x1="28875" y1="77000" x2="28875" y2="77000"/>
                        <a14:backgroundMark x1="39500" y1="71500" x2="39500" y2="71500"/>
                        <a14:backgroundMark x1="26375" y1="88750" x2="26375" y2="88750"/>
                        <a14:backgroundMark x1="22875" y1="81250" x2="22875" y2="81250"/>
                        <a14:backgroundMark x1="68875" y1="25500" x2="68875" y2="25500"/>
                        <a14:backgroundMark x1="25875" y1="71750" x2="25875" y2="71750"/>
                        <a14:backgroundMark x1="30000" y1="74000" x2="30000" y2="74000"/>
                      </a14:backgroundRemoval>
                    </a14:imgEffect>
                  </a14:imgLayer>
                </a14:imgProps>
              </a:ext>
            </a:extLst>
          </a:blip>
          <a:stretch>
            <a:fillRect/>
          </a:stretch>
        </p:blipFill>
        <p:spPr>
          <a:xfrm>
            <a:off x="8259383" y="943534"/>
            <a:ext cx="4161117" cy="2080559"/>
          </a:xfrm>
          <a:prstGeom prst="rect">
            <a:avLst/>
          </a:prstGeom>
        </p:spPr>
      </p:pic>
    </p:spTree>
    <p:extLst>
      <p:ext uri="{BB962C8B-B14F-4D97-AF65-F5344CB8AC3E}">
        <p14:creationId xmlns:p14="http://schemas.microsoft.com/office/powerpoint/2010/main" val="1477638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CE731-1736-3547-A927-675239795082}"/>
              </a:ext>
            </a:extLst>
          </p:cNvPr>
          <p:cNvSpPr>
            <a:spLocks noGrp="1"/>
          </p:cNvSpPr>
          <p:nvPr>
            <p:ph type="title"/>
          </p:nvPr>
        </p:nvSpPr>
        <p:spPr/>
        <p:txBody>
          <a:bodyPr/>
          <a:lstStyle/>
          <a:p>
            <a:r>
              <a:rPr lang="en-GB" dirty="0"/>
              <a:t>WEEK 1</a:t>
            </a:r>
            <a:br>
              <a:rPr lang="en-GB" dirty="0"/>
            </a:br>
            <a:br>
              <a:rPr lang="en-GB" dirty="0"/>
            </a:br>
            <a:r>
              <a:rPr lang="en-GB" dirty="0"/>
              <a:t>Bouldering Wall</a:t>
            </a:r>
          </a:p>
        </p:txBody>
      </p:sp>
      <p:sp>
        <p:nvSpPr>
          <p:cNvPr id="3" name="Content Placeholder 2">
            <a:extLst>
              <a:ext uri="{FF2B5EF4-FFF2-40B4-BE49-F238E27FC236}">
                <a16:creationId xmlns:a16="http://schemas.microsoft.com/office/drawing/2014/main" id="{C982ADC8-9791-3C4A-A655-0766BE9930FD}"/>
              </a:ext>
            </a:extLst>
          </p:cNvPr>
          <p:cNvSpPr>
            <a:spLocks noGrp="1"/>
          </p:cNvSpPr>
          <p:nvPr>
            <p:ph idx="1"/>
          </p:nvPr>
        </p:nvSpPr>
        <p:spPr>
          <a:xfrm>
            <a:off x="5118447" y="237995"/>
            <a:ext cx="6281873" cy="6187857"/>
          </a:xfrm>
        </p:spPr>
        <p:txBody>
          <a:bodyPr/>
          <a:lstStyle/>
          <a:p>
            <a:r>
              <a:rPr lang="en-GB" dirty="0"/>
              <a:t>Development of Skills – trust in partnership, collaborating well with others, and communication. </a:t>
            </a:r>
          </a:p>
          <a:p>
            <a:r>
              <a:rPr lang="en-GB" dirty="0"/>
              <a:t>Pupils will learn learn safety aspects such as how to spot for those on the wall. </a:t>
            </a:r>
          </a:p>
          <a:p>
            <a:r>
              <a:rPr lang="en-GB" dirty="0"/>
              <a:t>The lesson will consist of activities on the bouldering wall which will contribute to building strength and confidence in this type of adventurous activity. </a:t>
            </a:r>
          </a:p>
          <a:p>
            <a:r>
              <a:rPr lang="en-GB" dirty="0"/>
              <a:t>Risks:</a:t>
            </a:r>
          </a:p>
          <a:p>
            <a:pPr lvl="1">
              <a:buFont typeface="Wingdings" pitchFamily="2" charset="2"/>
              <a:buChar char="Ø"/>
            </a:pPr>
            <a:r>
              <a:rPr lang="en-GB" dirty="0"/>
              <a:t>Pupils falling off the bouldering wall and onto others who are spotting.</a:t>
            </a:r>
          </a:p>
          <a:p>
            <a:pPr lvl="1">
              <a:buFont typeface="Wingdings" pitchFamily="2" charset="2"/>
              <a:buChar char="Ø"/>
            </a:pPr>
            <a:r>
              <a:rPr lang="en-GB" dirty="0"/>
              <a:t>Slipping off wall due to wet weathering.</a:t>
            </a:r>
          </a:p>
          <a:p>
            <a:r>
              <a:rPr lang="en-GB" dirty="0"/>
              <a:t>KS3 pupils will develop skills in this adventurous activity and become responsible for themselves and others’ safety. </a:t>
            </a:r>
          </a:p>
        </p:txBody>
      </p:sp>
    </p:spTree>
    <p:extLst>
      <p:ext uri="{BB962C8B-B14F-4D97-AF65-F5344CB8AC3E}">
        <p14:creationId xmlns:p14="http://schemas.microsoft.com/office/powerpoint/2010/main" val="42923061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CE731-1736-3547-A927-675239795082}"/>
              </a:ext>
            </a:extLst>
          </p:cNvPr>
          <p:cNvSpPr>
            <a:spLocks noGrp="1"/>
          </p:cNvSpPr>
          <p:nvPr>
            <p:ph type="title"/>
          </p:nvPr>
        </p:nvSpPr>
        <p:spPr/>
        <p:txBody>
          <a:bodyPr>
            <a:normAutofit fontScale="90000"/>
          </a:bodyPr>
          <a:lstStyle/>
          <a:p>
            <a:r>
              <a:rPr lang="en-GB" dirty="0"/>
              <a:t>WEEK 2</a:t>
            </a:r>
            <a:br>
              <a:rPr lang="en-GB" dirty="0"/>
            </a:br>
            <a:br>
              <a:rPr lang="en-GB" dirty="0"/>
            </a:br>
            <a:r>
              <a:rPr lang="en-GB" dirty="0"/>
              <a:t>Orienteering on School Grounds</a:t>
            </a:r>
          </a:p>
        </p:txBody>
      </p:sp>
      <p:sp>
        <p:nvSpPr>
          <p:cNvPr id="3" name="Content Placeholder 2">
            <a:extLst>
              <a:ext uri="{FF2B5EF4-FFF2-40B4-BE49-F238E27FC236}">
                <a16:creationId xmlns:a16="http://schemas.microsoft.com/office/drawing/2014/main" id="{C982ADC8-9791-3C4A-A655-0766BE9930FD}"/>
              </a:ext>
            </a:extLst>
          </p:cNvPr>
          <p:cNvSpPr>
            <a:spLocks noGrp="1"/>
          </p:cNvSpPr>
          <p:nvPr>
            <p:ph idx="1"/>
          </p:nvPr>
        </p:nvSpPr>
        <p:spPr>
          <a:xfrm>
            <a:off x="5118447" y="212943"/>
            <a:ext cx="6281873" cy="6425852"/>
          </a:xfrm>
        </p:spPr>
        <p:txBody>
          <a:bodyPr>
            <a:normAutofit/>
          </a:bodyPr>
          <a:lstStyle/>
          <a:p>
            <a:r>
              <a:rPr lang="en-GB" dirty="0"/>
              <a:t>Development of Skills – communication, awareness of yourself and others, navigation, teamwork, and thinking. </a:t>
            </a:r>
          </a:p>
          <a:p>
            <a:r>
              <a:rPr lang="en-GB" dirty="0"/>
              <a:t>Pupils will learn how to read a map on ground that is familiar to them, and grasp a sense of navigation. </a:t>
            </a:r>
          </a:p>
          <a:p>
            <a:r>
              <a:rPr lang="en-GB" dirty="0"/>
              <a:t>The lesson will start with warm up activities that will allow pupils to familiarise themselves with map symbols and directions. </a:t>
            </a:r>
          </a:p>
          <a:p>
            <a:r>
              <a:rPr lang="en-GB" dirty="0"/>
              <a:t>The main activity will be to find flags following a map around the school ground. </a:t>
            </a:r>
          </a:p>
          <a:p>
            <a:r>
              <a:rPr lang="en-GB" dirty="0"/>
              <a:t>Risks: </a:t>
            </a:r>
          </a:p>
          <a:p>
            <a:pPr lvl="1">
              <a:buFont typeface="Wingdings" pitchFamily="2" charset="2"/>
              <a:buChar char="Ø"/>
            </a:pPr>
            <a:r>
              <a:rPr lang="en-GB" dirty="0"/>
              <a:t>Pupils may trip and fall on uneven ground.</a:t>
            </a:r>
          </a:p>
          <a:p>
            <a:pPr lvl="1">
              <a:buFont typeface="Wingdings" pitchFamily="2" charset="2"/>
              <a:buChar char="Ø"/>
            </a:pPr>
            <a:r>
              <a:rPr lang="en-GB" dirty="0"/>
              <a:t>Foot and ankle injuries from walking on slippery and uneven ground.</a:t>
            </a:r>
          </a:p>
          <a:p>
            <a:r>
              <a:rPr lang="en-GB" dirty="0"/>
              <a:t>From KS2 pupils should be able to use a compass and/or map, in this lesson pupils will get the opportunity to use these skills in orienteering. </a:t>
            </a:r>
          </a:p>
        </p:txBody>
      </p:sp>
    </p:spTree>
    <p:extLst>
      <p:ext uri="{BB962C8B-B14F-4D97-AF65-F5344CB8AC3E}">
        <p14:creationId xmlns:p14="http://schemas.microsoft.com/office/powerpoint/2010/main" val="2095098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F46FC-BD4A-4A41-9362-7089E7793945}"/>
              </a:ext>
            </a:extLst>
          </p:cNvPr>
          <p:cNvSpPr>
            <a:spLocks noGrp="1"/>
          </p:cNvSpPr>
          <p:nvPr>
            <p:ph type="title"/>
          </p:nvPr>
        </p:nvSpPr>
        <p:spPr/>
        <p:txBody>
          <a:bodyPr>
            <a:normAutofit fontScale="90000"/>
          </a:bodyPr>
          <a:lstStyle/>
          <a:p>
            <a:r>
              <a:rPr lang="en-GB" dirty="0"/>
              <a:t>WEEK 3</a:t>
            </a:r>
            <a:br>
              <a:rPr lang="en-GB" dirty="0"/>
            </a:br>
            <a:br>
              <a:rPr lang="en-GB" dirty="0"/>
            </a:br>
            <a:r>
              <a:rPr lang="en-GB" dirty="0"/>
              <a:t>Team Building Activities</a:t>
            </a:r>
          </a:p>
        </p:txBody>
      </p:sp>
      <p:sp>
        <p:nvSpPr>
          <p:cNvPr id="3" name="Content Placeholder 2">
            <a:extLst>
              <a:ext uri="{FF2B5EF4-FFF2-40B4-BE49-F238E27FC236}">
                <a16:creationId xmlns:a16="http://schemas.microsoft.com/office/drawing/2014/main" id="{77FAF6C3-751F-E348-8DE7-3B2D32193F85}"/>
              </a:ext>
            </a:extLst>
          </p:cNvPr>
          <p:cNvSpPr>
            <a:spLocks noGrp="1"/>
          </p:cNvSpPr>
          <p:nvPr>
            <p:ph idx="1"/>
          </p:nvPr>
        </p:nvSpPr>
        <p:spPr>
          <a:xfrm>
            <a:off x="5118447" y="588723"/>
            <a:ext cx="6281873" cy="5899759"/>
          </a:xfrm>
        </p:spPr>
        <p:txBody>
          <a:bodyPr/>
          <a:lstStyle/>
          <a:p>
            <a:r>
              <a:rPr lang="en-GB" dirty="0"/>
              <a:t>Development in Skills – socialising, empathy, tolerance of others, and teamwork. </a:t>
            </a:r>
          </a:p>
          <a:p>
            <a:r>
              <a:rPr lang="en-GB" dirty="0"/>
              <a:t>Pupils will participate in small activities such as ’Crossing the Swap’ and arranging themselves in age/height order on a bench. </a:t>
            </a:r>
          </a:p>
          <a:p>
            <a:r>
              <a:rPr lang="en-GB" dirty="0"/>
              <a:t>The main activity of this lesson will be a blindfolded obstacle course which will display trust in others and allow pupils to be clear through their communication.</a:t>
            </a:r>
          </a:p>
          <a:p>
            <a:r>
              <a:rPr lang="en-GB" dirty="0"/>
              <a:t>Risks:</a:t>
            </a:r>
          </a:p>
          <a:p>
            <a:pPr lvl="1">
              <a:buFont typeface="Wingdings" pitchFamily="2" charset="2"/>
              <a:buChar char="Ø"/>
            </a:pPr>
            <a:r>
              <a:rPr lang="en-GB" dirty="0"/>
              <a:t>Pupils may receive twisting injuries during activities.</a:t>
            </a:r>
          </a:p>
          <a:p>
            <a:pPr lvl="1">
              <a:buFont typeface="Wingdings" pitchFamily="2" charset="2"/>
              <a:buChar char="Ø"/>
            </a:pPr>
            <a:r>
              <a:rPr lang="en-GB" dirty="0"/>
              <a:t>Entrapped fingers when moving equipment. </a:t>
            </a:r>
          </a:p>
          <a:p>
            <a:r>
              <a:rPr lang="en-GB" dirty="0"/>
              <a:t>The curriculum says that pupils must plan and evaluate activities, using what they have found to improve their next attempts, this lesson gives pupils the opportunity to learn how to do this.  </a:t>
            </a:r>
          </a:p>
        </p:txBody>
      </p:sp>
    </p:spTree>
    <p:extLst>
      <p:ext uri="{BB962C8B-B14F-4D97-AF65-F5344CB8AC3E}">
        <p14:creationId xmlns:p14="http://schemas.microsoft.com/office/powerpoint/2010/main" val="36884745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F46FC-BD4A-4A41-9362-7089E7793945}"/>
              </a:ext>
            </a:extLst>
          </p:cNvPr>
          <p:cNvSpPr>
            <a:spLocks noGrp="1"/>
          </p:cNvSpPr>
          <p:nvPr>
            <p:ph type="title"/>
          </p:nvPr>
        </p:nvSpPr>
        <p:spPr/>
        <p:txBody>
          <a:bodyPr/>
          <a:lstStyle/>
          <a:p>
            <a:r>
              <a:rPr lang="en-GB" dirty="0"/>
              <a:t>WEEK 4</a:t>
            </a:r>
            <a:br>
              <a:rPr lang="en-GB" dirty="0"/>
            </a:br>
            <a:br>
              <a:rPr lang="en-GB" dirty="0"/>
            </a:br>
            <a:r>
              <a:rPr lang="en-GB" dirty="0"/>
              <a:t>Pump Track</a:t>
            </a:r>
          </a:p>
        </p:txBody>
      </p:sp>
      <p:sp>
        <p:nvSpPr>
          <p:cNvPr id="3" name="Content Placeholder 2">
            <a:extLst>
              <a:ext uri="{FF2B5EF4-FFF2-40B4-BE49-F238E27FC236}">
                <a16:creationId xmlns:a16="http://schemas.microsoft.com/office/drawing/2014/main" id="{77FAF6C3-751F-E348-8DE7-3B2D32193F85}"/>
              </a:ext>
            </a:extLst>
          </p:cNvPr>
          <p:cNvSpPr>
            <a:spLocks noGrp="1"/>
          </p:cNvSpPr>
          <p:nvPr>
            <p:ph idx="1"/>
          </p:nvPr>
        </p:nvSpPr>
        <p:spPr>
          <a:xfrm>
            <a:off x="5118447" y="137786"/>
            <a:ext cx="6281873" cy="6513535"/>
          </a:xfrm>
        </p:spPr>
        <p:txBody>
          <a:bodyPr>
            <a:normAutofit/>
          </a:bodyPr>
          <a:lstStyle/>
          <a:p>
            <a:r>
              <a:rPr lang="en-GB" dirty="0"/>
              <a:t>Development of Skills – awareness of yourself and others, confidence, mentoring, and motivation. </a:t>
            </a:r>
          </a:p>
          <a:p>
            <a:r>
              <a:rPr lang="en-GB" dirty="0"/>
              <a:t>Pupils will gain confidence on a bike through using the pump track. </a:t>
            </a:r>
          </a:p>
          <a:p>
            <a:r>
              <a:rPr lang="en-GB" dirty="0"/>
              <a:t>This lesson will be more of a relaxed lesson and use the time for pupils to become familiar with a bike if not already. </a:t>
            </a:r>
          </a:p>
          <a:p>
            <a:r>
              <a:rPr lang="en-GB" dirty="0"/>
              <a:t>Competent pupils can work towards a time trial activity and try and improve their time around the track. </a:t>
            </a:r>
          </a:p>
          <a:p>
            <a:r>
              <a:rPr lang="en-GB" dirty="0"/>
              <a:t>Risks:</a:t>
            </a:r>
          </a:p>
          <a:p>
            <a:pPr lvl="1">
              <a:buFont typeface="Wingdings" pitchFamily="2" charset="2"/>
              <a:buChar char="Ø"/>
            </a:pPr>
            <a:r>
              <a:rPr lang="en-GB" dirty="0"/>
              <a:t>Pupils falling off the bikes.</a:t>
            </a:r>
          </a:p>
          <a:p>
            <a:pPr lvl="1">
              <a:buFont typeface="Wingdings" pitchFamily="2" charset="2"/>
              <a:buChar char="Ø"/>
            </a:pPr>
            <a:r>
              <a:rPr lang="en-GB" dirty="0"/>
              <a:t>Colliding into one another on the track or objects.</a:t>
            </a:r>
          </a:p>
          <a:p>
            <a:r>
              <a:rPr lang="en-GB" dirty="0"/>
              <a:t>It is important for pupils to to understand the importance of engagement for life, the curriculum says they must understand the benefits to their health and fitness. Cycling is a popular activity that can be continued over a lifetime. </a:t>
            </a:r>
          </a:p>
        </p:txBody>
      </p:sp>
    </p:spTree>
    <p:extLst>
      <p:ext uri="{BB962C8B-B14F-4D97-AF65-F5344CB8AC3E}">
        <p14:creationId xmlns:p14="http://schemas.microsoft.com/office/powerpoint/2010/main" val="4157574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10AD7-A4B5-9240-83A7-4F7EEDA4CD62}"/>
              </a:ext>
            </a:extLst>
          </p:cNvPr>
          <p:cNvSpPr>
            <a:spLocks noGrp="1"/>
          </p:cNvSpPr>
          <p:nvPr>
            <p:ph type="title"/>
          </p:nvPr>
        </p:nvSpPr>
        <p:spPr/>
        <p:txBody>
          <a:bodyPr>
            <a:normAutofit fontScale="90000"/>
          </a:bodyPr>
          <a:lstStyle/>
          <a:p>
            <a:r>
              <a:rPr lang="en-GB" dirty="0"/>
              <a:t>WEEK 5</a:t>
            </a:r>
            <a:br>
              <a:rPr lang="en-GB" dirty="0"/>
            </a:br>
            <a:br>
              <a:rPr lang="en-GB" dirty="0"/>
            </a:br>
            <a:r>
              <a:rPr lang="en-GB" dirty="0"/>
              <a:t>Orienteering on a Mountain</a:t>
            </a:r>
          </a:p>
        </p:txBody>
      </p:sp>
      <p:sp>
        <p:nvSpPr>
          <p:cNvPr id="3" name="Content Placeholder 2">
            <a:extLst>
              <a:ext uri="{FF2B5EF4-FFF2-40B4-BE49-F238E27FC236}">
                <a16:creationId xmlns:a16="http://schemas.microsoft.com/office/drawing/2014/main" id="{29FFF9D3-43CD-8640-B200-8D1408D8A44E}"/>
              </a:ext>
            </a:extLst>
          </p:cNvPr>
          <p:cNvSpPr>
            <a:spLocks noGrp="1"/>
          </p:cNvSpPr>
          <p:nvPr>
            <p:ph idx="1"/>
          </p:nvPr>
        </p:nvSpPr>
        <p:spPr>
          <a:xfrm>
            <a:off x="5118447" y="400833"/>
            <a:ext cx="6281873" cy="6325644"/>
          </a:xfrm>
        </p:spPr>
        <p:txBody>
          <a:bodyPr>
            <a:normAutofit/>
          </a:bodyPr>
          <a:lstStyle/>
          <a:p>
            <a:r>
              <a:rPr lang="en-GB" dirty="0"/>
              <a:t>Development of Skills – map reading, clear communication, navigation, tolerance of others, and teamwork. </a:t>
            </a:r>
          </a:p>
          <a:p>
            <a:r>
              <a:rPr lang="en-GB" dirty="0"/>
              <a:t>This lesson will allow pupils to walk amongst nature while developing a sense of direction on a local mountain. </a:t>
            </a:r>
          </a:p>
          <a:p>
            <a:r>
              <a:rPr lang="en-GB" dirty="0"/>
              <a:t>Pupils will be provided with a map and activities to complete during the lesson, the mountain area will be marked out and checked prior to the lesson for safety. </a:t>
            </a:r>
          </a:p>
          <a:p>
            <a:r>
              <a:rPr lang="en-GB" dirty="0"/>
              <a:t>Risks: </a:t>
            </a:r>
          </a:p>
          <a:p>
            <a:pPr lvl="1">
              <a:buFont typeface="Wingdings" pitchFamily="2" charset="2"/>
              <a:buChar char="Ø"/>
            </a:pPr>
            <a:r>
              <a:rPr lang="en-GB" dirty="0"/>
              <a:t>Tripping on uneven and slippery ground. </a:t>
            </a:r>
          </a:p>
          <a:p>
            <a:pPr lvl="1">
              <a:buFont typeface="Wingdings" pitchFamily="2" charset="2"/>
              <a:buChar char="Ø"/>
            </a:pPr>
            <a:r>
              <a:rPr lang="en-GB" dirty="0"/>
              <a:t>Getting lost / being late. </a:t>
            </a:r>
          </a:p>
          <a:p>
            <a:pPr lvl="1">
              <a:buFont typeface="Wingdings" pitchFamily="2" charset="2"/>
              <a:buChar char="Ø"/>
            </a:pPr>
            <a:r>
              <a:rPr lang="en-GB" dirty="0"/>
              <a:t>Falling on steep terrain.</a:t>
            </a:r>
          </a:p>
          <a:p>
            <a:r>
              <a:rPr lang="en-GB" dirty="0"/>
              <a:t>The curriculum says that KS3 pupils should start to listen carefully to the contribution of others, make individual and group decisions to identify problems and  suggest alternative approaches.</a:t>
            </a:r>
          </a:p>
        </p:txBody>
      </p:sp>
    </p:spTree>
    <p:extLst>
      <p:ext uri="{BB962C8B-B14F-4D97-AF65-F5344CB8AC3E}">
        <p14:creationId xmlns:p14="http://schemas.microsoft.com/office/powerpoint/2010/main" val="169729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10AD7-A4B5-9240-83A7-4F7EEDA4CD62}"/>
              </a:ext>
            </a:extLst>
          </p:cNvPr>
          <p:cNvSpPr>
            <a:spLocks noGrp="1"/>
          </p:cNvSpPr>
          <p:nvPr>
            <p:ph type="title"/>
          </p:nvPr>
        </p:nvSpPr>
        <p:spPr/>
        <p:txBody>
          <a:bodyPr>
            <a:normAutofit fontScale="90000"/>
          </a:bodyPr>
          <a:lstStyle/>
          <a:p>
            <a:r>
              <a:rPr lang="en-GB" dirty="0"/>
              <a:t>WEEK 6</a:t>
            </a:r>
            <a:br>
              <a:rPr lang="en-GB" dirty="0"/>
            </a:br>
            <a:br>
              <a:rPr lang="en-GB" dirty="0"/>
            </a:br>
            <a:r>
              <a:rPr lang="en-GB" dirty="0"/>
              <a:t>Outdoor Shelter Building &amp; Survival Skills</a:t>
            </a:r>
          </a:p>
        </p:txBody>
      </p:sp>
      <p:sp>
        <p:nvSpPr>
          <p:cNvPr id="3" name="Content Placeholder 2">
            <a:extLst>
              <a:ext uri="{FF2B5EF4-FFF2-40B4-BE49-F238E27FC236}">
                <a16:creationId xmlns:a16="http://schemas.microsoft.com/office/drawing/2014/main" id="{29FFF9D3-43CD-8640-B200-8D1408D8A44E}"/>
              </a:ext>
            </a:extLst>
          </p:cNvPr>
          <p:cNvSpPr>
            <a:spLocks noGrp="1"/>
          </p:cNvSpPr>
          <p:nvPr>
            <p:ph idx="1"/>
          </p:nvPr>
        </p:nvSpPr>
        <p:spPr>
          <a:xfrm>
            <a:off x="5118447" y="388307"/>
            <a:ext cx="6281873" cy="6112701"/>
          </a:xfrm>
        </p:spPr>
        <p:txBody>
          <a:bodyPr/>
          <a:lstStyle/>
          <a:p>
            <a:r>
              <a:rPr lang="en-GB" dirty="0"/>
              <a:t>Development of Skills – respect, socialising, collaborating well with others, teamwork, listening, and survival skills. </a:t>
            </a:r>
          </a:p>
          <a:p>
            <a:r>
              <a:rPr lang="en-GB" dirty="0"/>
              <a:t>Pupils will participate in groups to build a shelter to the best of their ability as if they are to camp overnight. </a:t>
            </a:r>
          </a:p>
          <a:p>
            <a:r>
              <a:rPr lang="en-GB" dirty="0"/>
              <a:t>Once pupils have completed this, they will learn simple survival skills such as how to purify water, start/make a fire and cooking. </a:t>
            </a:r>
          </a:p>
          <a:p>
            <a:r>
              <a:rPr lang="en-GB" dirty="0"/>
              <a:t>Risks: </a:t>
            </a:r>
          </a:p>
          <a:p>
            <a:pPr lvl="1">
              <a:buFont typeface="Wingdings" pitchFamily="2" charset="2"/>
              <a:buChar char="Ø"/>
            </a:pPr>
            <a:r>
              <a:rPr lang="en-GB" dirty="0"/>
              <a:t>Injuries involving equipment. </a:t>
            </a:r>
          </a:p>
          <a:p>
            <a:pPr lvl="1">
              <a:buFont typeface="Wingdings" pitchFamily="2" charset="2"/>
              <a:buChar char="Ø"/>
            </a:pPr>
            <a:r>
              <a:rPr lang="en-GB" dirty="0"/>
              <a:t>Burns, cuts, scrapes, and falls.</a:t>
            </a:r>
          </a:p>
          <a:p>
            <a:r>
              <a:rPr lang="en-GB" dirty="0"/>
              <a:t>From KS2, pupils should be able to construct a shelter. Now pupils can experience ‘journey’s’ which involves camping-like activities.</a:t>
            </a:r>
          </a:p>
        </p:txBody>
      </p:sp>
    </p:spTree>
    <p:extLst>
      <p:ext uri="{BB962C8B-B14F-4D97-AF65-F5344CB8AC3E}">
        <p14:creationId xmlns:p14="http://schemas.microsoft.com/office/powerpoint/2010/main" val="1763071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10AD7-A4B5-9240-83A7-4F7EEDA4CD62}"/>
              </a:ext>
            </a:extLst>
          </p:cNvPr>
          <p:cNvSpPr>
            <a:spLocks noGrp="1"/>
          </p:cNvSpPr>
          <p:nvPr>
            <p:ph type="title"/>
          </p:nvPr>
        </p:nvSpPr>
        <p:spPr/>
        <p:txBody>
          <a:bodyPr>
            <a:normAutofit fontScale="90000"/>
          </a:bodyPr>
          <a:lstStyle/>
          <a:p>
            <a:r>
              <a:rPr lang="en-GB" dirty="0"/>
              <a:t>WEEK 7</a:t>
            </a:r>
            <a:br>
              <a:rPr lang="en-GB" dirty="0"/>
            </a:br>
            <a:br>
              <a:rPr lang="en-GB" dirty="0"/>
            </a:br>
            <a:r>
              <a:rPr lang="en-GB" dirty="0"/>
              <a:t>Swimming &amp; Water Safety</a:t>
            </a:r>
          </a:p>
        </p:txBody>
      </p:sp>
      <p:sp>
        <p:nvSpPr>
          <p:cNvPr id="3" name="Content Placeholder 2">
            <a:extLst>
              <a:ext uri="{FF2B5EF4-FFF2-40B4-BE49-F238E27FC236}">
                <a16:creationId xmlns:a16="http://schemas.microsoft.com/office/drawing/2014/main" id="{29FFF9D3-43CD-8640-B200-8D1408D8A44E}"/>
              </a:ext>
            </a:extLst>
          </p:cNvPr>
          <p:cNvSpPr>
            <a:spLocks noGrp="1"/>
          </p:cNvSpPr>
          <p:nvPr>
            <p:ph idx="1"/>
          </p:nvPr>
        </p:nvSpPr>
        <p:spPr>
          <a:xfrm>
            <a:off x="5118447" y="413359"/>
            <a:ext cx="6281873" cy="5999967"/>
          </a:xfrm>
        </p:spPr>
        <p:txBody>
          <a:bodyPr/>
          <a:lstStyle/>
          <a:p>
            <a:r>
              <a:rPr lang="en-GB" dirty="0"/>
              <a:t>Development of Skills – listening, sensitivity, awareness, and confidence. </a:t>
            </a:r>
          </a:p>
          <a:p>
            <a:r>
              <a:rPr lang="en-GB" dirty="0"/>
              <a:t>This lesson will allow pupils to gain basic water survival skills such as learning to float, tread water, get to safety in different environments, and rescue. </a:t>
            </a:r>
          </a:p>
          <a:p>
            <a:r>
              <a:rPr lang="en-GB" dirty="0"/>
              <a:t>This will be in preparation for activities such as raft building and canoeing on the residential. </a:t>
            </a:r>
            <a:endParaRPr lang="en-GB" i="1" dirty="0"/>
          </a:p>
          <a:p>
            <a:r>
              <a:rPr lang="en-GB" dirty="0"/>
              <a:t>Risks:</a:t>
            </a:r>
          </a:p>
          <a:p>
            <a:pPr lvl="1">
              <a:buFont typeface="Wingdings" pitchFamily="2" charset="2"/>
              <a:buChar char="Ø"/>
            </a:pPr>
            <a:r>
              <a:rPr lang="en-GB" dirty="0"/>
              <a:t>Drowning.</a:t>
            </a:r>
          </a:p>
          <a:p>
            <a:pPr lvl="1">
              <a:buFont typeface="Wingdings" pitchFamily="2" charset="2"/>
              <a:buChar char="Ø"/>
            </a:pPr>
            <a:r>
              <a:rPr lang="en-GB" dirty="0"/>
              <a:t>Repetitive strain and back injuries from rescues.</a:t>
            </a:r>
          </a:p>
          <a:p>
            <a:pPr lvl="1">
              <a:buFont typeface="Wingdings" pitchFamily="2" charset="2"/>
              <a:buChar char="Ø"/>
            </a:pPr>
            <a:r>
              <a:rPr lang="en-GB" dirty="0"/>
              <a:t>Impact of objects / equipment to the head.</a:t>
            </a:r>
          </a:p>
          <a:p>
            <a:r>
              <a:rPr lang="en-GB" dirty="0"/>
              <a:t>The curriculum for KS3 says that pupils should apply and evaluate the principles and practice of rescue and resuscitation. This is a progression from KS2 where pupils were required to develop skills of water safety and personal survival. </a:t>
            </a:r>
          </a:p>
        </p:txBody>
      </p:sp>
    </p:spTree>
    <p:extLst>
      <p:ext uri="{BB962C8B-B14F-4D97-AF65-F5344CB8AC3E}">
        <p14:creationId xmlns:p14="http://schemas.microsoft.com/office/powerpoint/2010/main" val="21370676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10AD7-A4B5-9240-83A7-4F7EEDA4CD62}"/>
              </a:ext>
            </a:extLst>
          </p:cNvPr>
          <p:cNvSpPr>
            <a:spLocks noGrp="1"/>
          </p:cNvSpPr>
          <p:nvPr>
            <p:ph type="title"/>
          </p:nvPr>
        </p:nvSpPr>
        <p:spPr/>
        <p:txBody>
          <a:bodyPr>
            <a:normAutofit fontScale="90000"/>
          </a:bodyPr>
          <a:lstStyle/>
          <a:p>
            <a:r>
              <a:rPr lang="en-GB" dirty="0"/>
              <a:t>WEEK 8</a:t>
            </a:r>
            <a:br>
              <a:rPr lang="en-GB" dirty="0"/>
            </a:br>
            <a:br>
              <a:rPr lang="en-GB" dirty="0"/>
            </a:br>
            <a:r>
              <a:rPr lang="en-GB" dirty="0"/>
              <a:t>Targets and Puzzles</a:t>
            </a:r>
          </a:p>
        </p:txBody>
      </p:sp>
      <p:sp>
        <p:nvSpPr>
          <p:cNvPr id="3" name="Content Placeholder 2">
            <a:extLst>
              <a:ext uri="{FF2B5EF4-FFF2-40B4-BE49-F238E27FC236}">
                <a16:creationId xmlns:a16="http://schemas.microsoft.com/office/drawing/2014/main" id="{29FFF9D3-43CD-8640-B200-8D1408D8A44E}"/>
              </a:ext>
            </a:extLst>
          </p:cNvPr>
          <p:cNvSpPr>
            <a:spLocks noGrp="1"/>
          </p:cNvSpPr>
          <p:nvPr>
            <p:ph idx="1"/>
          </p:nvPr>
        </p:nvSpPr>
        <p:spPr>
          <a:xfrm>
            <a:off x="5118447" y="388307"/>
            <a:ext cx="6281873" cy="6313118"/>
          </a:xfrm>
        </p:spPr>
        <p:txBody>
          <a:bodyPr/>
          <a:lstStyle/>
          <a:p>
            <a:r>
              <a:rPr lang="en-GB" dirty="0"/>
              <a:t>Development of Skills – teamwork, numeracy, encouraging others, mentor, and motivator. </a:t>
            </a:r>
          </a:p>
          <a:p>
            <a:r>
              <a:rPr lang="en-GB" dirty="0"/>
              <a:t>Pupils will use this lesson to improve aim and accuracy using outdoor targets. </a:t>
            </a:r>
          </a:p>
          <a:p>
            <a:r>
              <a:rPr lang="en-GB" dirty="0"/>
              <a:t>During the residential visit, pupils will get the opportunity to participate in archery and shooting were this aim will benefit. </a:t>
            </a:r>
          </a:p>
          <a:p>
            <a:r>
              <a:rPr lang="en-GB" dirty="0"/>
              <a:t>Small competition in mixed ability and gender groups using the targets to finish the unit of work. </a:t>
            </a:r>
          </a:p>
          <a:p>
            <a:r>
              <a:rPr lang="en-GB" dirty="0"/>
              <a:t>Risks: </a:t>
            </a:r>
          </a:p>
          <a:p>
            <a:pPr lvl="1">
              <a:buFont typeface="Wingdings" pitchFamily="2" charset="2"/>
              <a:buChar char="Ø"/>
            </a:pPr>
            <a:r>
              <a:rPr lang="en-GB" dirty="0"/>
              <a:t>Slipping on wet floor.</a:t>
            </a:r>
          </a:p>
          <a:p>
            <a:pPr lvl="1">
              <a:buFont typeface="Wingdings" pitchFamily="2" charset="2"/>
              <a:buChar char="Ø"/>
            </a:pPr>
            <a:r>
              <a:rPr lang="en-GB" dirty="0"/>
              <a:t>Tripping on equipment. </a:t>
            </a:r>
          </a:p>
          <a:p>
            <a:pPr lvl="1">
              <a:buFont typeface="Wingdings" pitchFamily="2" charset="2"/>
              <a:buChar char="Ø"/>
            </a:pPr>
            <a:r>
              <a:rPr lang="en-GB" dirty="0"/>
              <a:t>Impact from objects.</a:t>
            </a:r>
          </a:p>
          <a:p>
            <a:r>
              <a:rPr lang="en-GB" dirty="0"/>
              <a:t>In this type of activity pupils will be given the opportunity to plan and evaluate their performance to improve the next time.</a:t>
            </a:r>
          </a:p>
        </p:txBody>
      </p:sp>
    </p:spTree>
    <p:extLst>
      <p:ext uri="{BB962C8B-B14F-4D97-AF65-F5344CB8AC3E}">
        <p14:creationId xmlns:p14="http://schemas.microsoft.com/office/powerpoint/2010/main" val="21208002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10AD7-A4B5-9240-83A7-4F7EEDA4CD62}"/>
              </a:ext>
            </a:extLst>
          </p:cNvPr>
          <p:cNvSpPr>
            <a:spLocks noGrp="1"/>
          </p:cNvSpPr>
          <p:nvPr>
            <p:ph type="title"/>
          </p:nvPr>
        </p:nvSpPr>
        <p:spPr/>
        <p:txBody>
          <a:bodyPr>
            <a:normAutofit/>
          </a:bodyPr>
          <a:lstStyle/>
          <a:p>
            <a:r>
              <a:rPr lang="en-GB" dirty="0"/>
              <a:t>RESIDENTIAL CENTRE</a:t>
            </a:r>
          </a:p>
        </p:txBody>
      </p:sp>
      <p:sp>
        <p:nvSpPr>
          <p:cNvPr id="3" name="Content Placeholder 2">
            <a:extLst>
              <a:ext uri="{FF2B5EF4-FFF2-40B4-BE49-F238E27FC236}">
                <a16:creationId xmlns:a16="http://schemas.microsoft.com/office/drawing/2014/main" id="{29FFF9D3-43CD-8640-B200-8D1408D8A44E}"/>
              </a:ext>
            </a:extLst>
          </p:cNvPr>
          <p:cNvSpPr>
            <a:spLocks noGrp="1"/>
          </p:cNvSpPr>
          <p:nvPr>
            <p:ph idx="1"/>
          </p:nvPr>
        </p:nvSpPr>
        <p:spPr/>
        <p:txBody>
          <a:bodyPr/>
          <a:lstStyle/>
          <a:p>
            <a:r>
              <a:rPr lang="en-GB" dirty="0"/>
              <a:t>School Trips Wales have 6 outdoor locations across Wales which offer a wide range of activities for schools.</a:t>
            </a:r>
          </a:p>
          <a:p>
            <a:pPr lvl="1">
              <a:buFont typeface="Wingdings" pitchFamily="2" charset="2"/>
              <a:buChar char="ü"/>
            </a:pPr>
            <a:r>
              <a:rPr lang="en-GB" dirty="0"/>
              <a:t>Climbing </a:t>
            </a:r>
          </a:p>
          <a:p>
            <a:pPr lvl="1">
              <a:buFont typeface="Wingdings" pitchFamily="2" charset="2"/>
              <a:buChar char="ü"/>
            </a:pPr>
            <a:r>
              <a:rPr lang="en-GB" dirty="0"/>
              <a:t>Kayaking </a:t>
            </a:r>
          </a:p>
          <a:p>
            <a:pPr lvl="1">
              <a:buFont typeface="Wingdings" pitchFamily="2" charset="2"/>
              <a:buChar char="ü"/>
            </a:pPr>
            <a:r>
              <a:rPr lang="en-GB" dirty="0"/>
              <a:t>Raft Building</a:t>
            </a:r>
          </a:p>
          <a:p>
            <a:pPr lvl="1">
              <a:buFont typeface="Wingdings" pitchFamily="2" charset="2"/>
              <a:buChar char="ü"/>
            </a:pPr>
            <a:r>
              <a:rPr lang="en-GB" dirty="0"/>
              <a:t>Orienteering</a:t>
            </a:r>
          </a:p>
          <a:p>
            <a:r>
              <a:rPr lang="en-GB" dirty="0"/>
              <a:t>All activities have been risk assessed by the organisation. </a:t>
            </a:r>
          </a:p>
          <a:p>
            <a:r>
              <a:rPr lang="en-GB" dirty="0"/>
              <a:t>Accommodation available. </a:t>
            </a:r>
          </a:p>
          <a:p>
            <a:r>
              <a:rPr lang="en-GB" dirty="0"/>
              <a:t>Instructors have multiple National Governing Body Awards (NGBs), with 3 years post qualifying experience.</a:t>
            </a:r>
          </a:p>
        </p:txBody>
      </p:sp>
      <p:sp>
        <p:nvSpPr>
          <p:cNvPr id="5" name="Rectangle 4">
            <a:extLst>
              <a:ext uri="{FF2B5EF4-FFF2-40B4-BE49-F238E27FC236}">
                <a16:creationId xmlns:a16="http://schemas.microsoft.com/office/drawing/2014/main" id="{0AF07C02-0FAD-BC48-BD96-0D7A0660DCC7}"/>
              </a:ext>
            </a:extLst>
          </p:cNvPr>
          <p:cNvSpPr/>
          <p:nvPr/>
        </p:nvSpPr>
        <p:spPr>
          <a:xfrm>
            <a:off x="7514120" y="1919038"/>
            <a:ext cx="3327400" cy="861774"/>
          </a:xfrm>
          <a:prstGeom prst="rect">
            <a:avLst/>
          </a:prstGeom>
        </p:spPr>
        <p:txBody>
          <a:bodyPr wrap="square">
            <a:spAutoFit/>
          </a:bodyPr>
          <a:lstStyle/>
          <a:p>
            <a:pPr marL="742950" lvl="1" indent="-285750">
              <a:buClr>
                <a:srgbClr val="FF0000"/>
              </a:buClr>
              <a:buFont typeface="Wingdings" pitchFamily="2" charset="2"/>
              <a:buChar char="ü"/>
            </a:pPr>
            <a:r>
              <a:rPr lang="en-GB" sz="1600" dirty="0"/>
              <a:t>Bush craft</a:t>
            </a:r>
          </a:p>
          <a:p>
            <a:pPr marL="742950" lvl="1" indent="-285750">
              <a:buClr>
                <a:srgbClr val="FF0000"/>
              </a:buClr>
              <a:buFont typeface="Wingdings" pitchFamily="2" charset="2"/>
              <a:buChar char="ü"/>
            </a:pPr>
            <a:r>
              <a:rPr lang="en-GB" sz="1600" dirty="0"/>
              <a:t>Archery </a:t>
            </a:r>
          </a:p>
          <a:p>
            <a:pPr marL="742950" lvl="1" indent="-285750">
              <a:buClr>
                <a:srgbClr val="FF0000"/>
              </a:buClr>
              <a:buFont typeface="Wingdings" pitchFamily="2" charset="2"/>
              <a:buChar char="ü"/>
            </a:pPr>
            <a:r>
              <a:rPr lang="en-GB" sz="1600" dirty="0"/>
              <a:t>Team Initiative Exercises</a:t>
            </a:r>
            <a:r>
              <a:rPr lang="en-GB" dirty="0"/>
              <a:t> </a:t>
            </a:r>
          </a:p>
        </p:txBody>
      </p:sp>
      <p:pic>
        <p:nvPicPr>
          <p:cNvPr id="6" name="Picture 5">
            <a:extLst>
              <a:ext uri="{FF2B5EF4-FFF2-40B4-BE49-F238E27FC236}">
                <a16:creationId xmlns:a16="http://schemas.microsoft.com/office/drawing/2014/main" id="{3DFD2BC3-7026-1C41-9383-61C68CC087C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1225" b="88196" l="0" r="99400"/>
                    </a14:imgEffect>
                  </a14:imgLayer>
                </a14:imgProps>
              </a:ext>
            </a:extLst>
          </a:blip>
          <a:srcRect b="9804"/>
          <a:stretch/>
        </p:blipFill>
        <p:spPr>
          <a:xfrm>
            <a:off x="9929801" y="2780812"/>
            <a:ext cx="2265621" cy="1835063"/>
          </a:xfrm>
          <a:prstGeom prst="rect">
            <a:avLst/>
          </a:prstGeom>
        </p:spPr>
      </p:pic>
      <p:pic>
        <p:nvPicPr>
          <p:cNvPr id="7" name="Picture 6">
            <a:extLst>
              <a:ext uri="{FF2B5EF4-FFF2-40B4-BE49-F238E27FC236}">
                <a16:creationId xmlns:a16="http://schemas.microsoft.com/office/drawing/2014/main" id="{82C620D6-D519-FC4C-815A-D02C1FC444B9}"/>
              </a:ext>
            </a:extLst>
          </p:cNvPr>
          <p:cNvPicPr>
            <a:picLocks noChangeAspect="1"/>
          </p:cNvPicPr>
          <p:nvPr/>
        </p:nvPicPr>
        <p:blipFill>
          <a:blip r:embed="rId4"/>
          <a:stretch>
            <a:fillRect/>
          </a:stretch>
        </p:blipFill>
        <p:spPr>
          <a:xfrm>
            <a:off x="7188097" y="5398921"/>
            <a:ext cx="2741704" cy="1370853"/>
          </a:xfrm>
          <a:prstGeom prst="rect">
            <a:avLst/>
          </a:prstGeom>
        </p:spPr>
      </p:pic>
    </p:spTree>
    <p:extLst>
      <p:ext uri="{BB962C8B-B14F-4D97-AF65-F5344CB8AC3E}">
        <p14:creationId xmlns:p14="http://schemas.microsoft.com/office/powerpoint/2010/main" val="39150356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E011A-B2B4-E84E-9F4F-9F7B378B2AA2}"/>
              </a:ext>
            </a:extLst>
          </p:cNvPr>
          <p:cNvSpPr>
            <a:spLocks noGrp="1"/>
          </p:cNvSpPr>
          <p:nvPr>
            <p:ph type="title"/>
          </p:nvPr>
        </p:nvSpPr>
        <p:spPr/>
        <p:txBody>
          <a:bodyPr/>
          <a:lstStyle/>
          <a:p>
            <a:r>
              <a:rPr lang="en-GB" dirty="0"/>
              <a:t>THANK YOU</a:t>
            </a:r>
          </a:p>
        </p:txBody>
      </p:sp>
      <p:sp>
        <p:nvSpPr>
          <p:cNvPr id="3" name="Content Placeholder 2">
            <a:extLst>
              <a:ext uri="{FF2B5EF4-FFF2-40B4-BE49-F238E27FC236}">
                <a16:creationId xmlns:a16="http://schemas.microsoft.com/office/drawing/2014/main" id="{6DB3553B-3100-4441-B8B8-4C1B38FC6530}"/>
              </a:ext>
            </a:extLst>
          </p:cNvPr>
          <p:cNvSpPr>
            <a:spLocks noGrp="1"/>
          </p:cNvSpPr>
          <p:nvPr>
            <p:ph idx="1"/>
          </p:nvPr>
        </p:nvSpPr>
        <p:spPr/>
        <p:txBody>
          <a:bodyPr/>
          <a:lstStyle/>
          <a:p>
            <a:r>
              <a:rPr lang="en-GB" dirty="0"/>
              <a:t>Thank you for listening. </a:t>
            </a:r>
          </a:p>
          <a:p>
            <a:r>
              <a:rPr lang="en-GB" dirty="0"/>
              <a:t>Are there any questions?</a:t>
            </a:r>
          </a:p>
        </p:txBody>
      </p:sp>
    </p:spTree>
    <p:extLst>
      <p:ext uri="{BB962C8B-B14F-4D97-AF65-F5344CB8AC3E}">
        <p14:creationId xmlns:p14="http://schemas.microsoft.com/office/powerpoint/2010/main" val="15907434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38B9-8D65-B347-802F-D79CD2BD32DF}"/>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E98A2E1D-71EE-264D-B7BE-1EE73627C64E}"/>
              </a:ext>
            </a:extLst>
          </p:cNvPr>
          <p:cNvSpPr>
            <a:spLocks noGrp="1"/>
          </p:cNvSpPr>
          <p:nvPr>
            <p:ph idx="1"/>
          </p:nvPr>
        </p:nvSpPr>
        <p:spPr>
          <a:xfrm>
            <a:off x="5118447" y="430307"/>
            <a:ext cx="6281873" cy="5930152"/>
          </a:xfrm>
        </p:spPr>
        <p:txBody>
          <a:bodyPr/>
          <a:lstStyle/>
          <a:p>
            <a:r>
              <a:rPr lang="en-GB" sz="1400" dirty="0" err="1"/>
              <a:t>AnnaBurg</a:t>
            </a:r>
            <a:r>
              <a:rPr lang="en-GB" sz="1400" dirty="0"/>
              <a:t> (no date) </a:t>
            </a:r>
            <a:r>
              <a:rPr lang="en-GB" sz="1400" i="1" dirty="0"/>
              <a:t>Cartoon kids following compass in forest vector image. </a:t>
            </a:r>
            <a:r>
              <a:rPr lang="en-GB" sz="1400" dirty="0"/>
              <a:t>Available at: </a:t>
            </a:r>
            <a:r>
              <a:rPr lang="en-GB" sz="1400" dirty="0">
                <a:hlinkClick r:id="rId3"/>
              </a:rPr>
              <a:t>https://www.vectorstock.com/royalty-free-vector/cartoon-kids-following-compass-in-forest-vector-23734603</a:t>
            </a:r>
            <a:r>
              <a:rPr lang="en-GB" sz="1400" dirty="0"/>
              <a:t> (Accessed: 2</a:t>
            </a:r>
            <a:r>
              <a:rPr lang="en-GB" sz="1400" baseline="30000" dirty="0"/>
              <a:t>nd</a:t>
            </a:r>
            <a:r>
              <a:rPr lang="en-GB" sz="1400" dirty="0"/>
              <a:t> January 2021).</a:t>
            </a:r>
          </a:p>
          <a:p>
            <a:r>
              <a:rPr lang="en-GB" sz="1400" dirty="0"/>
              <a:t>Clarizen (2018) </a:t>
            </a:r>
            <a:r>
              <a:rPr lang="en-GB" sz="1400" i="1" dirty="0"/>
              <a:t>How to Create a Progression Plan for Your Team Members. </a:t>
            </a:r>
            <a:r>
              <a:rPr lang="en-GB" sz="1400" dirty="0"/>
              <a:t>Available at: </a:t>
            </a:r>
            <a:r>
              <a:rPr lang="en-GB" sz="1400" dirty="0">
                <a:hlinkClick r:id="rId4"/>
              </a:rPr>
              <a:t>https://www.clarizen.com/how-to-create-a-progression-plan-for-your-team-members/</a:t>
            </a:r>
            <a:r>
              <a:rPr lang="en-GB" sz="1400" dirty="0"/>
              <a:t> (Accessed: 3</a:t>
            </a:r>
            <a:r>
              <a:rPr lang="en-GB" sz="1400" baseline="30000" dirty="0"/>
              <a:t>rd</a:t>
            </a:r>
            <a:r>
              <a:rPr lang="en-GB" sz="1400" dirty="0"/>
              <a:t> January 2021).</a:t>
            </a:r>
          </a:p>
          <a:p>
            <a:r>
              <a:rPr lang="en-GB" sz="1400" dirty="0" err="1"/>
              <a:t>Guettler</a:t>
            </a:r>
            <a:r>
              <a:rPr lang="en-GB" sz="1400" dirty="0"/>
              <a:t>, T. (2018) </a:t>
            </a:r>
            <a:r>
              <a:rPr lang="en-GB" sz="1400" i="1" dirty="0"/>
              <a:t>Reach Your Goals and Plan Accordingly. </a:t>
            </a:r>
            <a:r>
              <a:rPr lang="en-GB" sz="1400" dirty="0"/>
              <a:t>Available at: </a:t>
            </a:r>
            <a:r>
              <a:rPr lang="en-GB" sz="1400" dirty="0">
                <a:hlinkClick r:id="rId5"/>
              </a:rPr>
              <a:t>https://thomasguettler.com/2018/08/31/reach-your-goals-and-plan-accordingly/</a:t>
            </a:r>
            <a:r>
              <a:rPr lang="en-GB" sz="1400" dirty="0"/>
              <a:t> (Accessed: 2</a:t>
            </a:r>
            <a:r>
              <a:rPr lang="en-GB" sz="1400" baseline="30000" dirty="0"/>
              <a:t>nd</a:t>
            </a:r>
            <a:r>
              <a:rPr lang="en-GB" sz="1400" dirty="0"/>
              <a:t> January 2021).</a:t>
            </a:r>
          </a:p>
          <a:p>
            <a:r>
              <a:rPr lang="en-GB" sz="1400" dirty="0" err="1"/>
              <a:t>Nately-Nete</a:t>
            </a:r>
            <a:r>
              <a:rPr lang="en-GB" sz="1400" dirty="0"/>
              <a:t>. (2018) </a:t>
            </a:r>
            <a:r>
              <a:rPr lang="en-GB" sz="1400" i="1" dirty="0"/>
              <a:t>Woman on climbing wall stock illustration. </a:t>
            </a:r>
            <a:r>
              <a:rPr lang="en-GB" sz="1400" dirty="0"/>
              <a:t>Available at:  </a:t>
            </a:r>
            <a:r>
              <a:rPr lang="en-GB" sz="1400" dirty="0">
                <a:hlinkClick r:id="rId6"/>
              </a:rPr>
              <a:t>https://www.istockphoto.com/vector/woman-on-climbing-wall-gm1059667166-283248328</a:t>
            </a:r>
            <a:r>
              <a:rPr lang="en-GB" sz="1400" dirty="0"/>
              <a:t> (Accessed: 2</a:t>
            </a:r>
            <a:r>
              <a:rPr lang="en-GB" sz="1400" baseline="30000" dirty="0"/>
              <a:t>nd</a:t>
            </a:r>
            <a:r>
              <a:rPr lang="en-GB" sz="1400" dirty="0"/>
              <a:t> January 2021).</a:t>
            </a:r>
          </a:p>
          <a:p>
            <a:r>
              <a:rPr lang="en-GB" sz="1400" dirty="0"/>
              <a:t>School Trips Wales (2010-2021) </a:t>
            </a:r>
            <a:r>
              <a:rPr lang="en-GB" sz="1400" i="1" dirty="0"/>
              <a:t>School Trips Wales. </a:t>
            </a:r>
            <a:r>
              <a:rPr lang="en-GB" sz="1400" dirty="0"/>
              <a:t>Available at: </a:t>
            </a:r>
            <a:r>
              <a:rPr lang="en-GB" sz="1400" dirty="0">
                <a:hlinkClick r:id="rId7"/>
              </a:rPr>
              <a:t>http://www.schooltripswales.co.uk/information/qa-for-teachers/</a:t>
            </a:r>
            <a:r>
              <a:rPr lang="en-GB" sz="1400" dirty="0"/>
              <a:t> (Accessed: 1</a:t>
            </a:r>
            <a:r>
              <a:rPr lang="en-GB" sz="1400" baseline="30000" dirty="0"/>
              <a:t>st</a:t>
            </a:r>
            <a:r>
              <a:rPr lang="en-GB" sz="1400" dirty="0"/>
              <a:t> January 2021).</a:t>
            </a:r>
          </a:p>
          <a:p>
            <a:r>
              <a:rPr lang="en-GB" sz="1400" dirty="0"/>
              <a:t>Welsh Assembly Government. (2008) </a:t>
            </a:r>
            <a:r>
              <a:rPr lang="en-GB" sz="1400" i="1" dirty="0"/>
              <a:t>Physical education in the National Curriculum for Wales.</a:t>
            </a:r>
            <a:r>
              <a:rPr lang="en-GB" sz="1400" dirty="0"/>
              <a:t> Cardiff: Curriculum Division.</a:t>
            </a:r>
          </a:p>
        </p:txBody>
      </p:sp>
    </p:spTree>
    <p:extLst>
      <p:ext uri="{BB962C8B-B14F-4D97-AF65-F5344CB8AC3E}">
        <p14:creationId xmlns:p14="http://schemas.microsoft.com/office/powerpoint/2010/main" val="2755090345"/>
      </p:ext>
    </p:extLst>
  </p:cSld>
  <p:clrMapOvr>
    <a:masterClrMapping/>
  </p:clrMapOvr>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{F367E903-106F-CE49-865B-6DBBCE24D0B7}tf10001121</Template>
  <TotalTime>10773</TotalTime>
  <Words>1510</Words>
  <Application>Microsoft Macintosh PowerPoint</Application>
  <PresentationFormat>Widescreen</PresentationFormat>
  <Paragraphs>115</Paragraphs>
  <Slides>15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Calibri</vt:lpstr>
      <vt:lpstr>Calibri Light</vt:lpstr>
      <vt:lpstr>Rockwell</vt:lpstr>
      <vt:lpstr>Wingdings</vt:lpstr>
      <vt:lpstr>Atlas</vt:lpstr>
      <vt:lpstr>AN ADVENTUROUS ACTIVITIES UNIT OF WORK FOR KEY STAGE 3</vt:lpstr>
      <vt:lpstr>THE GOAL</vt:lpstr>
      <vt:lpstr>THE CURRICULUM </vt:lpstr>
      <vt:lpstr>PROGRESSION FROM KS2</vt:lpstr>
      <vt:lpstr>WEEK 1  Bouldering Wall</vt:lpstr>
      <vt:lpstr>WEEK 2  Orienteering on School Grounds</vt:lpstr>
      <vt:lpstr>WEEK 3  Team Building Activities</vt:lpstr>
      <vt:lpstr>WEEK 4  Pump Track</vt:lpstr>
      <vt:lpstr>WEEK 5  Orienteering on a Mountain</vt:lpstr>
      <vt:lpstr>WEEK 6  Outdoor Shelter Building &amp; Survival Skills</vt:lpstr>
      <vt:lpstr>WEEK 7  Swimming &amp; Water Safety</vt:lpstr>
      <vt:lpstr>WEEK 8  Targets and Puzzles</vt:lpstr>
      <vt:lpstr>RESIDENTIAL CENTRE</vt:lpstr>
      <vt:lpstr>THANK YOU</vt:lpstr>
      <vt:lpstr>References </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 A UNIT OF WORK FOR ADVENTUROUS ACTIVITIES FOR  KEY STAGE 3 WHICH COULD BE DELIVERED IN THE SCHOOL GROUNDS THAT YOU HAVE DEVELOPED. </dc:title>
  <dc:creator>Hannah Tozer</dc:creator>
  <cp:lastModifiedBy>Hannah Tozer</cp:lastModifiedBy>
  <cp:revision>70</cp:revision>
  <dcterms:created xsi:type="dcterms:W3CDTF">2020-12-28T14:43:19Z</dcterms:created>
  <dcterms:modified xsi:type="dcterms:W3CDTF">2021-01-07T11:06:50Z</dcterms:modified>
</cp:coreProperties>
</file>