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handoutMasterIdLst>
    <p:handoutMasterId r:id="rId44"/>
  </p:handoutMasterIdLst>
  <p:sldIdLst>
    <p:sldId id="256" r:id="rId2"/>
    <p:sldId id="344" r:id="rId3"/>
    <p:sldId id="262" r:id="rId4"/>
    <p:sldId id="323" r:id="rId5"/>
    <p:sldId id="316" r:id="rId6"/>
    <p:sldId id="332" r:id="rId7"/>
    <p:sldId id="333" r:id="rId8"/>
    <p:sldId id="334" r:id="rId9"/>
    <p:sldId id="329" r:id="rId10"/>
    <p:sldId id="330" r:id="rId11"/>
    <p:sldId id="331" r:id="rId12"/>
    <p:sldId id="341" r:id="rId13"/>
    <p:sldId id="342" r:id="rId14"/>
    <p:sldId id="348" r:id="rId15"/>
    <p:sldId id="335" r:id="rId16"/>
    <p:sldId id="321" r:id="rId17"/>
    <p:sldId id="345" r:id="rId18"/>
    <p:sldId id="340" r:id="rId19"/>
    <p:sldId id="264" r:id="rId20"/>
    <p:sldId id="318" r:id="rId21"/>
    <p:sldId id="265" r:id="rId22"/>
    <p:sldId id="266" r:id="rId23"/>
    <p:sldId id="267" r:id="rId24"/>
    <p:sldId id="268" r:id="rId25"/>
    <p:sldId id="312" r:id="rId26"/>
    <p:sldId id="300" r:id="rId27"/>
    <p:sldId id="283" r:id="rId28"/>
    <p:sldId id="313" r:id="rId29"/>
    <p:sldId id="286" r:id="rId30"/>
    <p:sldId id="314" r:id="rId31"/>
    <p:sldId id="293" r:id="rId32"/>
    <p:sldId id="294" r:id="rId33"/>
    <p:sldId id="310" r:id="rId34"/>
    <p:sldId id="324" r:id="rId35"/>
    <p:sldId id="325" r:id="rId36"/>
    <p:sldId id="319" r:id="rId37"/>
    <p:sldId id="346" r:id="rId38"/>
    <p:sldId id="326" r:id="rId39"/>
    <p:sldId id="320" r:id="rId40"/>
    <p:sldId id="347" r:id="rId41"/>
    <p:sldId id="327" r:id="rId42"/>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1/10/2025</a:t>
            </a:fld>
            <a:endParaRPr dirty="0"/>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1/10/2025</a:t>
            </a:fld>
            <a:endParaRPr dirty="0"/>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dxxES6YYwMs" TargetMode="External"/><Relationship Id="rId2" Type="http://schemas.openxmlformats.org/officeDocument/2006/relationships/hyperlink" Target="https://www.youtube.com/watch?v=H45UCgcfLC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03 Research Design</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7EADC-9781-EFF1-290C-B85EB82A0556}"/>
              </a:ext>
            </a:extLst>
          </p:cNvPr>
          <p:cNvSpPr>
            <a:spLocks noGrp="1"/>
          </p:cNvSpPr>
          <p:nvPr>
            <p:ph type="title"/>
          </p:nvPr>
        </p:nvSpPr>
        <p:spPr/>
        <p:txBody>
          <a:bodyPr/>
          <a:lstStyle/>
          <a:p>
            <a:r>
              <a:rPr lang="en-HK" dirty="0"/>
              <a:t>Topics</a:t>
            </a:r>
            <a:endParaRPr lang="en-GB" dirty="0"/>
          </a:p>
        </p:txBody>
      </p:sp>
      <p:sp>
        <p:nvSpPr>
          <p:cNvPr id="3" name="Content Placeholder 2">
            <a:extLst>
              <a:ext uri="{FF2B5EF4-FFF2-40B4-BE49-F238E27FC236}">
                <a16:creationId xmlns:a16="http://schemas.microsoft.com/office/drawing/2014/main" id="{0C4C5F81-AAE7-3DAD-C76A-05C810973414}"/>
              </a:ext>
            </a:extLst>
          </p:cNvPr>
          <p:cNvSpPr>
            <a:spLocks noGrp="1"/>
          </p:cNvSpPr>
          <p:nvPr>
            <p:ph idx="1"/>
          </p:nvPr>
        </p:nvSpPr>
        <p:spPr/>
        <p:txBody>
          <a:bodyPr>
            <a:normAutofit fontScale="85000" lnSpcReduction="20000"/>
          </a:bodyPr>
          <a:lstStyle/>
          <a:p>
            <a:pPr>
              <a:spcBef>
                <a:spcPts val="1200"/>
              </a:spcBef>
            </a:pPr>
            <a:r>
              <a:rPr lang="en-GB" dirty="0"/>
              <a:t>Research design</a:t>
            </a:r>
          </a:p>
          <a:p>
            <a:pPr>
              <a:spcBef>
                <a:spcPts val="1200"/>
              </a:spcBef>
            </a:pPr>
            <a:r>
              <a:rPr lang="en-GB" dirty="0"/>
              <a:t>Research onion</a:t>
            </a:r>
          </a:p>
          <a:p>
            <a:pPr>
              <a:spcBef>
                <a:spcPts val="1200"/>
              </a:spcBef>
            </a:pPr>
            <a:r>
              <a:rPr lang="en-GB" dirty="0"/>
              <a:t>research philosophy</a:t>
            </a:r>
          </a:p>
          <a:p>
            <a:pPr>
              <a:spcBef>
                <a:spcPts val="1200"/>
              </a:spcBef>
            </a:pPr>
            <a:r>
              <a:rPr lang="en-GB" dirty="0"/>
              <a:t>Methodological choice</a:t>
            </a:r>
          </a:p>
          <a:p>
            <a:pPr lvl="1">
              <a:spcBef>
                <a:spcPts val="1200"/>
              </a:spcBef>
            </a:pPr>
            <a:r>
              <a:rPr lang="en-GB" dirty="0"/>
              <a:t>mono-method; multi-method; mixed-method</a:t>
            </a:r>
          </a:p>
          <a:p>
            <a:pPr>
              <a:spcBef>
                <a:spcPts val="1200"/>
              </a:spcBef>
            </a:pPr>
            <a:r>
              <a:rPr lang="en-GB" dirty="0"/>
              <a:t>Research strategy</a:t>
            </a:r>
          </a:p>
          <a:p>
            <a:pPr lvl="1">
              <a:spcBef>
                <a:spcPts val="1200"/>
              </a:spcBef>
            </a:pPr>
            <a:r>
              <a:rPr lang="en-GB" dirty="0"/>
              <a:t>Experimental research; survey; ethnography; phenomenology; narrative research; grounded theory; archival research; case study; action research</a:t>
            </a:r>
          </a:p>
          <a:p>
            <a:pPr>
              <a:spcBef>
                <a:spcPts val="1200"/>
              </a:spcBef>
            </a:pPr>
            <a:r>
              <a:rPr lang="en-GB" dirty="0"/>
              <a:t>Data collection methods</a:t>
            </a:r>
          </a:p>
          <a:p>
            <a:pPr lvl="1">
              <a:spcBef>
                <a:spcPts val="1200"/>
              </a:spcBef>
            </a:pPr>
            <a:r>
              <a:rPr lang="en-GB" dirty="0"/>
              <a:t>Interviews; focus groups; observations; document analysis</a:t>
            </a:r>
          </a:p>
          <a:p>
            <a:pPr>
              <a:spcBef>
                <a:spcPts val="1200"/>
              </a:spcBef>
            </a:pPr>
            <a:r>
              <a:rPr lang="en-GB" dirty="0"/>
              <a:t>Data analysis techniques</a:t>
            </a:r>
          </a:p>
          <a:p>
            <a:pPr lvl="1">
              <a:spcBef>
                <a:spcPts val="1200"/>
              </a:spcBef>
            </a:pPr>
            <a:r>
              <a:rPr lang="en-GB" dirty="0"/>
              <a:t>Grounded analysis; thematic analysis; content analysis; discourse analysis; narrative analysis; phenomenology analysis</a:t>
            </a:r>
          </a:p>
          <a:p>
            <a:endParaRPr lang="en-GB" dirty="0"/>
          </a:p>
        </p:txBody>
      </p:sp>
    </p:spTree>
    <p:extLst>
      <p:ext uri="{BB962C8B-B14F-4D97-AF65-F5344CB8AC3E}">
        <p14:creationId xmlns:p14="http://schemas.microsoft.com/office/powerpoint/2010/main" val="3133917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US" dirty="0"/>
              <a:t>Research Design</a:t>
            </a:r>
          </a:p>
        </p:txBody>
      </p:sp>
      <p:sp>
        <p:nvSpPr>
          <p:cNvPr id="16387" name="Content Placeholder 2"/>
          <p:cNvSpPr>
            <a:spLocks noGrp="1"/>
          </p:cNvSpPr>
          <p:nvPr>
            <p:ph idx="1"/>
          </p:nvPr>
        </p:nvSpPr>
        <p:spPr/>
        <p:txBody>
          <a:bodyPr>
            <a:normAutofit lnSpcReduction="10000"/>
          </a:bodyPr>
          <a:lstStyle/>
          <a:p>
            <a:r>
              <a:rPr lang="en-US" dirty="0"/>
              <a:t>Research design is the </a:t>
            </a:r>
            <a:r>
              <a:rPr lang="en-US" dirty="0">
                <a:solidFill>
                  <a:srgbClr val="FF0000"/>
                </a:solidFill>
              </a:rPr>
              <a:t>master plan </a:t>
            </a:r>
            <a:r>
              <a:rPr lang="en-US" dirty="0"/>
              <a:t>specifying the </a:t>
            </a:r>
            <a:r>
              <a:rPr lang="en-US" dirty="0">
                <a:solidFill>
                  <a:srgbClr val="FF0000"/>
                </a:solidFill>
              </a:rPr>
              <a:t>approach</a:t>
            </a:r>
            <a:r>
              <a:rPr lang="en-US" dirty="0"/>
              <a:t>, </a:t>
            </a:r>
            <a:r>
              <a:rPr lang="en-US" dirty="0">
                <a:solidFill>
                  <a:srgbClr val="FF0000"/>
                </a:solidFill>
              </a:rPr>
              <a:t>methodology, strategies and methods</a:t>
            </a:r>
            <a:r>
              <a:rPr lang="en-US" dirty="0"/>
              <a:t> for </a:t>
            </a:r>
            <a:r>
              <a:rPr lang="en-US" dirty="0">
                <a:solidFill>
                  <a:srgbClr val="FF0000"/>
                </a:solidFill>
              </a:rPr>
              <a:t>collecting</a:t>
            </a:r>
            <a:r>
              <a:rPr lang="en-US" dirty="0"/>
              <a:t> and </a:t>
            </a:r>
            <a:r>
              <a:rPr lang="en-US" dirty="0">
                <a:solidFill>
                  <a:srgbClr val="FF0000"/>
                </a:solidFill>
              </a:rPr>
              <a:t>analyzing</a:t>
            </a:r>
            <a:r>
              <a:rPr lang="en-US" dirty="0"/>
              <a:t> the required information.</a:t>
            </a:r>
          </a:p>
          <a:p>
            <a:r>
              <a:rPr lang="en-GB" dirty="0"/>
              <a:t>It determines </a:t>
            </a:r>
            <a:r>
              <a:rPr lang="en-GB" dirty="0">
                <a:solidFill>
                  <a:srgbClr val="FF0000"/>
                </a:solidFill>
              </a:rPr>
              <a:t>how the participants are selected</a:t>
            </a:r>
            <a:r>
              <a:rPr lang="en-GB" dirty="0"/>
              <a:t>, </a:t>
            </a:r>
            <a:r>
              <a:rPr lang="en-GB" dirty="0">
                <a:solidFill>
                  <a:srgbClr val="FF0000"/>
                </a:solidFill>
              </a:rPr>
              <a:t>how variables are manipulated</a:t>
            </a:r>
            <a:r>
              <a:rPr lang="en-GB" dirty="0"/>
              <a:t>, </a:t>
            </a:r>
            <a:r>
              <a:rPr lang="en-GB" dirty="0">
                <a:solidFill>
                  <a:srgbClr val="FF0000"/>
                </a:solidFill>
              </a:rPr>
              <a:t>data are collected and analysed</a:t>
            </a:r>
            <a:r>
              <a:rPr lang="en-GB" dirty="0"/>
              <a:t>, and </a:t>
            </a:r>
            <a:r>
              <a:rPr lang="en-GB" dirty="0">
                <a:solidFill>
                  <a:srgbClr val="FF0000"/>
                </a:solidFill>
              </a:rPr>
              <a:t>how confounding variables are controlled </a:t>
            </a:r>
            <a:r>
              <a:rPr lang="en-GB" dirty="0"/>
              <a:t>so that the overall research problem can be addressed.</a:t>
            </a:r>
          </a:p>
          <a:p>
            <a:r>
              <a:rPr lang="en-HK" dirty="0"/>
              <a:t>Which research design should I choose?</a:t>
            </a:r>
          </a:p>
          <a:p>
            <a:pPr lvl="1"/>
            <a:r>
              <a:rPr lang="en-HK" dirty="0"/>
              <a:t>Best addresses the research problems</a:t>
            </a:r>
          </a:p>
          <a:p>
            <a:pPr lvl="1"/>
            <a:r>
              <a:rPr lang="en-HK" dirty="0"/>
              <a:t>Ethics</a:t>
            </a:r>
          </a:p>
          <a:p>
            <a:pPr lvl="1"/>
            <a:r>
              <a:rPr lang="en-HK" dirty="0"/>
              <a:t>Cost in time and money</a:t>
            </a:r>
          </a:p>
          <a:p>
            <a:pPr lvl="1"/>
            <a:r>
              <a:rPr lang="en-HK" dirty="0"/>
              <a:t>Validity</a:t>
            </a:r>
          </a:p>
          <a:p>
            <a:pPr lvl="1"/>
            <a:endParaRPr lang="en-US" dirty="0"/>
          </a:p>
        </p:txBody>
      </p:sp>
    </p:spTree>
    <p:extLst>
      <p:ext uri="{BB962C8B-B14F-4D97-AF65-F5344CB8AC3E}">
        <p14:creationId xmlns:p14="http://schemas.microsoft.com/office/powerpoint/2010/main" val="39609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1F1BBA7-6F48-C9C7-4FC0-84F1C10241D9}"/>
              </a:ext>
            </a:extLst>
          </p:cNvPr>
          <p:cNvSpPr>
            <a:spLocks noGrp="1"/>
          </p:cNvSpPr>
          <p:nvPr>
            <p:ph type="title"/>
          </p:nvPr>
        </p:nvSpPr>
        <p:spPr/>
        <p:txBody>
          <a:bodyPr/>
          <a:lstStyle/>
          <a:p>
            <a:r>
              <a:rPr lang="en-HK" dirty="0"/>
              <a:t>Research design</a:t>
            </a:r>
            <a:endParaRPr lang="en-GB" dirty="0"/>
          </a:p>
        </p:txBody>
      </p:sp>
      <p:sp>
        <p:nvSpPr>
          <p:cNvPr id="8" name="Content Placeholder 7">
            <a:extLst>
              <a:ext uri="{FF2B5EF4-FFF2-40B4-BE49-F238E27FC236}">
                <a16:creationId xmlns:a16="http://schemas.microsoft.com/office/drawing/2014/main" id="{C6E04271-A97A-BB6C-F836-E0A1B5596872}"/>
              </a:ext>
            </a:extLst>
          </p:cNvPr>
          <p:cNvSpPr>
            <a:spLocks noGrp="1"/>
          </p:cNvSpPr>
          <p:nvPr>
            <p:ph idx="1"/>
          </p:nvPr>
        </p:nvSpPr>
        <p:spPr/>
        <p:txBody>
          <a:bodyPr>
            <a:normAutofit/>
          </a:bodyPr>
          <a:lstStyle/>
          <a:p>
            <a:r>
              <a:rPr lang="en-HK" dirty="0"/>
              <a:t>While research design is the plan for a research study, </a:t>
            </a:r>
            <a:r>
              <a:rPr lang="en-HK" b="1" dirty="0"/>
              <a:t>research methodology</a:t>
            </a:r>
            <a:r>
              <a:rPr lang="en-HK" dirty="0"/>
              <a:t> is the specific methodological choice and strategies used to carry out that plan. </a:t>
            </a:r>
          </a:p>
          <a:p>
            <a:r>
              <a:rPr lang="en-HK" b="1" dirty="0"/>
              <a:t>Method</a:t>
            </a:r>
            <a:r>
              <a:rPr lang="en-HK" dirty="0"/>
              <a:t> refers to the specific </a:t>
            </a:r>
            <a:r>
              <a:rPr lang="en-HK" dirty="0">
                <a:solidFill>
                  <a:srgbClr val="FF0000"/>
                </a:solidFill>
              </a:rPr>
              <a:t>techniques or tools </a:t>
            </a:r>
            <a:r>
              <a:rPr lang="en-HK" dirty="0"/>
              <a:t>used to </a:t>
            </a:r>
            <a:r>
              <a:rPr lang="en-HK" dirty="0">
                <a:solidFill>
                  <a:srgbClr val="FF0000"/>
                </a:solidFill>
              </a:rPr>
              <a:t>collect and analyse data </a:t>
            </a:r>
            <a:r>
              <a:rPr lang="en-HK" dirty="0"/>
              <a:t>in a research study. For example, a researcher might use personal interviews, focus groups or observations as methods to collect data, and content analysis as methods to analyse data.</a:t>
            </a:r>
          </a:p>
          <a:p>
            <a:r>
              <a:rPr lang="en-HK" dirty="0"/>
              <a:t>Methodology is more comprehensive than method and includes the rationale for why a particular method was chosen and how it fits into the overall research design.</a:t>
            </a:r>
          </a:p>
          <a:p>
            <a:pPr marL="45720" indent="0">
              <a:buNone/>
            </a:pPr>
            <a:endParaRPr lang="en-HK" dirty="0"/>
          </a:p>
        </p:txBody>
      </p:sp>
    </p:spTree>
    <p:extLst>
      <p:ext uri="{BB962C8B-B14F-4D97-AF65-F5344CB8AC3E}">
        <p14:creationId xmlns:p14="http://schemas.microsoft.com/office/powerpoint/2010/main" val="3638972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DE0CCE-FFB9-4F99-B2CA-A87FC518923F}"/>
              </a:ext>
            </a:extLst>
          </p:cNvPr>
          <p:cNvPicPr>
            <a:picLocks noGrp="1" noChangeAspect="1"/>
          </p:cNvPicPr>
          <p:nvPr>
            <p:ph idx="1"/>
          </p:nvPr>
        </p:nvPicPr>
        <p:blipFill>
          <a:blip r:embed="rId2"/>
          <a:stretch>
            <a:fillRect/>
          </a:stretch>
        </p:blipFill>
        <p:spPr>
          <a:xfrm>
            <a:off x="2061965" y="116632"/>
            <a:ext cx="8208912" cy="6741368"/>
          </a:xfrm>
          <a:prstGeom prst="rect">
            <a:avLst/>
          </a:prstGeom>
        </p:spPr>
      </p:pic>
    </p:spTree>
    <p:extLst>
      <p:ext uri="{BB962C8B-B14F-4D97-AF65-F5344CB8AC3E}">
        <p14:creationId xmlns:p14="http://schemas.microsoft.com/office/powerpoint/2010/main" val="27448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2ADF1-E515-50DE-0649-59EEF1474247}"/>
              </a:ext>
            </a:extLst>
          </p:cNvPr>
          <p:cNvSpPr>
            <a:spLocks noGrp="1"/>
          </p:cNvSpPr>
          <p:nvPr>
            <p:ph type="title"/>
          </p:nvPr>
        </p:nvSpPr>
        <p:spPr/>
        <p:txBody>
          <a:bodyPr/>
          <a:lstStyle/>
          <a:p>
            <a:r>
              <a:rPr lang="en-HK" dirty="0"/>
              <a:t>Research onion</a:t>
            </a:r>
            <a:endParaRPr lang="en-GB" dirty="0"/>
          </a:p>
        </p:txBody>
      </p:sp>
      <p:sp>
        <p:nvSpPr>
          <p:cNvPr id="3" name="Content Placeholder 2">
            <a:extLst>
              <a:ext uri="{FF2B5EF4-FFF2-40B4-BE49-F238E27FC236}">
                <a16:creationId xmlns:a16="http://schemas.microsoft.com/office/drawing/2014/main" id="{7242A960-4EE9-D8D2-6311-5F38D2F6DA66}"/>
              </a:ext>
            </a:extLst>
          </p:cNvPr>
          <p:cNvSpPr>
            <a:spLocks noGrp="1"/>
          </p:cNvSpPr>
          <p:nvPr>
            <p:ph idx="1"/>
          </p:nvPr>
        </p:nvSpPr>
        <p:spPr/>
        <p:txBody>
          <a:bodyPr>
            <a:normAutofit/>
          </a:bodyPr>
          <a:lstStyle/>
          <a:p>
            <a:r>
              <a:rPr lang="en-HK" dirty="0"/>
              <a:t>Many terms have been used to describe or classify empirical studies which cause confusion. A quantitative study may be described as a positivist research, it may also be described as deductive; if a survey is involved, it may be either cross-sectional or case study. </a:t>
            </a:r>
          </a:p>
          <a:p>
            <a:r>
              <a:rPr lang="en-HK" dirty="0"/>
              <a:t>Saunders et al.’s (2019) research onion offered a comprehensive and structured approach to explain the considerations that underlie the choice of research methodology and methods.</a:t>
            </a:r>
          </a:p>
        </p:txBody>
      </p:sp>
    </p:spTree>
    <p:extLst>
      <p:ext uri="{BB962C8B-B14F-4D97-AF65-F5344CB8AC3E}">
        <p14:creationId xmlns:p14="http://schemas.microsoft.com/office/powerpoint/2010/main" val="3133675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CA7F7-2549-F50E-AD17-B82F7FE32190}"/>
              </a:ext>
            </a:extLst>
          </p:cNvPr>
          <p:cNvSpPr>
            <a:spLocks noGrp="1"/>
          </p:cNvSpPr>
          <p:nvPr>
            <p:ph type="title"/>
          </p:nvPr>
        </p:nvSpPr>
        <p:spPr>
          <a:xfrm>
            <a:off x="33574" y="371474"/>
            <a:ext cx="1224136" cy="2448272"/>
          </a:xfrm>
        </p:spPr>
        <p:txBody>
          <a:bodyPr vert="vert270">
            <a:normAutofit fontScale="90000"/>
          </a:bodyPr>
          <a:lstStyle/>
          <a:p>
            <a:r>
              <a:rPr lang="en-HK" cap="none" dirty="0"/>
              <a:t>Research Onion</a:t>
            </a:r>
            <a:endParaRPr lang="en-GB" cap="none" dirty="0"/>
          </a:p>
        </p:txBody>
      </p:sp>
      <p:pic>
        <p:nvPicPr>
          <p:cNvPr id="5" name="Picture 4">
            <a:extLst>
              <a:ext uri="{FF2B5EF4-FFF2-40B4-BE49-F238E27FC236}">
                <a16:creationId xmlns:a16="http://schemas.microsoft.com/office/drawing/2014/main" id="{85A8C016-B90E-73C2-8F27-4E330947102D}"/>
              </a:ext>
            </a:extLst>
          </p:cNvPr>
          <p:cNvPicPr>
            <a:picLocks noChangeAspect="1"/>
          </p:cNvPicPr>
          <p:nvPr/>
        </p:nvPicPr>
        <p:blipFill>
          <a:blip r:embed="rId2"/>
          <a:stretch>
            <a:fillRect/>
          </a:stretch>
        </p:blipFill>
        <p:spPr>
          <a:xfrm>
            <a:off x="1279525" y="371474"/>
            <a:ext cx="10215487" cy="6211887"/>
          </a:xfrm>
          <a:prstGeom prst="rect">
            <a:avLst/>
          </a:prstGeom>
        </p:spPr>
      </p:pic>
      <p:sp>
        <p:nvSpPr>
          <p:cNvPr id="3" name="TextBox 2">
            <a:extLst>
              <a:ext uri="{FF2B5EF4-FFF2-40B4-BE49-F238E27FC236}">
                <a16:creationId xmlns:a16="http://schemas.microsoft.com/office/drawing/2014/main" id="{F1FB227B-840A-1447-C62E-4AA95395F5E2}"/>
              </a:ext>
            </a:extLst>
          </p:cNvPr>
          <p:cNvSpPr txBox="1"/>
          <p:nvPr/>
        </p:nvSpPr>
        <p:spPr>
          <a:xfrm>
            <a:off x="8756340" y="6241729"/>
            <a:ext cx="2736304" cy="341632"/>
          </a:xfrm>
          <a:prstGeom prst="rect">
            <a:avLst/>
          </a:prstGeom>
          <a:noFill/>
        </p:spPr>
        <p:txBody>
          <a:bodyPr wrap="square" rtlCol="0">
            <a:spAutoFit/>
          </a:bodyPr>
          <a:lstStyle/>
          <a:p>
            <a:pPr>
              <a:lnSpc>
                <a:spcPct val="90000"/>
              </a:lnSpc>
            </a:pPr>
            <a:r>
              <a:rPr lang="en-HK" dirty="0"/>
              <a:t>Saunders et al. (2019) </a:t>
            </a:r>
          </a:p>
        </p:txBody>
      </p:sp>
    </p:spTree>
    <p:extLst>
      <p:ext uri="{BB962C8B-B14F-4D97-AF65-F5344CB8AC3E}">
        <p14:creationId xmlns:p14="http://schemas.microsoft.com/office/powerpoint/2010/main" val="2262804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FC20A-0FC7-99CD-1B4C-CA407D5327F6}"/>
              </a:ext>
            </a:extLst>
          </p:cNvPr>
          <p:cNvSpPr>
            <a:spLocks noGrp="1"/>
          </p:cNvSpPr>
          <p:nvPr>
            <p:ph type="title"/>
          </p:nvPr>
        </p:nvSpPr>
        <p:spPr/>
        <p:txBody>
          <a:bodyPr/>
          <a:lstStyle/>
          <a:p>
            <a:r>
              <a:rPr lang="en-HK" dirty="0"/>
              <a:t>Research onion</a:t>
            </a:r>
            <a:endParaRPr lang="en-GB" dirty="0"/>
          </a:p>
        </p:txBody>
      </p:sp>
      <p:sp>
        <p:nvSpPr>
          <p:cNvPr id="3" name="Content Placeholder 2">
            <a:extLst>
              <a:ext uri="{FF2B5EF4-FFF2-40B4-BE49-F238E27FC236}">
                <a16:creationId xmlns:a16="http://schemas.microsoft.com/office/drawing/2014/main" id="{79FEF985-40AC-A770-E813-24E2448F3E93}"/>
              </a:ext>
            </a:extLst>
          </p:cNvPr>
          <p:cNvSpPr>
            <a:spLocks noGrp="1"/>
          </p:cNvSpPr>
          <p:nvPr>
            <p:ph idx="1"/>
          </p:nvPr>
        </p:nvSpPr>
        <p:spPr/>
        <p:txBody>
          <a:bodyPr>
            <a:normAutofit lnSpcReduction="10000"/>
          </a:bodyPr>
          <a:lstStyle/>
          <a:p>
            <a:r>
              <a:rPr lang="en-HK" sz="2200" dirty="0"/>
              <a:t>Research philosophy: positivism; critical realism; interpretivism; post-modernism; pragmatism</a:t>
            </a:r>
          </a:p>
          <a:p>
            <a:r>
              <a:rPr lang="en-GB" sz="2200" dirty="0"/>
              <a:t>Approach to theory development: deduction; abduction; induction</a:t>
            </a:r>
          </a:p>
          <a:p>
            <a:r>
              <a:rPr lang="en-GB" sz="2200" dirty="0"/>
              <a:t>Methodological choice: mono-method; multi-method; mixed-method</a:t>
            </a:r>
          </a:p>
          <a:p>
            <a:r>
              <a:rPr lang="en-GB" sz="2200" dirty="0"/>
              <a:t>Research strategy: Experimental research; survey; anthography; phenomenology; narrative inquiry; grounded theory; archival research; case study; action research </a:t>
            </a:r>
          </a:p>
          <a:p>
            <a:r>
              <a:rPr lang="en-GB" sz="2200" dirty="0"/>
              <a:t>Time horizon: cross-sectional research; longitudinal research</a:t>
            </a:r>
          </a:p>
          <a:p>
            <a:r>
              <a:rPr lang="en-GB" sz="2200" dirty="0"/>
              <a:t>Techniques and procedures (date collection and analysis methods): </a:t>
            </a:r>
            <a:r>
              <a:rPr lang="en-HK" sz="2200" dirty="0"/>
              <a:t>primary and secondary data; qualitative and quantitative data </a:t>
            </a:r>
            <a:endParaRPr lang="en-GB" dirty="0"/>
          </a:p>
        </p:txBody>
      </p:sp>
    </p:spTree>
    <p:extLst>
      <p:ext uri="{BB962C8B-B14F-4D97-AF65-F5344CB8AC3E}">
        <p14:creationId xmlns:p14="http://schemas.microsoft.com/office/powerpoint/2010/main" val="1514800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3FFB-A8DB-1804-C914-9D51AC07CDC5}"/>
              </a:ext>
            </a:extLst>
          </p:cNvPr>
          <p:cNvSpPr>
            <a:spLocks noGrp="1"/>
          </p:cNvSpPr>
          <p:nvPr>
            <p:ph type="title"/>
          </p:nvPr>
        </p:nvSpPr>
        <p:spPr>
          <a:xfrm>
            <a:off x="1217614" y="274638"/>
            <a:ext cx="9753600" cy="778098"/>
          </a:xfrm>
        </p:spPr>
        <p:txBody>
          <a:bodyPr/>
          <a:lstStyle/>
          <a:p>
            <a:r>
              <a:rPr lang="en-GB" dirty="0"/>
              <a:t>research philosophy</a:t>
            </a:r>
          </a:p>
        </p:txBody>
      </p:sp>
      <p:sp>
        <p:nvSpPr>
          <p:cNvPr id="3" name="Content Placeholder 2">
            <a:extLst>
              <a:ext uri="{FF2B5EF4-FFF2-40B4-BE49-F238E27FC236}">
                <a16:creationId xmlns:a16="http://schemas.microsoft.com/office/drawing/2014/main" id="{00C8AA0B-B844-97C2-7919-0C3A9D98DDCB}"/>
              </a:ext>
            </a:extLst>
          </p:cNvPr>
          <p:cNvSpPr>
            <a:spLocks noGrp="1"/>
          </p:cNvSpPr>
          <p:nvPr>
            <p:ph idx="1"/>
          </p:nvPr>
        </p:nvSpPr>
        <p:spPr>
          <a:xfrm>
            <a:off x="1217614" y="1340768"/>
            <a:ext cx="9753600" cy="5242594"/>
          </a:xfrm>
        </p:spPr>
        <p:txBody>
          <a:bodyPr>
            <a:normAutofit fontScale="85000" lnSpcReduction="20000"/>
          </a:bodyPr>
          <a:lstStyle/>
          <a:p>
            <a:pPr marL="45720" indent="0">
              <a:spcBef>
                <a:spcPts val="1200"/>
              </a:spcBef>
              <a:buNone/>
            </a:pPr>
            <a:r>
              <a:rPr lang="en-HK" sz="2800" dirty="0"/>
              <a:t>A research philosophy is a belief about the way in which data about a phenomenon should be </a:t>
            </a:r>
            <a:r>
              <a:rPr lang="en-HK" sz="2800" dirty="0">
                <a:solidFill>
                  <a:srgbClr val="FF0000"/>
                </a:solidFill>
              </a:rPr>
              <a:t>gathered, analysed and used</a:t>
            </a:r>
            <a:r>
              <a:rPr lang="en-HK" sz="2800" dirty="0"/>
              <a:t>.</a:t>
            </a:r>
          </a:p>
          <a:p>
            <a:pPr marL="45720" indent="0">
              <a:spcBef>
                <a:spcPts val="1200"/>
              </a:spcBef>
              <a:buNone/>
            </a:pPr>
            <a:r>
              <a:rPr lang="en-HK" b="1" dirty="0"/>
              <a:t>Positivism: </a:t>
            </a:r>
            <a:r>
              <a:rPr lang="en-HK" dirty="0"/>
              <a:t>(Auguste Comte 1798 – 1857)</a:t>
            </a:r>
          </a:p>
          <a:p>
            <a:pPr>
              <a:spcBef>
                <a:spcPts val="1200"/>
              </a:spcBef>
            </a:pPr>
            <a:r>
              <a:rPr lang="en-HK" dirty="0"/>
              <a:t>Emphasizes the use of empirical and scientific methods to study the world</a:t>
            </a:r>
          </a:p>
          <a:p>
            <a:pPr>
              <a:spcBef>
                <a:spcPts val="1200"/>
              </a:spcBef>
            </a:pPr>
            <a:r>
              <a:rPr lang="en-HK" dirty="0"/>
              <a:t>Assumes that there is </a:t>
            </a:r>
            <a:r>
              <a:rPr lang="en-HK" dirty="0">
                <a:solidFill>
                  <a:srgbClr val="FF0000"/>
                </a:solidFill>
              </a:rPr>
              <a:t>an objective reality </a:t>
            </a:r>
            <a:r>
              <a:rPr lang="en-HK" dirty="0"/>
              <a:t>that can be observed and measured</a:t>
            </a:r>
          </a:p>
          <a:p>
            <a:pPr>
              <a:spcBef>
                <a:spcPts val="1200"/>
              </a:spcBef>
            </a:pPr>
            <a:r>
              <a:rPr lang="en-HK" dirty="0"/>
              <a:t>Believes that knowledge can be </a:t>
            </a:r>
            <a:r>
              <a:rPr lang="en-HK" dirty="0">
                <a:solidFill>
                  <a:srgbClr val="FF0000"/>
                </a:solidFill>
              </a:rPr>
              <a:t>acquired through the scientific method</a:t>
            </a:r>
          </a:p>
          <a:p>
            <a:pPr>
              <a:spcBef>
                <a:spcPts val="1200"/>
              </a:spcBef>
            </a:pPr>
            <a:r>
              <a:rPr lang="en-HK" dirty="0"/>
              <a:t>Goal of research is to discover universal laws and patterns that explain the phenomena being studied</a:t>
            </a:r>
          </a:p>
          <a:p>
            <a:pPr marL="45720" indent="0">
              <a:spcBef>
                <a:spcPts val="1200"/>
              </a:spcBef>
              <a:buNone/>
            </a:pPr>
            <a:r>
              <a:rPr lang="en-HK" b="1" dirty="0"/>
              <a:t>Critical realism: </a:t>
            </a:r>
            <a:r>
              <a:rPr lang="en-HK" dirty="0"/>
              <a:t>(Roy Bhaskar 1944 – 2014)</a:t>
            </a:r>
          </a:p>
          <a:p>
            <a:pPr>
              <a:spcBef>
                <a:spcPts val="1200"/>
              </a:spcBef>
            </a:pPr>
            <a:r>
              <a:rPr lang="en-HK" dirty="0"/>
              <a:t>Seeks to understand the underlying structures and mechanisms that produce the phenomena being studied</a:t>
            </a:r>
          </a:p>
          <a:p>
            <a:pPr>
              <a:spcBef>
                <a:spcPts val="1200"/>
              </a:spcBef>
            </a:pPr>
            <a:r>
              <a:rPr lang="en-HK" dirty="0"/>
              <a:t>Assumes that there is </a:t>
            </a:r>
            <a:r>
              <a:rPr lang="en-HK" dirty="0">
                <a:solidFill>
                  <a:srgbClr val="FF0000"/>
                </a:solidFill>
              </a:rPr>
              <a:t>an objective reality </a:t>
            </a:r>
            <a:r>
              <a:rPr lang="en-HK" dirty="0"/>
              <a:t>that exists </a:t>
            </a:r>
            <a:r>
              <a:rPr lang="en-HK" dirty="0">
                <a:solidFill>
                  <a:srgbClr val="FF0000"/>
                </a:solidFill>
              </a:rPr>
              <a:t>independently of our perceptions</a:t>
            </a:r>
          </a:p>
          <a:p>
            <a:pPr>
              <a:spcBef>
                <a:spcPts val="1200"/>
              </a:spcBef>
            </a:pPr>
            <a:r>
              <a:rPr lang="en-HK" dirty="0"/>
              <a:t>Believes that research should aim to uncover the causal processes that produce the phenomena being studied, while also recognizing the </a:t>
            </a:r>
            <a:r>
              <a:rPr lang="en-HK" dirty="0">
                <a:solidFill>
                  <a:srgbClr val="FF0000"/>
                </a:solidFill>
              </a:rPr>
              <a:t>role of human agency and interpretation </a:t>
            </a:r>
            <a:r>
              <a:rPr lang="en-HK" dirty="0"/>
              <a:t>in shaping those phenomena</a:t>
            </a:r>
            <a:endParaRPr lang="en-GB" dirty="0"/>
          </a:p>
        </p:txBody>
      </p:sp>
    </p:spTree>
    <p:extLst>
      <p:ext uri="{BB962C8B-B14F-4D97-AF65-F5344CB8AC3E}">
        <p14:creationId xmlns:p14="http://schemas.microsoft.com/office/powerpoint/2010/main" val="329531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3FFB-A8DB-1804-C914-9D51AC07CDC5}"/>
              </a:ext>
            </a:extLst>
          </p:cNvPr>
          <p:cNvSpPr>
            <a:spLocks noGrp="1"/>
          </p:cNvSpPr>
          <p:nvPr>
            <p:ph type="title"/>
          </p:nvPr>
        </p:nvSpPr>
        <p:spPr/>
        <p:txBody>
          <a:bodyPr/>
          <a:lstStyle/>
          <a:p>
            <a:r>
              <a:rPr lang="en-GB" dirty="0"/>
              <a:t>research philosophy</a:t>
            </a:r>
          </a:p>
        </p:txBody>
      </p:sp>
      <p:sp>
        <p:nvSpPr>
          <p:cNvPr id="3" name="Content Placeholder 2">
            <a:extLst>
              <a:ext uri="{FF2B5EF4-FFF2-40B4-BE49-F238E27FC236}">
                <a16:creationId xmlns:a16="http://schemas.microsoft.com/office/drawing/2014/main" id="{00C8AA0B-B844-97C2-7919-0C3A9D98DDCB}"/>
              </a:ext>
            </a:extLst>
          </p:cNvPr>
          <p:cNvSpPr>
            <a:spLocks noGrp="1"/>
          </p:cNvSpPr>
          <p:nvPr>
            <p:ph idx="1"/>
          </p:nvPr>
        </p:nvSpPr>
        <p:spPr>
          <a:xfrm>
            <a:off x="1217614" y="1700808"/>
            <a:ext cx="9753600" cy="4882554"/>
          </a:xfrm>
        </p:spPr>
        <p:txBody>
          <a:bodyPr>
            <a:normAutofit fontScale="85000" lnSpcReduction="20000"/>
          </a:bodyPr>
          <a:lstStyle/>
          <a:p>
            <a:pPr marL="45720" indent="0">
              <a:spcBef>
                <a:spcPts val="1200"/>
              </a:spcBef>
              <a:buNone/>
            </a:pPr>
            <a:r>
              <a:rPr lang="en-HK" b="1" dirty="0"/>
              <a:t>Interpretivism: </a:t>
            </a:r>
            <a:r>
              <a:rPr lang="en-HK" dirty="0"/>
              <a:t>(Max Weber 1864 – 1920))</a:t>
            </a:r>
          </a:p>
          <a:p>
            <a:pPr marL="45720" indent="0">
              <a:spcBef>
                <a:spcPts val="1200"/>
              </a:spcBef>
              <a:buNone/>
            </a:pPr>
            <a:r>
              <a:rPr lang="en-HK" dirty="0"/>
              <a:t>- Emphasizes the subjective and contextual nature of human experience</a:t>
            </a:r>
          </a:p>
          <a:p>
            <a:pPr marL="45720" indent="0">
              <a:spcBef>
                <a:spcPts val="1200"/>
              </a:spcBef>
              <a:buNone/>
            </a:pPr>
            <a:r>
              <a:rPr lang="en-HK" dirty="0"/>
              <a:t>- Assumes that </a:t>
            </a:r>
            <a:r>
              <a:rPr lang="en-HK" dirty="0">
                <a:solidFill>
                  <a:srgbClr val="FF0000"/>
                </a:solidFill>
              </a:rPr>
              <a:t>individuals construct their own meanings </a:t>
            </a:r>
            <a:r>
              <a:rPr lang="en-HK" dirty="0"/>
              <a:t>and interpretations of the world based on their unique experiences, values, and beliefs</a:t>
            </a:r>
          </a:p>
          <a:p>
            <a:pPr marL="45720" indent="0">
              <a:spcBef>
                <a:spcPts val="1200"/>
              </a:spcBef>
              <a:buNone/>
            </a:pPr>
            <a:r>
              <a:rPr lang="en-HK" dirty="0"/>
              <a:t>- Believes that research should </a:t>
            </a:r>
            <a:r>
              <a:rPr lang="en-HK" dirty="0">
                <a:solidFill>
                  <a:srgbClr val="FF0000"/>
                </a:solidFill>
              </a:rPr>
              <a:t>focus on understanding the meaning </a:t>
            </a:r>
            <a:r>
              <a:rPr lang="en-HK" dirty="0"/>
              <a:t>and significance of human behaviour</a:t>
            </a:r>
          </a:p>
          <a:p>
            <a:pPr marL="45720" indent="0">
              <a:spcBef>
                <a:spcPts val="1200"/>
              </a:spcBef>
              <a:buNone/>
            </a:pPr>
            <a:r>
              <a:rPr lang="en-HK" dirty="0"/>
              <a:t>- Goal of research is to </a:t>
            </a:r>
            <a:r>
              <a:rPr lang="en-HK" dirty="0">
                <a:solidFill>
                  <a:srgbClr val="FF0000"/>
                </a:solidFill>
              </a:rPr>
              <a:t>develop rich and nuanced descriptions of the phenomena</a:t>
            </a:r>
            <a:r>
              <a:rPr lang="en-HK" dirty="0"/>
              <a:t> being studied</a:t>
            </a:r>
          </a:p>
          <a:p>
            <a:pPr marL="45720" indent="0">
              <a:spcBef>
                <a:spcPts val="1200"/>
              </a:spcBef>
              <a:buNone/>
            </a:pPr>
            <a:r>
              <a:rPr lang="en-HK" b="1" dirty="0"/>
              <a:t>Post-modernism: </a:t>
            </a:r>
            <a:r>
              <a:rPr lang="en-HK" dirty="0"/>
              <a:t>(Michel Foucault 1926 – 1984) </a:t>
            </a:r>
          </a:p>
          <a:p>
            <a:pPr marL="45720" indent="0">
              <a:spcBef>
                <a:spcPts val="1200"/>
              </a:spcBef>
              <a:buNone/>
            </a:pPr>
            <a:r>
              <a:rPr lang="en-HK" dirty="0"/>
              <a:t>- Challenges the notion of objective reality and truth</a:t>
            </a:r>
          </a:p>
          <a:p>
            <a:pPr marL="45720" indent="0">
              <a:spcBef>
                <a:spcPts val="1200"/>
              </a:spcBef>
              <a:buNone/>
            </a:pPr>
            <a:r>
              <a:rPr lang="en-HK" dirty="0"/>
              <a:t>- Assumes that reality is </a:t>
            </a:r>
            <a:r>
              <a:rPr lang="en-HK" dirty="0">
                <a:solidFill>
                  <a:srgbClr val="FF0000"/>
                </a:solidFill>
              </a:rPr>
              <a:t>socially constructed </a:t>
            </a:r>
            <a:r>
              <a:rPr lang="en-HK" dirty="0"/>
              <a:t>and that different people and </a:t>
            </a:r>
            <a:r>
              <a:rPr lang="en-HK" dirty="0">
                <a:solidFill>
                  <a:srgbClr val="FF0000"/>
                </a:solidFill>
              </a:rPr>
              <a:t>cultures construct reality </a:t>
            </a:r>
            <a:r>
              <a:rPr lang="en-HK" dirty="0"/>
              <a:t>in different ways</a:t>
            </a:r>
          </a:p>
          <a:p>
            <a:pPr marL="45720" indent="0">
              <a:spcBef>
                <a:spcPts val="1200"/>
              </a:spcBef>
              <a:buNone/>
            </a:pPr>
            <a:r>
              <a:rPr lang="en-HK" dirty="0"/>
              <a:t>- Believes that research should focus on understanding the ways in which </a:t>
            </a:r>
            <a:r>
              <a:rPr lang="en-HK" dirty="0">
                <a:solidFill>
                  <a:srgbClr val="FF0000"/>
                </a:solidFill>
              </a:rPr>
              <a:t>power and language shape our understanding </a:t>
            </a:r>
            <a:r>
              <a:rPr lang="en-HK" dirty="0"/>
              <a:t>of the world</a:t>
            </a:r>
          </a:p>
          <a:p>
            <a:pPr marL="45720" indent="0">
              <a:spcBef>
                <a:spcPts val="1200"/>
              </a:spcBef>
              <a:buNone/>
            </a:pPr>
            <a:r>
              <a:rPr lang="en-HK" dirty="0"/>
              <a:t>- Goal of research is to </a:t>
            </a:r>
            <a:r>
              <a:rPr lang="en-HK" dirty="0">
                <a:solidFill>
                  <a:srgbClr val="FF0000"/>
                </a:solidFill>
              </a:rPr>
              <a:t>deconstruct dominant narratives and challenge established power structures</a:t>
            </a:r>
            <a:endParaRPr lang="en-GB" dirty="0">
              <a:solidFill>
                <a:srgbClr val="FF0000"/>
              </a:solidFill>
            </a:endParaRPr>
          </a:p>
        </p:txBody>
      </p:sp>
    </p:spTree>
    <p:extLst>
      <p:ext uri="{BB962C8B-B14F-4D97-AF65-F5344CB8AC3E}">
        <p14:creationId xmlns:p14="http://schemas.microsoft.com/office/powerpoint/2010/main" val="28601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3FFB-A8DB-1804-C914-9D51AC07CDC5}"/>
              </a:ext>
            </a:extLst>
          </p:cNvPr>
          <p:cNvSpPr>
            <a:spLocks noGrp="1"/>
          </p:cNvSpPr>
          <p:nvPr>
            <p:ph type="title"/>
          </p:nvPr>
        </p:nvSpPr>
        <p:spPr/>
        <p:txBody>
          <a:bodyPr/>
          <a:lstStyle/>
          <a:p>
            <a:r>
              <a:rPr lang="en-GB" dirty="0"/>
              <a:t>research philosophy</a:t>
            </a:r>
          </a:p>
        </p:txBody>
      </p:sp>
      <p:sp>
        <p:nvSpPr>
          <p:cNvPr id="3" name="Content Placeholder 2">
            <a:extLst>
              <a:ext uri="{FF2B5EF4-FFF2-40B4-BE49-F238E27FC236}">
                <a16:creationId xmlns:a16="http://schemas.microsoft.com/office/drawing/2014/main" id="{00C8AA0B-B844-97C2-7919-0C3A9D98DDCB}"/>
              </a:ext>
            </a:extLst>
          </p:cNvPr>
          <p:cNvSpPr>
            <a:spLocks noGrp="1"/>
          </p:cNvSpPr>
          <p:nvPr>
            <p:ph idx="1"/>
          </p:nvPr>
        </p:nvSpPr>
        <p:spPr>
          <a:xfrm>
            <a:off x="1217614" y="1828800"/>
            <a:ext cx="9753600" cy="4336504"/>
          </a:xfrm>
        </p:spPr>
        <p:txBody>
          <a:bodyPr>
            <a:normAutofit/>
          </a:bodyPr>
          <a:lstStyle/>
          <a:p>
            <a:pPr marL="45720" indent="0">
              <a:spcBef>
                <a:spcPts val="1200"/>
              </a:spcBef>
              <a:buNone/>
            </a:pPr>
            <a:r>
              <a:rPr lang="en-HK" sz="2000" b="1" dirty="0"/>
              <a:t>Pragmatism: </a:t>
            </a:r>
            <a:r>
              <a:rPr lang="en-HK" sz="2000" dirty="0"/>
              <a:t>(Charles Peirce 1839 – 1914; John Dewey 1859 – 1952)</a:t>
            </a:r>
          </a:p>
          <a:p>
            <a:pPr marL="45720" indent="0">
              <a:spcBef>
                <a:spcPts val="1200"/>
              </a:spcBef>
              <a:buNone/>
            </a:pPr>
            <a:r>
              <a:rPr lang="en-HK" sz="2000" dirty="0"/>
              <a:t>- Emphasizes the practical application of knowledge</a:t>
            </a:r>
          </a:p>
          <a:p>
            <a:pPr marL="45720" indent="0">
              <a:spcBef>
                <a:spcPts val="1200"/>
              </a:spcBef>
              <a:buNone/>
            </a:pPr>
            <a:r>
              <a:rPr lang="en-HK" sz="2000" dirty="0"/>
              <a:t>- Assumes that knowledge is constantly evolving and that the validity of knowledge is determined by its </a:t>
            </a:r>
            <a:r>
              <a:rPr lang="en-HK" sz="2000" dirty="0">
                <a:solidFill>
                  <a:srgbClr val="FF0000"/>
                </a:solidFill>
              </a:rPr>
              <a:t>usefulness in solving real-world problems</a:t>
            </a:r>
          </a:p>
          <a:p>
            <a:pPr marL="45720" indent="0">
              <a:spcBef>
                <a:spcPts val="1200"/>
              </a:spcBef>
              <a:buNone/>
            </a:pPr>
            <a:r>
              <a:rPr lang="en-HK" sz="2000" dirty="0"/>
              <a:t>- Believes that research should focus on identifying practical solutions to real-world problems</a:t>
            </a:r>
          </a:p>
          <a:p>
            <a:pPr marL="45720" indent="0">
              <a:spcBef>
                <a:spcPts val="1200"/>
              </a:spcBef>
              <a:buNone/>
            </a:pPr>
            <a:r>
              <a:rPr lang="en-HK" sz="2000" dirty="0"/>
              <a:t>- Goal of research is to develop </a:t>
            </a:r>
            <a:r>
              <a:rPr lang="en-HK" sz="2000" dirty="0">
                <a:solidFill>
                  <a:srgbClr val="FF0000"/>
                </a:solidFill>
              </a:rPr>
              <a:t>actionable recommendations that can improve people's lives</a:t>
            </a:r>
          </a:p>
          <a:p>
            <a:pPr marL="45720" indent="0">
              <a:spcBef>
                <a:spcPts val="1200"/>
              </a:spcBef>
              <a:buNone/>
            </a:pPr>
            <a:r>
              <a:rPr lang="en-HK" sz="2000" dirty="0"/>
              <a:t>Each research philosophy has its own set of assumptions, beliefs, and values that guide the research process, and the choice of research philosophy depends on the nature of the </a:t>
            </a:r>
            <a:r>
              <a:rPr lang="en-HK" sz="2000" dirty="0">
                <a:solidFill>
                  <a:srgbClr val="FF0000"/>
                </a:solidFill>
              </a:rPr>
              <a:t>research question</a:t>
            </a:r>
            <a:r>
              <a:rPr lang="en-HK" sz="2000" dirty="0"/>
              <a:t>, the </a:t>
            </a:r>
            <a:r>
              <a:rPr lang="en-HK" sz="2000" dirty="0">
                <a:solidFill>
                  <a:srgbClr val="FF0000"/>
                </a:solidFill>
              </a:rPr>
              <a:t>research context</a:t>
            </a:r>
            <a:r>
              <a:rPr lang="en-HK" sz="2000" dirty="0"/>
              <a:t>, and the researcher's own </a:t>
            </a:r>
            <a:r>
              <a:rPr lang="en-HK" sz="2000" dirty="0">
                <a:solidFill>
                  <a:srgbClr val="FF0000"/>
                </a:solidFill>
              </a:rPr>
              <a:t>assumptions and beliefs about the world</a:t>
            </a:r>
            <a:r>
              <a:rPr lang="en-HK" sz="2000" dirty="0"/>
              <a:t>.</a:t>
            </a:r>
            <a:endParaRPr lang="en-GB" sz="2000" dirty="0"/>
          </a:p>
        </p:txBody>
      </p:sp>
    </p:spTree>
    <p:extLst>
      <p:ext uri="{BB962C8B-B14F-4D97-AF65-F5344CB8AC3E}">
        <p14:creationId xmlns:p14="http://schemas.microsoft.com/office/powerpoint/2010/main" val="3130342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291D-1F47-0B2C-1AEB-186FE4F38BC7}"/>
              </a:ext>
            </a:extLst>
          </p:cNvPr>
          <p:cNvSpPr>
            <a:spLocks noGrp="1"/>
          </p:cNvSpPr>
          <p:nvPr>
            <p:ph type="title"/>
          </p:nvPr>
        </p:nvSpPr>
        <p:spPr/>
        <p:txBody>
          <a:bodyPr/>
          <a:lstStyle/>
          <a:p>
            <a:r>
              <a:rPr lang="en-HK" dirty="0"/>
              <a:t>Research philosophy and research design</a:t>
            </a:r>
            <a:endParaRPr lang="en-GB" dirty="0"/>
          </a:p>
        </p:txBody>
      </p:sp>
      <p:sp>
        <p:nvSpPr>
          <p:cNvPr id="3" name="Content Placeholder 2">
            <a:extLst>
              <a:ext uri="{FF2B5EF4-FFF2-40B4-BE49-F238E27FC236}">
                <a16:creationId xmlns:a16="http://schemas.microsoft.com/office/drawing/2014/main" id="{8D6D0238-5E8C-6F1F-2F47-1EF9328B0158}"/>
              </a:ext>
            </a:extLst>
          </p:cNvPr>
          <p:cNvSpPr>
            <a:spLocks noGrp="1"/>
          </p:cNvSpPr>
          <p:nvPr>
            <p:ph idx="1"/>
          </p:nvPr>
        </p:nvSpPr>
        <p:spPr/>
        <p:txBody>
          <a:bodyPr>
            <a:normAutofit/>
          </a:bodyPr>
          <a:lstStyle/>
          <a:p>
            <a:pPr marL="45720" indent="0">
              <a:buNone/>
            </a:pPr>
            <a:r>
              <a:rPr lang="en-HK" dirty="0"/>
              <a:t>Here are some ways in which the choice of research philosophy affects the research design and methodology:</a:t>
            </a:r>
          </a:p>
          <a:p>
            <a:r>
              <a:rPr lang="en-HK" dirty="0"/>
              <a:t>Research questions: Positivists tend to ask questions that can be answered through empirical observation and measurement, while interpretivists tend to ask questions that explore the subjective and contextual nature of human experience.</a:t>
            </a:r>
          </a:p>
          <a:p>
            <a:r>
              <a:rPr lang="en-HK" dirty="0"/>
              <a:t>Data collection methods: Positivists tend to use quantitative methods such as surveys and experiments, while interpretivists tend to use qualitative methods such as interviews and observation.</a:t>
            </a:r>
          </a:p>
          <a:p>
            <a:endParaRPr lang="en-GB" dirty="0"/>
          </a:p>
        </p:txBody>
      </p:sp>
    </p:spTree>
    <p:extLst>
      <p:ext uri="{BB962C8B-B14F-4D97-AF65-F5344CB8AC3E}">
        <p14:creationId xmlns:p14="http://schemas.microsoft.com/office/powerpoint/2010/main" val="2537523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291D-1F47-0B2C-1AEB-186FE4F38BC7}"/>
              </a:ext>
            </a:extLst>
          </p:cNvPr>
          <p:cNvSpPr>
            <a:spLocks noGrp="1"/>
          </p:cNvSpPr>
          <p:nvPr>
            <p:ph type="title"/>
          </p:nvPr>
        </p:nvSpPr>
        <p:spPr/>
        <p:txBody>
          <a:bodyPr/>
          <a:lstStyle/>
          <a:p>
            <a:r>
              <a:rPr lang="en-HK" dirty="0"/>
              <a:t>Research philosophy and research design</a:t>
            </a:r>
            <a:endParaRPr lang="en-GB" dirty="0"/>
          </a:p>
        </p:txBody>
      </p:sp>
      <p:sp>
        <p:nvSpPr>
          <p:cNvPr id="3" name="Content Placeholder 2">
            <a:extLst>
              <a:ext uri="{FF2B5EF4-FFF2-40B4-BE49-F238E27FC236}">
                <a16:creationId xmlns:a16="http://schemas.microsoft.com/office/drawing/2014/main" id="{8D6D0238-5E8C-6F1F-2F47-1EF9328B0158}"/>
              </a:ext>
            </a:extLst>
          </p:cNvPr>
          <p:cNvSpPr>
            <a:spLocks noGrp="1"/>
          </p:cNvSpPr>
          <p:nvPr>
            <p:ph idx="1"/>
          </p:nvPr>
        </p:nvSpPr>
        <p:spPr/>
        <p:txBody>
          <a:bodyPr>
            <a:normAutofit fontScale="92500" lnSpcReduction="10000"/>
          </a:bodyPr>
          <a:lstStyle/>
          <a:p>
            <a:r>
              <a:rPr lang="en-HK" dirty="0"/>
              <a:t>Data analysis methods: Positivists tend to use statistical analysis to test hypotheses and identify patterns, while interpretivists tend to use methods such as content analysis, thematic analysis and grounded analysis to explore the meaning and significance of data.</a:t>
            </a:r>
          </a:p>
          <a:p>
            <a:r>
              <a:rPr lang="en-HK" dirty="0"/>
              <a:t>Researcher role: Positivists tend to adopt an objective and neutral stance, while interpretivists tend to acknowledge their own subjectivity and the influence their values and beliefs may have on the research process.</a:t>
            </a:r>
          </a:p>
          <a:p>
            <a:r>
              <a:rPr lang="en-HK" dirty="0"/>
              <a:t>Validity and reliability: Positivists tend to prioritize internal validity (i.e., the extent to which the research design controls for confounding variables), while interpretivists tend to prioritize external validity (i.e., the extent to which research findings are applicable to real-world contexts).</a:t>
            </a:r>
          </a:p>
          <a:p>
            <a:endParaRPr lang="en-GB" dirty="0"/>
          </a:p>
        </p:txBody>
      </p:sp>
    </p:spTree>
    <p:extLst>
      <p:ext uri="{BB962C8B-B14F-4D97-AF65-F5344CB8AC3E}">
        <p14:creationId xmlns:p14="http://schemas.microsoft.com/office/powerpoint/2010/main" val="310480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355F6-90AE-643C-A0FF-9646179BE9FC}"/>
              </a:ext>
            </a:extLst>
          </p:cNvPr>
          <p:cNvSpPr>
            <a:spLocks noGrp="1"/>
          </p:cNvSpPr>
          <p:nvPr>
            <p:ph type="title"/>
          </p:nvPr>
        </p:nvSpPr>
        <p:spPr>
          <a:xfrm>
            <a:off x="1190047" y="81616"/>
            <a:ext cx="9753600" cy="699734"/>
          </a:xfrm>
        </p:spPr>
        <p:txBody>
          <a:bodyPr/>
          <a:lstStyle/>
          <a:p>
            <a:r>
              <a:rPr lang="en-US" dirty="0"/>
              <a:t>Three types of reasoning</a:t>
            </a:r>
            <a:endParaRPr lang="en-HK" dirty="0"/>
          </a:p>
        </p:txBody>
      </p:sp>
      <p:pic>
        <p:nvPicPr>
          <p:cNvPr id="1026" name="Picture 2" descr="abductive reasoning (abductive approach)">
            <a:extLst>
              <a:ext uri="{FF2B5EF4-FFF2-40B4-BE49-F238E27FC236}">
                <a16:creationId xmlns:a16="http://schemas.microsoft.com/office/drawing/2014/main" id="{FC0451D8-005C-71D1-9B3B-0B5E251B873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177410" y="548680"/>
            <a:ext cx="2808312" cy="38164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6F6CB8A-AE20-AD8F-AFBF-81ED28AA18AD}"/>
              </a:ext>
            </a:extLst>
          </p:cNvPr>
          <p:cNvSpPr txBox="1"/>
          <p:nvPr/>
        </p:nvSpPr>
        <p:spPr>
          <a:xfrm>
            <a:off x="1208020" y="5236420"/>
            <a:ext cx="10777702" cy="1089529"/>
          </a:xfrm>
          <a:prstGeom prst="rect">
            <a:avLst/>
          </a:prstGeom>
          <a:noFill/>
        </p:spPr>
        <p:txBody>
          <a:bodyPr wrap="square" rtlCol="0">
            <a:spAutoFit/>
          </a:bodyPr>
          <a:lstStyle/>
          <a:p>
            <a:pPr>
              <a:lnSpc>
                <a:spcPct val="90000"/>
              </a:lnSpc>
            </a:pPr>
            <a:r>
              <a:rPr lang="en-US" b="1" dirty="0">
                <a:solidFill>
                  <a:srgbClr val="FF0000"/>
                </a:solidFill>
              </a:rPr>
              <a:t>Inductive reasoning</a:t>
            </a:r>
            <a:r>
              <a:rPr lang="en-US" dirty="0"/>
              <a:t>: A researcher conducted in-depth interviews with 20 Gen Z workers to explore their </a:t>
            </a:r>
            <a:r>
              <a:rPr lang="en-US" b="1" dirty="0"/>
              <a:t>experiences and preferences </a:t>
            </a:r>
            <a:r>
              <a:rPr lang="en-US" dirty="0"/>
              <a:t>regarding free time and pay. </a:t>
            </a:r>
            <a:r>
              <a:rPr lang="en-US" b="1" dirty="0"/>
              <a:t>Three key themes emerged</a:t>
            </a:r>
            <a:r>
              <a:rPr lang="en-US" dirty="0"/>
              <a:t>, with 15 participants expressing a preference for free time over a pay rise. The researcher concluded that free time holds </a:t>
            </a:r>
            <a:r>
              <a:rPr lang="en-US" b="1" dirty="0"/>
              <a:t>significant meaning </a:t>
            </a:r>
            <a:r>
              <a:rPr lang="en-US" dirty="0"/>
              <a:t>for Gen Z and is their top priority.</a:t>
            </a:r>
            <a:endParaRPr lang="en-HK" dirty="0"/>
          </a:p>
        </p:txBody>
      </p:sp>
      <p:sp>
        <p:nvSpPr>
          <p:cNvPr id="5" name="TextBox 4">
            <a:extLst>
              <a:ext uri="{FF2B5EF4-FFF2-40B4-BE49-F238E27FC236}">
                <a16:creationId xmlns:a16="http://schemas.microsoft.com/office/drawing/2014/main" id="{005D4581-259D-E615-E352-D2060B0EDE99}"/>
              </a:ext>
            </a:extLst>
          </p:cNvPr>
          <p:cNvSpPr txBox="1"/>
          <p:nvPr/>
        </p:nvSpPr>
        <p:spPr>
          <a:xfrm>
            <a:off x="1250183" y="2874949"/>
            <a:ext cx="7927227" cy="2336024"/>
          </a:xfrm>
          <a:prstGeom prst="rect">
            <a:avLst/>
          </a:prstGeom>
          <a:noFill/>
        </p:spPr>
        <p:txBody>
          <a:bodyPr wrap="square" rtlCol="0">
            <a:spAutoFit/>
          </a:bodyPr>
          <a:lstStyle/>
          <a:p>
            <a:pPr>
              <a:lnSpc>
                <a:spcPct val="90000"/>
              </a:lnSpc>
            </a:pPr>
            <a:r>
              <a:rPr lang="en-US" b="1" dirty="0">
                <a:solidFill>
                  <a:srgbClr val="FF0000"/>
                </a:solidFill>
              </a:rPr>
              <a:t>Deductive reasoning</a:t>
            </a:r>
            <a:r>
              <a:rPr lang="en-US" dirty="0"/>
              <a:t>:</a:t>
            </a:r>
          </a:p>
          <a:p>
            <a:pPr marL="285750" indent="-285750">
              <a:lnSpc>
                <a:spcPct val="90000"/>
              </a:lnSpc>
              <a:buFont typeface="Arial" panose="020B0604020202020204" pitchFamily="34" charset="0"/>
              <a:buChar char="•"/>
            </a:pPr>
            <a:r>
              <a:rPr lang="en-US" dirty="0"/>
              <a:t>Null hypothesis: Gen Z do not have a stronger preference for free time over pay rise</a:t>
            </a:r>
          </a:p>
          <a:p>
            <a:pPr marL="285750" indent="-285750">
              <a:lnSpc>
                <a:spcPct val="90000"/>
              </a:lnSpc>
              <a:buFont typeface="Arial" panose="020B0604020202020204" pitchFamily="34" charset="0"/>
              <a:buChar char="•"/>
            </a:pPr>
            <a:r>
              <a:rPr lang="en-US" dirty="0"/>
              <a:t>A </a:t>
            </a:r>
            <a:r>
              <a:rPr lang="en-US" b="1" dirty="0"/>
              <a:t>valid and reliable instrument </a:t>
            </a:r>
            <a:r>
              <a:rPr lang="en-US" dirty="0"/>
              <a:t>was developed to measure Gen Z’s preferences for free time and pay rise. </a:t>
            </a:r>
          </a:p>
          <a:p>
            <a:pPr marL="285750" indent="-285750">
              <a:lnSpc>
                <a:spcPct val="90000"/>
              </a:lnSpc>
              <a:buFont typeface="Arial" panose="020B0604020202020204" pitchFamily="34" charset="0"/>
              <a:buChar char="•"/>
            </a:pPr>
            <a:r>
              <a:rPr lang="en-US" dirty="0"/>
              <a:t>If the mean preference score for free time among 300 randomly selected Gen Z individuals is significantly higher than their score for pay rise, we can reject the null hypothesis and conclude that Gen Z prefer free time.</a:t>
            </a:r>
          </a:p>
        </p:txBody>
      </p:sp>
      <p:sp>
        <p:nvSpPr>
          <p:cNvPr id="6" name="TextBox 5">
            <a:extLst>
              <a:ext uri="{FF2B5EF4-FFF2-40B4-BE49-F238E27FC236}">
                <a16:creationId xmlns:a16="http://schemas.microsoft.com/office/drawing/2014/main" id="{DB3823DC-CDD6-5140-A429-2F51E25AB306}"/>
              </a:ext>
            </a:extLst>
          </p:cNvPr>
          <p:cNvSpPr txBox="1"/>
          <p:nvPr/>
        </p:nvSpPr>
        <p:spPr>
          <a:xfrm>
            <a:off x="1236802" y="778828"/>
            <a:ext cx="7940608" cy="2086725"/>
          </a:xfrm>
          <a:prstGeom prst="rect">
            <a:avLst/>
          </a:prstGeom>
          <a:noFill/>
        </p:spPr>
        <p:txBody>
          <a:bodyPr wrap="square" rtlCol="0">
            <a:spAutoFit/>
          </a:bodyPr>
          <a:lstStyle/>
          <a:p>
            <a:pPr>
              <a:lnSpc>
                <a:spcPct val="90000"/>
              </a:lnSpc>
            </a:pPr>
            <a:r>
              <a:rPr lang="en-US" b="1" dirty="0">
                <a:solidFill>
                  <a:srgbClr val="FF0000"/>
                </a:solidFill>
              </a:rPr>
              <a:t>Abductive reasoning*</a:t>
            </a:r>
            <a:r>
              <a:rPr lang="en-US" dirty="0"/>
              <a:t>: Personal interviews found that Gen Z values flexible working conditions, shorter working hours, and fair compensation. There are many reasons behind these preferences. </a:t>
            </a:r>
          </a:p>
          <a:p>
            <a:pPr marL="285750" indent="-285750">
              <a:lnSpc>
                <a:spcPct val="90000"/>
              </a:lnSpc>
              <a:buFont typeface="Arial" panose="020B0604020202020204" pitchFamily="34" charset="0"/>
              <a:buChar char="•"/>
            </a:pPr>
            <a:r>
              <a:rPr lang="en-US" dirty="0"/>
              <a:t>Best explanation: They value free time over work.</a:t>
            </a:r>
          </a:p>
          <a:p>
            <a:pPr marL="285750" indent="-285750">
              <a:lnSpc>
                <a:spcPct val="90000"/>
              </a:lnSpc>
              <a:buFont typeface="Arial" panose="020B0604020202020204" pitchFamily="34" charset="0"/>
              <a:buChar char="•"/>
            </a:pPr>
            <a:r>
              <a:rPr lang="en-US" dirty="0"/>
              <a:t>Other explanations: Gen Z are lazy; the</a:t>
            </a:r>
            <a:r>
              <a:rPr lang="en-US" dirty="0">
                <a:solidFill>
                  <a:srgbClr val="FF0000"/>
                </a:solidFill>
              </a:rPr>
              <a:t>y</a:t>
            </a:r>
            <a:r>
              <a:rPr lang="en-US" dirty="0"/>
              <a:t> have no work ethic; they spend more time on social media …</a:t>
            </a:r>
          </a:p>
          <a:p>
            <a:pPr>
              <a:lnSpc>
                <a:spcPct val="90000"/>
              </a:lnSpc>
            </a:pPr>
            <a:r>
              <a:rPr lang="en-US" dirty="0"/>
              <a:t>Abductive reasoning is the process of identifying the best explanation from all possible explanations, often </a:t>
            </a:r>
            <a:r>
              <a:rPr lang="en-US" b="1" dirty="0"/>
              <a:t>using incomplete information</a:t>
            </a:r>
            <a:r>
              <a:rPr lang="en-US" dirty="0"/>
              <a:t>.</a:t>
            </a:r>
            <a:endParaRPr lang="en-HK" dirty="0"/>
          </a:p>
        </p:txBody>
      </p:sp>
      <p:sp>
        <p:nvSpPr>
          <p:cNvPr id="7" name="TextBox 6">
            <a:extLst>
              <a:ext uri="{FF2B5EF4-FFF2-40B4-BE49-F238E27FC236}">
                <a16:creationId xmlns:a16="http://schemas.microsoft.com/office/drawing/2014/main" id="{23E38EB6-C6D2-0DBF-5F28-C4ADF7850E44}"/>
              </a:ext>
            </a:extLst>
          </p:cNvPr>
          <p:cNvSpPr txBox="1"/>
          <p:nvPr/>
        </p:nvSpPr>
        <p:spPr>
          <a:xfrm>
            <a:off x="1258467" y="6392513"/>
            <a:ext cx="10370788" cy="480131"/>
          </a:xfrm>
          <a:prstGeom prst="rect">
            <a:avLst/>
          </a:prstGeom>
          <a:noFill/>
        </p:spPr>
        <p:txBody>
          <a:bodyPr wrap="square" rtlCol="0">
            <a:spAutoFit/>
          </a:bodyPr>
          <a:lstStyle/>
          <a:p>
            <a:pPr>
              <a:lnSpc>
                <a:spcPct val="90000"/>
              </a:lnSpc>
            </a:pPr>
            <a:r>
              <a:rPr lang="en-US" sz="1400" dirty="0"/>
              <a:t>*Abduction is the method used by detectives and forensic investigators to come up with the most explanation for how a crime was committed and by whom.</a:t>
            </a:r>
            <a:endParaRPr lang="en-HK" sz="1400" dirty="0"/>
          </a:p>
        </p:txBody>
      </p:sp>
    </p:spTree>
    <p:extLst>
      <p:ext uri="{BB962C8B-B14F-4D97-AF65-F5344CB8AC3E}">
        <p14:creationId xmlns:p14="http://schemas.microsoft.com/office/powerpoint/2010/main" val="600398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4D87F-2A6B-772F-9310-669C1F4B52FA}"/>
              </a:ext>
            </a:extLst>
          </p:cNvPr>
          <p:cNvSpPr>
            <a:spLocks noGrp="1"/>
          </p:cNvSpPr>
          <p:nvPr>
            <p:ph type="title"/>
          </p:nvPr>
        </p:nvSpPr>
        <p:spPr/>
        <p:txBody>
          <a:bodyPr/>
          <a:lstStyle/>
          <a:p>
            <a:r>
              <a:rPr lang="en-HK" dirty="0"/>
              <a:t>Methodological choice</a:t>
            </a:r>
            <a:endParaRPr lang="en-GB" dirty="0"/>
          </a:p>
        </p:txBody>
      </p:sp>
      <p:sp>
        <p:nvSpPr>
          <p:cNvPr id="3" name="Content Placeholder 2">
            <a:extLst>
              <a:ext uri="{FF2B5EF4-FFF2-40B4-BE49-F238E27FC236}">
                <a16:creationId xmlns:a16="http://schemas.microsoft.com/office/drawing/2014/main" id="{885B7F3E-F0CF-1AE3-0B1C-5CCBBA4F0FAE}"/>
              </a:ext>
            </a:extLst>
          </p:cNvPr>
          <p:cNvSpPr>
            <a:spLocks noGrp="1"/>
          </p:cNvSpPr>
          <p:nvPr>
            <p:ph idx="1"/>
          </p:nvPr>
        </p:nvSpPr>
        <p:spPr/>
        <p:txBody>
          <a:bodyPr>
            <a:normAutofit lnSpcReduction="10000"/>
          </a:bodyPr>
          <a:lstStyle/>
          <a:p>
            <a:r>
              <a:rPr lang="en-HK" dirty="0"/>
              <a:t>The research onion suggests </a:t>
            </a:r>
            <a:r>
              <a:rPr lang="en-HK" dirty="0">
                <a:solidFill>
                  <a:srgbClr val="FF0000"/>
                </a:solidFill>
              </a:rPr>
              <a:t>mono-method, mixed method </a:t>
            </a:r>
            <a:r>
              <a:rPr lang="en-HK" dirty="0">
                <a:solidFill>
                  <a:schemeClr val="tx2"/>
                </a:solidFill>
              </a:rPr>
              <a:t>and</a:t>
            </a:r>
            <a:r>
              <a:rPr lang="en-HK" dirty="0">
                <a:solidFill>
                  <a:srgbClr val="FF0000"/>
                </a:solidFill>
              </a:rPr>
              <a:t> multi-method</a:t>
            </a:r>
            <a:r>
              <a:rPr lang="en-HK" dirty="0"/>
              <a:t> as possible choices for conducting research. </a:t>
            </a:r>
          </a:p>
          <a:p>
            <a:r>
              <a:rPr lang="en-HK" dirty="0"/>
              <a:t>The mono-method (single method design) uses only one method for the study. </a:t>
            </a:r>
          </a:p>
          <a:p>
            <a:r>
              <a:rPr lang="en-HK" dirty="0"/>
              <a:t>The mixed method is based on the use of two or more methods of research and commonly refers to the use of qualitative and quantitative methodology. </a:t>
            </a:r>
          </a:p>
          <a:p>
            <a:r>
              <a:rPr lang="en-US" dirty="0"/>
              <a:t>The multi-method approach involves employing a broader range of methods, typically utilizing three or more techniques to gather the necessary data.</a:t>
            </a:r>
            <a:endParaRPr lang="en-HK" dirty="0"/>
          </a:p>
        </p:txBody>
      </p:sp>
    </p:spTree>
    <p:extLst>
      <p:ext uri="{BB962C8B-B14F-4D97-AF65-F5344CB8AC3E}">
        <p14:creationId xmlns:p14="http://schemas.microsoft.com/office/powerpoint/2010/main" val="4210629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A8DC80-6C50-0431-3E0B-4294781A6EE4}"/>
              </a:ext>
            </a:extLst>
          </p:cNvPr>
          <p:cNvSpPr>
            <a:spLocks noGrp="1"/>
          </p:cNvSpPr>
          <p:nvPr>
            <p:ph type="title"/>
          </p:nvPr>
        </p:nvSpPr>
        <p:spPr/>
        <p:txBody>
          <a:bodyPr/>
          <a:lstStyle/>
          <a:p>
            <a:r>
              <a:rPr lang="en-HK" dirty="0"/>
              <a:t>Research strategy</a:t>
            </a:r>
            <a:endParaRPr lang="en-GB" dirty="0"/>
          </a:p>
        </p:txBody>
      </p:sp>
      <p:sp>
        <p:nvSpPr>
          <p:cNvPr id="8" name="Content Placeholder 7">
            <a:extLst>
              <a:ext uri="{FF2B5EF4-FFF2-40B4-BE49-F238E27FC236}">
                <a16:creationId xmlns:a16="http://schemas.microsoft.com/office/drawing/2014/main" id="{3CE001B5-09C1-C7F6-DD54-BFCF80CADAE1}"/>
              </a:ext>
            </a:extLst>
          </p:cNvPr>
          <p:cNvSpPr>
            <a:spLocks noGrp="1"/>
          </p:cNvSpPr>
          <p:nvPr>
            <p:ph idx="1"/>
          </p:nvPr>
        </p:nvSpPr>
        <p:spPr>
          <a:xfrm>
            <a:off x="1217614" y="1828800"/>
            <a:ext cx="9753600" cy="4754562"/>
          </a:xfrm>
        </p:spPr>
        <p:txBody>
          <a:bodyPr>
            <a:normAutofit fontScale="92500" lnSpcReduction="20000"/>
          </a:bodyPr>
          <a:lstStyle/>
          <a:p>
            <a:r>
              <a:rPr lang="en-HK" b="1" dirty="0">
                <a:solidFill>
                  <a:srgbClr val="FF0000"/>
                </a:solidFill>
              </a:rPr>
              <a:t>Experimental research</a:t>
            </a:r>
            <a:r>
              <a:rPr lang="en-HK" b="1" dirty="0"/>
              <a:t>: </a:t>
            </a:r>
            <a:r>
              <a:rPr lang="en-HK" dirty="0"/>
              <a:t>Experimental research refers to a research process that studies the results of an experiment against the expected outcomes.</a:t>
            </a:r>
          </a:p>
          <a:p>
            <a:r>
              <a:rPr lang="en-HK" b="1" dirty="0">
                <a:solidFill>
                  <a:srgbClr val="FF0000"/>
                </a:solidFill>
              </a:rPr>
              <a:t>Survey</a:t>
            </a:r>
            <a:r>
              <a:rPr lang="en-HK" dirty="0"/>
              <a:t>: Survey research is a quantitative approach that features the use of self-report measures on carefully selected samples. </a:t>
            </a:r>
          </a:p>
          <a:p>
            <a:r>
              <a:rPr lang="en-US" b="1" dirty="0">
                <a:solidFill>
                  <a:srgbClr val="FF0000"/>
                </a:solidFill>
              </a:rPr>
              <a:t>Case study</a:t>
            </a:r>
            <a:r>
              <a:rPr lang="en-US" dirty="0"/>
              <a:t>: Case study is a research approach that involves the in-depth study of a phenomenon in its context. Case studies can be used to explore complex phenomena, identify patterns and themes, and develop theories or hypotheses.</a:t>
            </a:r>
          </a:p>
          <a:p>
            <a:pPr lvl="1"/>
            <a:r>
              <a:rPr lang="en-US" dirty="0"/>
              <a:t>Note: Case study can be combined with certain research strategies, such as grounded theory, to develop a comprehensive understanding of a situation or case.</a:t>
            </a:r>
          </a:p>
          <a:p>
            <a:r>
              <a:rPr lang="en-US" b="1" dirty="0">
                <a:solidFill>
                  <a:srgbClr val="FF0000"/>
                </a:solidFill>
              </a:rPr>
              <a:t>Action research</a:t>
            </a:r>
            <a:r>
              <a:rPr lang="en-US" dirty="0"/>
              <a:t>: Action research involves collaboration between researchers and participants in the research process. This approach is often used in community-based research, and seeks to empower participants to identify and address issues that are important to them.</a:t>
            </a:r>
            <a:endParaRPr lang="en-HK" dirty="0"/>
          </a:p>
        </p:txBody>
      </p:sp>
    </p:spTree>
    <p:extLst>
      <p:ext uri="{BB962C8B-B14F-4D97-AF65-F5344CB8AC3E}">
        <p14:creationId xmlns:p14="http://schemas.microsoft.com/office/powerpoint/2010/main" val="1502285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A8DC80-6C50-0431-3E0B-4294781A6EE4}"/>
              </a:ext>
            </a:extLst>
          </p:cNvPr>
          <p:cNvSpPr>
            <a:spLocks noGrp="1"/>
          </p:cNvSpPr>
          <p:nvPr>
            <p:ph type="title"/>
          </p:nvPr>
        </p:nvSpPr>
        <p:spPr/>
        <p:txBody>
          <a:bodyPr/>
          <a:lstStyle/>
          <a:p>
            <a:r>
              <a:rPr lang="en-HK" dirty="0"/>
              <a:t>Research strategy</a:t>
            </a:r>
            <a:endParaRPr lang="en-GB" dirty="0"/>
          </a:p>
        </p:txBody>
      </p:sp>
      <p:sp>
        <p:nvSpPr>
          <p:cNvPr id="8" name="Content Placeholder 7">
            <a:extLst>
              <a:ext uri="{FF2B5EF4-FFF2-40B4-BE49-F238E27FC236}">
                <a16:creationId xmlns:a16="http://schemas.microsoft.com/office/drawing/2014/main" id="{3CE001B5-09C1-C7F6-DD54-BFCF80CADAE1}"/>
              </a:ext>
            </a:extLst>
          </p:cNvPr>
          <p:cNvSpPr>
            <a:spLocks noGrp="1"/>
          </p:cNvSpPr>
          <p:nvPr>
            <p:ph idx="1"/>
          </p:nvPr>
        </p:nvSpPr>
        <p:spPr/>
        <p:txBody>
          <a:bodyPr>
            <a:normAutofit fontScale="92500" lnSpcReduction="20000"/>
          </a:bodyPr>
          <a:lstStyle/>
          <a:p>
            <a:r>
              <a:rPr lang="en-HK" b="1" dirty="0"/>
              <a:t>Ethnography</a:t>
            </a:r>
            <a:r>
              <a:rPr lang="en-HK" dirty="0"/>
              <a:t>: Ethnography is a research approach that involves the systematic observation and study of people in their natural settings. Ethnographers aim to understand the culture and social practices of a group or community by immersing themselves in their environment and observing their behaviour.</a:t>
            </a:r>
          </a:p>
          <a:p>
            <a:r>
              <a:rPr lang="en-HK" b="1" dirty="0"/>
              <a:t>Phenomenology</a:t>
            </a:r>
            <a:r>
              <a:rPr lang="en-HK" dirty="0"/>
              <a:t>: Phenomenology is a research approach that focuses on the lived experiences of individuals. Phenomenologists aim to understand how people experience and make sense of the world around them, without making assumptions or imposing preconceived ideas.</a:t>
            </a:r>
          </a:p>
          <a:p>
            <a:r>
              <a:rPr lang="en-HK" b="1" dirty="0"/>
              <a:t>Narrative research</a:t>
            </a:r>
            <a:r>
              <a:rPr lang="en-HK" dirty="0"/>
              <a:t>: Narrative research is a research approach that focuses on the stories that individuals tell about their experiences. Narrative analysts aim to understand how stories are constructed, how they are used to create meaning, and how they shape our understanding of the world.</a:t>
            </a:r>
          </a:p>
        </p:txBody>
      </p:sp>
    </p:spTree>
    <p:extLst>
      <p:ext uri="{BB962C8B-B14F-4D97-AF65-F5344CB8AC3E}">
        <p14:creationId xmlns:p14="http://schemas.microsoft.com/office/powerpoint/2010/main" val="1992954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A8DC80-6C50-0431-3E0B-4294781A6EE4}"/>
              </a:ext>
            </a:extLst>
          </p:cNvPr>
          <p:cNvSpPr>
            <a:spLocks noGrp="1"/>
          </p:cNvSpPr>
          <p:nvPr>
            <p:ph type="title"/>
          </p:nvPr>
        </p:nvSpPr>
        <p:spPr/>
        <p:txBody>
          <a:bodyPr/>
          <a:lstStyle/>
          <a:p>
            <a:r>
              <a:rPr lang="en-HK" dirty="0"/>
              <a:t>Research strategy</a:t>
            </a:r>
            <a:endParaRPr lang="en-GB" dirty="0"/>
          </a:p>
        </p:txBody>
      </p:sp>
      <p:sp>
        <p:nvSpPr>
          <p:cNvPr id="8" name="Content Placeholder 7">
            <a:extLst>
              <a:ext uri="{FF2B5EF4-FFF2-40B4-BE49-F238E27FC236}">
                <a16:creationId xmlns:a16="http://schemas.microsoft.com/office/drawing/2014/main" id="{3CE001B5-09C1-C7F6-DD54-BFCF80CADAE1}"/>
              </a:ext>
            </a:extLst>
          </p:cNvPr>
          <p:cNvSpPr>
            <a:spLocks noGrp="1"/>
          </p:cNvSpPr>
          <p:nvPr>
            <p:ph idx="1"/>
          </p:nvPr>
        </p:nvSpPr>
        <p:spPr/>
        <p:txBody>
          <a:bodyPr>
            <a:normAutofit fontScale="92500" lnSpcReduction="10000"/>
          </a:bodyPr>
          <a:lstStyle/>
          <a:p>
            <a:r>
              <a:rPr lang="en-GB" b="1" dirty="0"/>
              <a:t>Grounded theory</a:t>
            </a:r>
            <a:r>
              <a:rPr lang="en-GB" dirty="0"/>
              <a:t>: Grounded theory is a research approach that focuses on developing theories from data. Grounded theorists collect data first, and then develop concepts, categories, and theories based on the patterns and themes that emerge from the data.</a:t>
            </a:r>
          </a:p>
          <a:p>
            <a:r>
              <a:rPr lang="en-GB" b="1" dirty="0"/>
              <a:t>Archival research</a:t>
            </a:r>
            <a:r>
              <a:rPr lang="en-GB" dirty="0"/>
              <a:t>: Archival research is a research approach/method that involves the examination of historical records or documents in order to answer research questions </a:t>
            </a:r>
            <a:r>
              <a:rPr lang="en-GB" strike="sngStrike" dirty="0"/>
              <a:t>or</a:t>
            </a:r>
          </a:p>
          <a:p>
            <a:r>
              <a:rPr lang="en-GB" b="1" dirty="0"/>
              <a:t>Econometric analysis</a:t>
            </a:r>
            <a:r>
              <a:rPr lang="en-GB" dirty="0"/>
              <a:t>: Econometrics is a field of study that combines economic theory with statistical analysis to study economic phenomena and relationships. It often involves using tools like linear and non-linear regression models to analyse data and test economic theories.</a:t>
            </a:r>
          </a:p>
        </p:txBody>
      </p:sp>
    </p:spTree>
    <p:extLst>
      <p:ext uri="{BB962C8B-B14F-4D97-AF65-F5344CB8AC3E}">
        <p14:creationId xmlns:p14="http://schemas.microsoft.com/office/powerpoint/2010/main" val="2359630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dirty="0"/>
              <a:t>Experimental Research</a:t>
            </a:r>
          </a:p>
        </p:txBody>
      </p:sp>
      <p:sp>
        <p:nvSpPr>
          <p:cNvPr id="18435" name="Content Placeholder 2"/>
          <p:cNvSpPr>
            <a:spLocks noGrp="1"/>
          </p:cNvSpPr>
          <p:nvPr>
            <p:ph idx="1"/>
          </p:nvPr>
        </p:nvSpPr>
        <p:spPr>
          <a:xfrm>
            <a:off x="1234349" y="1844824"/>
            <a:ext cx="9753600" cy="4559424"/>
          </a:xfrm>
        </p:spPr>
        <p:txBody>
          <a:bodyPr>
            <a:normAutofit/>
          </a:bodyPr>
          <a:lstStyle/>
          <a:p>
            <a:pPr marL="45720" indent="0">
              <a:buNone/>
            </a:pPr>
            <a:r>
              <a:rPr lang="en-GB" b="1" dirty="0"/>
              <a:t>Experimental research </a:t>
            </a:r>
            <a:r>
              <a:rPr lang="en-GB" dirty="0"/>
              <a:t>examines the cause-and-effect relationships between variables.</a:t>
            </a:r>
          </a:p>
          <a:p>
            <a:pPr lvl="1"/>
            <a:r>
              <a:rPr lang="en-GB" dirty="0"/>
              <a:t>The method </a:t>
            </a:r>
            <a:r>
              <a:rPr lang="en-US" dirty="0"/>
              <a:t>involves manipulating one variable to determine if changes in one variable cause changes in another variable. </a:t>
            </a:r>
          </a:p>
          <a:p>
            <a:pPr lvl="1"/>
            <a:r>
              <a:rPr lang="en-US" dirty="0"/>
              <a:t>It relies on </a:t>
            </a:r>
            <a:r>
              <a:rPr lang="en-US" dirty="0">
                <a:solidFill>
                  <a:srgbClr val="FF0000"/>
                </a:solidFill>
              </a:rPr>
              <a:t>controlled methods, random assignment and the manipulation of variables</a:t>
            </a:r>
            <a:r>
              <a:rPr lang="en-US" dirty="0"/>
              <a:t> to test a relationship.</a:t>
            </a:r>
          </a:p>
          <a:p>
            <a:pPr lvl="1"/>
            <a:r>
              <a:rPr lang="en-HK" dirty="0"/>
              <a:t>True experiments: All the important factors that might affect the phenomena of interest are completely controlled.</a:t>
            </a:r>
          </a:p>
          <a:p>
            <a:pPr lvl="1"/>
            <a:r>
              <a:rPr lang="en-HK" dirty="0"/>
              <a:t>Example: An experimental design with two groups was employed. The study was carried out in three phases: pre-test, treatment and post-test.</a:t>
            </a:r>
          </a:p>
          <a:p>
            <a:pPr lvl="1"/>
            <a:r>
              <a:rPr lang="en-HK" sz="2200" dirty="0"/>
              <a:t>Random: Students were randomly assigned to treatment group (with eLearning) and control group (without eLearning).</a:t>
            </a:r>
          </a:p>
        </p:txBody>
      </p:sp>
    </p:spTree>
    <p:extLst>
      <p:ext uri="{BB962C8B-B14F-4D97-AF65-F5344CB8AC3E}">
        <p14:creationId xmlns:p14="http://schemas.microsoft.com/office/powerpoint/2010/main" val="2900168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dirty="0"/>
              <a:t>Experimental research</a:t>
            </a:r>
          </a:p>
        </p:txBody>
      </p:sp>
      <p:sp>
        <p:nvSpPr>
          <p:cNvPr id="18435" name="Content Placeholder 2"/>
          <p:cNvSpPr>
            <a:spLocks noGrp="1"/>
          </p:cNvSpPr>
          <p:nvPr>
            <p:ph idx="1"/>
          </p:nvPr>
        </p:nvSpPr>
        <p:spPr/>
        <p:txBody>
          <a:bodyPr>
            <a:normAutofit/>
          </a:bodyPr>
          <a:lstStyle/>
          <a:p>
            <a:r>
              <a:rPr lang="en-HK" b="1" dirty="0"/>
              <a:t>Quasi-experimental research </a:t>
            </a:r>
            <a:r>
              <a:rPr lang="en-HK" dirty="0"/>
              <a:t>involves selecting groups, upon which a variable is tested, without any random pre-selection processes.</a:t>
            </a:r>
          </a:p>
          <a:p>
            <a:pPr lvl="1"/>
            <a:r>
              <a:rPr lang="en-HK" dirty="0"/>
              <a:t>It is often used when it is not possible or practical to control all the key factors. </a:t>
            </a:r>
          </a:p>
          <a:p>
            <a:pPr lvl="1"/>
            <a:r>
              <a:rPr lang="en-HK" dirty="0"/>
              <a:t>Example: A quasi-experimental design with two groups was employed. The study was carried out in three phases: pre-test, treatment and post-test.</a:t>
            </a:r>
          </a:p>
          <a:p>
            <a:pPr lvl="1"/>
            <a:r>
              <a:rPr lang="en-HK" dirty="0"/>
              <a:t>Random: Two centres were randomly selected. In turn, one centre was randomly assigned to the experimental condition (with eLearning) and the other to the control condition (without eLearning).</a:t>
            </a:r>
            <a:endParaRPr lang="en-US" dirty="0"/>
          </a:p>
          <a:p>
            <a:endParaRPr lang="en-US" dirty="0"/>
          </a:p>
        </p:txBody>
      </p:sp>
    </p:spTree>
    <p:extLst>
      <p:ext uri="{BB962C8B-B14F-4D97-AF65-F5344CB8AC3E}">
        <p14:creationId xmlns:p14="http://schemas.microsoft.com/office/powerpoint/2010/main" val="2621274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dirty="0"/>
              <a:t>Experimental research</a:t>
            </a:r>
            <a:endParaRPr lang="en-GB" dirty="0"/>
          </a:p>
        </p:txBody>
      </p:sp>
      <p:sp>
        <p:nvSpPr>
          <p:cNvPr id="19459" name="Content Placeholder 2"/>
          <p:cNvSpPr>
            <a:spLocks noGrp="1"/>
          </p:cNvSpPr>
          <p:nvPr>
            <p:ph idx="1"/>
          </p:nvPr>
        </p:nvSpPr>
        <p:spPr/>
        <p:txBody>
          <a:bodyPr/>
          <a:lstStyle/>
          <a:p>
            <a:r>
              <a:rPr lang="en-GB" b="1" dirty="0"/>
              <a:t>Field experiments </a:t>
            </a:r>
            <a:r>
              <a:rPr lang="en-GB" dirty="0"/>
              <a:t>are done in a </a:t>
            </a:r>
            <a:r>
              <a:rPr lang="en-GB" dirty="0">
                <a:solidFill>
                  <a:srgbClr val="FF0000"/>
                </a:solidFill>
              </a:rPr>
              <a:t>natural setting</a:t>
            </a:r>
            <a:r>
              <a:rPr lang="en-GB" dirty="0"/>
              <a:t>, whereas </a:t>
            </a:r>
            <a:r>
              <a:rPr lang="en-GB" b="1" dirty="0"/>
              <a:t>laboratory experiments </a:t>
            </a:r>
            <a:r>
              <a:rPr lang="en-GB" dirty="0"/>
              <a:t>are undertaken in a </a:t>
            </a:r>
            <a:r>
              <a:rPr lang="en-GB" dirty="0">
                <a:solidFill>
                  <a:srgbClr val="FF0000"/>
                </a:solidFill>
              </a:rPr>
              <a:t>simulated setting</a:t>
            </a:r>
            <a:r>
              <a:rPr lang="en-GB" dirty="0"/>
              <a:t>.</a:t>
            </a:r>
            <a:endParaRPr lang="en-US" dirty="0"/>
          </a:p>
          <a:p>
            <a:pPr lvl="1"/>
            <a:r>
              <a:rPr lang="en-US" dirty="0"/>
              <a:t>Proves the direct cause-and effect relationship between two variable.</a:t>
            </a:r>
          </a:p>
          <a:p>
            <a:pPr lvl="1"/>
            <a:r>
              <a:rPr lang="en-US" dirty="0"/>
              <a:t>Advantages: can establish cause and effect relationships; adjustability/flexibility</a:t>
            </a:r>
          </a:p>
          <a:p>
            <a:pPr lvl="1"/>
            <a:r>
              <a:rPr lang="en-US" dirty="0"/>
              <a:t>Disadvantages: lack of “reality”; unrepresentative samples</a:t>
            </a:r>
            <a:endParaRPr lang="en-GB" dirty="0"/>
          </a:p>
        </p:txBody>
      </p:sp>
    </p:spTree>
    <p:extLst>
      <p:ext uri="{BB962C8B-B14F-4D97-AF65-F5344CB8AC3E}">
        <p14:creationId xmlns:p14="http://schemas.microsoft.com/office/powerpoint/2010/main" val="681372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dirty="0"/>
              <a:t>Survey Research</a:t>
            </a:r>
            <a:endParaRPr lang="en-GB" dirty="0"/>
          </a:p>
        </p:txBody>
      </p:sp>
      <p:sp>
        <p:nvSpPr>
          <p:cNvPr id="20483" name="Content Placeholder 2"/>
          <p:cNvSpPr>
            <a:spLocks noGrp="1"/>
          </p:cNvSpPr>
          <p:nvPr>
            <p:ph idx="1"/>
          </p:nvPr>
        </p:nvSpPr>
        <p:spPr/>
        <p:txBody>
          <a:bodyPr/>
          <a:lstStyle/>
          <a:p>
            <a:r>
              <a:rPr lang="en-GB" dirty="0"/>
              <a:t>Survey research studies samples drawn from populations and from these samples it infers the characteristics of the defined population or universe.</a:t>
            </a:r>
          </a:p>
          <a:p>
            <a:r>
              <a:rPr lang="en-GB" dirty="0"/>
              <a:t>Sample surveys attempt to determine the incidence, distribution, and interrelations among sociological and psychological variables, and in so doing, usually focus on people, the vital facts of people, and their beliefs, opinions, and attitudes.</a:t>
            </a:r>
          </a:p>
          <a:p>
            <a:endParaRPr lang="en-GB" dirty="0"/>
          </a:p>
        </p:txBody>
      </p:sp>
    </p:spTree>
    <p:extLst>
      <p:ext uri="{BB962C8B-B14F-4D97-AF65-F5344CB8AC3E}">
        <p14:creationId xmlns:p14="http://schemas.microsoft.com/office/powerpoint/2010/main" val="474394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7"/>
          <p:cNvSpPr>
            <a:spLocks noGrp="1"/>
          </p:cNvSpPr>
          <p:nvPr>
            <p:ph type="title"/>
          </p:nvPr>
        </p:nvSpPr>
        <p:spPr/>
        <p:txBody>
          <a:bodyPr/>
          <a:lstStyle/>
          <a:p>
            <a:r>
              <a:rPr lang="en-US" dirty="0"/>
              <a:t>Survey Research</a:t>
            </a:r>
            <a:endParaRPr lang="en-GB" dirty="0"/>
          </a:p>
        </p:txBody>
      </p:sp>
      <p:sp>
        <p:nvSpPr>
          <p:cNvPr id="21507" name="Text Placeholder 8"/>
          <p:cNvSpPr>
            <a:spLocks noGrp="1"/>
          </p:cNvSpPr>
          <p:nvPr>
            <p:ph type="body" idx="1"/>
          </p:nvPr>
        </p:nvSpPr>
        <p:spPr/>
        <p:txBody>
          <a:bodyPr/>
          <a:lstStyle/>
          <a:p>
            <a:r>
              <a:rPr lang="en-US" dirty="0"/>
              <a:t>Advantages</a:t>
            </a:r>
            <a:endParaRPr lang="en-GB" dirty="0"/>
          </a:p>
        </p:txBody>
      </p:sp>
      <p:sp>
        <p:nvSpPr>
          <p:cNvPr id="21508" name="Content Placeholder 9"/>
          <p:cNvSpPr>
            <a:spLocks noGrp="1"/>
          </p:cNvSpPr>
          <p:nvPr>
            <p:ph sz="half" idx="2"/>
          </p:nvPr>
        </p:nvSpPr>
        <p:spPr/>
        <p:txBody>
          <a:bodyPr>
            <a:normAutofit lnSpcReduction="10000"/>
          </a:bodyPr>
          <a:lstStyle/>
          <a:p>
            <a:r>
              <a:rPr lang="en-GB" dirty="0"/>
              <a:t>Less expensive</a:t>
            </a:r>
          </a:p>
          <a:p>
            <a:r>
              <a:rPr lang="en-GB" dirty="0"/>
              <a:t>Collected and processed quickly</a:t>
            </a:r>
          </a:p>
          <a:p>
            <a:r>
              <a:rPr lang="en-GB" dirty="0"/>
              <a:t>Uniformity in questioning and response sets</a:t>
            </a:r>
          </a:p>
          <a:p>
            <a:r>
              <a:rPr lang="en-GB" dirty="0"/>
              <a:t>Objective epistemological position (neutral or unbiased position)</a:t>
            </a:r>
          </a:p>
          <a:p>
            <a:r>
              <a:rPr lang="en-GB" dirty="0"/>
              <a:t>Wider geographical distribution</a:t>
            </a:r>
          </a:p>
        </p:txBody>
      </p:sp>
      <p:sp>
        <p:nvSpPr>
          <p:cNvPr id="21509" name="Text Placeholder 10"/>
          <p:cNvSpPr>
            <a:spLocks noGrp="1"/>
          </p:cNvSpPr>
          <p:nvPr>
            <p:ph type="body" sz="quarter" idx="3"/>
          </p:nvPr>
        </p:nvSpPr>
        <p:spPr/>
        <p:txBody>
          <a:bodyPr/>
          <a:lstStyle/>
          <a:p>
            <a:r>
              <a:rPr lang="en-US" dirty="0"/>
              <a:t>Disadvantages</a:t>
            </a:r>
            <a:endParaRPr lang="en-GB" dirty="0"/>
          </a:p>
        </p:txBody>
      </p:sp>
      <p:sp>
        <p:nvSpPr>
          <p:cNvPr id="21510" name="Content Placeholder 11"/>
          <p:cNvSpPr>
            <a:spLocks noGrp="1"/>
          </p:cNvSpPr>
          <p:nvPr>
            <p:ph sz="quarter" idx="4"/>
          </p:nvPr>
        </p:nvSpPr>
        <p:spPr/>
        <p:txBody>
          <a:bodyPr>
            <a:normAutofit lnSpcReduction="10000"/>
          </a:bodyPr>
          <a:lstStyle/>
          <a:p>
            <a:r>
              <a:rPr lang="en-GB" dirty="0"/>
              <a:t>Closed response sets restricts choice</a:t>
            </a:r>
          </a:p>
          <a:p>
            <a:r>
              <a:rPr lang="en-GB" dirty="0"/>
              <a:t>In-depth data not collected</a:t>
            </a:r>
          </a:p>
          <a:p>
            <a:r>
              <a:rPr lang="en-GB" dirty="0"/>
              <a:t>Passive activity</a:t>
            </a:r>
          </a:p>
          <a:p>
            <a:r>
              <a:rPr lang="en-GB" dirty="0"/>
              <a:t>May generate expectations among the participants </a:t>
            </a:r>
          </a:p>
          <a:p>
            <a:r>
              <a:rPr lang="en-GB" dirty="0"/>
              <a:t>Intrusive form of data collection</a:t>
            </a:r>
          </a:p>
          <a:p>
            <a:r>
              <a:rPr lang="en-GB" dirty="0"/>
              <a:t>Lack of reciprocity</a:t>
            </a:r>
          </a:p>
          <a:p>
            <a:endParaRPr lang="en-GB" dirty="0"/>
          </a:p>
        </p:txBody>
      </p:sp>
    </p:spTree>
    <p:extLst>
      <p:ext uri="{BB962C8B-B14F-4D97-AF65-F5344CB8AC3E}">
        <p14:creationId xmlns:p14="http://schemas.microsoft.com/office/powerpoint/2010/main" val="323509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US" dirty="0"/>
              <a:t>Types of Surveys</a:t>
            </a:r>
          </a:p>
        </p:txBody>
      </p:sp>
      <p:sp>
        <p:nvSpPr>
          <p:cNvPr id="22531" name="Content Placeholder 2"/>
          <p:cNvSpPr>
            <a:spLocks noGrp="1"/>
          </p:cNvSpPr>
          <p:nvPr>
            <p:ph idx="1"/>
          </p:nvPr>
        </p:nvSpPr>
        <p:spPr/>
        <p:txBody>
          <a:bodyPr/>
          <a:lstStyle/>
          <a:p>
            <a:r>
              <a:rPr lang="en-US" dirty="0"/>
              <a:t>Surveys can be undertaken through oral or written questioning.</a:t>
            </a:r>
          </a:p>
          <a:p>
            <a:pPr lvl="1"/>
            <a:r>
              <a:rPr lang="en-US" dirty="0"/>
              <a:t>Oral questioning is known as interviewing</a:t>
            </a:r>
          </a:p>
          <a:p>
            <a:pPr lvl="1"/>
            <a:r>
              <a:rPr lang="en-US" dirty="0"/>
              <a:t>Written questioning is accomplished through questionnaires</a:t>
            </a:r>
          </a:p>
          <a:p>
            <a:r>
              <a:rPr lang="en-US" dirty="0"/>
              <a:t>Five types of surveys</a:t>
            </a:r>
          </a:p>
          <a:p>
            <a:pPr lvl="1"/>
            <a:r>
              <a:rPr lang="en-US" dirty="0"/>
              <a:t>Mail surveys</a:t>
            </a:r>
          </a:p>
          <a:p>
            <a:pPr lvl="1"/>
            <a:r>
              <a:rPr lang="en-US" dirty="0"/>
              <a:t>Telephone surveys</a:t>
            </a:r>
          </a:p>
          <a:p>
            <a:pPr lvl="1"/>
            <a:r>
              <a:rPr lang="en-US" dirty="0"/>
              <a:t>Self-completion surveys</a:t>
            </a:r>
          </a:p>
          <a:p>
            <a:pPr lvl="1"/>
            <a:r>
              <a:rPr lang="en-US" dirty="0"/>
              <a:t>Interviewer-completed questionnaires</a:t>
            </a:r>
          </a:p>
          <a:p>
            <a:pPr lvl="1"/>
            <a:r>
              <a:rPr lang="en-US" dirty="0"/>
              <a:t>Online surveys</a:t>
            </a:r>
          </a:p>
          <a:p>
            <a:endParaRPr lang="en-US" dirty="0"/>
          </a:p>
        </p:txBody>
      </p:sp>
    </p:spTree>
    <p:extLst>
      <p:ext uri="{BB962C8B-B14F-4D97-AF65-F5344CB8AC3E}">
        <p14:creationId xmlns:p14="http://schemas.microsoft.com/office/powerpoint/2010/main" val="4027699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8E4E21-FA0C-402D-8C81-BA49140F75B4}"/>
              </a:ext>
            </a:extLst>
          </p:cNvPr>
          <p:cNvSpPr>
            <a:spLocks noGrp="1"/>
          </p:cNvSpPr>
          <p:nvPr>
            <p:ph type="title"/>
          </p:nvPr>
        </p:nvSpPr>
        <p:spPr/>
        <p:txBody>
          <a:bodyPr/>
          <a:lstStyle/>
          <a:p>
            <a:r>
              <a:rPr lang="en-GB" dirty="0"/>
              <a:t>Online Surveys</a:t>
            </a:r>
          </a:p>
        </p:txBody>
      </p:sp>
      <p:sp>
        <p:nvSpPr>
          <p:cNvPr id="5" name="Text Placeholder 4">
            <a:extLst>
              <a:ext uri="{FF2B5EF4-FFF2-40B4-BE49-F238E27FC236}">
                <a16:creationId xmlns:a16="http://schemas.microsoft.com/office/drawing/2014/main" id="{6A8A0938-CA18-4FA3-ACA9-B39E04B3E871}"/>
              </a:ext>
            </a:extLst>
          </p:cNvPr>
          <p:cNvSpPr>
            <a:spLocks noGrp="1"/>
          </p:cNvSpPr>
          <p:nvPr>
            <p:ph type="body" idx="1"/>
          </p:nvPr>
        </p:nvSpPr>
        <p:spPr/>
        <p:txBody>
          <a:bodyPr/>
          <a:lstStyle/>
          <a:p>
            <a:r>
              <a:rPr lang="en-GB" dirty="0"/>
              <a:t>Advantages</a:t>
            </a:r>
          </a:p>
        </p:txBody>
      </p:sp>
      <p:sp>
        <p:nvSpPr>
          <p:cNvPr id="6" name="Content Placeholder 5">
            <a:extLst>
              <a:ext uri="{FF2B5EF4-FFF2-40B4-BE49-F238E27FC236}">
                <a16:creationId xmlns:a16="http://schemas.microsoft.com/office/drawing/2014/main" id="{38F908A6-859E-43F8-B6E8-E3D563BA9032}"/>
              </a:ext>
            </a:extLst>
          </p:cNvPr>
          <p:cNvSpPr>
            <a:spLocks noGrp="1"/>
          </p:cNvSpPr>
          <p:nvPr>
            <p:ph sz="half" idx="2"/>
          </p:nvPr>
        </p:nvSpPr>
        <p:spPr/>
        <p:txBody>
          <a:bodyPr/>
          <a:lstStyle/>
          <a:p>
            <a:r>
              <a:rPr lang="en-GB" dirty="0">
                <a:ea typeface="ＭＳ Ｐゴシック" pitchFamily="34" charset="-128"/>
              </a:rPr>
              <a:t>Respondents enter the data directly</a:t>
            </a:r>
          </a:p>
          <a:p>
            <a:r>
              <a:rPr lang="en-GB" dirty="0">
                <a:ea typeface="ＭＳ Ｐゴシック" pitchFamily="34" charset="-128"/>
              </a:rPr>
              <a:t>The cost of conduct is minimal</a:t>
            </a:r>
          </a:p>
          <a:p>
            <a:r>
              <a:rPr lang="en-GB" dirty="0">
                <a:ea typeface="ＭＳ Ｐゴシック" pitchFamily="34" charset="-128"/>
              </a:rPr>
              <a:t>Faster than mail, telephone or intercept surveys</a:t>
            </a:r>
          </a:p>
          <a:p>
            <a:r>
              <a:rPr lang="en-GB" dirty="0">
                <a:ea typeface="ＭＳ Ｐゴシック" pitchFamily="34" charset="-128"/>
              </a:rPr>
              <a:t>Real-time responses</a:t>
            </a:r>
            <a:endParaRPr lang="en-GB" dirty="0"/>
          </a:p>
        </p:txBody>
      </p:sp>
      <p:sp>
        <p:nvSpPr>
          <p:cNvPr id="7" name="Text Placeholder 6">
            <a:extLst>
              <a:ext uri="{FF2B5EF4-FFF2-40B4-BE49-F238E27FC236}">
                <a16:creationId xmlns:a16="http://schemas.microsoft.com/office/drawing/2014/main" id="{D24430A2-9B0F-40DB-8387-B96DE5E86AF2}"/>
              </a:ext>
            </a:extLst>
          </p:cNvPr>
          <p:cNvSpPr>
            <a:spLocks noGrp="1"/>
          </p:cNvSpPr>
          <p:nvPr>
            <p:ph type="body" sz="quarter" idx="3"/>
          </p:nvPr>
        </p:nvSpPr>
        <p:spPr/>
        <p:txBody>
          <a:bodyPr/>
          <a:lstStyle/>
          <a:p>
            <a:r>
              <a:rPr lang="en-GB" dirty="0"/>
              <a:t>Disadvantages</a:t>
            </a:r>
          </a:p>
        </p:txBody>
      </p:sp>
      <p:sp>
        <p:nvSpPr>
          <p:cNvPr id="8" name="Content Placeholder 7">
            <a:extLst>
              <a:ext uri="{FF2B5EF4-FFF2-40B4-BE49-F238E27FC236}">
                <a16:creationId xmlns:a16="http://schemas.microsoft.com/office/drawing/2014/main" id="{433A6D7D-BACC-4125-AFAA-CE8E9FC6726F}"/>
              </a:ext>
            </a:extLst>
          </p:cNvPr>
          <p:cNvSpPr>
            <a:spLocks noGrp="1"/>
          </p:cNvSpPr>
          <p:nvPr>
            <p:ph sz="quarter" idx="4"/>
          </p:nvPr>
        </p:nvSpPr>
        <p:spPr/>
        <p:txBody>
          <a:bodyPr/>
          <a:lstStyle/>
          <a:p>
            <a:r>
              <a:rPr lang="en-HK" dirty="0"/>
              <a:t>Lack of sampling frames</a:t>
            </a:r>
          </a:p>
          <a:p>
            <a:r>
              <a:rPr lang="en-HK" dirty="0"/>
              <a:t>Not knowing who completed the surveys</a:t>
            </a:r>
          </a:p>
          <a:p>
            <a:r>
              <a:rPr lang="en-HK" dirty="0"/>
              <a:t>Many paid survey panels are not reliable</a:t>
            </a:r>
          </a:p>
          <a:p>
            <a:r>
              <a:rPr lang="en-HK" dirty="0"/>
              <a:t>Difficulties in gaining access to some e-lists</a:t>
            </a:r>
          </a:p>
          <a:p>
            <a:endParaRPr lang="en-GB" dirty="0"/>
          </a:p>
        </p:txBody>
      </p:sp>
    </p:spTree>
    <p:extLst>
      <p:ext uri="{BB962C8B-B14F-4D97-AF65-F5344CB8AC3E}">
        <p14:creationId xmlns:p14="http://schemas.microsoft.com/office/powerpoint/2010/main" val="37247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dirty="0"/>
              <a:t>Case Study Research</a:t>
            </a:r>
            <a:endParaRPr lang="en-GB" dirty="0"/>
          </a:p>
        </p:txBody>
      </p:sp>
      <p:sp>
        <p:nvSpPr>
          <p:cNvPr id="18435" name="Content Placeholder 2"/>
          <p:cNvSpPr>
            <a:spLocks noGrp="1"/>
          </p:cNvSpPr>
          <p:nvPr>
            <p:ph idx="1"/>
          </p:nvPr>
        </p:nvSpPr>
        <p:spPr/>
        <p:txBody>
          <a:bodyPr>
            <a:normAutofit fontScale="92500" lnSpcReduction="20000"/>
          </a:bodyPr>
          <a:lstStyle/>
          <a:p>
            <a:r>
              <a:rPr lang="en-US" altLang="zh-CN" dirty="0"/>
              <a:t>Case study is an in-depth analysis of a single case or a small number of cases</a:t>
            </a:r>
          </a:p>
          <a:p>
            <a:r>
              <a:rPr lang="en-GB" altLang="zh-CN" dirty="0"/>
              <a:t>A large number of aspects of a single case (individual, organization or team) was investigated in depth over a long period within the case’s own context. </a:t>
            </a:r>
          </a:p>
          <a:p>
            <a:r>
              <a:rPr lang="en-GB" altLang="zh-CN" dirty="0"/>
              <a:t>It involves collecting in depth, descriptive data which is then interpreted, analysed and evaluated. </a:t>
            </a:r>
          </a:p>
          <a:p>
            <a:r>
              <a:rPr lang="en-US" altLang="zh-CN" dirty="0"/>
              <a:t>The method is particularly </a:t>
            </a:r>
            <a:r>
              <a:rPr lang="en-GB" altLang="zh-CN" dirty="0"/>
              <a:t>appropriate when little in known about a topic</a:t>
            </a:r>
          </a:p>
          <a:p>
            <a:r>
              <a:rPr lang="en-US" altLang="zh-CN" dirty="0"/>
              <a:t>Multiple sources of data</a:t>
            </a:r>
          </a:p>
          <a:p>
            <a:r>
              <a:rPr lang="en-US" altLang="zh-CN" dirty="0"/>
              <a:t>Triangulation </a:t>
            </a:r>
            <a:r>
              <a:rPr lang="en-GB" altLang="zh-CN" dirty="0"/>
              <a:t>(the use of two or more methods of data collection or sources of data in the study of some aspect of human behaviour) </a:t>
            </a:r>
            <a:endParaRPr lang="en-US" altLang="zh-CN" dirty="0"/>
          </a:p>
        </p:txBody>
      </p:sp>
    </p:spTree>
    <p:extLst>
      <p:ext uri="{BB962C8B-B14F-4D97-AF65-F5344CB8AC3E}">
        <p14:creationId xmlns:p14="http://schemas.microsoft.com/office/powerpoint/2010/main" val="2104303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zh-CN" dirty="0"/>
              <a:t>Case Study Research</a:t>
            </a:r>
            <a:endParaRPr lang="en-GB" dirty="0"/>
          </a:p>
        </p:txBody>
      </p:sp>
      <p:sp>
        <p:nvSpPr>
          <p:cNvPr id="37891" name="Content Placeholder 2"/>
          <p:cNvSpPr>
            <a:spLocks noGrp="1"/>
          </p:cNvSpPr>
          <p:nvPr>
            <p:ph idx="1"/>
          </p:nvPr>
        </p:nvSpPr>
        <p:spPr/>
        <p:txBody>
          <a:bodyPr/>
          <a:lstStyle/>
          <a:p>
            <a:r>
              <a:rPr lang="en-US" altLang="zh-CN" dirty="0"/>
              <a:t>According to Robert Yin (1994), a case study is an empirical inquiry that investigates a contemporary phenomenon within its real-life context</a:t>
            </a:r>
          </a:p>
          <a:p>
            <a:r>
              <a:rPr lang="en-GB" dirty="0"/>
              <a:t>“The case study method allows investigators to retain the holistic and meaningful characteristics of real-life events – such as individual life cycles, small group behaviour, organizational and managerial processes, neighbourhood change, school performance, international relations, and the maturation of industries”. (Yin, 2009)</a:t>
            </a:r>
          </a:p>
        </p:txBody>
      </p:sp>
    </p:spTree>
    <p:extLst>
      <p:ext uri="{BB962C8B-B14F-4D97-AF65-F5344CB8AC3E}">
        <p14:creationId xmlns:p14="http://schemas.microsoft.com/office/powerpoint/2010/main" val="839486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12A52B-0011-4105-B448-B97468F426BF}"/>
              </a:ext>
            </a:extLst>
          </p:cNvPr>
          <p:cNvSpPr>
            <a:spLocks noGrp="1"/>
          </p:cNvSpPr>
          <p:nvPr>
            <p:ph type="title"/>
          </p:nvPr>
        </p:nvSpPr>
        <p:spPr/>
        <p:txBody>
          <a:bodyPr/>
          <a:lstStyle/>
          <a:p>
            <a:r>
              <a:rPr lang="en-HK" dirty="0"/>
              <a:t>Case study research</a:t>
            </a:r>
            <a:endParaRPr lang="en-GB" dirty="0"/>
          </a:p>
        </p:txBody>
      </p:sp>
      <p:sp>
        <p:nvSpPr>
          <p:cNvPr id="5" name="Text Placeholder 4">
            <a:extLst>
              <a:ext uri="{FF2B5EF4-FFF2-40B4-BE49-F238E27FC236}">
                <a16:creationId xmlns:a16="http://schemas.microsoft.com/office/drawing/2014/main" id="{FD75D0F3-8661-4540-8622-C09D06E5FE4E}"/>
              </a:ext>
            </a:extLst>
          </p:cNvPr>
          <p:cNvSpPr>
            <a:spLocks noGrp="1"/>
          </p:cNvSpPr>
          <p:nvPr>
            <p:ph type="body" idx="1"/>
          </p:nvPr>
        </p:nvSpPr>
        <p:spPr/>
        <p:txBody>
          <a:bodyPr/>
          <a:lstStyle/>
          <a:p>
            <a:r>
              <a:rPr lang="en-HK" dirty="0"/>
              <a:t>Advantages</a:t>
            </a:r>
            <a:endParaRPr lang="en-GB" dirty="0"/>
          </a:p>
        </p:txBody>
      </p:sp>
      <p:sp>
        <p:nvSpPr>
          <p:cNvPr id="6" name="Content Placeholder 5">
            <a:extLst>
              <a:ext uri="{FF2B5EF4-FFF2-40B4-BE49-F238E27FC236}">
                <a16:creationId xmlns:a16="http://schemas.microsoft.com/office/drawing/2014/main" id="{83482E19-9ED6-444F-9E55-1E35EEE59B90}"/>
              </a:ext>
            </a:extLst>
          </p:cNvPr>
          <p:cNvSpPr>
            <a:spLocks noGrp="1"/>
          </p:cNvSpPr>
          <p:nvPr>
            <p:ph sz="half" idx="2"/>
          </p:nvPr>
        </p:nvSpPr>
        <p:spPr/>
        <p:txBody>
          <a:bodyPr>
            <a:normAutofit fontScale="92500" lnSpcReduction="10000"/>
          </a:bodyPr>
          <a:lstStyle/>
          <a:p>
            <a:r>
              <a:rPr lang="en-GB" dirty="0">
                <a:ea typeface="ＭＳ Ｐゴシック" pitchFamily="34" charset="-128"/>
              </a:rPr>
              <a:t>In-depth data is collected on a single case or multiple cases</a:t>
            </a:r>
          </a:p>
          <a:p>
            <a:r>
              <a:rPr lang="en-GB" dirty="0">
                <a:ea typeface="ＭＳ Ｐゴシック" pitchFamily="34" charset="-128"/>
              </a:rPr>
              <a:t>Evidence is grounded in the social setting being studied</a:t>
            </a:r>
          </a:p>
          <a:p>
            <a:r>
              <a:rPr lang="en-GB" dirty="0">
                <a:ea typeface="ＭＳ Ｐゴシック" pitchFamily="34" charset="-128"/>
              </a:rPr>
              <a:t>Study members can check the data for accuracy</a:t>
            </a:r>
          </a:p>
          <a:p>
            <a:r>
              <a:rPr lang="en-GB" dirty="0">
                <a:ea typeface="ＭＳ Ｐゴシック" pitchFamily="34" charset="-128"/>
              </a:rPr>
              <a:t>Member checking may remove researcher bias</a:t>
            </a:r>
          </a:p>
          <a:p>
            <a:r>
              <a:rPr lang="en-GB" dirty="0">
                <a:ea typeface="ＭＳ Ｐゴシック" pitchFamily="34" charset="-128"/>
              </a:rPr>
              <a:t>Methodological triangulation is used</a:t>
            </a:r>
            <a:endParaRPr lang="en-GB" dirty="0"/>
          </a:p>
        </p:txBody>
      </p:sp>
      <p:sp>
        <p:nvSpPr>
          <p:cNvPr id="7" name="Text Placeholder 6">
            <a:extLst>
              <a:ext uri="{FF2B5EF4-FFF2-40B4-BE49-F238E27FC236}">
                <a16:creationId xmlns:a16="http://schemas.microsoft.com/office/drawing/2014/main" id="{FDC8E734-11D5-4B3B-9D4D-10D324FA8BB9}"/>
              </a:ext>
            </a:extLst>
          </p:cNvPr>
          <p:cNvSpPr>
            <a:spLocks noGrp="1"/>
          </p:cNvSpPr>
          <p:nvPr>
            <p:ph type="body" sz="quarter" idx="3"/>
          </p:nvPr>
        </p:nvSpPr>
        <p:spPr/>
        <p:txBody>
          <a:bodyPr/>
          <a:lstStyle/>
          <a:p>
            <a:r>
              <a:rPr lang="en-HK" dirty="0"/>
              <a:t>disadvantages</a:t>
            </a:r>
            <a:endParaRPr lang="en-GB" dirty="0"/>
          </a:p>
        </p:txBody>
      </p:sp>
      <p:sp>
        <p:nvSpPr>
          <p:cNvPr id="8" name="Content Placeholder 7">
            <a:extLst>
              <a:ext uri="{FF2B5EF4-FFF2-40B4-BE49-F238E27FC236}">
                <a16:creationId xmlns:a16="http://schemas.microsoft.com/office/drawing/2014/main" id="{E58E36F1-D677-4EF7-8D2A-5FE50339E255}"/>
              </a:ext>
            </a:extLst>
          </p:cNvPr>
          <p:cNvSpPr>
            <a:spLocks noGrp="1"/>
          </p:cNvSpPr>
          <p:nvPr>
            <p:ph sz="quarter" idx="4"/>
          </p:nvPr>
        </p:nvSpPr>
        <p:spPr/>
        <p:txBody>
          <a:bodyPr>
            <a:normAutofit fontScale="92500" lnSpcReduction="10000"/>
          </a:bodyPr>
          <a:lstStyle/>
          <a:p>
            <a:r>
              <a:rPr lang="en-HK" dirty="0"/>
              <a:t>The case study focus is emergent. </a:t>
            </a:r>
          </a:p>
          <a:p>
            <a:r>
              <a:rPr lang="en-HK" dirty="0"/>
              <a:t>The research process is subjective as opposed to objective.</a:t>
            </a:r>
          </a:p>
          <a:p>
            <a:r>
              <a:rPr lang="en-HK" dirty="0"/>
              <a:t>Evidence may be denied for reproduction based on the use of member checking.</a:t>
            </a:r>
          </a:p>
          <a:p>
            <a:r>
              <a:rPr lang="en-HK" dirty="0"/>
              <a:t>Data collection, analysis and findings may contain bias.</a:t>
            </a:r>
          </a:p>
          <a:p>
            <a:r>
              <a:rPr lang="en-HK" dirty="0"/>
              <a:t>Findings are not able to be generalized to other cases. </a:t>
            </a:r>
          </a:p>
          <a:p>
            <a:endParaRPr lang="en-GB" dirty="0"/>
          </a:p>
        </p:txBody>
      </p:sp>
    </p:spTree>
    <p:extLst>
      <p:ext uri="{BB962C8B-B14F-4D97-AF65-F5344CB8AC3E}">
        <p14:creationId xmlns:p14="http://schemas.microsoft.com/office/powerpoint/2010/main" val="112761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217614" y="274638"/>
            <a:ext cx="9753600" cy="842824"/>
          </a:xfrm>
        </p:spPr>
        <p:txBody>
          <a:bodyPr/>
          <a:lstStyle/>
          <a:p>
            <a:r>
              <a:rPr lang="en-US" dirty="0"/>
              <a:t>Single- versus Multiple-case Design</a:t>
            </a:r>
            <a:endParaRPr lang="en-GB" dirty="0"/>
          </a:p>
        </p:txBody>
      </p:sp>
      <p:sp>
        <p:nvSpPr>
          <p:cNvPr id="7" name="TextBox 6"/>
          <p:cNvSpPr txBox="1"/>
          <p:nvPr/>
        </p:nvSpPr>
        <p:spPr>
          <a:xfrm>
            <a:off x="3046412" y="20574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67" name="TextBox 7"/>
          <p:cNvSpPr txBox="1">
            <a:spLocks noChangeArrowheads="1"/>
          </p:cNvSpPr>
          <p:nvPr/>
        </p:nvSpPr>
        <p:spPr bwMode="auto">
          <a:xfrm>
            <a:off x="3427412" y="2438400"/>
            <a:ext cx="1676400" cy="1200150"/>
          </a:xfrm>
          <a:prstGeom prst="rect">
            <a:avLst/>
          </a:prstGeom>
          <a:noFill/>
          <a:ln w="9525">
            <a:solidFill>
              <a:schemeClr val="tx1"/>
            </a:solidFill>
            <a:miter lim="800000"/>
            <a:headEnd/>
            <a:tailEnd/>
          </a:ln>
        </p:spPr>
        <p:txBody>
          <a:bodyPr>
            <a:spAutoFit/>
          </a:bodyPr>
          <a:lstStyle/>
          <a:p>
            <a:pPr algn="ctr"/>
            <a:r>
              <a:rPr lang="en-US" dirty="0"/>
              <a:t>Case</a:t>
            </a:r>
          </a:p>
          <a:p>
            <a:pPr algn="ctr"/>
            <a:endParaRPr lang="en-US" dirty="0"/>
          </a:p>
          <a:p>
            <a:endParaRPr lang="en-US" dirty="0"/>
          </a:p>
          <a:p>
            <a:endParaRPr lang="en-GB" dirty="0"/>
          </a:p>
        </p:txBody>
      </p:sp>
      <p:sp>
        <p:nvSpPr>
          <p:cNvPr id="9" name="TextBox 8"/>
          <p:cNvSpPr txBox="1"/>
          <p:nvPr/>
        </p:nvSpPr>
        <p:spPr>
          <a:xfrm>
            <a:off x="3046412" y="42672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71" name="TextBox 9"/>
          <p:cNvSpPr txBox="1">
            <a:spLocks noChangeArrowheads="1"/>
          </p:cNvSpPr>
          <p:nvPr/>
        </p:nvSpPr>
        <p:spPr bwMode="auto">
          <a:xfrm>
            <a:off x="3122612" y="45720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1</a:t>
            </a:r>
            <a:endParaRPr lang="en-GB" dirty="0"/>
          </a:p>
        </p:txBody>
      </p:sp>
      <p:sp>
        <p:nvSpPr>
          <p:cNvPr id="40972" name="TextBox 10"/>
          <p:cNvSpPr txBox="1">
            <a:spLocks noChangeArrowheads="1"/>
          </p:cNvSpPr>
          <p:nvPr/>
        </p:nvSpPr>
        <p:spPr bwMode="auto">
          <a:xfrm>
            <a:off x="4265612" y="52578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2</a:t>
            </a:r>
            <a:endParaRPr lang="en-GB" dirty="0"/>
          </a:p>
        </p:txBody>
      </p:sp>
      <p:sp>
        <p:nvSpPr>
          <p:cNvPr id="12" name="TextBox 11"/>
          <p:cNvSpPr txBox="1"/>
          <p:nvPr/>
        </p:nvSpPr>
        <p:spPr>
          <a:xfrm>
            <a:off x="62468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76" name="TextBox 12"/>
          <p:cNvSpPr txBox="1">
            <a:spLocks noChangeArrowheads="1"/>
          </p:cNvSpPr>
          <p:nvPr/>
        </p:nvSpPr>
        <p:spPr bwMode="auto">
          <a:xfrm>
            <a:off x="6475412" y="2286000"/>
            <a:ext cx="914400" cy="369888"/>
          </a:xfrm>
          <a:prstGeom prst="rect">
            <a:avLst/>
          </a:prstGeom>
          <a:noFill/>
          <a:ln w="9525">
            <a:solidFill>
              <a:schemeClr val="tx1"/>
            </a:solidFill>
            <a:miter lim="800000"/>
            <a:headEnd/>
            <a:tailEnd/>
          </a:ln>
        </p:spPr>
        <p:txBody>
          <a:bodyPr>
            <a:spAutoFit/>
          </a:bodyPr>
          <a:lstStyle/>
          <a:p>
            <a:pPr algn="ctr"/>
            <a:r>
              <a:rPr lang="en-US" dirty="0"/>
              <a:t>Case</a:t>
            </a:r>
            <a:endParaRPr lang="en-GB" dirty="0"/>
          </a:p>
        </p:txBody>
      </p:sp>
      <p:sp>
        <p:nvSpPr>
          <p:cNvPr id="17" name="TextBox 16"/>
          <p:cNvSpPr txBox="1"/>
          <p:nvPr/>
        </p:nvSpPr>
        <p:spPr>
          <a:xfrm>
            <a:off x="62468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8" name="TextBox 17"/>
          <p:cNvSpPr txBox="1"/>
          <p:nvPr/>
        </p:nvSpPr>
        <p:spPr>
          <a:xfrm>
            <a:off x="79232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9" name="TextBox 18"/>
          <p:cNvSpPr txBox="1"/>
          <p:nvPr/>
        </p:nvSpPr>
        <p:spPr>
          <a:xfrm>
            <a:off x="79232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86" name="TextBox 19"/>
          <p:cNvSpPr txBox="1">
            <a:spLocks noChangeArrowheads="1"/>
          </p:cNvSpPr>
          <p:nvPr/>
        </p:nvSpPr>
        <p:spPr bwMode="auto">
          <a:xfrm>
            <a:off x="6399212" y="3276600"/>
            <a:ext cx="914400" cy="369888"/>
          </a:xfrm>
          <a:prstGeom prst="rect">
            <a:avLst/>
          </a:prstGeom>
          <a:noFill/>
          <a:ln w="9525">
            <a:solidFill>
              <a:schemeClr val="tx1"/>
            </a:solidFill>
            <a:miter lim="800000"/>
            <a:headEnd/>
            <a:tailEnd/>
          </a:ln>
        </p:spPr>
        <p:txBody>
          <a:bodyPr>
            <a:spAutoFit/>
          </a:bodyPr>
          <a:lstStyle/>
          <a:p>
            <a:pPr algn="ctr"/>
            <a:r>
              <a:rPr lang="en-US" dirty="0"/>
              <a:t>Case</a:t>
            </a:r>
            <a:endParaRPr lang="en-GB" dirty="0"/>
          </a:p>
        </p:txBody>
      </p:sp>
      <p:sp>
        <p:nvSpPr>
          <p:cNvPr id="40987" name="TextBox 20"/>
          <p:cNvSpPr txBox="1">
            <a:spLocks noChangeArrowheads="1"/>
          </p:cNvSpPr>
          <p:nvPr/>
        </p:nvSpPr>
        <p:spPr bwMode="auto">
          <a:xfrm>
            <a:off x="7923212" y="2286000"/>
            <a:ext cx="914400" cy="369888"/>
          </a:xfrm>
          <a:prstGeom prst="rect">
            <a:avLst/>
          </a:prstGeom>
          <a:noFill/>
          <a:ln w="9525">
            <a:solidFill>
              <a:schemeClr val="tx1"/>
            </a:solidFill>
            <a:miter lim="800000"/>
            <a:headEnd/>
            <a:tailEnd/>
          </a:ln>
        </p:spPr>
        <p:txBody>
          <a:bodyPr>
            <a:spAutoFit/>
          </a:bodyPr>
          <a:lstStyle/>
          <a:p>
            <a:pPr algn="ctr"/>
            <a:r>
              <a:rPr lang="en-US" dirty="0"/>
              <a:t>Case</a:t>
            </a:r>
            <a:endParaRPr lang="en-GB" dirty="0"/>
          </a:p>
        </p:txBody>
      </p:sp>
      <p:sp>
        <p:nvSpPr>
          <p:cNvPr id="40988" name="TextBox 21"/>
          <p:cNvSpPr txBox="1">
            <a:spLocks noChangeArrowheads="1"/>
          </p:cNvSpPr>
          <p:nvPr/>
        </p:nvSpPr>
        <p:spPr bwMode="auto">
          <a:xfrm>
            <a:off x="8075612" y="3200400"/>
            <a:ext cx="914400" cy="369888"/>
          </a:xfrm>
          <a:prstGeom prst="rect">
            <a:avLst/>
          </a:prstGeom>
          <a:noFill/>
          <a:ln w="9525">
            <a:solidFill>
              <a:schemeClr val="tx1"/>
            </a:solidFill>
            <a:miter lim="800000"/>
            <a:headEnd/>
            <a:tailEnd/>
          </a:ln>
        </p:spPr>
        <p:txBody>
          <a:bodyPr>
            <a:spAutoFit/>
          </a:bodyPr>
          <a:lstStyle/>
          <a:p>
            <a:pPr algn="ctr"/>
            <a:r>
              <a:rPr lang="en-US" dirty="0"/>
              <a:t>Case</a:t>
            </a:r>
            <a:endParaRPr lang="en-GB" dirty="0"/>
          </a:p>
        </p:txBody>
      </p:sp>
      <p:sp>
        <p:nvSpPr>
          <p:cNvPr id="23" name="TextBox 22"/>
          <p:cNvSpPr txBox="1"/>
          <p:nvPr/>
        </p:nvSpPr>
        <p:spPr>
          <a:xfrm>
            <a:off x="61706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sp>
        <p:nvSpPr>
          <p:cNvPr id="40992" name="TextBox 23"/>
          <p:cNvSpPr txBox="1">
            <a:spLocks noChangeArrowheads="1"/>
          </p:cNvSpPr>
          <p:nvPr/>
        </p:nvSpPr>
        <p:spPr bwMode="auto">
          <a:xfrm>
            <a:off x="6170612" y="45720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1</a:t>
            </a:r>
            <a:endParaRPr lang="en-GB" dirty="0"/>
          </a:p>
        </p:txBody>
      </p:sp>
      <p:sp>
        <p:nvSpPr>
          <p:cNvPr id="40993" name="TextBox 24"/>
          <p:cNvSpPr txBox="1">
            <a:spLocks noChangeArrowheads="1"/>
          </p:cNvSpPr>
          <p:nvPr/>
        </p:nvSpPr>
        <p:spPr bwMode="auto">
          <a:xfrm>
            <a:off x="6399212" y="52578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2</a:t>
            </a:r>
            <a:endParaRPr lang="en-GB" dirty="0"/>
          </a:p>
        </p:txBody>
      </p:sp>
      <p:sp>
        <p:nvSpPr>
          <p:cNvPr id="26" name="TextBox 25"/>
          <p:cNvSpPr txBox="1"/>
          <p:nvPr/>
        </p:nvSpPr>
        <p:spPr>
          <a:xfrm>
            <a:off x="77708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cxnSp>
        <p:nvCxnSpPr>
          <p:cNvPr id="28" name="Straight Arrow Connector 27"/>
          <p:cNvCxnSpPr/>
          <p:nvPr/>
        </p:nvCxnSpPr>
        <p:spPr>
          <a:xfrm>
            <a:off x="2436812" y="4038600"/>
            <a:ext cx="7543800" cy="1588"/>
          </a:xfrm>
          <a:prstGeom prst="straightConnector1">
            <a:avLst/>
          </a:prstGeom>
          <a:ln w="63500">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rot="5400000">
            <a:off x="3427413" y="3886201"/>
            <a:ext cx="4724400" cy="3175"/>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40999" name="TextBox 30"/>
          <p:cNvSpPr txBox="1">
            <a:spLocks noChangeArrowheads="1"/>
          </p:cNvSpPr>
          <p:nvPr/>
        </p:nvSpPr>
        <p:spPr bwMode="auto">
          <a:xfrm>
            <a:off x="7847012" y="45720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1</a:t>
            </a:r>
            <a:endParaRPr lang="en-GB" dirty="0"/>
          </a:p>
        </p:txBody>
      </p:sp>
      <p:sp>
        <p:nvSpPr>
          <p:cNvPr id="41000" name="TextBox 31"/>
          <p:cNvSpPr txBox="1">
            <a:spLocks noChangeArrowheads="1"/>
          </p:cNvSpPr>
          <p:nvPr/>
        </p:nvSpPr>
        <p:spPr bwMode="auto">
          <a:xfrm>
            <a:off x="7923212" y="52578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2</a:t>
            </a:r>
            <a:endParaRPr lang="en-GB" dirty="0"/>
          </a:p>
        </p:txBody>
      </p:sp>
      <p:sp>
        <p:nvSpPr>
          <p:cNvPr id="41001" name="TextBox 32"/>
          <p:cNvSpPr txBox="1">
            <a:spLocks noChangeArrowheads="1"/>
          </p:cNvSpPr>
          <p:nvPr/>
        </p:nvSpPr>
        <p:spPr bwMode="auto">
          <a:xfrm>
            <a:off x="2817812" y="1219200"/>
            <a:ext cx="2438400" cy="381000"/>
          </a:xfrm>
          <a:prstGeom prst="rect">
            <a:avLst/>
          </a:prstGeom>
          <a:noFill/>
          <a:ln w="9525">
            <a:solidFill>
              <a:schemeClr val="tx1"/>
            </a:solidFill>
            <a:miter lim="800000"/>
            <a:headEnd/>
            <a:tailEnd/>
          </a:ln>
        </p:spPr>
        <p:txBody>
          <a:bodyPr>
            <a:spAutoFit/>
          </a:bodyPr>
          <a:lstStyle/>
          <a:p>
            <a:pPr algn="ctr"/>
            <a:r>
              <a:rPr lang="en-US" dirty="0"/>
              <a:t>Single-case</a:t>
            </a:r>
            <a:endParaRPr lang="en-GB" dirty="0"/>
          </a:p>
        </p:txBody>
      </p:sp>
      <p:sp>
        <p:nvSpPr>
          <p:cNvPr id="41002" name="TextBox 33"/>
          <p:cNvSpPr txBox="1">
            <a:spLocks noChangeArrowheads="1"/>
          </p:cNvSpPr>
          <p:nvPr/>
        </p:nvSpPr>
        <p:spPr bwMode="auto">
          <a:xfrm>
            <a:off x="6627812" y="1219200"/>
            <a:ext cx="2438400" cy="381000"/>
          </a:xfrm>
          <a:prstGeom prst="rect">
            <a:avLst/>
          </a:prstGeom>
          <a:noFill/>
          <a:ln w="9525">
            <a:solidFill>
              <a:schemeClr val="tx1"/>
            </a:solidFill>
            <a:miter lim="800000"/>
            <a:headEnd/>
            <a:tailEnd/>
          </a:ln>
        </p:spPr>
        <p:txBody>
          <a:bodyPr>
            <a:spAutoFit/>
          </a:bodyPr>
          <a:lstStyle/>
          <a:p>
            <a:pPr algn="ctr"/>
            <a:r>
              <a:rPr lang="en-US" dirty="0"/>
              <a:t>Multiple-case</a:t>
            </a:r>
            <a:endParaRPr lang="en-GB" dirty="0"/>
          </a:p>
        </p:txBody>
      </p:sp>
      <p:sp>
        <p:nvSpPr>
          <p:cNvPr id="41003" name="TextBox 34"/>
          <p:cNvSpPr txBox="1">
            <a:spLocks noChangeArrowheads="1"/>
          </p:cNvSpPr>
          <p:nvPr/>
        </p:nvSpPr>
        <p:spPr bwMode="auto">
          <a:xfrm>
            <a:off x="1674812" y="2209800"/>
            <a:ext cx="1143000" cy="1200150"/>
          </a:xfrm>
          <a:prstGeom prst="rect">
            <a:avLst/>
          </a:prstGeom>
          <a:noFill/>
          <a:ln w="9525">
            <a:solidFill>
              <a:schemeClr val="tx1"/>
            </a:solidFill>
            <a:miter lim="800000"/>
            <a:headEnd/>
            <a:tailEnd/>
          </a:ln>
        </p:spPr>
        <p:txBody>
          <a:bodyPr>
            <a:spAutoFit/>
          </a:bodyPr>
          <a:lstStyle/>
          <a:p>
            <a:pPr algn="ctr"/>
            <a:r>
              <a:rPr lang="en-US" dirty="0"/>
              <a:t>Holistic</a:t>
            </a:r>
          </a:p>
          <a:p>
            <a:pPr algn="ctr"/>
            <a:r>
              <a:rPr lang="en-US" dirty="0"/>
              <a:t>(single</a:t>
            </a:r>
          </a:p>
          <a:p>
            <a:pPr algn="ctr"/>
            <a:r>
              <a:rPr lang="en-US" dirty="0"/>
              <a:t>unit</a:t>
            </a:r>
          </a:p>
          <a:p>
            <a:pPr algn="ctr"/>
            <a:r>
              <a:rPr lang="en-US" dirty="0"/>
              <a:t>analysis</a:t>
            </a:r>
            <a:endParaRPr lang="en-GB" dirty="0"/>
          </a:p>
        </p:txBody>
      </p:sp>
      <p:sp>
        <p:nvSpPr>
          <p:cNvPr id="41004" name="TextBox 35"/>
          <p:cNvSpPr txBox="1">
            <a:spLocks noChangeArrowheads="1"/>
          </p:cNvSpPr>
          <p:nvPr/>
        </p:nvSpPr>
        <p:spPr bwMode="auto">
          <a:xfrm>
            <a:off x="1557908" y="4495801"/>
            <a:ext cx="1259904" cy="1138773"/>
          </a:xfrm>
          <a:prstGeom prst="rect">
            <a:avLst/>
          </a:prstGeom>
          <a:noFill/>
          <a:ln w="9525">
            <a:solidFill>
              <a:schemeClr val="tx1"/>
            </a:solidFill>
            <a:miter lim="800000"/>
            <a:headEnd/>
            <a:tailEnd/>
          </a:ln>
        </p:spPr>
        <p:txBody>
          <a:bodyPr wrap="square">
            <a:spAutoFit/>
          </a:bodyPr>
          <a:lstStyle/>
          <a:p>
            <a:pPr algn="ctr"/>
            <a:r>
              <a:rPr lang="en-US" sz="1400" dirty="0"/>
              <a:t>Embedded</a:t>
            </a:r>
            <a:endParaRPr lang="en-US" dirty="0"/>
          </a:p>
          <a:p>
            <a:pPr algn="ctr"/>
            <a:r>
              <a:rPr lang="en-US" dirty="0"/>
              <a:t>(multiple</a:t>
            </a:r>
          </a:p>
          <a:p>
            <a:pPr algn="ctr"/>
            <a:r>
              <a:rPr lang="en-US" dirty="0"/>
              <a:t>unit</a:t>
            </a:r>
          </a:p>
          <a:p>
            <a:pPr algn="ctr"/>
            <a:r>
              <a:rPr lang="en-US" dirty="0"/>
              <a:t>analysis</a:t>
            </a:r>
            <a:endParaRPr lang="en-GB" dirty="0"/>
          </a:p>
        </p:txBody>
      </p:sp>
    </p:spTree>
    <p:extLst>
      <p:ext uri="{BB962C8B-B14F-4D97-AF65-F5344CB8AC3E}">
        <p14:creationId xmlns:p14="http://schemas.microsoft.com/office/powerpoint/2010/main" val="35948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D65AD3-C0EB-43CE-B6A5-92EB2BF5CB3F}"/>
              </a:ext>
            </a:extLst>
          </p:cNvPr>
          <p:cNvSpPr>
            <a:spLocks noGrp="1"/>
          </p:cNvSpPr>
          <p:nvPr>
            <p:ph type="title"/>
          </p:nvPr>
        </p:nvSpPr>
        <p:spPr>
          <a:xfrm>
            <a:off x="1217614" y="274638"/>
            <a:ext cx="9753600" cy="674031"/>
          </a:xfrm>
        </p:spPr>
        <p:txBody>
          <a:bodyPr/>
          <a:lstStyle/>
          <a:p>
            <a:r>
              <a:rPr lang="en-GB" dirty="0"/>
              <a:t>Single- versus Multiple-case Design</a:t>
            </a:r>
          </a:p>
        </p:txBody>
      </p:sp>
      <p:sp>
        <p:nvSpPr>
          <p:cNvPr id="5" name="Text Placeholder 4">
            <a:extLst>
              <a:ext uri="{FF2B5EF4-FFF2-40B4-BE49-F238E27FC236}">
                <a16:creationId xmlns:a16="http://schemas.microsoft.com/office/drawing/2014/main" id="{3B210C9F-09D6-4C5A-85F5-B64E42344D0A}"/>
              </a:ext>
            </a:extLst>
          </p:cNvPr>
          <p:cNvSpPr>
            <a:spLocks noGrp="1"/>
          </p:cNvSpPr>
          <p:nvPr>
            <p:ph type="body" idx="1"/>
          </p:nvPr>
        </p:nvSpPr>
        <p:spPr>
          <a:xfrm>
            <a:off x="1197932" y="1124744"/>
            <a:ext cx="4709160" cy="838201"/>
          </a:xfrm>
        </p:spPr>
        <p:txBody>
          <a:bodyPr/>
          <a:lstStyle/>
          <a:p>
            <a:r>
              <a:rPr lang="en-HK" dirty="0"/>
              <a:t>Rationales for single case study</a:t>
            </a:r>
            <a:endParaRPr lang="en-GB" dirty="0"/>
          </a:p>
        </p:txBody>
      </p:sp>
      <p:sp>
        <p:nvSpPr>
          <p:cNvPr id="6" name="Content Placeholder 5">
            <a:extLst>
              <a:ext uri="{FF2B5EF4-FFF2-40B4-BE49-F238E27FC236}">
                <a16:creationId xmlns:a16="http://schemas.microsoft.com/office/drawing/2014/main" id="{B6E29D13-F7E7-4C11-817C-D0D4E5811CF9}"/>
              </a:ext>
            </a:extLst>
          </p:cNvPr>
          <p:cNvSpPr>
            <a:spLocks noGrp="1"/>
          </p:cNvSpPr>
          <p:nvPr>
            <p:ph sz="half" idx="2"/>
          </p:nvPr>
        </p:nvSpPr>
        <p:spPr>
          <a:xfrm>
            <a:off x="1181867" y="1974234"/>
            <a:ext cx="4709160" cy="3428999"/>
          </a:xfrm>
        </p:spPr>
        <p:txBody>
          <a:bodyPr>
            <a:normAutofit/>
          </a:bodyPr>
          <a:lstStyle/>
          <a:p>
            <a:pPr marL="45720" indent="0">
              <a:buNone/>
            </a:pPr>
            <a:r>
              <a:rPr lang="en-HK" dirty="0"/>
              <a:t>The case selected is a/an</a:t>
            </a:r>
          </a:p>
          <a:p>
            <a:r>
              <a:rPr lang="en-HK" dirty="0"/>
              <a:t>critical case</a:t>
            </a:r>
            <a:r>
              <a:rPr lang="en-HK" baseline="30000" dirty="0"/>
              <a:t>1</a:t>
            </a:r>
          </a:p>
          <a:p>
            <a:r>
              <a:rPr lang="en-HK" dirty="0"/>
              <a:t>extreme/unique case</a:t>
            </a:r>
          </a:p>
          <a:p>
            <a:r>
              <a:rPr lang="en-HK" dirty="0"/>
              <a:t>typical/representative case</a:t>
            </a:r>
          </a:p>
          <a:p>
            <a:r>
              <a:rPr lang="en-HK" dirty="0"/>
              <a:t>revelatory case</a:t>
            </a:r>
            <a:r>
              <a:rPr lang="en-HK" baseline="30000" dirty="0"/>
              <a:t>2</a:t>
            </a:r>
            <a:r>
              <a:rPr lang="en-HK" dirty="0"/>
              <a:t> (phenomenon previously inaccessible)</a:t>
            </a:r>
            <a:endParaRPr lang="en-GB" dirty="0"/>
          </a:p>
          <a:p>
            <a:r>
              <a:rPr lang="en-HK" dirty="0"/>
              <a:t>longitudinal case</a:t>
            </a:r>
          </a:p>
        </p:txBody>
      </p:sp>
      <p:sp>
        <p:nvSpPr>
          <p:cNvPr id="7" name="Text Placeholder 6">
            <a:extLst>
              <a:ext uri="{FF2B5EF4-FFF2-40B4-BE49-F238E27FC236}">
                <a16:creationId xmlns:a16="http://schemas.microsoft.com/office/drawing/2014/main" id="{215F5D77-CDF7-4979-9EB9-27813F5D6C86}"/>
              </a:ext>
            </a:extLst>
          </p:cNvPr>
          <p:cNvSpPr>
            <a:spLocks noGrp="1"/>
          </p:cNvSpPr>
          <p:nvPr>
            <p:ph type="body" sz="quarter" idx="3"/>
          </p:nvPr>
        </p:nvSpPr>
        <p:spPr>
          <a:xfrm>
            <a:off x="6262054" y="1124744"/>
            <a:ext cx="4709160" cy="838201"/>
          </a:xfrm>
        </p:spPr>
        <p:txBody>
          <a:bodyPr/>
          <a:lstStyle/>
          <a:p>
            <a:r>
              <a:rPr lang="en-HK" dirty="0"/>
              <a:t>Rationales for multiple case study</a:t>
            </a:r>
            <a:endParaRPr lang="en-GB" dirty="0"/>
          </a:p>
        </p:txBody>
      </p:sp>
      <p:sp>
        <p:nvSpPr>
          <p:cNvPr id="8" name="Content Placeholder 7">
            <a:extLst>
              <a:ext uri="{FF2B5EF4-FFF2-40B4-BE49-F238E27FC236}">
                <a16:creationId xmlns:a16="http://schemas.microsoft.com/office/drawing/2014/main" id="{91C93E6D-9A44-422F-BD44-C31830972AD4}"/>
              </a:ext>
            </a:extLst>
          </p:cNvPr>
          <p:cNvSpPr>
            <a:spLocks noGrp="1"/>
          </p:cNvSpPr>
          <p:nvPr>
            <p:ph sz="quarter" idx="4"/>
          </p:nvPr>
        </p:nvSpPr>
        <p:spPr>
          <a:xfrm>
            <a:off x="6262054" y="1974234"/>
            <a:ext cx="4709160" cy="3428999"/>
          </a:xfrm>
        </p:spPr>
        <p:txBody>
          <a:bodyPr>
            <a:normAutofit/>
          </a:bodyPr>
          <a:lstStyle/>
          <a:p>
            <a:r>
              <a:rPr lang="en-HK" dirty="0"/>
              <a:t>Provides intra- and inter-case comparisons</a:t>
            </a:r>
          </a:p>
          <a:p>
            <a:r>
              <a:rPr lang="en-HK" dirty="0"/>
              <a:t>Predicts similar results (literal replication); cases are designed to corroborate each other</a:t>
            </a:r>
          </a:p>
          <a:p>
            <a:r>
              <a:rPr lang="en-HK" dirty="0"/>
              <a:t>Predicts contrasting results (theoretical replication); cases are designed to cover different theoretical conditions and different results are expected.</a:t>
            </a:r>
            <a:endParaRPr lang="en-GB" dirty="0"/>
          </a:p>
        </p:txBody>
      </p:sp>
      <p:sp>
        <p:nvSpPr>
          <p:cNvPr id="3" name="TextBox 2">
            <a:extLst>
              <a:ext uri="{FF2B5EF4-FFF2-40B4-BE49-F238E27FC236}">
                <a16:creationId xmlns:a16="http://schemas.microsoft.com/office/drawing/2014/main" id="{A1F7DB90-7523-2D59-C449-0E05A6C65664}"/>
              </a:ext>
            </a:extLst>
          </p:cNvPr>
          <p:cNvSpPr txBox="1"/>
          <p:nvPr/>
        </p:nvSpPr>
        <p:spPr>
          <a:xfrm>
            <a:off x="1217610" y="5414522"/>
            <a:ext cx="9845353" cy="1421928"/>
          </a:xfrm>
          <a:prstGeom prst="rect">
            <a:avLst/>
          </a:prstGeom>
          <a:noFill/>
        </p:spPr>
        <p:txBody>
          <a:bodyPr wrap="square" rtlCol="0">
            <a:spAutoFit/>
          </a:bodyPr>
          <a:lstStyle/>
          <a:p>
            <a:pPr>
              <a:lnSpc>
                <a:spcPct val="90000"/>
              </a:lnSpc>
            </a:pPr>
            <a:r>
              <a:rPr lang="en-HK" sz="1600" dirty="0"/>
              <a:t>1. A case is critical if it “meets all conditions for testing the theory, can confirm, challenge or extend the theory.” (Yin, 2009, 99). For example, if you wish to study how CSR can be implemented successfully, it is important to identify such organisations that claim to be successful in CSR and have established credible standing among the industry. </a:t>
            </a:r>
          </a:p>
          <a:p>
            <a:pPr>
              <a:lnSpc>
                <a:spcPct val="90000"/>
              </a:lnSpc>
            </a:pPr>
            <a:endParaRPr lang="en-HK" sz="1600" dirty="0"/>
          </a:p>
          <a:p>
            <a:pPr>
              <a:lnSpc>
                <a:spcPct val="90000"/>
              </a:lnSpc>
            </a:pPr>
            <a:r>
              <a:rPr lang="en-HK" sz="1600" dirty="0"/>
              <a:t>2. The company that first adopted a four-day workweek in Hong Kong</a:t>
            </a:r>
            <a:endParaRPr lang="en-GB" sz="1600" dirty="0"/>
          </a:p>
        </p:txBody>
      </p:sp>
    </p:spTree>
    <p:extLst>
      <p:ext uri="{BB962C8B-B14F-4D97-AF65-F5344CB8AC3E}">
        <p14:creationId xmlns:p14="http://schemas.microsoft.com/office/powerpoint/2010/main" val="3898410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AU" altLang="zh-CN" dirty="0"/>
              <a:t>Action Research</a:t>
            </a:r>
          </a:p>
        </p:txBody>
      </p:sp>
      <p:sp>
        <p:nvSpPr>
          <p:cNvPr id="394243" name="Rectangle 3"/>
          <p:cNvSpPr>
            <a:spLocks noGrp="1" noChangeArrowheads="1"/>
          </p:cNvSpPr>
          <p:nvPr>
            <p:ph type="body" idx="1"/>
          </p:nvPr>
        </p:nvSpPr>
        <p:spPr/>
        <p:txBody>
          <a:bodyPr/>
          <a:lstStyle/>
          <a:p>
            <a:r>
              <a:rPr lang="en-US" altLang="zh-CN" dirty="0"/>
              <a:t>Action research </a:t>
            </a:r>
            <a:r>
              <a:rPr lang="en-US" altLang="zh-CN" b="1" dirty="0"/>
              <a:t>aims at an understanding of a complex situation</a:t>
            </a:r>
            <a:r>
              <a:rPr lang="en-US" altLang="zh-CN" dirty="0"/>
              <a:t> rather than prescribing a universal social law. </a:t>
            </a:r>
          </a:p>
          <a:p>
            <a:r>
              <a:rPr lang="en-US" altLang="zh-CN" dirty="0"/>
              <a:t>Unlike academic researchers who remain “neutral”, action researchers </a:t>
            </a:r>
            <a:r>
              <a:rPr lang="en-US" altLang="zh-CN" b="1" dirty="0"/>
              <a:t>attempt to intervene the problem setting</a:t>
            </a:r>
            <a:r>
              <a:rPr lang="en-US" altLang="zh-CN" dirty="0"/>
              <a:t>. Their goal is to </a:t>
            </a:r>
            <a:r>
              <a:rPr lang="en-US" altLang="zh-CN" b="1" dirty="0"/>
              <a:t>foster improvement </a:t>
            </a:r>
            <a:r>
              <a:rPr lang="en-US" altLang="zh-CN" dirty="0"/>
              <a:t>via a defined research framework. </a:t>
            </a:r>
          </a:p>
          <a:p>
            <a:r>
              <a:rPr lang="en-US" altLang="zh-CN" dirty="0"/>
              <a:t>Action research </a:t>
            </a:r>
            <a:r>
              <a:rPr lang="en-US" altLang="zh-CN" b="1" dirty="0"/>
              <a:t>assists in organizational change</a:t>
            </a:r>
            <a:r>
              <a:rPr lang="en-US" altLang="zh-CN" dirty="0"/>
              <a:t>. It </a:t>
            </a:r>
            <a:r>
              <a:rPr lang="en-US" altLang="zh-CN" b="1" dirty="0"/>
              <a:t>empowers stakeholders (e.g., employees, residents, </a:t>
            </a:r>
            <a:r>
              <a:rPr lang="en-US" altLang="zh-CN" dirty="0"/>
              <a:t>etc.) </a:t>
            </a:r>
            <a:r>
              <a:rPr lang="en-US" altLang="zh-CN" b="1" dirty="0"/>
              <a:t>to contribute to the research and decision making process.</a:t>
            </a:r>
            <a:r>
              <a:rPr lang="en-US" altLang="zh-CN" dirty="0"/>
              <a:t> </a:t>
            </a:r>
          </a:p>
          <a:p>
            <a:r>
              <a:rPr lang="en-US" altLang="zh-CN" dirty="0"/>
              <a:t>It involves </a:t>
            </a:r>
            <a:r>
              <a:rPr lang="en-US" altLang="zh-CN" b="1" dirty="0"/>
              <a:t>planning, implementing, monitoring and reflecting</a:t>
            </a:r>
            <a:r>
              <a:rPr lang="en-US" altLang="zh-CN" dirty="0"/>
              <a:t>. </a:t>
            </a:r>
            <a:endParaRPr lang="en-AU" altLang="zh-CN" dirty="0"/>
          </a:p>
        </p:txBody>
      </p:sp>
    </p:spTree>
    <p:extLst>
      <p:ext uri="{BB962C8B-B14F-4D97-AF65-F5344CB8AC3E}">
        <p14:creationId xmlns:p14="http://schemas.microsoft.com/office/powerpoint/2010/main" val="2464382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4243">
                                            <p:txEl>
                                              <p:pRg st="0" end="0"/>
                                            </p:txEl>
                                          </p:spTgt>
                                        </p:tgtEl>
                                        <p:attrNameLst>
                                          <p:attrName>style.visibility</p:attrName>
                                        </p:attrNameLst>
                                      </p:cBhvr>
                                      <p:to>
                                        <p:strVal val="visible"/>
                                      </p:to>
                                    </p:set>
                                    <p:anim calcmode="lin" valueType="num">
                                      <p:cBhvr additive="base">
                                        <p:cTn id="7" dur="500" fill="hold"/>
                                        <p:tgtEl>
                                          <p:spTgt spid="394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4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4243">
                                            <p:txEl>
                                              <p:pRg st="1" end="1"/>
                                            </p:txEl>
                                          </p:spTgt>
                                        </p:tgtEl>
                                        <p:attrNameLst>
                                          <p:attrName>style.visibility</p:attrName>
                                        </p:attrNameLst>
                                      </p:cBhvr>
                                      <p:to>
                                        <p:strVal val="visible"/>
                                      </p:to>
                                    </p:set>
                                    <p:anim calcmode="lin" valueType="num">
                                      <p:cBhvr additive="base">
                                        <p:cTn id="13" dur="500" fill="hold"/>
                                        <p:tgtEl>
                                          <p:spTgt spid="394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4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4243">
                                            <p:txEl>
                                              <p:pRg st="2" end="2"/>
                                            </p:txEl>
                                          </p:spTgt>
                                        </p:tgtEl>
                                        <p:attrNameLst>
                                          <p:attrName>style.visibility</p:attrName>
                                        </p:attrNameLst>
                                      </p:cBhvr>
                                      <p:to>
                                        <p:strVal val="visible"/>
                                      </p:to>
                                    </p:set>
                                    <p:anim calcmode="lin" valueType="num">
                                      <p:cBhvr additive="base">
                                        <p:cTn id="19" dur="500" fill="hold"/>
                                        <p:tgtEl>
                                          <p:spTgt spid="394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4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94243">
                                            <p:txEl>
                                              <p:pRg st="3" end="3"/>
                                            </p:txEl>
                                          </p:spTgt>
                                        </p:tgtEl>
                                        <p:attrNameLst>
                                          <p:attrName>style.visibility</p:attrName>
                                        </p:attrNameLst>
                                      </p:cBhvr>
                                      <p:to>
                                        <p:strVal val="visible"/>
                                      </p:to>
                                    </p:set>
                                    <p:anim calcmode="lin" valueType="num">
                                      <p:cBhvr additive="base">
                                        <p:cTn id="25" dur="500" fill="hold"/>
                                        <p:tgtEl>
                                          <p:spTgt spid="3942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424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4243"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TW" dirty="0"/>
              <a:t>Action Research - Example</a:t>
            </a:r>
          </a:p>
        </p:txBody>
      </p:sp>
      <p:sp>
        <p:nvSpPr>
          <p:cNvPr id="49155" name="Rectangle 3"/>
          <p:cNvSpPr>
            <a:spLocks noGrp="1" noChangeArrowheads="1"/>
          </p:cNvSpPr>
          <p:nvPr>
            <p:ph type="body" idx="1"/>
          </p:nvPr>
        </p:nvSpPr>
        <p:spPr/>
        <p:txBody>
          <a:bodyPr/>
          <a:lstStyle/>
          <a:p>
            <a:r>
              <a:rPr lang="en-US" altLang="zh-TW" dirty="0"/>
              <a:t>Abstract: </a:t>
            </a:r>
            <a:r>
              <a:rPr lang="en-US" altLang="zh-CN" dirty="0"/>
              <a:t>“</a:t>
            </a:r>
            <a:r>
              <a:rPr lang="en-US" altLang="zh-TW" dirty="0"/>
              <a:t>Ecologically sound tourism planning and policy require an empowering community participation. The participatory action research model </a:t>
            </a:r>
            <a:r>
              <a:rPr lang="en-US" altLang="zh-TW" dirty="0">
                <a:solidFill>
                  <a:srgbClr val="FF0000"/>
                </a:solidFill>
              </a:rPr>
              <a:t>helps a community gain understanding of its social reality, learn how to learn, initiate dialog, and discover new possibilities for addressing its situation</a:t>
            </a:r>
            <a:r>
              <a:rPr lang="en-US" altLang="zh-TW" dirty="0"/>
              <a:t>.</a:t>
            </a:r>
            <a:r>
              <a:rPr lang="en-US" altLang="zh-CN" dirty="0"/>
              <a:t>”</a:t>
            </a:r>
            <a:endParaRPr lang="en-US" altLang="zh-TW" dirty="0"/>
          </a:p>
          <a:p>
            <a:r>
              <a:rPr lang="en-US" altLang="en-US" dirty="0"/>
              <a:t>Guevara, J., &amp; Roberto, Q. (1996). Learning through Participatory Action Research for Community Ecotourism Planning, </a:t>
            </a:r>
            <a:r>
              <a:rPr lang="en-US" altLang="en-US" i="1" dirty="0"/>
              <a:t>Convergence</a:t>
            </a:r>
            <a:r>
              <a:rPr lang="en-US" altLang="en-US" dirty="0"/>
              <a:t>, 29(3), 24-40.</a:t>
            </a:r>
          </a:p>
        </p:txBody>
      </p:sp>
    </p:spTree>
    <p:extLst>
      <p:ext uri="{BB962C8B-B14F-4D97-AF65-F5344CB8AC3E}">
        <p14:creationId xmlns:p14="http://schemas.microsoft.com/office/powerpoint/2010/main" val="3742850696"/>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ltLang="zh-CN" dirty="0"/>
              <a:t>Advantages and Disadvantages</a:t>
            </a:r>
          </a:p>
        </p:txBody>
      </p:sp>
      <p:sp>
        <p:nvSpPr>
          <p:cNvPr id="50179" name="Rectangle 3"/>
          <p:cNvSpPr>
            <a:spLocks noGrp="1" noChangeArrowheads="1"/>
          </p:cNvSpPr>
          <p:nvPr>
            <p:ph type="body" idx="1"/>
          </p:nvPr>
        </p:nvSpPr>
        <p:spPr>
          <a:xfrm>
            <a:off x="1217614" y="1828800"/>
            <a:ext cx="9753600" cy="4624536"/>
          </a:xfrm>
        </p:spPr>
        <p:txBody>
          <a:bodyPr>
            <a:normAutofit fontScale="85000" lnSpcReduction="20000"/>
          </a:bodyPr>
          <a:lstStyle/>
          <a:p>
            <a:pPr marL="45720" indent="0">
              <a:buNone/>
            </a:pPr>
            <a:r>
              <a:rPr lang="en-US" altLang="zh-CN" b="1" dirty="0"/>
              <a:t>Advantages: </a:t>
            </a:r>
          </a:p>
          <a:p>
            <a:r>
              <a:rPr lang="en-US" altLang="zh-CN" dirty="0"/>
              <a:t>It is participatory in nature (e.g., residents representatives are encouraged to undertake research projects that address the needs of the community</a:t>
            </a:r>
          </a:p>
          <a:p>
            <a:r>
              <a:rPr lang="en-US" altLang="zh-CN" dirty="0"/>
              <a:t>Process and outcomes are owned by the participants</a:t>
            </a:r>
          </a:p>
          <a:p>
            <a:r>
              <a:rPr lang="en-US" altLang="zh-CN" dirty="0"/>
              <a:t>It aims to empower participants to lead their own community/unit rather than being directed by professionals. </a:t>
            </a:r>
          </a:p>
          <a:p>
            <a:r>
              <a:rPr lang="en-US" altLang="zh-CN" dirty="0"/>
              <a:t>It focuses on improving organizational practices, conditions and processes.</a:t>
            </a:r>
          </a:p>
          <a:p>
            <a:pPr marL="45720" indent="0">
              <a:buNone/>
            </a:pPr>
            <a:r>
              <a:rPr lang="en-US" altLang="zh-CN" b="1" dirty="0"/>
              <a:t>Disadvantages:</a:t>
            </a:r>
          </a:p>
          <a:p>
            <a:r>
              <a:rPr lang="en-US" altLang="zh-CN" dirty="0"/>
              <a:t>The outcomes being site or organization specific</a:t>
            </a:r>
          </a:p>
          <a:p>
            <a:r>
              <a:rPr lang="en-US" altLang="zh-CN" dirty="0"/>
              <a:t>Time-consuming</a:t>
            </a:r>
          </a:p>
          <a:p>
            <a:r>
              <a:rPr lang="en-US" altLang="zh-CN" dirty="0"/>
              <a:t>Self-fulfilling prophecy (when we expect something to happen, it is more likely to happen).</a:t>
            </a:r>
          </a:p>
        </p:txBody>
      </p:sp>
    </p:spTree>
    <p:extLst>
      <p:ext uri="{BB962C8B-B14F-4D97-AF65-F5344CB8AC3E}">
        <p14:creationId xmlns:p14="http://schemas.microsoft.com/office/powerpoint/2010/main" val="2226735290"/>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30A1E53-9AEC-11A9-F794-0E2B1CA8779B}"/>
              </a:ext>
            </a:extLst>
          </p:cNvPr>
          <p:cNvSpPr>
            <a:spLocks noGrp="1"/>
          </p:cNvSpPr>
          <p:nvPr>
            <p:ph type="title"/>
          </p:nvPr>
        </p:nvSpPr>
        <p:spPr/>
        <p:txBody>
          <a:bodyPr/>
          <a:lstStyle/>
          <a:p>
            <a:r>
              <a:rPr lang="en-HK" dirty="0"/>
              <a:t>Data collection methods</a:t>
            </a:r>
            <a:endParaRPr lang="en-GB" dirty="0"/>
          </a:p>
        </p:txBody>
      </p:sp>
      <p:sp>
        <p:nvSpPr>
          <p:cNvPr id="8" name="Content Placeholder 7">
            <a:extLst>
              <a:ext uri="{FF2B5EF4-FFF2-40B4-BE49-F238E27FC236}">
                <a16:creationId xmlns:a16="http://schemas.microsoft.com/office/drawing/2014/main" id="{C147567B-BA7C-187B-1416-1F03A06C217E}"/>
              </a:ext>
            </a:extLst>
          </p:cNvPr>
          <p:cNvSpPr>
            <a:spLocks noGrp="1"/>
          </p:cNvSpPr>
          <p:nvPr>
            <p:ph idx="1"/>
          </p:nvPr>
        </p:nvSpPr>
        <p:spPr>
          <a:xfrm>
            <a:off x="1217614" y="1670794"/>
            <a:ext cx="9753600" cy="4912568"/>
          </a:xfrm>
        </p:spPr>
        <p:txBody>
          <a:bodyPr>
            <a:normAutofit fontScale="85000" lnSpcReduction="10000"/>
          </a:bodyPr>
          <a:lstStyle/>
          <a:p>
            <a:pPr marL="45720" indent="0">
              <a:buNone/>
            </a:pPr>
            <a:r>
              <a:rPr lang="en-HK" dirty="0"/>
              <a:t>Qualitative research typically involves collecting data through a variety of methods, depending on the research question and the nature of the phenomenon being studied. </a:t>
            </a:r>
          </a:p>
          <a:p>
            <a:r>
              <a:rPr lang="en-HK" b="1" dirty="0"/>
              <a:t>Personal Interviews</a:t>
            </a:r>
            <a:r>
              <a:rPr lang="en-HK" dirty="0"/>
              <a:t>: This is a commonly used method where the researcher asks open-ended questions to participants to elicit their experiences, thoughts, and perspectives on the research topic.</a:t>
            </a:r>
          </a:p>
          <a:p>
            <a:r>
              <a:rPr lang="en-HK" b="1" dirty="0"/>
              <a:t>Focus groups</a:t>
            </a:r>
            <a:r>
              <a:rPr lang="en-HK" dirty="0"/>
              <a:t>: This method involves bringing together a small group of participants to discuss a specific topic or issue. The researcher moderates the discussion, and participants are encouraged to share their thoughts and experiences with each other.</a:t>
            </a:r>
          </a:p>
          <a:p>
            <a:r>
              <a:rPr lang="en-HK" b="1" dirty="0"/>
              <a:t>Observations</a:t>
            </a:r>
            <a:r>
              <a:rPr lang="en-HK" dirty="0"/>
              <a:t>: This method involves observing participants in their natural setting to gain insight into their behaviour and experiences. The researcher may use field notes or audio/video recordings to document observations.</a:t>
            </a:r>
          </a:p>
          <a:p>
            <a:r>
              <a:rPr lang="en-HK" b="1" dirty="0"/>
              <a:t>Document analysis</a:t>
            </a:r>
            <a:r>
              <a:rPr lang="en-HK" dirty="0"/>
              <a:t>: This method involves analysing documents such as diaries, letters, and other written materials to gain insight into people's experiences, beliefs, and attitudes.</a:t>
            </a:r>
          </a:p>
          <a:p>
            <a:endParaRPr lang="en-GB" dirty="0"/>
          </a:p>
        </p:txBody>
      </p:sp>
    </p:spTree>
    <p:extLst>
      <p:ext uri="{BB962C8B-B14F-4D97-AF65-F5344CB8AC3E}">
        <p14:creationId xmlns:p14="http://schemas.microsoft.com/office/powerpoint/2010/main" val="480037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EDA0A-62F4-A2F6-45CF-33B97CE5D72B}"/>
              </a:ext>
            </a:extLst>
          </p:cNvPr>
          <p:cNvSpPr>
            <a:spLocks noGrp="1"/>
          </p:cNvSpPr>
          <p:nvPr>
            <p:ph type="title"/>
          </p:nvPr>
        </p:nvSpPr>
        <p:spPr/>
        <p:txBody>
          <a:bodyPr/>
          <a:lstStyle/>
          <a:p>
            <a:r>
              <a:rPr lang="en-GB" dirty="0"/>
              <a:t>Data Analysis techniques</a:t>
            </a:r>
          </a:p>
        </p:txBody>
      </p:sp>
      <p:sp>
        <p:nvSpPr>
          <p:cNvPr id="3" name="Content Placeholder 2">
            <a:extLst>
              <a:ext uri="{FF2B5EF4-FFF2-40B4-BE49-F238E27FC236}">
                <a16:creationId xmlns:a16="http://schemas.microsoft.com/office/drawing/2014/main" id="{541045CD-8D8D-4D1B-FC4D-A312488AD5D0}"/>
              </a:ext>
            </a:extLst>
          </p:cNvPr>
          <p:cNvSpPr>
            <a:spLocks noGrp="1"/>
          </p:cNvSpPr>
          <p:nvPr>
            <p:ph idx="1"/>
          </p:nvPr>
        </p:nvSpPr>
        <p:spPr/>
        <p:txBody>
          <a:bodyPr>
            <a:normAutofit fontScale="85000" lnSpcReduction="20000"/>
          </a:bodyPr>
          <a:lstStyle/>
          <a:p>
            <a:pPr marL="45720" indent="0">
              <a:buNone/>
            </a:pPr>
            <a:r>
              <a:rPr lang="en-HK" b="1" dirty="0"/>
              <a:t>Positivism</a:t>
            </a:r>
          </a:p>
          <a:p>
            <a:r>
              <a:rPr lang="en-HK" dirty="0"/>
              <a:t>Content Analysis (focuses on identifying and determining the “objective” content of texts; frequency and distribution of the themes can be relevant)</a:t>
            </a:r>
          </a:p>
          <a:p>
            <a:r>
              <a:rPr lang="en-HK" b="1" dirty="0">
                <a:solidFill>
                  <a:srgbClr val="FF0000"/>
                </a:solidFill>
              </a:rPr>
              <a:t>Thematic Analysis </a:t>
            </a:r>
            <a:r>
              <a:rPr lang="en-HK" dirty="0"/>
              <a:t>(focuses on themes or patterns emerge from data;  deductive or inductive approach can be used)</a:t>
            </a:r>
          </a:p>
          <a:p>
            <a:pPr marL="45720" indent="0">
              <a:buNone/>
            </a:pPr>
            <a:r>
              <a:rPr lang="en-HK" b="1" dirty="0"/>
              <a:t>Interpretivism</a:t>
            </a:r>
          </a:p>
          <a:p>
            <a:r>
              <a:rPr lang="en-HK" b="1" dirty="0">
                <a:solidFill>
                  <a:srgbClr val="FF0000"/>
                </a:solidFill>
              </a:rPr>
              <a:t>Grounded Theory/Analysis </a:t>
            </a:r>
            <a:r>
              <a:rPr lang="en-HK" dirty="0"/>
              <a:t>(bottom up approach; constant comparison)</a:t>
            </a:r>
          </a:p>
          <a:p>
            <a:r>
              <a:rPr lang="en-HK" dirty="0"/>
              <a:t>Discourse Analysis (focuses on verbal and nonverbal </a:t>
            </a:r>
            <a:r>
              <a:rPr lang="en-HK" b="1" dirty="0"/>
              <a:t>language</a:t>
            </a:r>
            <a:r>
              <a:rPr lang="en-HK" dirty="0"/>
              <a:t> used in social interactions)</a:t>
            </a:r>
          </a:p>
          <a:p>
            <a:r>
              <a:rPr lang="en-HK" dirty="0"/>
              <a:t>Narrative Analysis (tell a story and retell the story)</a:t>
            </a:r>
          </a:p>
          <a:p>
            <a:r>
              <a:rPr lang="en-HK" dirty="0"/>
              <a:t>Phenomenology Analysis (subjective experiences) </a:t>
            </a:r>
            <a:endParaRPr lang="en-GB" dirty="0"/>
          </a:p>
        </p:txBody>
      </p:sp>
    </p:spTree>
    <p:extLst>
      <p:ext uri="{BB962C8B-B14F-4D97-AF65-F5344CB8AC3E}">
        <p14:creationId xmlns:p14="http://schemas.microsoft.com/office/powerpoint/2010/main" val="2567341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ACEC-ABA4-45A8-E462-DC5D3F96CC9B}"/>
              </a:ext>
            </a:extLst>
          </p:cNvPr>
          <p:cNvSpPr>
            <a:spLocks noGrp="1"/>
          </p:cNvSpPr>
          <p:nvPr>
            <p:ph type="title"/>
          </p:nvPr>
        </p:nvSpPr>
        <p:spPr/>
        <p:txBody>
          <a:bodyPr/>
          <a:lstStyle/>
          <a:p>
            <a:r>
              <a:rPr lang="en-HK" dirty="0"/>
              <a:t>Grounded analysis (Glaser &amp; Strauss, 1967)</a:t>
            </a:r>
            <a:endParaRPr lang="en-GB" dirty="0"/>
          </a:p>
        </p:txBody>
      </p:sp>
      <p:sp>
        <p:nvSpPr>
          <p:cNvPr id="3" name="Content Placeholder 2">
            <a:extLst>
              <a:ext uri="{FF2B5EF4-FFF2-40B4-BE49-F238E27FC236}">
                <a16:creationId xmlns:a16="http://schemas.microsoft.com/office/drawing/2014/main" id="{F5C7375B-EC01-782F-BD89-E8CEE12586AC}"/>
              </a:ext>
            </a:extLst>
          </p:cNvPr>
          <p:cNvSpPr>
            <a:spLocks noGrp="1"/>
          </p:cNvSpPr>
          <p:nvPr>
            <p:ph idx="1"/>
          </p:nvPr>
        </p:nvSpPr>
        <p:spPr>
          <a:xfrm>
            <a:off x="1217614" y="1828800"/>
            <a:ext cx="9917358" cy="4343400"/>
          </a:xfrm>
        </p:spPr>
        <p:txBody>
          <a:bodyPr>
            <a:normAutofit fontScale="92500" lnSpcReduction="10000"/>
          </a:bodyPr>
          <a:lstStyle/>
          <a:p>
            <a:r>
              <a:rPr lang="en-HK" dirty="0"/>
              <a:t>Grounded analysis is part of the wider grounded theory methodology</a:t>
            </a:r>
          </a:p>
          <a:p>
            <a:r>
              <a:rPr lang="en-HK" dirty="0"/>
              <a:t>Grounded theory is an inductive methodology that provides systematic guidelines for gathering, synthesising, analysing, and conceptualizing qualitative data for the purpose of theory construction. It aims to develop theories (patterns) grounded in data.</a:t>
            </a:r>
          </a:p>
          <a:p>
            <a:r>
              <a:rPr lang="en-HK" dirty="0"/>
              <a:t>Grounded theory may mean many things: It may refer to the </a:t>
            </a:r>
            <a:r>
              <a:rPr lang="en-HK" dirty="0">
                <a:solidFill>
                  <a:srgbClr val="FF0000"/>
                </a:solidFill>
              </a:rPr>
              <a:t>research strategy</a:t>
            </a:r>
            <a:r>
              <a:rPr lang="en-HK" dirty="0"/>
              <a:t>, the </a:t>
            </a:r>
            <a:r>
              <a:rPr lang="en-HK" dirty="0">
                <a:solidFill>
                  <a:srgbClr val="FF0000"/>
                </a:solidFill>
              </a:rPr>
              <a:t>methods of data collection </a:t>
            </a:r>
            <a:r>
              <a:rPr lang="en-HK" dirty="0"/>
              <a:t>and </a:t>
            </a:r>
            <a:r>
              <a:rPr lang="en-HK" dirty="0">
                <a:solidFill>
                  <a:srgbClr val="FF0000"/>
                </a:solidFill>
              </a:rPr>
              <a:t>data analysis technique </a:t>
            </a:r>
            <a:r>
              <a:rPr lang="en-HK" dirty="0"/>
              <a:t>used in a study.</a:t>
            </a:r>
          </a:p>
          <a:p>
            <a:r>
              <a:rPr lang="en-HK" dirty="0"/>
              <a:t>Some researchers believe that grounded analysis differs from either content analysis or thematic analysis because it has its own distinctive set of procedures, including theoretical sampling, memo-writing and open coding. </a:t>
            </a:r>
            <a:r>
              <a:rPr lang="en-HK" dirty="0">
                <a:solidFill>
                  <a:srgbClr val="FF0000"/>
                </a:solidFill>
              </a:rPr>
              <a:t>Others believe that thematic analysis can be used across a range of epistemologies including grounded theory studies.</a:t>
            </a:r>
          </a:p>
        </p:txBody>
      </p:sp>
    </p:spTree>
    <p:extLst>
      <p:ext uri="{BB962C8B-B14F-4D97-AF65-F5344CB8AC3E}">
        <p14:creationId xmlns:p14="http://schemas.microsoft.com/office/powerpoint/2010/main" val="2723065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B0569-C783-E28B-2F69-41F305AE277B}"/>
              </a:ext>
            </a:extLst>
          </p:cNvPr>
          <p:cNvSpPr>
            <a:spLocks noGrp="1"/>
          </p:cNvSpPr>
          <p:nvPr>
            <p:ph type="title"/>
          </p:nvPr>
        </p:nvSpPr>
        <p:spPr/>
        <p:txBody>
          <a:bodyPr/>
          <a:lstStyle/>
          <a:p>
            <a:r>
              <a:rPr lang="en-HK" dirty="0"/>
              <a:t>Grounded analysis - Example</a:t>
            </a:r>
            <a:endParaRPr lang="en-GB" dirty="0"/>
          </a:p>
        </p:txBody>
      </p:sp>
      <p:sp>
        <p:nvSpPr>
          <p:cNvPr id="3" name="Content Placeholder 2">
            <a:extLst>
              <a:ext uri="{FF2B5EF4-FFF2-40B4-BE49-F238E27FC236}">
                <a16:creationId xmlns:a16="http://schemas.microsoft.com/office/drawing/2014/main" id="{A9E99CB2-EE05-BC34-EFE1-A6DF724E0DCD}"/>
              </a:ext>
            </a:extLst>
          </p:cNvPr>
          <p:cNvSpPr>
            <a:spLocks noGrp="1"/>
          </p:cNvSpPr>
          <p:nvPr>
            <p:ph idx="1"/>
          </p:nvPr>
        </p:nvSpPr>
        <p:spPr>
          <a:xfrm>
            <a:off x="1217614" y="1828800"/>
            <a:ext cx="9753600" cy="4754562"/>
          </a:xfrm>
        </p:spPr>
        <p:txBody>
          <a:bodyPr>
            <a:normAutofit lnSpcReduction="10000"/>
          </a:bodyPr>
          <a:lstStyle/>
          <a:p>
            <a:r>
              <a:rPr lang="en-HK" dirty="0"/>
              <a:t>In a study on the experiences of employees who work remotely, the researchers used grounded analysis to develop a theory of how remote employees manage their work-life balance. They collected data through interviews with remote employees and analysed the data using a systematic and iterative process.</a:t>
            </a:r>
          </a:p>
          <a:p>
            <a:r>
              <a:rPr lang="en-HK" dirty="0"/>
              <a:t>Findings: The researchers identified several themes related to work-life balance, including </a:t>
            </a:r>
            <a:r>
              <a:rPr lang="en-HK" dirty="0">
                <a:solidFill>
                  <a:srgbClr val="FF0000"/>
                </a:solidFill>
              </a:rPr>
              <a:t>a) time management, b) boundary management, and c) support from supervisors and colleagues. </a:t>
            </a:r>
            <a:r>
              <a:rPr lang="en-HK" dirty="0"/>
              <a:t>They found that remote employees often use a combination of these strategies to manage their work and personal lives, and that the effectiveness of these strategies can depend on </a:t>
            </a:r>
            <a:r>
              <a:rPr lang="en-HK" dirty="0">
                <a:solidFill>
                  <a:srgbClr val="FF0000"/>
                </a:solidFill>
              </a:rPr>
              <a:t>individual factors such as personality and family responsibilities</a:t>
            </a:r>
            <a:r>
              <a:rPr lang="en-HK" dirty="0"/>
              <a:t>.</a:t>
            </a:r>
          </a:p>
        </p:txBody>
      </p:sp>
    </p:spTree>
    <p:extLst>
      <p:ext uri="{BB962C8B-B14F-4D97-AF65-F5344CB8AC3E}">
        <p14:creationId xmlns:p14="http://schemas.microsoft.com/office/powerpoint/2010/main" val="762803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B0569-C783-E28B-2F69-41F305AE277B}"/>
              </a:ext>
            </a:extLst>
          </p:cNvPr>
          <p:cNvSpPr>
            <a:spLocks noGrp="1"/>
          </p:cNvSpPr>
          <p:nvPr>
            <p:ph type="title"/>
          </p:nvPr>
        </p:nvSpPr>
        <p:spPr/>
        <p:txBody>
          <a:bodyPr/>
          <a:lstStyle/>
          <a:p>
            <a:r>
              <a:rPr lang="en-HK" dirty="0"/>
              <a:t>Grounded analysis - Example</a:t>
            </a:r>
            <a:endParaRPr lang="en-GB" dirty="0"/>
          </a:p>
        </p:txBody>
      </p:sp>
      <p:sp>
        <p:nvSpPr>
          <p:cNvPr id="3" name="Content Placeholder 2">
            <a:extLst>
              <a:ext uri="{FF2B5EF4-FFF2-40B4-BE49-F238E27FC236}">
                <a16:creationId xmlns:a16="http://schemas.microsoft.com/office/drawing/2014/main" id="{A9E99CB2-EE05-BC34-EFE1-A6DF724E0DCD}"/>
              </a:ext>
            </a:extLst>
          </p:cNvPr>
          <p:cNvSpPr>
            <a:spLocks noGrp="1"/>
          </p:cNvSpPr>
          <p:nvPr>
            <p:ph idx="1"/>
          </p:nvPr>
        </p:nvSpPr>
        <p:spPr>
          <a:xfrm>
            <a:off x="1217614" y="1828800"/>
            <a:ext cx="9753600" cy="4408512"/>
          </a:xfrm>
        </p:spPr>
        <p:txBody>
          <a:bodyPr>
            <a:normAutofit/>
          </a:bodyPr>
          <a:lstStyle/>
          <a:p>
            <a:r>
              <a:rPr lang="en-HK" dirty="0"/>
              <a:t>Outcomes: The researchers developed a theory of how remote employees manage their work-life balance, which emphasized the importance of </a:t>
            </a:r>
            <a:r>
              <a:rPr lang="en-HK" dirty="0">
                <a:solidFill>
                  <a:srgbClr val="FF0000"/>
                </a:solidFill>
              </a:rPr>
              <a:t>a flexible and boundaryless approach to work </a:t>
            </a:r>
            <a:r>
              <a:rPr lang="en-HK" dirty="0"/>
              <a:t>that allows remote employees to manage their work and personal lives in a way that works for them. This theory has been used to </a:t>
            </a:r>
            <a:r>
              <a:rPr lang="en-HK" dirty="0">
                <a:solidFill>
                  <a:srgbClr val="FF0000"/>
                </a:solidFill>
              </a:rPr>
              <a:t>inform organizational policies and practices related to remote work </a:t>
            </a:r>
            <a:r>
              <a:rPr lang="en-HK" dirty="0"/>
              <a:t>and has helped to advance our </a:t>
            </a:r>
            <a:r>
              <a:rPr lang="en-HK" dirty="0">
                <a:solidFill>
                  <a:srgbClr val="FF0000"/>
                </a:solidFill>
              </a:rPr>
              <a:t>understanding of the experiences of remote employees.</a:t>
            </a:r>
          </a:p>
        </p:txBody>
      </p:sp>
    </p:spTree>
    <p:extLst>
      <p:ext uri="{BB962C8B-B14F-4D97-AF65-F5344CB8AC3E}">
        <p14:creationId xmlns:p14="http://schemas.microsoft.com/office/powerpoint/2010/main" val="425655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7A56F-FCB0-C093-5566-C0F0C20FB7C8}"/>
              </a:ext>
            </a:extLst>
          </p:cNvPr>
          <p:cNvSpPr>
            <a:spLocks noGrp="1"/>
          </p:cNvSpPr>
          <p:nvPr>
            <p:ph type="title"/>
          </p:nvPr>
        </p:nvSpPr>
        <p:spPr/>
        <p:txBody>
          <a:bodyPr/>
          <a:lstStyle/>
          <a:p>
            <a:r>
              <a:rPr lang="en-HK" dirty="0"/>
              <a:t>Thematic analysis </a:t>
            </a:r>
            <a:r>
              <a:rPr lang="en-HK" sz="2800" dirty="0"/>
              <a:t>(Braun &amp; Clarke, 2006)</a:t>
            </a:r>
            <a:endParaRPr lang="en-GB" dirty="0"/>
          </a:p>
        </p:txBody>
      </p:sp>
      <p:sp>
        <p:nvSpPr>
          <p:cNvPr id="3" name="Content Placeholder 2">
            <a:extLst>
              <a:ext uri="{FF2B5EF4-FFF2-40B4-BE49-F238E27FC236}">
                <a16:creationId xmlns:a16="http://schemas.microsoft.com/office/drawing/2014/main" id="{1F4B8B72-BC9C-CA88-364D-BAD6B5728880}"/>
              </a:ext>
            </a:extLst>
          </p:cNvPr>
          <p:cNvSpPr>
            <a:spLocks noGrp="1"/>
          </p:cNvSpPr>
          <p:nvPr>
            <p:ph idx="1"/>
          </p:nvPr>
        </p:nvSpPr>
        <p:spPr/>
        <p:txBody>
          <a:bodyPr>
            <a:normAutofit fontScale="92500" lnSpcReduction="10000"/>
          </a:bodyPr>
          <a:lstStyle/>
          <a:p>
            <a:r>
              <a:rPr lang="en-HK" dirty="0"/>
              <a:t>Thematic analysis is a method for identifying, analysing, organizing, describing, and reporting themes found within a data set (Braun &amp; Clarke, 2006). </a:t>
            </a:r>
          </a:p>
          <a:p>
            <a:r>
              <a:rPr lang="en-HK" dirty="0"/>
              <a:t>In grounded theory research, data collection and data analysis proceed together. In contrast, thematic analysis waits until all the data has been collected before any coding begins.</a:t>
            </a:r>
          </a:p>
          <a:p>
            <a:r>
              <a:rPr lang="en-HK" dirty="0"/>
              <a:t>There are various approaches to conducting thematic analysis, but the most common form follows a six-step process: familiarization, coding, generating themes, reviewing themes, defining and naming themes, and writing up.</a:t>
            </a:r>
          </a:p>
          <a:p>
            <a:pPr lvl="1"/>
            <a:r>
              <a:rPr lang="en-HK" dirty="0"/>
              <a:t>An inductive approach involves allowing the data to determine your themes. </a:t>
            </a:r>
          </a:p>
          <a:p>
            <a:pPr lvl="1"/>
            <a:r>
              <a:rPr lang="en-HK" dirty="0"/>
              <a:t>A deductive approach involves coming to the data with some preconceived themes you expect to find, based on theory or existing knowledge.</a:t>
            </a:r>
          </a:p>
        </p:txBody>
      </p:sp>
    </p:spTree>
    <p:extLst>
      <p:ext uri="{BB962C8B-B14F-4D97-AF65-F5344CB8AC3E}">
        <p14:creationId xmlns:p14="http://schemas.microsoft.com/office/powerpoint/2010/main" val="3176998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50A97-34B7-292C-669B-5EDA44F64A91}"/>
              </a:ext>
            </a:extLst>
          </p:cNvPr>
          <p:cNvSpPr>
            <a:spLocks noGrp="1"/>
          </p:cNvSpPr>
          <p:nvPr>
            <p:ph type="title"/>
          </p:nvPr>
        </p:nvSpPr>
        <p:spPr/>
        <p:txBody>
          <a:bodyPr/>
          <a:lstStyle/>
          <a:p>
            <a:r>
              <a:rPr lang="en-US" dirty="0"/>
              <a:t>Phases of thematic analysis</a:t>
            </a:r>
            <a:endParaRPr lang="en-HK" dirty="0"/>
          </a:p>
        </p:txBody>
      </p:sp>
      <p:sp>
        <p:nvSpPr>
          <p:cNvPr id="3" name="Content Placeholder 2">
            <a:extLst>
              <a:ext uri="{FF2B5EF4-FFF2-40B4-BE49-F238E27FC236}">
                <a16:creationId xmlns:a16="http://schemas.microsoft.com/office/drawing/2014/main" id="{1A95E839-4BCA-094E-A389-22A144ACCF7E}"/>
              </a:ext>
            </a:extLst>
          </p:cNvPr>
          <p:cNvSpPr>
            <a:spLocks noGrp="1"/>
          </p:cNvSpPr>
          <p:nvPr>
            <p:ph idx="1"/>
          </p:nvPr>
        </p:nvSpPr>
        <p:spPr/>
        <p:txBody>
          <a:bodyPr/>
          <a:lstStyle/>
          <a:p>
            <a:pPr marL="502920" indent="-457200">
              <a:buFont typeface="+mj-lt"/>
              <a:buAutoNum type="arabicPeriod"/>
            </a:pPr>
            <a:r>
              <a:rPr lang="en-US" dirty="0"/>
              <a:t>Familiarizing yourself with your data</a:t>
            </a:r>
          </a:p>
          <a:p>
            <a:pPr marL="502920" indent="-457200">
              <a:buFont typeface="+mj-lt"/>
              <a:buAutoNum type="arabicPeriod"/>
            </a:pPr>
            <a:r>
              <a:rPr lang="en-US" dirty="0"/>
              <a:t>Generating initial codes</a:t>
            </a:r>
          </a:p>
          <a:p>
            <a:pPr marL="502920" indent="-457200">
              <a:buFont typeface="+mj-lt"/>
              <a:buAutoNum type="arabicPeriod"/>
            </a:pPr>
            <a:r>
              <a:rPr lang="en-US" dirty="0"/>
              <a:t>Searching for themes</a:t>
            </a:r>
          </a:p>
          <a:p>
            <a:pPr marL="502920" indent="-457200">
              <a:buFont typeface="+mj-lt"/>
              <a:buAutoNum type="arabicPeriod"/>
            </a:pPr>
            <a:r>
              <a:rPr lang="en-US" dirty="0"/>
              <a:t>Reviewing themes</a:t>
            </a:r>
          </a:p>
          <a:p>
            <a:pPr marL="502920" indent="-457200">
              <a:buFont typeface="+mj-lt"/>
              <a:buAutoNum type="arabicPeriod"/>
            </a:pPr>
            <a:r>
              <a:rPr lang="en-US" dirty="0"/>
              <a:t>Defining and naming themes</a:t>
            </a:r>
          </a:p>
          <a:p>
            <a:pPr marL="502920" indent="-457200">
              <a:buFont typeface="+mj-lt"/>
              <a:buAutoNum type="arabicPeriod"/>
            </a:pPr>
            <a:r>
              <a:rPr lang="en-US" dirty="0"/>
              <a:t>Producing the report</a:t>
            </a:r>
            <a:endParaRPr lang="en-HK" dirty="0"/>
          </a:p>
        </p:txBody>
      </p:sp>
    </p:spTree>
    <p:extLst>
      <p:ext uri="{BB962C8B-B14F-4D97-AF65-F5344CB8AC3E}">
        <p14:creationId xmlns:p14="http://schemas.microsoft.com/office/powerpoint/2010/main" val="1522172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E8FF-6383-F83F-8333-B27125EA8E36}"/>
              </a:ext>
            </a:extLst>
          </p:cNvPr>
          <p:cNvSpPr>
            <a:spLocks noGrp="1"/>
          </p:cNvSpPr>
          <p:nvPr>
            <p:ph type="title"/>
          </p:nvPr>
        </p:nvSpPr>
        <p:spPr/>
        <p:txBody>
          <a:bodyPr/>
          <a:lstStyle/>
          <a:p>
            <a:r>
              <a:rPr lang="en-HK" dirty="0"/>
              <a:t>Online resources</a:t>
            </a:r>
            <a:endParaRPr lang="en-GB" dirty="0"/>
          </a:p>
        </p:txBody>
      </p:sp>
      <p:sp>
        <p:nvSpPr>
          <p:cNvPr id="3" name="Content Placeholder 2">
            <a:extLst>
              <a:ext uri="{FF2B5EF4-FFF2-40B4-BE49-F238E27FC236}">
                <a16:creationId xmlns:a16="http://schemas.microsoft.com/office/drawing/2014/main" id="{76885AA3-360A-4FBA-4FFA-3619AAAD317D}"/>
              </a:ext>
            </a:extLst>
          </p:cNvPr>
          <p:cNvSpPr>
            <a:spLocks noGrp="1"/>
          </p:cNvSpPr>
          <p:nvPr>
            <p:ph idx="1"/>
          </p:nvPr>
        </p:nvSpPr>
        <p:spPr/>
        <p:txBody>
          <a:bodyPr/>
          <a:lstStyle/>
          <a:p>
            <a:pPr marL="45720" indent="0">
              <a:buNone/>
            </a:pPr>
            <a:r>
              <a:rPr lang="en-HK" dirty="0"/>
              <a:t>Five Types of Qualitative Research Design</a:t>
            </a:r>
          </a:p>
          <a:p>
            <a:pPr marL="45720" indent="0">
              <a:buNone/>
            </a:pPr>
            <a:r>
              <a:rPr lang="en-HK" dirty="0">
                <a:hlinkClick r:id="rId2"/>
              </a:rPr>
              <a:t>https://www.youtube.com/watch?v=H45UCgcfLC8</a:t>
            </a:r>
            <a:endParaRPr lang="en-HK" dirty="0"/>
          </a:p>
          <a:p>
            <a:pPr marL="45720" indent="0">
              <a:buNone/>
            </a:pPr>
            <a:r>
              <a:rPr lang="en-HK" dirty="0"/>
              <a:t>Types of Qualitative Data Analysis [Purposes, Steps, Example]</a:t>
            </a:r>
          </a:p>
          <a:p>
            <a:pPr marL="45720" indent="0">
              <a:buNone/>
            </a:pPr>
            <a:r>
              <a:rPr lang="en-HK" dirty="0">
                <a:hlinkClick r:id="rId3"/>
              </a:rPr>
              <a:t>https://youtu.be/dxxES6YYwMs</a:t>
            </a:r>
            <a:endParaRPr lang="en-HK" dirty="0"/>
          </a:p>
          <a:p>
            <a:pPr marL="45720" indent="0">
              <a:buNone/>
            </a:pPr>
            <a:endParaRPr lang="en-HK" dirty="0"/>
          </a:p>
          <a:p>
            <a:endParaRPr lang="en-GB" dirty="0"/>
          </a:p>
        </p:txBody>
      </p:sp>
    </p:spTree>
    <p:extLst>
      <p:ext uri="{BB962C8B-B14F-4D97-AF65-F5344CB8AC3E}">
        <p14:creationId xmlns:p14="http://schemas.microsoft.com/office/powerpoint/2010/main" val="2784939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1883</TotalTime>
  <Words>3878</Words>
  <Application>Microsoft Office PowerPoint</Application>
  <PresentationFormat>Custom</PresentationFormat>
  <Paragraphs>302</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ＭＳ Ｐゴシック</vt:lpstr>
      <vt:lpstr>Arial</vt:lpstr>
      <vt:lpstr>Century Gothic</vt:lpstr>
      <vt:lpstr>Continental Asia 16x9</vt:lpstr>
      <vt:lpstr>SBPD8001  Preparing for doctoral research</vt:lpstr>
      <vt:lpstr>Topics</vt:lpstr>
      <vt:lpstr>Research Design</vt:lpstr>
      <vt:lpstr>Research design</vt:lpstr>
      <vt:lpstr>PowerPoint Presentation</vt:lpstr>
      <vt:lpstr>Research onion</vt:lpstr>
      <vt:lpstr>Research Onion</vt:lpstr>
      <vt:lpstr>Research onion</vt:lpstr>
      <vt:lpstr>research philosophy</vt:lpstr>
      <vt:lpstr>research philosophy</vt:lpstr>
      <vt:lpstr>research philosophy</vt:lpstr>
      <vt:lpstr>Research philosophy and research design</vt:lpstr>
      <vt:lpstr>Research philosophy and research design</vt:lpstr>
      <vt:lpstr>Three types of reasoning</vt:lpstr>
      <vt:lpstr>Methodological choice</vt:lpstr>
      <vt:lpstr>Research strategy</vt:lpstr>
      <vt:lpstr>Research strategy</vt:lpstr>
      <vt:lpstr>Research strategy</vt:lpstr>
      <vt:lpstr>Experimental Research</vt:lpstr>
      <vt:lpstr>Experimental research</vt:lpstr>
      <vt:lpstr>Experimental research</vt:lpstr>
      <vt:lpstr>Survey Research</vt:lpstr>
      <vt:lpstr>Survey Research</vt:lpstr>
      <vt:lpstr>Types of Surveys</vt:lpstr>
      <vt:lpstr>Online Surveys</vt:lpstr>
      <vt:lpstr>Case Study Research</vt:lpstr>
      <vt:lpstr>Case Study Research</vt:lpstr>
      <vt:lpstr>Case study research</vt:lpstr>
      <vt:lpstr>Single- versus Multiple-case Design</vt:lpstr>
      <vt:lpstr>Single- versus Multiple-case Design</vt:lpstr>
      <vt:lpstr>Action Research</vt:lpstr>
      <vt:lpstr>Action Research - Example</vt:lpstr>
      <vt:lpstr>Advantages and Disadvantages</vt:lpstr>
      <vt:lpstr>Data collection methods</vt:lpstr>
      <vt:lpstr>Data Analysis techniques</vt:lpstr>
      <vt:lpstr>Grounded analysis (Glaser &amp; Strauss, 1967)</vt:lpstr>
      <vt:lpstr>Grounded analysis - Example</vt:lpstr>
      <vt:lpstr>Grounded analysis - Example</vt:lpstr>
      <vt:lpstr>Thematic analysis (Braun &amp; Clarke, 2006)</vt:lpstr>
      <vt:lpstr>Phases of thematic analysis</vt:lpstr>
      <vt:lpstr>Online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50</cp:revision>
  <cp:lastPrinted>2018-01-28T13:50:42Z</cp:lastPrinted>
  <dcterms:created xsi:type="dcterms:W3CDTF">2018-01-26T07:54:29Z</dcterms:created>
  <dcterms:modified xsi:type="dcterms:W3CDTF">2025-01-10T08:55:10Z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