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359" autoAdjust="0"/>
  </p:normalViewPr>
  <p:slideViewPr>
    <p:cSldViewPr snapToGrid="0">
      <p:cViewPr varScale="1">
        <p:scale>
          <a:sx n="59" d="100"/>
          <a:sy n="59" d="100"/>
        </p:scale>
        <p:origin x="945"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microsoft.com/office/2018/10/relationships/authors" Target="authors.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0A2A85-D485-4F63-9548-BA94C1C3BD68}" type="datetimeFigureOut">
              <a:rPr lang="en-GB" smtClean="0"/>
              <a:t>19/07/2024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BC7473-D260-40DA-ABAE-17F0047DE5DF}" type="slidenum">
              <a:rPr lang="en-GB" smtClean="0"/>
              <a:t>‹#›</a:t>
            </a:fld>
            <a:endParaRPr lang="en-GB" dirty="0"/>
          </a:p>
        </p:txBody>
      </p:sp>
    </p:spTree>
    <p:extLst>
      <p:ext uri="{BB962C8B-B14F-4D97-AF65-F5344CB8AC3E}">
        <p14:creationId xmlns:p14="http://schemas.microsoft.com/office/powerpoint/2010/main" val="640604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This report provides an in-depth analysis of Jet2Holidays, covering its organisational structure, size, and functions. It explores the internal and external environments through a PESTLE analysis, examines stakeholder influence, reviews various departmental functions, and discusses the company’s culture, ethics, and CSR activities in the context of its competitive position.</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2</a:t>
            </a:fld>
            <a:endParaRPr lang="en-GB" dirty="0"/>
          </a:p>
        </p:txBody>
      </p:sp>
    </p:spTree>
    <p:extLst>
      <p:ext uri="{BB962C8B-B14F-4D97-AF65-F5344CB8AC3E}">
        <p14:creationId xmlns:p14="http://schemas.microsoft.com/office/powerpoint/2010/main" val="2324592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is a well-known British tour operating company that is involved in selling package holidays (Jet2holidays, 2024). As part of Jet2.com, it enjoys the airline’s broad network through which it offers easily accessible and cost-effective travel opportunities. Proud of the branding of its key selling points being customer satisfaction, quality, value and choice, Jet2Holidays specialises in offering great holidays. </a:t>
            </a:r>
            <a:r>
              <a:rPr lang="en-GB" sz="1800" dirty="0">
                <a:solidFill>
                  <a:srgbClr val="FF0000"/>
                </a:solidFill>
                <a:effectLst/>
                <a:latin typeface="Times New Roman" panose="02020603050405020304" pitchFamily="18" charset="0"/>
                <a:ea typeface="Times New Roman" panose="02020603050405020304" pitchFamily="18" charset="0"/>
              </a:rPr>
              <a:t>The brand has created a target audience which consists of individuals who are looking for a vacation along with their friends and families. The packages enable the customers to actually gain more value out of the services offered by the firm and even provide a solution for family vacations.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3</a:t>
            </a:fld>
            <a:endParaRPr lang="en-GB" dirty="0"/>
          </a:p>
        </p:txBody>
      </p:sp>
    </p:spTree>
    <p:extLst>
      <p:ext uri="{BB962C8B-B14F-4D97-AF65-F5344CB8AC3E}">
        <p14:creationId xmlns:p14="http://schemas.microsoft.com/office/powerpoint/2010/main" val="3641700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operates with a hierarchical organisational structure. Pertaining to the eight chosen segments, the concept of ‘Brand Shares (BETA)’ of the segment Jet2Holidays is the highest with 20 per cent (Statista, 2024). </a:t>
            </a:r>
            <a:r>
              <a:rPr lang="en-GB" sz="1800" dirty="0">
                <a:solidFill>
                  <a:srgbClr val="FF0000"/>
                </a:solidFill>
                <a:effectLst/>
                <a:latin typeface="Times New Roman" panose="02020603050405020304" pitchFamily="18" charset="0"/>
                <a:ea typeface="Times New Roman" panose="02020603050405020304" pitchFamily="18" charset="0"/>
              </a:rPr>
              <a:t>One can consider the structure to be like that of a tall organisational structure</a:t>
            </a:r>
            <a:r>
              <a:rPr lang="en-GB" sz="1800" dirty="0">
                <a:effectLst/>
                <a:latin typeface="Times New Roman" panose="02020603050405020304" pitchFamily="18" charset="0"/>
                <a:ea typeface="Times New Roman" panose="02020603050405020304" pitchFamily="18" charset="0"/>
              </a:rPr>
              <a:t>. Some of its functions include Operations, Marketing, Finance and Human resources. Every single department is involved in the management of the holidays, starting from the booking process to after sales service. This structure enhances operational effectiveness and guarantees coverage of all service areas pertaining to holidays and their management.</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4</a:t>
            </a:fld>
            <a:endParaRPr lang="en-GB" dirty="0"/>
          </a:p>
        </p:txBody>
      </p:sp>
    </p:spTree>
    <p:extLst>
      <p:ext uri="{BB962C8B-B14F-4D97-AF65-F5344CB8AC3E}">
        <p14:creationId xmlns:p14="http://schemas.microsoft.com/office/powerpoint/2010/main" val="3393097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Pestle Analysis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Political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Political factors can greatly influence Jet2Holidays through political stability and government policies. New rules and regulation implementations in the aviation and travel industry, such as post-Brexit alteration, can come in handy in modifying the operations, cost structure and market entry (Wright, 2022). The company needs to follow international laws and bilateral agreements to sustain and diversify its destinations’ line-up.</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Economic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There are economic factors such as inflation, exchange rates and buying power of customers and citizens in any country that affects the profitability of Jet2Holidays and the sale of holiday packages. This is especially significant when economic volatility occurs, which can limit consumers’ willingness to travel and possibly their budget choices. On the other hand, there could be instances in economic development that increase demand. A significant cost is fuel costs that are vulnerable to volatility in the global market affecting the organisation’s pricing strategy and revenue.</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Social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Consumer lifestyle factors and demographic factors put emphasis on certain preferences and on the overall demand curve. Customer awareness and preference towards green travelling and environment-friendly holidays also impact the company to embrace environmentally sustainable travelling and tourism (Filimonau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Social media and online reviews also pose a challenge to brand reputation and the way that customer engagement is managed.</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Technological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There are social opportunities for Jet2Holidays; the use of technology can be utilised to improve its customer interface and the processes it offers. Embracement of digital platforms and procurement of mobile applications and artificial intelligence based customer service solutions can help in minimising the hitches related to bookings and enhance the customer experiences. Analytical, insightful information promotes the use of tailored marketing and advertisements. However, the growth in the number of cybersecurity threats and data privacy issues makes IT management and compliance with data protection standards critical.</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Legal Factors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Legal requirements such as aviation and travel rules and regulations, consumer protection policies and employees’ rights and policies are imperative to the operation of Jet2Holidays. Maintaining high health and safety guidelines after the pandemic is crucial to customers’ satisfaction and business stability. In particular, issues related to IP protection and regulations for using advertisements are considered critical for companies and demand strict legal supervision to prevent controversies.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Environmental Factors</a:t>
            </a:r>
            <a:endParaRPr lang="en-GB" sz="1800" u="none" strike="noStrike"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Environmental responsibility has emerged as a significant factor in its operations for Jet2Holidays. The firm needs to manage its environmental footprint and reduce emissions from flights. Adapting to the principles of eco-friendly consumption, recycling, and many more, as well as carrying out activities aimed at the development of green tourism, corresponds to the expectations of consumers and the legal framework (Yousaf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2021). Global warming and climate change also pose threats to travel plans and the viability of destinations.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5</a:t>
            </a:fld>
            <a:endParaRPr lang="en-GB" dirty="0"/>
          </a:p>
        </p:txBody>
      </p:sp>
    </p:spTree>
    <p:extLst>
      <p:ext uri="{BB962C8B-B14F-4D97-AF65-F5344CB8AC3E}">
        <p14:creationId xmlns:p14="http://schemas.microsoft.com/office/powerpoint/2010/main" val="395552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stakeholders of Jet2Holidays consist of customers, employees, shareholders, suppliers, and the regulating authorities (Jet2 plc, 2023). Customers provide feedback about service quality and direct product offerings by indicating market tendencies. </a:t>
            </a:r>
            <a:r>
              <a:rPr lang="en-GB" sz="1800" dirty="0">
                <a:solidFill>
                  <a:srgbClr val="FF0000"/>
                </a:solidFill>
                <a:effectLst/>
                <a:latin typeface="Times New Roman" panose="02020603050405020304" pitchFamily="18" charset="0"/>
                <a:ea typeface="Times New Roman" panose="02020603050405020304" pitchFamily="18" charset="0"/>
              </a:rPr>
              <a:t>The company has a strength of 17000 employees in the UK (Jet2 plc, 2024).</a:t>
            </a:r>
            <a:r>
              <a:rPr lang="en-GB" sz="1800" dirty="0">
                <a:effectLst/>
                <a:latin typeface="Times New Roman" panose="02020603050405020304" pitchFamily="18" charset="0"/>
                <a:ea typeface="Times New Roman" panose="02020603050405020304" pitchFamily="18" charset="0"/>
              </a:rPr>
              <a:t> Employees influence internal environment management that determines organisational structure and operation. Management of financial performance and strategies of a company belongs to shareholders. In service delivery and cost management, the suppliers play an important role. Industry regulators oversee operations and set policies for adherence.  Hence, it is pertinent to identify and communicate with these people to align organisational choices with more expectations and prolonged learning.</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6</a:t>
            </a:fld>
            <a:endParaRPr lang="en-GB" dirty="0"/>
          </a:p>
        </p:txBody>
      </p:sp>
    </p:spTree>
    <p:extLst>
      <p:ext uri="{BB962C8B-B14F-4D97-AF65-F5344CB8AC3E}">
        <p14:creationId xmlns:p14="http://schemas.microsoft.com/office/powerpoint/2010/main" val="2161534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Marketing</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marketing team at Jet2Holidays is about advertising various holiday products and increasing brand awareness. It uses digital platforms easily and segments its target markets based on customer data analytics when competing in the market (Jet2 Travel Tech, 2024). Concerning this, strategies focus on customer involvement and differentiation by captivating campaigns and targeted promotions.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Finance</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Jet2Holidays’ financial team is responsible for effective budget management, cost containment/optimisation, and financial forecasting within a changing business and legislation environment. It sustains and controls profit, manages the firm’s cash, and reviews the prospects for investment to enable growth and return on the shareholders’ investment.</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Operations</a:t>
            </a:r>
            <a:endParaRPr lang="en-GB"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operations team involve management of the customer experience regarding the holidays and the overall running of the business. They continue to facilitate the relationship between hotels, airlines and tour operators whilst coordinating and controlling service delivery to the same destinations.</a:t>
            </a:r>
            <a:endParaRPr lang="en-GB" sz="1800" dirty="0">
              <a:effectLst/>
              <a:latin typeface="Arial" panose="020B0604020202020204" pitchFamily="34" charset="0"/>
              <a:ea typeface="Arial" panose="020B0604020202020204" pitchFamily="34" charset="0"/>
            </a:endParaRPr>
          </a:p>
          <a:p>
            <a:pPr marL="285750" lvl="0" indent="-285750" algn="just">
              <a:lnSpc>
                <a:spcPct val="150000"/>
              </a:lnSpc>
              <a:buFont typeface="Arial" panose="020B0604020202020204" pitchFamily="34" charset="0"/>
              <a:buChar char="•"/>
            </a:pPr>
            <a:r>
              <a:rPr lang="en-GB" sz="1800" b="1" i="1" u="none" strike="noStrike" dirty="0">
                <a:effectLst/>
                <a:latin typeface="Times New Roman" panose="02020603050405020304" pitchFamily="18" charset="0"/>
                <a:ea typeface="Times New Roman" panose="02020603050405020304" pitchFamily="18" charset="0"/>
              </a:rPr>
              <a:t>Human Resources</a:t>
            </a:r>
            <a:endParaRPr lang="en-GB" sz="1800" u="none" strike="noStrike"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Recruitment, selection, training, appraisal, reward, and employee engagement are some of the functions of Human Resource Management (HRM) at Jet2Holidays to meet organisational objectives and sustain a skilled workforce (Jet2 plc, 2024). The organisation’s culture and values are incorporated into strategic human resource management to enhance employee participation, especially in tackling the challenges facing the industry and the ever-changing labour laws.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7</a:t>
            </a:fld>
            <a:endParaRPr lang="en-GB" dirty="0"/>
          </a:p>
        </p:txBody>
      </p:sp>
    </p:spTree>
    <p:extLst>
      <p:ext uri="{BB962C8B-B14F-4D97-AF65-F5344CB8AC3E}">
        <p14:creationId xmlns:p14="http://schemas.microsoft.com/office/powerpoint/2010/main" val="161859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pursues the policies of customer-oriented service delivery and the organisation’s high efficiency based on teamwork and strict ethical standards. In the business world, ethical practices direct the behaviour of business people and create confidence among the business partners. CSR activities include environmental conservation, support towards community and other sectors, and conducting responsible tourism (Madanaguli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2022). It supports local economies by providing partners and donations, which proves the company has ethical standards in doing business in the travel sector.</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8</a:t>
            </a:fld>
            <a:endParaRPr lang="en-GB" dirty="0"/>
          </a:p>
        </p:txBody>
      </p:sp>
    </p:spTree>
    <p:extLst>
      <p:ext uri="{BB962C8B-B14F-4D97-AF65-F5344CB8AC3E}">
        <p14:creationId xmlns:p14="http://schemas.microsoft.com/office/powerpoint/2010/main" val="2260556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Jet2Holidays shines in its provision of quality, value, and variety in the holidays offered to customers. A well-developed organisational structure in Jet2Holidays, along with suitable departmental positions, contributes to achieving splendid holidays. Jet2Holidays operates in a complex and constantly changing macro environment influenced by political, economic, social, technological, legal, and environmental forces. These shape the foregoing tactics that impact operation tactics, business tactics, and sustainability, whereby organisations globally operate and manage consumers’ changing trends and regulations. Stakeholder management is vital for Jet2Holidays to have its strategic management plans and long-term development goals. Jet2Holidays uses strongly developed operations functions to maintain competitive strategy and organisational stability. This fact proves customer orientation, responsibility, and sustainability in Jet2Holidays’ key strategies that contribute to its credibility and the embracement of its customers.</a:t>
            </a:r>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9</a:t>
            </a:fld>
            <a:endParaRPr lang="en-GB" dirty="0"/>
          </a:p>
        </p:txBody>
      </p:sp>
    </p:spTree>
    <p:extLst>
      <p:ext uri="{BB962C8B-B14F-4D97-AF65-F5344CB8AC3E}">
        <p14:creationId xmlns:p14="http://schemas.microsoft.com/office/powerpoint/2010/main" val="1660482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4BC7473-D260-40DA-ABAE-17F0047DE5DF}" type="slidenum">
              <a:rPr lang="en-GB" smtClean="0"/>
              <a:t>10</a:t>
            </a:fld>
            <a:endParaRPr lang="en-GB" dirty="0"/>
          </a:p>
        </p:txBody>
      </p:sp>
    </p:spTree>
    <p:extLst>
      <p:ext uri="{BB962C8B-B14F-4D97-AF65-F5344CB8AC3E}">
        <p14:creationId xmlns:p14="http://schemas.microsoft.com/office/powerpoint/2010/main" val="415827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8CFB1-458C-4952-8530-DC19B27D40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A17312-44EA-4C2B-9B7D-3EEAC9DFF6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22248E-D11C-40F3-AB8F-B2DBB232E8B9}"/>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5" name="Footer Placeholder 4">
            <a:extLst>
              <a:ext uri="{FF2B5EF4-FFF2-40B4-BE49-F238E27FC236}">
                <a16:creationId xmlns:a16="http://schemas.microsoft.com/office/drawing/2014/main" id="{E2BA506A-E4C2-4B2B-AEE8-42E3F8C809E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3BE63AA-1F4C-4727-A8E8-BF0180C8278D}"/>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2205827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7DB97-BB30-460E-AE6D-995BF30310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FC86FC-8498-42A3-8C18-3F792F59F5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1A4884-DB06-4A5F-93B1-567165860F93}"/>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5" name="Footer Placeholder 4">
            <a:extLst>
              <a:ext uri="{FF2B5EF4-FFF2-40B4-BE49-F238E27FC236}">
                <a16:creationId xmlns:a16="http://schemas.microsoft.com/office/drawing/2014/main" id="{B7B584AD-1147-412F-866C-C024501013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A5F62E3-DBB5-437E-8EA6-E58A10294BEB}"/>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698211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BA51-CDCE-4769-AA85-B3B2C8688B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0130D4-CF89-4E3B-B36C-C3B4A71A9F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15929A-D160-4C65-9016-7133A3B00CAA}"/>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5" name="Footer Placeholder 4">
            <a:extLst>
              <a:ext uri="{FF2B5EF4-FFF2-40B4-BE49-F238E27FC236}">
                <a16:creationId xmlns:a16="http://schemas.microsoft.com/office/drawing/2014/main" id="{00CD3A38-FB96-4298-9556-6C496FE7ACB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BE6D10A-C939-4EE7-B7DE-C9AC1B133CAA}"/>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1145029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133D4-5CBD-43EF-89EC-52B69869D1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E081B9-7CEE-483F-A4D2-7A6A9E3ACD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52090C-48FE-4962-85C8-7CF92137F8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C47B3F-F864-49B4-8018-8C655F377F10}"/>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6" name="Footer Placeholder 5">
            <a:extLst>
              <a:ext uri="{FF2B5EF4-FFF2-40B4-BE49-F238E27FC236}">
                <a16:creationId xmlns:a16="http://schemas.microsoft.com/office/drawing/2014/main" id="{106D5660-163B-4EE2-9214-2E249030A2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4DAE264-E6E3-436B-AAA7-CD553E92B217}"/>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407015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4D26D-2375-4B34-A522-70016295F6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95060A-9C03-4003-BEB4-EA7F6C1439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1560C1-FA64-46F1-BEE2-A1DD2728E3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1F284F-3E50-4CC8-B3B6-83107656EC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DAEEE2-9537-4840-8D6C-6DBEC145A3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A58B14-25D7-4005-A6D2-5AFE653EEF4D}"/>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8" name="Footer Placeholder 7">
            <a:extLst>
              <a:ext uri="{FF2B5EF4-FFF2-40B4-BE49-F238E27FC236}">
                <a16:creationId xmlns:a16="http://schemas.microsoft.com/office/drawing/2014/main" id="{B1A07B96-F853-4195-AC92-A013AA0D900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6B56F10-2C7F-4C8C-9F98-2D5F4F497269}"/>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1453007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BE0FE-E475-45AA-9643-3C0BD9D08A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3F7466-1383-47BE-BC58-EFBEECC92015}"/>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4" name="Footer Placeholder 3">
            <a:extLst>
              <a:ext uri="{FF2B5EF4-FFF2-40B4-BE49-F238E27FC236}">
                <a16:creationId xmlns:a16="http://schemas.microsoft.com/office/drawing/2014/main" id="{FCCD3235-37AB-46E1-9B5C-440623E3200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F4C7D00-A243-4A41-A3D4-B9105740D148}"/>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523199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51CE7E-D8B1-4F25-951C-719A7C49DACD}"/>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3" name="Footer Placeholder 2">
            <a:extLst>
              <a:ext uri="{FF2B5EF4-FFF2-40B4-BE49-F238E27FC236}">
                <a16:creationId xmlns:a16="http://schemas.microsoft.com/office/drawing/2014/main" id="{CA2D1C8E-F08E-44D2-9EDB-A86A87131E2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9831532-3E8B-4DA8-BD03-5D2CA66BCB0F}"/>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2708234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B2B5-A3A9-47F3-9E0D-83E28117BF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F3496D-AA49-438C-AC29-6D4838923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53079E-D36D-48FA-894A-40C5BC4D95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DE17-8120-46F6-B3FA-F47E3C6D7F7C}"/>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6" name="Footer Placeholder 5">
            <a:extLst>
              <a:ext uri="{FF2B5EF4-FFF2-40B4-BE49-F238E27FC236}">
                <a16:creationId xmlns:a16="http://schemas.microsoft.com/office/drawing/2014/main" id="{79C866F6-5314-40BD-8744-C008DD487AE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881DB36-EB5C-4DC9-A22C-161BE96B8D39}"/>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457012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FBAAC-74BE-4A46-A530-1508B995FA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DD923A-5723-4771-8099-F31A8C9B1F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3B8EC83-C7D8-4BE4-97C8-CDB769A5C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AD8744-5C72-4BE9-BEBF-9335140336F8}"/>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6" name="Footer Placeholder 5">
            <a:extLst>
              <a:ext uri="{FF2B5EF4-FFF2-40B4-BE49-F238E27FC236}">
                <a16:creationId xmlns:a16="http://schemas.microsoft.com/office/drawing/2014/main" id="{10B982A9-1AD2-4E44-A766-D2191499432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7C931BC-E105-49F3-8C36-3903B932278D}"/>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2843532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E86A-93F6-48CE-9644-F56AECEDD3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8DADA7-2E08-4909-838A-B90FEA6592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4F083-E74A-44D1-9A82-11A0309C2C8C}"/>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5" name="Footer Placeholder 4">
            <a:extLst>
              <a:ext uri="{FF2B5EF4-FFF2-40B4-BE49-F238E27FC236}">
                <a16:creationId xmlns:a16="http://schemas.microsoft.com/office/drawing/2014/main" id="{AF61DDA5-F3E8-4C14-9FFE-126CC860246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55FD45-A780-4C44-93F0-FDD8EC66D249}"/>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98295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0AAAC-9988-4B2F-81B5-308EF5782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FDBD81-D8AC-4CEF-862C-C52648B2E4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562A65-3A9E-4565-A954-23F910755475}"/>
              </a:ext>
            </a:extLst>
          </p:cNvPr>
          <p:cNvSpPr>
            <a:spLocks noGrp="1"/>
          </p:cNvSpPr>
          <p:nvPr>
            <p:ph type="dt" sz="half" idx="10"/>
          </p:nvPr>
        </p:nvSpPr>
        <p:spPr/>
        <p:txBody>
          <a:bodyPr/>
          <a:lstStyle/>
          <a:p>
            <a:fld id="{45B65A65-DC74-4A7D-96D0-1172206FC26C}" type="datetimeFigureOut">
              <a:rPr lang="en-GB" smtClean="0"/>
              <a:t>19/07/2024</a:t>
            </a:fld>
            <a:endParaRPr lang="en-GB" dirty="0"/>
          </a:p>
        </p:txBody>
      </p:sp>
      <p:sp>
        <p:nvSpPr>
          <p:cNvPr id="5" name="Footer Placeholder 4">
            <a:extLst>
              <a:ext uri="{FF2B5EF4-FFF2-40B4-BE49-F238E27FC236}">
                <a16:creationId xmlns:a16="http://schemas.microsoft.com/office/drawing/2014/main" id="{A325C6A4-0B16-401F-B50A-ADC40282B3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C607443-EC5F-47B3-A490-889EBD2839FC}"/>
              </a:ext>
            </a:extLst>
          </p:cNvPr>
          <p:cNvSpPr>
            <a:spLocks noGrp="1"/>
          </p:cNvSpPr>
          <p:nvPr>
            <p:ph type="sldNum" sz="quarter" idx="12"/>
          </p:nvPr>
        </p:nvSpPr>
        <p:spPr/>
        <p:txBody>
          <a:bodyPr/>
          <a:lstStyle/>
          <a:p>
            <a:fld id="{36E51E44-917D-4C3E-A8F7-54EE55B8B98E}" type="slidenum">
              <a:rPr lang="en-GB" smtClean="0"/>
              <a:t>‹#›</a:t>
            </a:fld>
            <a:endParaRPr lang="en-GB" dirty="0"/>
          </a:p>
        </p:txBody>
      </p:sp>
    </p:spTree>
    <p:extLst>
      <p:ext uri="{BB962C8B-B14F-4D97-AF65-F5344CB8AC3E}">
        <p14:creationId xmlns:p14="http://schemas.microsoft.com/office/powerpoint/2010/main" val="3561692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CFB2FC-A067-4440-8B49-F0D9372083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051119-BE8B-4B09-A972-8408FDBFC6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03463F-E6BF-4623-A95B-2AABA456E9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B65A65-DC74-4A7D-96D0-1172206FC26C}" type="datetimeFigureOut">
              <a:rPr lang="en-GB" smtClean="0"/>
              <a:t>19/07/2024</a:t>
            </a:fld>
            <a:endParaRPr lang="en-GB" dirty="0"/>
          </a:p>
        </p:txBody>
      </p:sp>
      <p:sp>
        <p:nvSpPr>
          <p:cNvPr id="5" name="Footer Placeholder 4">
            <a:extLst>
              <a:ext uri="{FF2B5EF4-FFF2-40B4-BE49-F238E27FC236}">
                <a16:creationId xmlns:a16="http://schemas.microsoft.com/office/drawing/2014/main" id="{1E9B1CAA-F7F5-4585-8427-2DB3A744AA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0F20E7A-4E05-4E6C-952E-5D3F4CD6CA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E51E44-917D-4C3E-A8F7-54EE55B8B98E}" type="slidenum">
              <a:rPr lang="en-GB" smtClean="0"/>
              <a:t>‹#›</a:t>
            </a:fld>
            <a:endParaRPr lang="en-GB" dirty="0"/>
          </a:p>
        </p:txBody>
      </p:sp>
    </p:spTree>
    <p:extLst>
      <p:ext uri="{BB962C8B-B14F-4D97-AF65-F5344CB8AC3E}">
        <p14:creationId xmlns:p14="http://schemas.microsoft.com/office/powerpoint/2010/main" val="1614510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8" Type="http://schemas.openxmlformats.org/officeDocument/2006/relationships/hyperlink" Target="https://www.jet2holidays.com/" TargetMode="External" /><Relationship Id="rId3" Type="http://schemas.openxmlformats.org/officeDocument/2006/relationships/image" Target="../media/image10.png" /><Relationship Id="rId7" Type="http://schemas.openxmlformats.org/officeDocument/2006/relationships/hyperlink" Target="https://jet2traveltech.com/"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hyperlink" Target="https://www.jet2plc.com/en/our-people" TargetMode="External" /><Relationship Id="rId5" Type="http://schemas.openxmlformats.org/officeDocument/2006/relationships/hyperlink" Target="https://www.jet2plc.com/en/corporate_governance" TargetMode="External" /><Relationship Id="rId4" Type="http://schemas.microsoft.com/office/2007/relationships/hdphoto" Target="../media/hdphoto1.wdp" /><Relationship Id="rId9" Type="http://schemas.openxmlformats.org/officeDocument/2006/relationships/hyperlink" Target="https://www.statista.com/forecasts/1256773/brand-market-share-in-the-package-holiday-market-in-the-united-kingd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ips to Get Off The “Holiday Mode”">
            <a:extLst>
              <a:ext uri="{FF2B5EF4-FFF2-40B4-BE49-F238E27FC236}">
                <a16:creationId xmlns:a16="http://schemas.microsoft.com/office/drawing/2014/main" id="{F32E743D-6A7A-4015-B4DD-03FEF5268129}"/>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D58BF35-1A2B-43A7-8CA0-0797E55ECB98}"/>
              </a:ext>
            </a:extLst>
          </p:cNvPr>
          <p:cNvSpPr txBox="1"/>
          <p:nvPr/>
        </p:nvSpPr>
        <p:spPr>
          <a:xfrm>
            <a:off x="2290233" y="2696884"/>
            <a:ext cx="7611533" cy="2145268"/>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4000" b="1" dirty="0">
                <a:effectLst/>
                <a:latin typeface="Times New Roman" panose="02020603050405020304" pitchFamily="18" charset="0"/>
                <a:ea typeface="Times New Roman" panose="02020603050405020304" pitchFamily="18" charset="0"/>
              </a:rPr>
              <a:t>COMPONENT 2: PRACTICAL: GROUP PRESENTATION ON JET2HOLIDAYS</a:t>
            </a:r>
            <a:endParaRPr lang="en-GB" sz="4000" dirty="0"/>
          </a:p>
        </p:txBody>
      </p:sp>
    </p:spTree>
    <p:extLst>
      <p:ext uri="{BB962C8B-B14F-4D97-AF65-F5344CB8AC3E}">
        <p14:creationId xmlns:p14="http://schemas.microsoft.com/office/powerpoint/2010/main" val="3552769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Sunglasses on the beach, Flowers, Summer, Sand, Holiday, HD wallpaper |  Peakpx">
            <a:extLst>
              <a:ext uri="{FF2B5EF4-FFF2-40B4-BE49-F238E27FC236}">
                <a16:creationId xmlns:a16="http://schemas.microsoft.com/office/drawing/2014/main" id="{C16F793B-0DAE-423A-B264-972FCB83CEC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4507749" y="448575"/>
            <a:ext cx="3176502" cy="78319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4000" b="1" kern="0" dirty="0">
                <a:effectLst/>
                <a:latin typeface="Times New Roman" panose="02020603050405020304" pitchFamily="18" charset="0"/>
                <a:ea typeface="Times New Roman" panose="02020603050405020304" pitchFamily="18" charset="0"/>
              </a:rPr>
              <a:t>Introduction</a:t>
            </a:r>
            <a:endParaRPr lang="en-GB" sz="40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486697" y="1698911"/>
            <a:ext cx="6169742" cy="4644534"/>
          </a:xfrm>
          <a:prstGeom prst="roundRect">
            <a:avLst/>
          </a:prstGeom>
          <a:solidFill>
            <a:schemeClr val="lt1">
              <a:alpha val="76000"/>
            </a:schemeClr>
          </a:solidFill>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This report provides an in-depth analysis of Jet2Holidays, covering its organisational structure, size, and functions.</a:t>
            </a:r>
          </a:p>
          <a:p>
            <a:pPr marL="342900" indent="-342900">
              <a:lnSpc>
                <a:spcPct val="150000"/>
              </a:lnSpc>
              <a:buFont typeface="Wingdings" panose="05000000000000000000" pitchFamily="2" charset="2"/>
              <a:buChar char="v"/>
            </a:pPr>
            <a:r>
              <a:rPr lang="en-GB" sz="2000" dirty="0">
                <a:effectLst/>
                <a:latin typeface="Times New Roman" panose="02020603050405020304" pitchFamily="18" charset="0"/>
                <a:ea typeface="Times New Roman" panose="02020603050405020304" pitchFamily="18" charset="0"/>
              </a:rPr>
              <a:t>It explores the internal and external environments through a PESTLE analysis, examines stakeholder influence, reviews various departmental functions, and discusses the company’s culture, ethics, and CSR activities in the context of its competitive position.</a:t>
            </a:r>
            <a:endParaRPr lang="en-GB" sz="1400" b="1" dirty="0"/>
          </a:p>
        </p:txBody>
      </p:sp>
    </p:spTree>
    <p:extLst>
      <p:ext uri="{BB962C8B-B14F-4D97-AF65-F5344CB8AC3E}">
        <p14:creationId xmlns:p14="http://schemas.microsoft.com/office/powerpoint/2010/main" val="1042592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2760236" y="291259"/>
            <a:ext cx="6671528" cy="78319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4000" b="1" kern="0" dirty="0">
                <a:effectLst/>
                <a:latin typeface="Times New Roman" panose="02020603050405020304" pitchFamily="18" charset="0"/>
                <a:ea typeface="Times New Roman" panose="02020603050405020304" pitchFamily="18" charset="0"/>
              </a:rPr>
              <a:t>An overview of Jet2Holidays</a:t>
            </a:r>
            <a:endParaRPr lang="en-GB" sz="40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5671090" y="1960270"/>
            <a:ext cx="6169742" cy="4127159"/>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Jet2Holidays is a British tour operating company</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Part of Jet2.com, utilises airline's network</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Emphasises customer satisfaction, quality, value, and choice</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Specialises in great holiday packages</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Targets individuals, families, and friends</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Enhances customer value and family vacation solutions </a:t>
            </a:r>
          </a:p>
        </p:txBody>
      </p:sp>
      <p:pic>
        <p:nvPicPr>
          <p:cNvPr id="3074" name="Picture 2" descr="Jet2holidays | YieldPlanet | Channel Manager with RMS">
            <a:extLst>
              <a:ext uri="{FF2B5EF4-FFF2-40B4-BE49-F238E27FC236}">
                <a16:creationId xmlns:a16="http://schemas.microsoft.com/office/drawing/2014/main" id="{08FB204C-F1DA-4908-BC2A-2C0A53B0431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1189702"/>
            <a:ext cx="5250426" cy="5668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0238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74000">
              <a:schemeClr val="accent5">
                <a:lumMod val="75000"/>
              </a:schemeClr>
            </a:gs>
            <a:gs pos="92000">
              <a:schemeClr val="accent5">
                <a:lumMod val="40000"/>
                <a:lumOff val="60000"/>
              </a:schemeClr>
            </a:gs>
            <a:gs pos="100000">
              <a:schemeClr val="bg1"/>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895043" y="527275"/>
            <a:ext cx="4694903" cy="919401"/>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400" b="1" kern="0" dirty="0">
                <a:effectLst/>
                <a:latin typeface="Times New Roman" panose="02020603050405020304" pitchFamily="18" charset="0"/>
                <a:ea typeface="Times New Roman" panose="02020603050405020304" pitchFamily="18" charset="0"/>
              </a:rPr>
              <a:t>The organisation structure, size, and functions</a:t>
            </a:r>
            <a:endParaRPr lang="en-GB" sz="24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157624" y="1624533"/>
            <a:ext cx="6169742" cy="5148715"/>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Jet2Holidays operates with a hierarchical organisational structure</a:t>
            </a:r>
          </a:p>
          <a:p>
            <a:pPr marL="342900" indent="-342900">
              <a:lnSpc>
                <a:spcPct val="150000"/>
              </a:lnSpc>
              <a:buFont typeface="Wingdings" panose="05000000000000000000" pitchFamily="2" charset="2"/>
              <a:buChar char="v"/>
            </a:pPr>
            <a:r>
              <a:rPr lang="en-US" sz="2000" dirty="0">
                <a:latin typeface="Times New Roman" panose="02020603050405020304" pitchFamily="18" charset="0"/>
                <a:ea typeface="Times New Roman" panose="02020603050405020304" pitchFamily="18" charset="0"/>
              </a:rPr>
              <a:t>It can be regarded as a tall organisational structure</a:t>
            </a:r>
            <a:endParaRPr lang="en-US" sz="2000" dirty="0">
              <a:effectLst/>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Jet2Holidays has the highest brand Shares among others, that is 20 per cent (Statista, 2024)</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Some of its functions include Operations, Marketing, Finance and Human resources</a:t>
            </a:r>
          </a:p>
          <a:p>
            <a:pPr marL="342900" indent="-342900">
              <a:lnSpc>
                <a:spcPct val="150000"/>
              </a:lnSpc>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rPr>
              <a:t>Every single department is involved in the management of the holidays, starting from the booking process to after-sales service</a:t>
            </a:r>
          </a:p>
        </p:txBody>
      </p:sp>
      <p:pic>
        <p:nvPicPr>
          <p:cNvPr id="4098" name="Picture 2" descr="Confirmation | Jet2holidays">
            <a:extLst>
              <a:ext uri="{FF2B5EF4-FFF2-40B4-BE49-F238E27FC236}">
                <a16:creationId xmlns:a16="http://schemas.microsoft.com/office/drawing/2014/main" id="{90BD7B46-3751-4C1B-8B44-C4A02DAECE7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602056" y="176981"/>
            <a:ext cx="5432320" cy="6513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968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74000">
              <a:srgbClr val="7030A0"/>
            </a:gs>
            <a:gs pos="73000">
              <a:srgbClr val="7030A0"/>
            </a:gs>
            <a:gs pos="100000">
              <a:schemeClr val="bg1"/>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978310" y="248220"/>
            <a:ext cx="10235379" cy="1328023"/>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600" b="1" kern="0" dirty="0">
                <a:effectLst/>
                <a:latin typeface="Times New Roman" panose="02020603050405020304" pitchFamily="18" charset="0"/>
                <a:ea typeface="Times New Roman" panose="02020603050405020304" pitchFamily="18" charset="0"/>
              </a:rPr>
              <a:t>The internal and external environment influencing the organisation</a:t>
            </a:r>
            <a:endParaRPr lang="en-GB" sz="3600" dirty="0"/>
          </a:p>
        </p:txBody>
      </p:sp>
      <p:sp>
        <p:nvSpPr>
          <p:cNvPr id="5" name="TextBox 4">
            <a:extLst>
              <a:ext uri="{FF2B5EF4-FFF2-40B4-BE49-F238E27FC236}">
                <a16:creationId xmlns:a16="http://schemas.microsoft.com/office/drawing/2014/main" id="{B83A53B2-1551-4B34-8E6B-EE19513DCF13}"/>
              </a:ext>
            </a:extLst>
          </p:cNvPr>
          <p:cNvSpPr txBox="1"/>
          <p:nvPr/>
        </p:nvSpPr>
        <p:spPr>
          <a:xfrm>
            <a:off x="6095999" y="1927123"/>
            <a:ext cx="5907255" cy="4662411"/>
          </a:xfrm>
          <a:prstGeom prst="round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1200" dirty="0">
                <a:effectLst/>
                <a:latin typeface="Times New Roman" panose="02020603050405020304" pitchFamily="18" charset="0"/>
                <a:ea typeface="Times New Roman" panose="02020603050405020304" pitchFamily="18" charset="0"/>
              </a:rPr>
              <a:t>Political </a:t>
            </a:r>
            <a:r>
              <a:rPr lang="en-GB" sz="1200" dirty="0">
                <a:effectLst/>
                <a:latin typeface="Times New Roman" panose="02020603050405020304" pitchFamily="18" charset="0"/>
                <a:ea typeface="Times New Roman" panose="02020603050405020304" pitchFamily="18" charset="0"/>
              </a:rPr>
              <a:t>factors, rules, and regulation implementations in the aviation and travel industry, such as post-Brexit alteration, can come in handy in modifying the operations, cost structure and market entry (Wright, 2022).</a:t>
            </a:r>
            <a:r>
              <a:rPr lang="en-US" sz="1200" dirty="0">
                <a:effectLst/>
                <a:latin typeface="Times New Roman" panose="02020603050405020304" pitchFamily="18" charset="0"/>
                <a:ea typeface="Times New Roman" panose="02020603050405020304" pitchFamily="18" charset="0"/>
              </a:rPr>
              <a:t> </a:t>
            </a:r>
          </a:p>
          <a:p>
            <a:pPr marL="342900" indent="-342900">
              <a:lnSpc>
                <a:spcPct val="150000"/>
              </a:lnSpc>
              <a:buFont typeface="Wingdings" panose="05000000000000000000" pitchFamily="2" charset="2"/>
              <a:buChar char="v"/>
            </a:pPr>
            <a:r>
              <a:rPr lang="en-US" sz="1200" dirty="0">
                <a:latin typeface="Times New Roman" panose="02020603050405020304" pitchFamily="18" charset="0"/>
                <a:ea typeface="Times New Roman" panose="02020603050405020304" pitchFamily="18" charset="0"/>
              </a:rPr>
              <a:t>Economic factors- </a:t>
            </a:r>
            <a:r>
              <a:rPr lang="en-GB" sz="1200" dirty="0">
                <a:effectLst/>
                <a:latin typeface="Times New Roman" panose="02020603050405020304" pitchFamily="18" charset="0"/>
                <a:ea typeface="Times New Roman" panose="02020603050405020304" pitchFamily="18" charset="0"/>
              </a:rPr>
              <a:t>There are economic factors such as inflation, exchange rates and buying power of customers and citizens in any country that affects the profitability of Jet2Holidays and the sale of holiday packages. </a:t>
            </a:r>
            <a:endParaRPr lang="en-US" sz="1200" dirty="0">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dirty="0">
                <a:effectLst/>
                <a:latin typeface="Times New Roman" panose="02020603050405020304" pitchFamily="18" charset="0"/>
                <a:ea typeface="Times New Roman" panose="02020603050405020304" pitchFamily="18" charset="0"/>
              </a:rPr>
              <a:t>Social factors-  </a:t>
            </a:r>
            <a:r>
              <a:rPr lang="en-GB" sz="1200" dirty="0">
                <a:effectLst/>
                <a:latin typeface="Times New Roman" panose="02020603050405020304" pitchFamily="18" charset="0"/>
                <a:ea typeface="Times New Roman" panose="02020603050405020304" pitchFamily="18" charset="0"/>
              </a:rPr>
              <a:t>Consumer lifestyle factors and demographic factors put emphasis on certain preferences and on the overall demand curve</a:t>
            </a:r>
            <a:r>
              <a:rPr lang="en-US" sz="1200" dirty="0">
                <a:effectLst/>
                <a:latin typeface="Times New Roman" panose="02020603050405020304" pitchFamily="18" charset="0"/>
                <a:ea typeface="Times New Roman" panose="02020603050405020304" pitchFamily="18" charset="0"/>
              </a:rPr>
              <a:t>(Filimonau </a:t>
            </a:r>
            <a:r>
              <a:rPr lang="en-US" sz="1200" i="1" dirty="0">
                <a:effectLst/>
                <a:latin typeface="Times New Roman" panose="02020603050405020304" pitchFamily="18" charset="0"/>
                <a:ea typeface="Times New Roman" panose="02020603050405020304" pitchFamily="18" charset="0"/>
              </a:rPr>
              <a:t>et al.,</a:t>
            </a:r>
            <a:r>
              <a:rPr lang="en-US" sz="1200" dirty="0">
                <a:effectLst/>
                <a:latin typeface="Times New Roman" panose="02020603050405020304" pitchFamily="18" charset="0"/>
                <a:ea typeface="Times New Roman" panose="02020603050405020304" pitchFamily="18" charset="0"/>
              </a:rPr>
              <a:t> 2022)</a:t>
            </a:r>
          </a:p>
          <a:p>
            <a:pPr marL="342900" indent="-342900">
              <a:lnSpc>
                <a:spcPct val="150000"/>
              </a:lnSpc>
              <a:buFont typeface="Wingdings" panose="05000000000000000000" pitchFamily="2" charset="2"/>
              <a:buChar char="v"/>
            </a:pPr>
            <a:r>
              <a:rPr lang="en-US" sz="1200" dirty="0">
                <a:latin typeface="Times New Roman" panose="02020603050405020304" pitchFamily="18" charset="0"/>
                <a:ea typeface="Times New Roman" panose="02020603050405020304" pitchFamily="18" charset="0"/>
              </a:rPr>
              <a:t>Technological factors- </a:t>
            </a:r>
            <a:r>
              <a:rPr lang="en-GB" sz="1200" dirty="0">
                <a:effectLst/>
                <a:latin typeface="Times New Roman" panose="02020603050405020304" pitchFamily="18" charset="0"/>
                <a:ea typeface="Times New Roman" panose="02020603050405020304" pitchFamily="18" charset="0"/>
              </a:rPr>
              <a:t>Analytical, insightful information promotes the use of tailored marketing and advertisements. </a:t>
            </a:r>
            <a:endParaRPr lang="en-US" sz="1200" dirty="0">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dirty="0">
                <a:effectLst/>
                <a:latin typeface="Times New Roman" panose="02020603050405020304" pitchFamily="18" charset="0"/>
                <a:ea typeface="Times New Roman" panose="02020603050405020304" pitchFamily="18" charset="0"/>
              </a:rPr>
              <a:t>Legal factors- </a:t>
            </a:r>
            <a:r>
              <a:rPr lang="en-GB" sz="1200" dirty="0">
                <a:effectLst/>
                <a:latin typeface="Times New Roman" panose="02020603050405020304" pitchFamily="18" charset="0"/>
                <a:ea typeface="Times New Roman" panose="02020603050405020304" pitchFamily="18" charset="0"/>
              </a:rPr>
              <a:t>Maintaining high health and safety guidelines after the pandemic are crucial to customers’ satisfaction and business stability</a:t>
            </a:r>
            <a:endParaRPr lang="en-US" sz="1200" dirty="0">
              <a:effectLst/>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dirty="0">
                <a:latin typeface="Times New Roman" panose="02020603050405020304" pitchFamily="18" charset="0"/>
                <a:ea typeface="Times New Roman" panose="02020603050405020304" pitchFamily="18" charset="0"/>
              </a:rPr>
              <a:t>Environmental factors- </a:t>
            </a:r>
            <a:r>
              <a:rPr lang="en-GB" sz="1200" dirty="0">
                <a:effectLst/>
                <a:latin typeface="Times New Roman" panose="02020603050405020304" pitchFamily="18" charset="0"/>
                <a:ea typeface="Times New Roman" panose="02020603050405020304" pitchFamily="18" charset="0"/>
              </a:rPr>
              <a:t>Environmental responsibility has emerged as a significant factor in its operations for Jet2Holidays.</a:t>
            </a:r>
            <a:r>
              <a:rPr lang="en-US" sz="1200" dirty="0">
                <a:latin typeface="Times New Roman" panose="02020603050405020304" pitchFamily="18" charset="0"/>
                <a:ea typeface="Times New Roman" panose="02020603050405020304" pitchFamily="18" charset="0"/>
              </a:rPr>
              <a:t> (Yousaf </a:t>
            </a:r>
            <a:r>
              <a:rPr lang="en-US" sz="1200" i="1" dirty="0">
                <a:latin typeface="Times New Roman" panose="02020603050405020304" pitchFamily="18" charset="0"/>
                <a:ea typeface="Times New Roman" panose="02020603050405020304" pitchFamily="18" charset="0"/>
              </a:rPr>
              <a:t>et al.,</a:t>
            </a:r>
            <a:r>
              <a:rPr lang="en-US" sz="1200" dirty="0">
                <a:latin typeface="Times New Roman" panose="02020603050405020304" pitchFamily="18" charset="0"/>
                <a:ea typeface="Times New Roman" panose="02020603050405020304" pitchFamily="18" charset="0"/>
              </a:rPr>
              <a:t> 2021)</a:t>
            </a:r>
            <a:endParaRPr lang="en-US" sz="12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7387ADA8-1B3D-4301-8132-F67CF900EC4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88746" y="1905607"/>
            <a:ext cx="5325218" cy="473449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825116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What Is a Stakeholder? Definitions, Types &amp; Examples - ProjectManager">
            <a:extLst>
              <a:ext uri="{FF2B5EF4-FFF2-40B4-BE49-F238E27FC236}">
                <a16:creationId xmlns:a16="http://schemas.microsoft.com/office/drawing/2014/main" id="{EF368F0E-B515-4C07-BAB7-DB1019317C8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1909916" y="452635"/>
            <a:ext cx="8372168" cy="1055608"/>
          </a:xfrm>
          <a:prstGeom prst="roundRect">
            <a:avLst/>
          </a:prstGeom>
          <a:solidFill>
            <a:schemeClr val="lt1">
              <a:alpha val="85000"/>
            </a:schemeClr>
          </a:solidFill>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800" b="1" kern="0" dirty="0">
                <a:effectLst/>
                <a:latin typeface="Times New Roman" panose="02020603050405020304" pitchFamily="18" charset="0"/>
                <a:ea typeface="Times New Roman" panose="02020603050405020304" pitchFamily="18" charset="0"/>
              </a:rPr>
              <a:t>Stakeholders and how these influence choices by the organisation</a:t>
            </a:r>
          </a:p>
        </p:txBody>
      </p:sp>
      <p:sp>
        <p:nvSpPr>
          <p:cNvPr id="5" name="TextBox 4">
            <a:extLst>
              <a:ext uri="{FF2B5EF4-FFF2-40B4-BE49-F238E27FC236}">
                <a16:creationId xmlns:a16="http://schemas.microsoft.com/office/drawing/2014/main" id="{B83A53B2-1551-4B34-8E6B-EE19513DCF13}"/>
              </a:ext>
            </a:extLst>
          </p:cNvPr>
          <p:cNvSpPr txBox="1"/>
          <p:nvPr/>
        </p:nvSpPr>
        <p:spPr>
          <a:xfrm>
            <a:off x="476864" y="2387169"/>
            <a:ext cx="6169742" cy="3322186"/>
          </a:xfrm>
          <a:prstGeom prst="roundRect">
            <a:avLst/>
          </a:prstGeom>
          <a:solidFill>
            <a:schemeClr val="lt1">
              <a:alpha val="85000"/>
            </a:schemeClr>
          </a:solidFill>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The stakeholders of Jet2Holidays consist of customers, employees, shareholders, suppliers, and the regulating authorities (Jet2 plc, 2023)</a:t>
            </a:r>
          </a:p>
          <a:p>
            <a:pPr marL="342900" indent="-342900">
              <a:lnSpc>
                <a:spcPct val="150000"/>
              </a:lnSpc>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The company has a strength of 17000 employees in the UK (Jet2 plc, 2024)</a:t>
            </a:r>
          </a:p>
          <a:p>
            <a:pPr marL="342900" indent="-342900">
              <a:lnSpc>
                <a:spcPct val="150000"/>
              </a:lnSpc>
              <a:buFont typeface="Wingdings" panose="05000000000000000000" pitchFamily="2" charset="2"/>
              <a:buChar char="v"/>
            </a:pPr>
            <a:r>
              <a:rPr lang="en-US" sz="1600" dirty="0">
                <a:latin typeface="Times New Roman" panose="02020603050405020304" pitchFamily="18" charset="0"/>
                <a:ea typeface="Times New Roman" panose="02020603050405020304" pitchFamily="18" charset="0"/>
              </a:rPr>
              <a:t>The firm is fully focused on providing employee-centric </a:t>
            </a:r>
            <a:r>
              <a:rPr lang="en-US" sz="1600" dirty="0" err="1">
                <a:latin typeface="Times New Roman" panose="02020603050405020304" pitchFamily="18" charset="0"/>
                <a:ea typeface="Times New Roman" panose="02020603050405020304" pitchFamily="18" charset="0"/>
              </a:rPr>
              <a:t>organisational</a:t>
            </a:r>
            <a:r>
              <a:rPr lang="en-US" sz="1600" dirty="0">
                <a:latin typeface="Times New Roman" panose="02020603050405020304" pitchFamily="18" charset="0"/>
                <a:ea typeface="Times New Roman" panose="02020603050405020304" pitchFamily="18" charset="0"/>
              </a:rPr>
              <a:t> practices. </a:t>
            </a:r>
          </a:p>
          <a:p>
            <a:pPr marL="342900" indent="-342900">
              <a:lnSpc>
                <a:spcPct val="150000"/>
              </a:lnSpc>
              <a:buFont typeface="Wingdings" panose="05000000000000000000" pitchFamily="2" charset="2"/>
              <a:buChar char="v"/>
            </a:pP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90185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Business Formulas to Analyze Your Company's Financial Health">
            <a:extLst>
              <a:ext uri="{FF2B5EF4-FFF2-40B4-BE49-F238E27FC236}">
                <a16:creationId xmlns:a16="http://schemas.microsoft.com/office/drawing/2014/main" id="{49B58AE7-F188-4715-9AE1-D317FB66D82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5722376" y="1896666"/>
            <a:ext cx="6260689" cy="1532334"/>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800" b="1" kern="0" dirty="0">
                <a:effectLst/>
                <a:latin typeface="Times New Roman" panose="02020603050405020304" pitchFamily="18" charset="0"/>
                <a:ea typeface="Times New Roman" panose="02020603050405020304" pitchFamily="18" charset="0"/>
              </a:rPr>
              <a:t>Organisational functions and their can operate in light of the business’ environment and competitive position</a:t>
            </a:r>
          </a:p>
        </p:txBody>
      </p:sp>
      <p:sp>
        <p:nvSpPr>
          <p:cNvPr id="5" name="TextBox 4">
            <a:extLst>
              <a:ext uri="{FF2B5EF4-FFF2-40B4-BE49-F238E27FC236}">
                <a16:creationId xmlns:a16="http://schemas.microsoft.com/office/drawing/2014/main" id="{B83A53B2-1551-4B34-8E6B-EE19513DCF13}"/>
              </a:ext>
            </a:extLst>
          </p:cNvPr>
          <p:cNvSpPr txBox="1"/>
          <p:nvPr/>
        </p:nvSpPr>
        <p:spPr>
          <a:xfrm>
            <a:off x="5722376" y="3806735"/>
            <a:ext cx="6260690" cy="2210676"/>
          </a:xfrm>
          <a:prstGeom prst="roundRect">
            <a:avLst/>
          </a:prstGeom>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sz="1200" b="1" i="1" dirty="0">
                <a:effectLst/>
                <a:latin typeface="Times New Roman" panose="02020603050405020304" pitchFamily="18" charset="0"/>
                <a:ea typeface="Times New Roman" panose="02020603050405020304" pitchFamily="18" charset="0"/>
              </a:rPr>
              <a:t>Marketing</a:t>
            </a:r>
            <a:r>
              <a:rPr lang="en-US" sz="1200" dirty="0">
                <a:effectLst/>
                <a:latin typeface="Times New Roman" panose="02020603050405020304" pitchFamily="18" charset="0"/>
                <a:ea typeface="Times New Roman" panose="02020603050405020304" pitchFamily="18" charset="0"/>
              </a:rPr>
              <a:t>- This segment applies Big Data Analytics to understand consumer trends and preferences. (Jet2 Travel Tech, 2024)</a:t>
            </a:r>
          </a:p>
          <a:p>
            <a:pPr marL="342900" indent="-342900">
              <a:lnSpc>
                <a:spcPct val="150000"/>
              </a:lnSpc>
              <a:buFont typeface="Wingdings" panose="05000000000000000000" pitchFamily="2" charset="2"/>
              <a:buChar char="v"/>
            </a:pPr>
            <a:r>
              <a:rPr lang="en-US" sz="1200" b="1" i="1" dirty="0">
                <a:latin typeface="Times New Roman" panose="02020603050405020304" pitchFamily="18" charset="0"/>
                <a:ea typeface="Times New Roman" panose="02020603050405020304" pitchFamily="18" charset="0"/>
              </a:rPr>
              <a:t>Finance</a:t>
            </a:r>
            <a:r>
              <a:rPr lang="en-US" sz="1200" dirty="0">
                <a:latin typeface="Times New Roman" panose="02020603050405020304" pitchFamily="18" charset="0"/>
                <a:ea typeface="Times New Roman" panose="02020603050405020304" pitchFamily="18" charset="0"/>
              </a:rPr>
              <a:t>- This segment is concerned about running the most profitable operations. </a:t>
            </a:r>
          </a:p>
          <a:p>
            <a:pPr marL="342900" indent="-342900">
              <a:lnSpc>
                <a:spcPct val="150000"/>
              </a:lnSpc>
              <a:buFont typeface="Wingdings" panose="05000000000000000000" pitchFamily="2" charset="2"/>
              <a:buChar char="v"/>
            </a:pPr>
            <a:r>
              <a:rPr lang="en-US" sz="1200" b="1" i="1" dirty="0">
                <a:effectLst/>
                <a:latin typeface="Times New Roman" panose="02020603050405020304" pitchFamily="18" charset="0"/>
                <a:ea typeface="Times New Roman" panose="02020603050405020304" pitchFamily="18" charset="0"/>
              </a:rPr>
              <a:t>Operations</a:t>
            </a:r>
            <a:r>
              <a:rPr lang="en-US" sz="1200" dirty="0">
                <a:latin typeface="Times New Roman" panose="02020603050405020304" pitchFamily="18" charset="0"/>
                <a:ea typeface="Times New Roman" panose="02020603050405020304" pitchFamily="18" charset="0"/>
              </a:rPr>
              <a:t>- The segment dominates the business activities performed within the firm and maintains coordination among different segments.</a:t>
            </a:r>
            <a:endParaRPr lang="en-US" sz="1200" dirty="0">
              <a:effectLst/>
              <a:latin typeface="Times New Roman" panose="02020603050405020304" pitchFamily="18" charset="0"/>
              <a:ea typeface="Times New Roman" panose="02020603050405020304" pitchFamily="18" charset="0"/>
            </a:endParaRPr>
          </a:p>
          <a:p>
            <a:pPr marL="342900" indent="-342900">
              <a:lnSpc>
                <a:spcPct val="150000"/>
              </a:lnSpc>
              <a:buFont typeface="Wingdings" panose="05000000000000000000" pitchFamily="2" charset="2"/>
              <a:buChar char="v"/>
            </a:pPr>
            <a:r>
              <a:rPr lang="en-US" sz="1200" b="1" i="1" dirty="0">
                <a:latin typeface="Times New Roman" panose="02020603050405020304" pitchFamily="18" charset="0"/>
                <a:ea typeface="Times New Roman" panose="02020603050405020304" pitchFamily="18" charset="0"/>
              </a:rPr>
              <a:t>Human Resources</a:t>
            </a:r>
            <a:r>
              <a:rPr lang="en-US" sz="1200" dirty="0">
                <a:latin typeface="Times New Roman" panose="02020603050405020304" pitchFamily="18" charset="0"/>
                <a:ea typeface="Times New Roman" panose="02020603050405020304" pitchFamily="18" charset="0"/>
              </a:rPr>
              <a:t>- The best human resource management practices are implemented in order to maintain operational efficiency (Jet2 plc, 2024)</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86662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9E41A9-B998-4668-B770-3FD27E89978D}"/>
              </a:ext>
            </a:extLst>
          </p:cNvPr>
          <p:cNvSpPr txBox="1"/>
          <p:nvPr/>
        </p:nvSpPr>
        <p:spPr>
          <a:xfrm>
            <a:off x="594013" y="391851"/>
            <a:ext cx="5050540" cy="1055608"/>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US" sz="2800" b="1" kern="0" dirty="0">
                <a:effectLst/>
                <a:latin typeface="Times New Roman" panose="02020603050405020304" pitchFamily="18" charset="0"/>
                <a:ea typeface="Times New Roman" panose="02020603050405020304" pitchFamily="18" charset="0"/>
              </a:rPr>
              <a:t>The organisation’s culture, ethics and CSR activities</a:t>
            </a:r>
          </a:p>
        </p:txBody>
      </p:sp>
      <p:sp>
        <p:nvSpPr>
          <p:cNvPr id="5" name="TextBox 4">
            <a:extLst>
              <a:ext uri="{FF2B5EF4-FFF2-40B4-BE49-F238E27FC236}">
                <a16:creationId xmlns:a16="http://schemas.microsoft.com/office/drawing/2014/main" id="{B83A53B2-1551-4B34-8E6B-EE19513DCF13}"/>
              </a:ext>
            </a:extLst>
          </p:cNvPr>
          <p:cNvSpPr txBox="1"/>
          <p:nvPr/>
        </p:nvSpPr>
        <p:spPr>
          <a:xfrm>
            <a:off x="142567" y="1590341"/>
            <a:ext cx="5953433" cy="5103809"/>
          </a:xfrm>
          <a:prstGeom prst="roundRect">
            <a:avLst/>
          </a:prstGeom>
          <a:noFill/>
          <a:ln>
            <a:noFill/>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pursues the policies of customer-oriented service delivery and the </a:t>
            </a:r>
            <a:r>
              <a:rPr lang="en-US" dirty="0" err="1">
                <a:effectLst/>
                <a:latin typeface="Times New Roman" panose="02020603050405020304" pitchFamily="18" charset="0"/>
                <a:ea typeface="Times New Roman" panose="02020603050405020304" pitchFamily="18" charset="0"/>
              </a:rPr>
              <a:t>organisation’s</a:t>
            </a:r>
            <a:r>
              <a:rPr lang="en-US" dirty="0">
                <a:effectLst/>
                <a:latin typeface="Times New Roman" panose="02020603050405020304" pitchFamily="18" charset="0"/>
                <a:ea typeface="Times New Roman" panose="02020603050405020304" pitchFamily="18" charset="0"/>
              </a:rPr>
              <a:t> high efficiency based on teamwork and strict ethical standards.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CSR activities include environmental conservation, support towards community and other sectors, and conducting responsible tourism (Madanaguli </a:t>
            </a:r>
            <a:r>
              <a:rPr lang="en-US" i="1" dirty="0">
                <a:effectLst/>
                <a:latin typeface="Times New Roman" panose="02020603050405020304" pitchFamily="18" charset="0"/>
                <a:ea typeface="Times New Roman" panose="02020603050405020304" pitchFamily="18" charset="0"/>
              </a:rPr>
              <a:t>et al., </a:t>
            </a:r>
            <a:r>
              <a:rPr lang="en-US" dirty="0">
                <a:effectLst/>
                <a:latin typeface="Times New Roman" panose="02020603050405020304" pitchFamily="18" charset="0"/>
                <a:ea typeface="Times New Roman" panose="02020603050405020304" pitchFamily="18" charset="0"/>
              </a:rPr>
              <a:t>2022).</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It supports local economies by providing partners and donations, which proves the company has ethical standards in doing business in the travel sector.</a:t>
            </a:r>
          </a:p>
        </p:txBody>
      </p:sp>
      <p:pic>
        <p:nvPicPr>
          <p:cNvPr id="8194" name="Picture 2" descr="What Are CSR Initiatives? - Submittable Blog">
            <a:extLst>
              <a:ext uri="{FF2B5EF4-FFF2-40B4-BE49-F238E27FC236}">
                <a16:creationId xmlns:a16="http://schemas.microsoft.com/office/drawing/2014/main" id="{13FE475F-C069-45F5-A511-37F087AC7BFD}"/>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38567" y="0"/>
            <a:ext cx="595343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578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6 Beautiful beach holidays that are a traveller's dream">
            <a:extLst>
              <a:ext uri="{FF2B5EF4-FFF2-40B4-BE49-F238E27FC236}">
                <a16:creationId xmlns:a16="http://schemas.microsoft.com/office/drawing/2014/main" id="{7980C0FE-A6D3-43E9-8FED-5823C86B5C9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4830095" y="388126"/>
            <a:ext cx="2531805" cy="715089"/>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600" b="1" kern="0" dirty="0">
                <a:effectLst/>
                <a:latin typeface="Times New Roman" panose="02020603050405020304" pitchFamily="18" charset="0"/>
                <a:ea typeface="Times New Roman" panose="02020603050405020304" pitchFamily="18" charset="0"/>
              </a:rPr>
              <a:t>Conclusion</a:t>
            </a:r>
          </a:p>
        </p:txBody>
      </p:sp>
      <p:sp>
        <p:nvSpPr>
          <p:cNvPr id="5" name="TextBox 4">
            <a:extLst>
              <a:ext uri="{FF2B5EF4-FFF2-40B4-BE49-F238E27FC236}">
                <a16:creationId xmlns:a16="http://schemas.microsoft.com/office/drawing/2014/main" id="{B83A53B2-1551-4B34-8E6B-EE19513DCF13}"/>
              </a:ext>
            </a:extLst>
          </p:cNvPr>
          <p:cNvSpPr txBox="1"/>
          <p:nvPr/>
        </p:nvSpPr>
        <p:spPr>
          <a:xfrm>
            <a:off x="501444" y="1366065"/>
            <a:ext cx="11189109" cy="5103809"/>
          </a:xfrm>
          <a:prstGeom prst="roundRect">
            <a:avLst/>
          </a:prstGeom>
          <a:solidFill>
            <a:schemeClr val="lt1">
              <a:alpha val="80000"/>
            </a:schemeClr>
          </a:solidFill>
          <a:ln/>
        </p:spPr>
        <p:style>
          <a:lnRef idx="2">
            <a:schemeClr val="dk1"/>
          </a:lnRef>
          <a:fillRef idx="1">
            <a:schemeClr val="lt1"/>
          </a:fillRef>
          <a:effectRef idx="0">
            <a:schemeClr val="dk1"/>
          </a:effectRef>
          <a:fontRef idx="minor">
            <a:schemeClr val="dk1"/>
          </a:fontRef>
        </p:style>
        <p:txBody>
          <a:bodyPr wrap="square">
            <a:spAutoFit/>
          </a:bodyPr>
          <a:lstStyle/>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shines in its provision of quality, value, and variety in the holidays offered to customers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A well-developed organisational structure in Jet2Holidays, along with suitable departmental positions, contributes to achieving splendid holidays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operates in a complex and constantly changing macro environment influenced by political, economic, social, technological, legal, and environmental forces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These shape the foregoing tactics that impact operation tactics, business tactics, and sustainability</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Stakeholder management is vital for Jet2Holidays</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Jet2Holidays uses strongly developed operations functions to maintain competitive strategy and organisational stability</a:t>
            </a:r>
          </a:p>
          <a:p>
            <a:pPr marL="342900" indent="-342900">
              <a:lnSpc>
                <a:spcPct val="150000"/>
              </a:lnSpc>
              <a:buFont typeface="Wingdings" panose="05000000000000000000" pitchFamily="2" charset="2"/>
              <a:buChar char="v"/>
            </a:pPr>
            <a:r>
              <a:rPr lang="en-US" dirty="0">
                <a:effectLst/>
                <a:latin typeface="Times New Roman" panose="02020603050405020304" pitchFamily="18" charset="0"/>
                <a:ea typeface="Times New Roman" panose="02020603050405020304" pitchFamily="18" charset="0"/>
              </a:rPr>
              <a:t>This fact proves customer orientation, responsibility, and sustainability in Jet2Holidays’ key strategies that contribute to its credibility and the embracement of its customers</a:t>
            </a:r>
          </a:p>
        </p:txBody>
      </p:sp>
    </p:spTree>
    <p:extLst>
      <p:ext uri="{BB962C8B-B14F-4D97-AF65-F5344CB8AC3E}">
        <p14:creationId xmlns:p14="http://schemas.microsoft.com/office/powerpoint/2010/main" val="195026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e 50 great books on education">
            <a:extLst>
              <a:ext uri="{FF2B5EF4-FFF2-40B4-BE49-F238E27FC236}">
                <a16:creationId xmlns:a16="http://schemas.microsoft.com/office/drawing/2014/main" id="{5F128653-554C-49A5-8A49-9BC4D2CE9F8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Blur radius="7"/>
                    </a14:imgEffect>
                  </a14:imgLayer>
                </a14:imgProps>
              </a:ext>
              <a:ext uri="{28A0092B-C50C-407E-A947-70E740481C1C}">
                <a14:useLocalDpi xmlns:a14="http://schemas.microsoft.com/office/drawing/2010/main"/>
              </a:ext>
            </a:extLst>
          </a:blip>
          <a:srcRect/>
          <a:stretch>
            <a:fillRect/>
          </a:stretch>
        </p:blipFill>
        <p:spPr bwMode="auto">
          <a:xfrm>
            <a:off x="-4"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9E41A9-B998-4668-B770-3FD27E89978D}"/>
              </a:ext>
            </a:extLst>
          </p:cNvPr>
          <p:cNvSpPr txBox="1"/>
          <p:nvPr/>
        </p:nvSpPr>
        <p:spPr>
          <a:xfrm>
            <a:off x="4830095" y="260308"/>
            <a:ext cx="2531805" cy="715089"/>
          </a:xfrm>
          <a:prstGeom prst="round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3600" b="1" kern="0" dirty="0">
                <a:effectLst/>
                <a:latin typeface="Times New Roman" panose="02020603050405020304" pitchFamily="18" charset="0"/>
                <a:ea typeface="Times New Roman" panose="02020603050405020304" pitchFamily="18" charset="0"/>
              </a:rPr>
              <a:t>References</a:t>
            </a:r>
          </a:p>
        </p:txBody>
      </p:sp>
      <p:sp>
        <p:nvSpPr>
          <p:cNvPr id="5" name="TextBox 4">
            <a:extLst>
              <a:ext uri="{FF2B5EF4-FFF2-40B4-BE49-F238E27FC236}">
                <a16:creationId xmlns:a16="http://schemas.microsoft.com/office/drawing/2014/main" id="{B83A53B2-1551-4B34-8E6B-EE19513DCF13}"/>
              </a:ext>
            </a:extLst>
          </p:cNvPr>
          <p:cNvSpPr txBox="1"/>
          <p:nvPr/>
        </p:nvSpPr>
        <p:spPr>
          <a:xfrm>
            <a:off x="501445" y="1214189"/>
            <a:ext cx="11189109" cy="5422549"/>
          </a:xfrm>
          <a:prstGeom prst="roundRect">
            <a:avLst/>
          </a:prstGeom>
          <a:solidFill>
            <a:schemeClr val="lt1"/>
          </a:solidFill>
          <a:ln/>
        </p:spPr>
        <p:style>
          <a:lnRef idx="2">
            <a:schemeClr val="dk1"/>
          </a:lnRef>
          <a:fillRef idx="1">
            <a:schemeClr val="lt1"/>
          </a:fillRef>
          <a:effectRef idx="0">
            <a:schemeClr val="dk1"/>
          </a:effectRef>
          <a:fontRef idx="minor">
            <a:schemeClr val="dk1"/>
          </a:fontRef>
        </p:style>
        <p:txBody>
          <a:bodyPr wrap="square">
            <a:spAutoFit/>
          </a:bodyPr>
          <a:lstStyle/>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Filimonau, V., Matute, J., Mika, M., Kubal-Czerwińska, M., Krzesiwo, K. and Pawłowska-Legwand, A. (2022). Predictors of patronage intentions towards ‘green ’ hotels in an emerging tourism market.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103</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p.103221.</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Jet2 plc. (2023).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Corporate Governance Statement.</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https://www.jet2plc.com/en/corporate_governance</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Jet2 plc. (2024).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Our people.</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https://www.jet2plc.com/en/our-people</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Jet2 Travel Tech. (2024).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Expanding Possibilities for the people who are passionate about technology. </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https://jet2traveltech.com/</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Jet2holidays. (2024).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Jet2holidays. </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https://www.jet2holidays.com/</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on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Madanaguli, A., Srivastava, S., Ferraris, A. and Dhir, A. (2022). Corporate social responsibility and sustainability in the tourism sector: A systematic literature review and future outlook.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Sustainable Development</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30</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 pp.447-461.</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Statista. (2024). </a:t>
            </a:r>
            <a:r>
              <a:rPr lang="en-GB" sz="1400" i="1" dirty="0">
                <a:effectLst/>
                <a:latin typeface="Times New Roman" panose="02020603050405020304" pitchFamily="18" charset="0"/>
                <a:ea typeface="Times New Roman" panose="02020603050405020304" pitchFamily="18" charset="0"/>
                <a:cs typeface="Times New Roman" panose="02020603050405020304" pitchFamily="18" charset="0"/>
              </a:rPr>
              <a:t>Market share of leading companies in the package holiday market in the United Kingdom in 2021.</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4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https://www.statista.com/forecasts/1256773/brand-market-share-in-the-package-holiday-market-in-the-united-kingdom</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 (Accessed: 15 July 2024).</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Wright, K. (2022). ‘Architecture of regulation and regulatory agencies’ in UK Regulation after Brexit revisited, UK in a Changing Europe.</a:t>
            </a:r>
            <a:endParaRPr lang="en-GB" sz="1400" dirty="0">
              <a:effectLst/>
              <a:latin typeface="Times New Roman" panose="02020603050405020304" pitchFamily="18" charset="0"/>
              <a:ea typeface="Arial" panose="020B0604020202020204" pitchFamily="34" charset="0"/>
              <a:cs typeface="Times New Roman" panose="02020603050405020304" pitchFamily="18" charset="0"/>
            </a:endParaRPr>
          </a:p>
          <a:p>
            <a:pPr marL="285750" indent="-285750">
              <a:lnSpc>
                <a:spcPct val="150000"/>
              </a:lnSpc>
              <a:buFont typeface="Wingdings" panose="05000000000000000000" pitchFamily="2" charset="2"/>
              <a:buChar char="v"/>
            </a:pP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Yousaf, Z., Radulescu, M., Sinisi, C.I., Serbanescu, L. and Paunescu, L.M. (2021). Harmonization of green motives and green business strategies towards sustainable development of hospitality and tourism industry: Green environmental policies.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13</a:t>
            </a:r>
            <a:r>
              <a:rPr lang="en-GB"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(12), p.6592.</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5189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2476</Words>
  <Application>Microsoft Office PowerPoint</Application>
  <PresentationFormat>Widescreen</PresentationFormat>
  <Paragraphs>91</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Dorina-Elena Zlate (1909232)</cp:lastModifiedBy>
  <cp:revision>2</cp:revision>
  <dcterms:created xsi:type="dcterms:W3CDTF">2024-07-17T10:14:14Z</dcterms:created>
  <dcterms:modified xsi:type="dcterms:W3CDTF">2024-07-19T21:50:52Z</dcterms:modified>
</cp:coreProperties>
</file>