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modernComment_23B_5996AF4A.xml" ContentType="application/vnd.ms-powerpoint.comment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70"/>
  </p:notesMasterIdLst>
  <p:sldIdLst>
    <p:sldId id="256" r:id="rId5"/>
    <p:sldId id="554" r:id="rId6"/>
    <p:sldId id="581" r:id="rId7"/>
    <p:sldId id="582" r:id="rId8"/>
    <p:sldId id="580" r:id="rId9"/>
    <p:sldId id="583" r:id="rId10"/>
    <p:sldId id="584" r:id="rId11"/>
    <p:sldId id="551" r:id="rId12"/>
    <p:sldId id="576" r:id="rId13"/>
    <p:sldId id="575" r:id="rId14"/>
    <p:sldId id="577" r:id="rId15"/>
    <p:sldId id="571" r:id="rId16"/>
    <p:sldId id="586" r:id="rId17"/>
    <p:sldId id="725" r:id="rId18"/>
    <p:sldId id="724" r:id="rId19"/>
    <p:sldId id="721" r:id="rId20"/>
    <p:sldId id="683" r:id="rId21"/>
    <p:sldId id="722" r:id="rId22"/>
    <p:sldId id="669" r:id="rId23"/>
    <p:sldId id="723" r:id="rId24"/>
    <p:sldId id="675" r:id="rId25"/>
    <p:sldId id="589" r:id="rId26"/>
    <p:sldId id="729" r:id="rId27"/>
    <p:sldId id="727" r:id="rId28"/>
    <p:sldId id="726" r:id="rId29"/>
    <p:sldId id="728" r:id="rId30"/>
    <p:sldId id="419" r:id="rId31"/>
    <p:sldId id="409" r:id="rId32"/>
    <p:sldId id="265" r:id="rId33"/>
    <p:sldId id="569" r:id="rId34"/>
    <p:sldId id="261" r:id="rId35"/>
    <p:sldId id="262" r:id="rId36"/>
    <p:sldId id="407" r:id="rId37"/>
    <p:sldId id="272" r:id="rId38"/>
    <p:sldId id="585" r:id="rId39"/>
    <p:sldId id="264" r:id="rId40"/>
    <p:sldId id="413" r:id="rId41"/>
    <p:sldId id="414" r:id="rId42"/>
    <p:sldId id="267" r:id="rId43"/>
    <p:sldId id="417" r:id="rId44"/>
    <p:sldId id="415" r:id="rId45"/>
    <p:sldId id="416" r:id="rId46"/>
    <p:sldId id="418" r:id="rId47"/>
    <p:sldId id="269" r:id="rId48"/>
    <p:sldId id="587" r:id="rId49"/>
    <p:sldId id="420" r:id="rId50"/>
    <p:sldId id="270" r:id="rId51"/>
    <p:sldId id="421" r:id="rId52"/>
    <p:sldId id="263" r:id="rId53"/>
    <p:sldId id="423" r:id="rId54"/>
    <p:sldId id="257" r:id="rId55"/>
    <p:sldId id="425" r:id="rId56"/>
    <p:sldId id="426" r:id="rId57"/>
    <p:sldId id="403" r:id="rId58"/>
    <p:sldId id="427" r:id="rId59"/>
    <p:sldId id="401" r:id="rId60"/>
    <p:sldId id="408" r:id="rId61"/>
    <p:sldId id="283" r:id="rId62"/>
    <p:sldId id="271" r:id="rId63"/>
    <p:sldId id="287" r:id="rId64"/>
    <p:sldId id="282" r:id="rId65"/>
    <p:sldId id="291" r:id="rId66"/>
    <p:sldId id="284" r:id="rId67"/>
    <p:sldId id="279" r:id="rId68"/>
    <p:sldId id="268" r:id="rId69"/>
  </p:sldIdLst>
  <p:sldSz cx="9144000" cy="6858000" type="screen4x3"/>
  <p:notesSz cx="6797675" cy="9926638"/>
  <p:custDataLst>
    <p:tags r:id="rId71"/>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0A19B13-7E86-3721-B787-D8E73E9FE716}" name="Yasmeen Multani" initials="YM" userId="S::yasmeen.multani_southwales.ac.uk#ext#@uowtsd.onmicrosoft.com::5f774e26-e3e1-4c25-a4ad-69a34f5c31d7" providerId="AD"/>
  <p188:author id="{8D78E3D5-E131-B803-8747-9E1FB04E87AD}" name="Jessica Pitman" initials="JP" userId="S::j.pitman@uwtsd.ac.uk::32810b54-0e4c-4b23-98da-f3c8604117a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AC04"/>
    <a:srgbClr val="F41427"/>
    <a:srgbClr val="231571"/>
    <a:srgbClr val="FC035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08E063-F4DA-45ED-82A1-98C064AC4BB7}" v="2" dt="2024-07-13T07:22:37.8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44"/>
    <p:restoredTop sz="92597" autoAdjust="0"/>
  </p:normalViewPr>
  <p:slideViewPr>
    <p:cSldViewPr snapToGrid="0">
      <p:cViewPr varScale="1">
        <p:scale>
          <a:sx n="102" d="100"/>
          <a:sy n="102" d="100"/>
        </p:scale>
        <p:origin x="1710"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viewProps" Target="view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microsoft.com/office/2016/11/relationships/changesInfo" Target="changesInfos/changesInfo1.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asmeen Multani" userId="b09eaa02-fb6e-4c02-b825-557612ddc971" providerId="ADAL" clId="{CC08E063-F4DA-45ED-82A1-98C064AC4BB7}"/>
    <pc:docChg chg="custSel modSld replTag delTag">
      <pc:chgData name="Yasmeen Multani" userId="b09eaa02-fb6e-4c02-b825-557612ddc971" providerId="ADAL" clId="{CC08E063-F4DA-45ED-82A1-98C064AC4BB7}" dt="2024-07-13T07:23:35.044" v="104"/>
      <pc:docMkLst>
        <pc:docMk/>
      </pc:docMkLst>
      <pc:sldChg chg="modSp mod modNotesTx">
        <pc:chgData name="Yasmeen Multani" userId="b09eaa02-fb6e-4c02-b825-557612ddc971" providerId="ADAL" clId="{CC08E063-F4DA-45ED-82A1-98C064AC4BB7}" dt="2024-07-13T07:23:15.853" v="97"/>
        <pc:sldMkLst>
          <pc:docMk/>
          <pc:sldMk cId="3365692117" sldId="589"/>
        </pc:sldMkLst>
        <pc:spChg chg="mod">
          <ac:chgData name="Yasmeen Multani" userId="b09eaa02-fb6e-4c02-b825-557612ddc971" providerId="ADAL" clId="{CC08E063-F4DA-45ED-82A1-98C064AC4BB7}" dt="2024-07-13T07:22:56.246" v="93" actId="20577"/>
          <ac:spMkLst>
            <pc:docMk/>
            <pc:sldMk cId="3365692117" sldId="589"/>
            <ac:spMk id="3" creationId="{39AD0BD1-BFD5-24FA-0F0D-F48D86305AF2}"/>
          </ac:spMkLst>
        </pc:spChg>
      </pc:sldChg>
      <pc:sldChg chg="modSp mod">
        <pc:chgData name="Yasmeen Multani" userId="b09eaa02-fb6e-4c02-b825-557612ddc971" providerId="ADAL" clId="{CC08E063-F4DA-45ED-82A1-98C064AC4BB7}" dt="2024-07-13T07:18:45.594" v="36" actId="122"/>
        <pc:sldMkLst>
          <pc:docMk/>
          <pc:sldMk cId="2842104192" sldId="726"/>
        </pc:sldMkLst>
        <pc:spChg chg="mod">
          <ac:chgData name="Yasmeen Multani" userId="b09eaa02-fb6e-4c02-b825-557612ddc971" providerId="ADAL" clId="{CC08E063-F4DA-45ED-82A1-98C064AC4BB7}" dt="2024-07-13T07:18:45.594" v="36" actId="122"/>
          <ac:spMkLst>
            <pc:docMk/>
            <pc:sldMk cId="2842104192" sldId="726"/>
            <ac:spMk id="5" creationId="{DA6BFEBD-886E-7AFF-4454-0CDDAED3D618}"/>
          </ac:spMkLst>
        </pc:spChg>
      </pc:sldChg>
      <pc:sldChg chg="modSp mod">
        <pc:chgData name="Yasmeen Multani" userId="b09eaa02-fb6e-4c02-b825-557612ddc971" providerId="ADAL" clId="{CC08E063-F4DA-45ED-82A1-98C064AC4BB7}" dt="2024-07-13T07:20:16.193" v="70" actId="1076"/>
        <pc:sldMkLst>
          <pc:docMk/>
          <pc:sldMk cId="3383199806" sldId="728"/>
        </pc:sldMkLst>
        <pc:spChg chg="mod">
          <ac:chgData name="Yasmeen Multani" userId="b09eaa02-fb6e-4c02-b825-557612ddc971" providerId="ADAL" clId="{CC08E063-F4DA-45ED-82A1-98C064AC4BB7}" dt="2024-07-13T07:20:12.165" v="69" actId="1076"/>
          <ac:spMkLst>
            <pc:docMk/>
            <pc:sldMk cId="3383199806" sldId="728"/>
            <ac:spMk id="2" creationId="{8E63D67E-F406-BE97-0DD5-B947C4A2244F}"/>
          </ac:spMkLst>
        </pc:spChg>
        <pc:spChg chg="mod">
          <ac:chgData name="Yasmeen Multani" userId="b09eaa02-fb6e-4c02-b825-557612ddc971" providerId="ADAL" clId="{CC08E063-F4DA-45ED-82A1-98C064AC4BB7}" dt="2024-07-13T07:20:16.193" v="70" actId="1076"/>
          <ac:spMkLst>
            <pc:docMk/>
            <pc:sldMk cId="3383199806" sldId="728"/>
            <ac:spMk id="3" creationId="{BC39BEDE-9FA4-4DD2-BA28-CB86680966E7}"/>
          </ac:spMkLst>
        </pc:spChg>
      </pc:sldChg>
      <pc:sldChg chg="modSp mod">
        <pc:chgData name="Yasmeen Multani" userId="b09eaa02-fb6e-4c02-b825-557612ddc971" providerId="ADAL" clId="{CC08E063-F4DA-45ED-82A1-98C064AC4BB7}" dt="2024-07-13T07:23:27.693" v="101" actId="20577"/>
        <pc:sldMkLst>
          <pc:docMk/>
          <pc:sldMk cId="129545859" sldId="729"/>
        </pc:sldMkLst>
        <pc:spChg chg="mod">
          <ac:chgData name="Yasmeen Multani" userId="b09eaa02-fb6e-4c02-b825-557612ddc971" providerId="ADAL" clId="{CC08E063-F4DA-45ED-82A1-98C064AC4BB7}" dt="2024-07-13T07:23:27.693" v="101" actId="20577"/>
          <ac:spMkLst>
            <pc:docMk/>
            <pc:sldMk cId="129545859" sldId="729"/>
            <ac:spMk id="3" creationId="{39AD0BD1-BFD5-24FA-0F0D-F48D86305AF2}"/>
          </ac:spMkLst>
        </pc:spChg>
      </pc:sldChg>
    </pc:docChg>
  </pc:docChgLst>
</pc:chgInfo>
</file>

<file path=ppt/comments/modernComment_23B_5996AF4A.xml><?xml version="1.0" encoding="utf-8"?>
<p188:cmLst xmlns:a="http://schemas.openxmlformats.org/drawingml/2006/main" xmlns:r="http://schemas.openxmlformats.org/officeDocument/2006/relationships" xmlns:p188="http://schemas.microsoft.com/office/powerpoint/2018/8/main">
  <p188:cm id="{A823CE3D-BAA3-4E2E-809A-1D4BA15B3C31}" authorId="{20A19B13-7E86-3721-B787-D8E73E9FE716}" status="resolved" created="2024-06-07T16:08:42.136">
    <ac:txMkLst xmlns:ac="http://schemas.microsoft.com/office/drawing/2013/main/command">
      <pc:docMk xmlns:pc="http://schemas.microsoft.com/office/powerpoint/2013/main/command"/>
      <pc:sldMk xmlns:pc="http://schemas.microsoft.com/office/powerpoint/2013/main/command" cId="1503047498" sldId="571"/>
      <ac:spMk id="4" creationId="{23DC9E84-4F11-8B45-B2BA-B4751E86F3ED}"/>
      <ac:txMk cp="195" len="1">
        <ac:context len="202" hash="156535003"/>
      </ac:txMk>
    </ac:txMkLst>
    <p188:pos x="4525536" y="1031487"/>
    <p188:replyLst>
      <p188:reply id="{99866A6A-052F-4780-8BE5-FFA5E62700D4}" authorId="{8D78E3D5-E131-B803-8747-9E1FB04E87AD}" created="2024-06-11T21:41:14.447">
        <p188:txBody>
          <a:bodyPr/>
          <a:lstStyle/>
          <a:p>
            <a:r>
              <a:rPr lang="en-US"/>
              <a:t>Amazing thanks Yasmeen!</a:t>
            </a:r>
          </a:p>
        </p188:txBody>
      </p188:reply>
    </p188:replyLst>
    <p188:txBody>
      <a:bodyPr/>
      <a:lstStyle/>
      <a:p>
        <a:r>
          <a:rPr lang="en-US"/>
          <a:t>The return time for assignments on this programme is 14:00 across all 7 HEIs.</a:t>
        </a:r>
      </a:p>
    </p188:txBody>
    <p188:extLst>
      <p:ext xmlns:p="http://schemas.openxmlformats.org/presentationml/2006/main" uri="{57CB4572-C831-44C2-8A1C-0ADB6CCDFE69}">
        <p223:reactions xmlns:p223="http://schemas.microsoft.com/office/powerpoint/2022/03/main">
          <p223:rxn type="👍">
            <p223:instance time="2024-06-12T09:43:59.176" authorId="{8D78E3D5-E131-B803-8747-9E1FB04E87AD}"/>
          </p223:rxn>
        </p223:reactions>
      </p:ext>
    </p188:extLst>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33" tIns="45716" rIns="91433" bIns="45716" rtlCol="0"/>
          <a:lstStyle>
            <a:lvl1pPr algn="l">
              <a:defRPr sz="1200"/>
            </a:lvl1pPr>
          </a:lstStyle>
          <a:p>
            <a:endParaRPr lang="en-US"/>
          </a:p>
        </p:txBody>
      </p:sp>
      <p:sp>
        <p:nvSpPr>
          <p:cNvPr id="3" name="Date Placeholder 2"/>
          <p:cNvSpPr>
            <a:spLocks noGrp="1"/>
          </p:cNvSpPr>
          <p:nvPr>
            <p:ph type="dt" idx="1"/>
          </p:nvPr>
        </p:nvSpPr>
        <p:spPr>
          <a:xfrm>
            <a:off x="3850444" y="0"/>
            <a:ext cx="2945659" cy="498056"/>
          </a:xfrm>
          <a:prstGeom prst="rect">
            <a:avLst/>
          </a:prstGeom>
        </p:spPr>
        <p:txBody>
          <a:bodyPr vert="horz" lIns="91433" tIns="45716" rIns="91433" bIns="45716" rtlCol="0"/>
          <a:lstStyle>
            <a:lvl1pPr algn="r">
              <a:defRPr sz="1200"/>
            </a:lvl1pPr>
          </a:lstStyle>
          <a:p>
            <a:fld id="{7D3BA752-11D7-F948-B8D3-308FEFB9D21F}" type="datetimeFigureOut">
              <a:rPr lang="en-US" smtClean="0"/>
              <a:t>7/13/2024</a:t>
            </a:fld>
            <a:endParaRPr lang="en-US"/>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33" tIns="45716" rIns="91433" bIns="45716"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433" tIns="45716" rIns="91433" bIns="45716"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1" y="9428585"/>
            <a:ext cx="2945659" cy="498055"/>
          </a:xfrm>
          <a:prstGeom prst="rect">
            <a:avLst/>
          </a:prstGeom>
        </p:spPr>
        <p:txBody>
          <a:bodyPr vert="horz" lIns="91433" tIns="45716" rIns="91433" bIns="45716" rtlCol="0" anchor="b"/>
          <a:lstStyle>
            <a:lvl1pPr algn="l">
              <a:defRPr sz="1200"/>
            </a:lvl1pPr>
          </a:lstStyle>
          <a:p>
            <a:endParaRPr lang="en-US"/>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3" tIns="45716" rIns="91433" bIns="45716" rtlCol="0" anchor="b"/>
          <a:lstStyle>
            <a:lvl1pPr algn="r">
              <a:defRPr sz="1200"/>
            </a:lvl1pPr>
          </a:lstStyle>
          <a:p>
            <a:fld id="{5EEC2477-61D7-F946-B35A-3E65E0D777E7}" type="slidenum">
              <a:rPr lang="en-US" smtClean="0"/>
              <a:t>‹#›</a:t>
            </a:fld>
            <a:endParaRPr lang="en-US"/>
          </a:p>
        </p:txBody>
      </p:sp>
    </p:spTree>
    <p:extLst>
      <p:ext uri="{BB962C8B-B14F-4D97-AF65-F5344CB8AC3E}">
        <p14:creationId xmlns:p14="http://schemas.microsoft.com/office/powerpoint/2010/main" val="3473970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EC2477-61D7-F946-B35A-3E65E0D777E7}" type="slidenum">
              <a:rPr lang="en-US" smtClean="0"/>
              <a:t>1</a:t>
            </a:fld>
            <a:endParaRPr lang="en-US"/>
          </a:p>
        </p:txBody>
      </p:sp>
    </p:spTree>
    <p:extLst>
      <p:ext uri="{BB962C8B-B14F-4D97-AF65-F5344CB8AC3E}">
        <p14:creationId xmlns:p14="http://schemas.microsoft.com/office/powerpoint/2010/main" val="16400975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6808073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5821496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EC2477-61D7-F946-B35A-3E65E0D777E7}" type="slidenum">
              <a:rPr lang="en-US" smtClean="0"/>
              <a:t>9</a:t>
            </a:fld>
            <a:endParaRPr lang="en-US"/>
          </a:p>
        </p:txBody>
      </p:sp>
    </p:spTree>
    <p:extLst>
      <p:ext uri="{BB962C8B-B14F-4D97-AF65-F5344CB8AC3E}">
        <p14:creationId xmlns:p14="http://schemas.microsoft.com/office/powerpoint/2010/main" val="26864725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Pitch assignment ideas in 2 minutes based on passions.</a:t>
            </a:r>
          </a:p>
          <a:p>
            <a:r>
              <a:rPr lang="en-GB" dirty="0"/>
              <a:t>What theories and concepts – they can use both </a:t>
            </a:r>
          </a:p>
        </p:txBody>
      </p:sp>
      <p:sp>
        <p:nvSpPr>
          <p:cNvPr id="4" name="Slide Number Placeholder 3"/>
          <p:cNvSpPr>
            <a:spLocks noGrp="1"/>
          </p:cNvSpPr>
          <p:nvPr>
            <p:ph type="sldNum" sz="quarter" idx="5"/>
          </p:nvPr>
        </p:nvSpPr>
        <p:spPr/>
        <p:txBody>
          <a:bodyPr/>
          <a:lstStyle/>
          <a:p>
            <a:fld id="{5EEC2477-61D7-F946-B35A-3E65E0D777E7}" type="slidenum">
              <a:rPr lang="en-US" smtClean="0"/>
              <a:t>13</a:t>
            </a:fld>
            <a:endParaRPr lang="en-US"/>
          </a:p>
        </p:txBody>
      </p:sp>
    </p:spTree>
    <p:extLst>
      <p:ext uri="{BB962C8B-B14F-4D97-AF65-F5344CB8AC3E}">
        <p14:creationId xmlns:p14="http://schemas.microsoft.com/office/powerpoint/2010/main" val="10934489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algn="l"/>
            <a:r>
              <a:rPr lang="en-GB" b="1">
                <a:solidFill>
                  <a:srgbClr val="0D0D0D"/>
                </a:solidFill>
              </a:rPr>
              <a:t>Theory of Justice by John Rawls</a:t>
            </a:r>
            <a:r>
              <a:rPr lang="en-GB">
                <a:solidFill>
                  <a:srgbClr val="0D0D0D"/>
                </a:solidFill>
              </a:rPr>
              <a:t>, provide principled positions that can guide both the analysis of what constitutes disadvantage and ways to conceptualise it, as well as principles that can guide a fair distribution of resources. Although offering also important insights for education</a:t>
            </a:r>
            <a:endParaRPr lang="en-US"/>
          </a:p>
          <a:p>
            <a:pPr algn="l"/>
            <a:endParaRPr lang="en-GB">
              <a:solidFill>
                <a:srgbClr val="0D0D0D"/>
              </a:solidFill>
              <a:latin typeface="Calibri"/>
            </a:endParaRPr>
          </a:p>
          <a:p>
            <a:pPr algn="l"/>
            <a:endParaRPr lang="en-GB">
              <a:solidFill>
                <a:srgbClr val="0D0D0D"/>
              </a:solidFill>
              <a:latin typeface="Calibri"/>
            </a:endParaRPr>
          </a:p>
          <a:p>
            <a:pPr algn="l"/>
            <a:endParaRPr lang="en-GB" b="1">
              <a:solidFill>
                <a:srgbClr val="0D0D0D"/>
              </a:solidFill>
              <a:latin typeface="Söhne"/>
            </a:endParaRPr>
          </a:p>
          <a:p>
            <a:pPr algn="l">
              <a:buFont typeface="+mj-lt"/>
              <a:buNone/>
            </a:pPr>
            <a:r>
              <a:rPr lang="en-GB" b="1" i="0">
                <a:solidFill>
                  <a:srgbClr val="0D0D0D"/>
                </a:solidFill>
                <a:effectLst/>
                <a:latin typeface="Söhne"/>
              </a:rPr>
              <a:t>Economic Capital Theory</a:t>
            </a:r>
            <a:r>
              <a:rPr lang="en-GB" b="0" i="0">
                <a:solidFill>
                  <a:srgbClr val="0D0D0D"/>
                </a:solidFill>
                <a:effectLst/>
                <a:latin typeface="Söhne"/>
              </a:rPr>
              <a:t> This theory posits that economic resources directly impact educational outcomes. Children from low-income families often lack access to educational resources such as books, technology, tutoring, and extracurricular activities, which can hinder their academic performance (Bradley &amp; Corwyn, 2002).</a:t>
            </a:r>
            <a:endParaRPr lang="en-GB"/>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Cultural Capital Theory (Bourdieu)</a:t>
            </a:r>
            <a:r>
              <a:rPr lang="en-GB" b="0" i="0">
                <a:solidFill>
                  <a:srgbClr val="0D0D0D"/>
                </a:solidFill>
                <a:effectLst/>
                <a:latin typeface="Söhne"/>
              </a:rPr>
              <a:t>:</a:t>
            </a:r>
          </a:p>
          <a:p>
            <a:pPr algn="l">
              <a:buFont typeface="+mj-lt"/>
              <a:buNone/>
            </a:pPr>
            <a:r>
              <a:rPr lang="en-GB" b="0" i="0">
                <a:solidFill>
                  <a:srgbClr val="0D0D0D"/>
                </a:solidFill>
                <a:effectLst/>
                <a:latin typeface="Söhne"/>
              </a:rPr>
              <a:t>Pierre Bourdieu's theory of cultural capital suggests that children from wealthier families benefit from the cultural knowledge, skills, and attitudes that are valued by the educational system. These include language skills, familiarity with dominant cultural norms, and parental involvement in education, which can influence teachers' perceptions and students' academic success (Bourdieu, 1986).</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Social Capital Theory (Coleman)</a:t>
            </a:r>
            <a:endParaRPr lang="en-GB" b="0" i="0">
              <a:solidFill>
                <a:srgbClr val="0D0D0D"/>
              </a:solidFill>
              <a:effectLst/>
              <a:latin typeface="Söhne"/>
            </a:endParaRPr>
          </a:p>
          <a:p>
            <a:pPr algn="l">
              <a:buFont typeface="+mj-lt"/>
              <a:buNone/>
            </a:pPr>
            <a:r>
              <a:rPr lang="en-GB" b="0" i="0">
                <a:solidFill>
                  <a:srgbClr val="0D0D0D"/>
                </a:solidFill>
                <a:effectLst/>
                <a:latin typeface="Söhne"/>
              </a:rPr>
              <a:t>social capital theory emphasizes the role of social networks and relationships in education. Families with strong social networks can provide better support, more effective parental involvement, and access to valuable information and opportunities, which enhance educational outcomes (Coleman, 1988).</a:t>
            </a:r>
          </a:p>
          <a:p>
            <a:pPr algn="l">
              <a:buFont typeface="+mj-lt"/>
              <a:buNone/>
            </a:pPr>
            <a:endParaRPr lang="en-GB" b="1" i="0">
              <a:solidFill>
                <a:srgbClr val="0D0D0D"/>
              </a:solidFill>
              <a:effectLst/>
              <a:latin typeface="Söhne"/>
            </a:endParaRPr>
          </a:p>
          <a:p>
            <a:pPr algn="l">
              <a:buFont typeface="+mj-lt"/>
              <a:buNone/>
            </a:pPr>
            <a:r>
              <a:rPr lang="en-GB" b="1" i="0">
                <a:solidFill>
                  <a:srgbClr val="0D0D0D"/>
                </a:solidFill>
                <a:effectLst/>
                <a:latin typeface="Söhne"/>
              </a:rPr>
              <a:t>Human Capital Theory</a:t>
            </a:r>
            <a:r>
              <a:rPr lang="en-GB" b="0" i="0">
                <a:solidFill>
                  <a:srgbClr val="0D0D0D"/>
                </a:solidFill>
                <a:effectLst/>
                <a:latin typeface="Söhne"/>
              </a:rPr>
              <a:t> views education as an investment in human capital, where the returns are seen in the form of higher future earnings and improved socio-economic status. Children in poverty might not receive the same level of investment in their education, resulting in lower academic achievement and limited economic mobility (Becker, 1964).</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Structural Inequality Theory</a:t>
            </a:r>
            <a:r>
              <a:rPr lang="en-GB" b="0" i="0">
                <a:solidFill>
                  <a:srgbClr val="0D0D0D"/>
                </a:solidFill>
                <a:effectLst/>
                <a:latin typeface="Söhne"/>
              </a:rPr>
              <a:t> Structural inequality theory highlights the broader socio-economic structures and policies that perpetuate inequality. It argues that systemic barriers, such as underfunded schools, discriminatory practices, and residential segregation, disproportionately affect disadvantaged students and limit their educational opportunities (Darling-Hammond, 2010).</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Ecological Systems Theory </a:t>
            </a:r>
            <a:r>
              <a:rPr lang="en-GB" b="0" i="0">
                <a:solidFill>
                  <a:srgbClr val="0D0D0D"/>
                </a:solidFill>
                <a:effectLst/>
                <a:latin typeface="Söhne"/>
              </a:rPr>
              <a:t>Urie Bronfenbrenner's ecological systems theory examines how various environmental systems influence a child's development. Factors such as family dynamics, school environment, community context, and societal policies interact to impact educational outcomes, with poverty affecting multiple layers of these systems (Bronfenbrenner, 1979).</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Intersectionality</a:t>
            </a:r>
            <a:r>
              <a:rPr lang="en-GB" b="0" i="0">
                <a:solidFill>
                  <a:srgbClr val="0D0D0D"/>
                </a:solidFill>
                <a:effectLst/>
                <a:latin typeface="Söhne"/>
              </a:rPr>
              <a:t> theory looks at how overlapping social identities, such as race, gender, and socio-economic status, combine to create unique experiences of disadvantage. This approach helps explain how children in poverty who also belong to other marginalized groups face compounded barriers in education (Crenshaw, 1989).</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Critical Pedagogy </a:t>
            </a:r>
            <a:r>
              <a:rPr lang="en-GB" b="0" i="0">
                <a:solidFill>
                  <a:srgbClr val="0D0D0D"/>
                </a:solidFill>
                <a:effectLst/>
                <a:latin typeface="Söhne"/>
              </a:rPr>
              <a:t>Paulo Freire’s critical pedagogy advocates for an education system that empowers disadvantaged students by recognizing and addressing the socio-political context of their lives. It emphasizes the need for a transformative approach to education that challenges inequality and promotes social justice (Freire, 1970).</a:t>
            </a:r>
          </a:p>
          <a:p>
            <a:endParaRPr lang="en-GB"/>
          </a:p>
        </p:txBody>
      </p:sp>
    </p:spTree>
    <p:extLst>
      <p:ext uri="{BB962C8B-B14F-4D97-AF65-F5344CB8AC3E}">
        <p14:creationId xmlns:p14="http://schemas.microsoft.com/office/powerpoint/2010/main" val="1030715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algn="l"/>
            <a:r>
              <a:rPr lang="en-US"/>
              <a:t>Mae Theory of Justice </a:t>
            </a:r>
            <a:r>
              <a:rPr lang="en-US" err="1"/>
              <a:t>gan</a:t>
            </a:r>
            <a:r>
              <a:rPr lang="en-US"/>
              <a:t> John Rawls, </a:t>
            </a:r>
            <a:r>
              <a:rPr lang="en-US" err="1"/>
              <a:t>yn</a:t>
            </a:r>
            <a:r>
              <a:rPr lang="en-US"/>
              <a:t> </a:t>
            </a:r>
            <a:r>
              <a:rPr lang="en-US" err="1"/>
              <a:t>darparu</a:t>
            </a:r>
            <a:r>
              <a:rPr lang="en-US"/>
              <a:t> </a:t>
            </a:r>
            <a:r>
              <a:rPr lang="en-US" err="1"/>
              <a:t>safbwyntiau</a:t>
            </a:r>
            <a:r>
              <a:rPr lang="en-US"/>
              <a:t> </a:t>
            </a:r>
            <a:r>
              <a:rPr lang="en-US" err="1"/>
              <a:t>egwyddorol</a:t>
            </a:r>
            <a:r>
              <a:rPr lang="en-US"/>
              <a:t> a all </a:t>
            </a:r>
            <a:r>
              <a:rPr lang="en-US" err="1"/>
              <a:t>arwain</a:t>
            </a:r>
            <a:r>
              <a:rPr lang="en-US"/>
              <a:t> y </a:t>
            </a:r>
            <a:r>
              <a:rPr lang="en-US" err="1"/>
              <a:t>dadansoddiad</a:t>
            </a:r>
            <a:r>
              <a:rPr lang="en-US"/>
              <a:t> </a:t>
            </a:r>
            <a:r>
              <a:rPr lang="en-US" err="1"/>
              <a:t>o'r</a:t>
            </a:r>
            <a:r>
              <a:rPr lang="en-US"/>
              <a:t> </a:t>
            </a:r>
            <a:r>
              <a:rPr lang="en-US" err="1"/>
              <a:t>hyn</a:t>
            </a:r>
            <a:r>
              <a:rPr lang="en-US"/>
              <a:t> </a:t>
            </a:r>
            <a:r>
              <a:rPr lang="en-US" err="1"/>
              <a:t>sy'n</a:t>
            </a:r>
            <a:r>
              <a:rPr lang="en-US"/>
              <a:t> </a:t>
            </a:r>
            <a:r>
              <a:rPr lang="en-US" err="1"/>
              <a:t>gyfystyr</a:t>
            </a:r>
            <a:r>
              <a:rPr lang="en-US"/>
              <a:t> ag </a:t>
            </a:r>
            <a:r>
              <a:rPr lang="en-US" err="1"/>
              <a:t>anfantais</a:t>
            </a:r>
            <a:r>
              <a:rPr lang="en-US"/>
              <a:t> a </a:t>
            </a:r>
            <a:r>
              <a:rPr lang="en-US" err="1"/>
              <a:t>ffyrdd</a:t>
            </a:r>
            <a:r>
              <a:rPr lang="en-US"/>
              <a:t> </a:t>
            </a:r>
            <a:r>
              <a:rPr lang="en-US" err="1"/>
              <a:t>o'i</a:t>
            </a:r>
            <a:r>
              <a:rPr lang="en-US"/>
              <a:t> </a:t>
            </a:r>
            <a:r>
              <a:rPr lang="en-US" err="1"/>
              <a:t>gysyniadoli</a:t>
            </a:r>
            <a:r>
              <a:rPr lang="en-US"/>
              <a:t>, </a:t>
            </a:r>
            <a:r>
              <a:rPr lang="en-US" err="1"/>
              <a:t>yn</a:t>
            </a:r>
            <a:r>
              <a:rPr lang="en-US"/>
              <a:t> </a:t>
            </a:r>
            <a:r>
              <a:rPr lang="en-US" err="1"/>
              <a:t>ogystal</a:t>
            </a:r>
            <a:r>
              <a:rPr lang="en-US"/>
              <a:t> ag </a:t>
            </a:r>
            <a:r>
              <a:rPr lang="en-US" err="1"/>
              <a:t>egwyddorion</a:t>
            </a:r>
            <a:r>
              <a:rPr lang="en-US"/>
              <a:t> a all </a:t>
            </a:r>
            <a:r>
              <a:rPr lang="en-US" err="1"/>
              <a:t>arwain</a:t>
            </a:r>
            <a:r>
              <a:rPr lang="en-US"/>
              <a:t> </a:t>
            </a:r>
            <a:r>
              <a:rPr lang="en-US" err="1"/>
              <a:t>dosbarthiad</a:t>
            </a:r>
            <a:r>
              <a:rPr lang="en-US"/>
              <a:t> teg o </a:t>
            </a:r>
            <a:r>
              <a:rPr lang="en-US" err="1"/>
              <a:t>adnoddau</a:t>
            </a:r>
            <a:r>
              <a:rPr lang="en-US"/>
              <a:t>. Er </a:t>
            </a:r>
            <a:r>
              <a:rPr lang="en-US" err="1"/>
              <a:t>ei</a:t>
            </a:r>
            <a:r>
              <a:rPr lang="en-US"/>
              <a:t> </a:t>
            </a:r>
            <a:r>
              <a:rPr lang="en-US" err="1"/>
              <a:t>fod</a:t>
            </a:r>
            <a:r>
              <a:rPr lang="en-US"/>
              <a:t> </a:t>
            </a:r>
            <a:r>
              <a:rPr lang="en-US" err="1"/>
              <a:t>hefyd</a:t>
            </a:r>
            <a:r>
              <a:rPr lang="en-US"/>
              <a:t> </a:t>
            </a:r>
            <a:r>
              <a:rPr lang="en-US" err="1"/>
              <a:t>yn</a:t>
            </a:r>
            <a:r>
              <a:rPr lang="en-US"/>
              <a:t> </a:t>
            </a:r>
            <a:r>
              <a:rPr lang="en-US" err="1"/>
              <a:t>cynnig</a:t>
            </a:r>
            <a:r>
              <a:rPr lang="en-US"/>
              <a:t> </a:t>
            </a:r>
            <a:r>
              <a:rPr lang="en-US" err="1"/>
              <a:t>mewnwelediadau</a:t>
            </a:r>
            <a:r>
              <a:rPr lang="en-US"/>
              <a:t> </a:t>
            </a:r>
            <a:r>
              <a:rPr lang="en-US" err="1"/>
              <a:t>pwysig</a:t>
            </a:r>
            <a:r>
              <a:rPr lang="en-US"/>
              <a:t> </a:t>
            </a:r>
            <a:r>
              <a:rPr lang="en-US" err="1"/>
              <a:t>ar</a:t>
            </a:r>
            <a:r>
              <a:rPr lang="en-US"/>
              <a:t> </a:t>
            </a:r>
            <a:r>
              <a:rPr lang="en-US" err="1"/>
              <a:t>gyfer</a:t>
            </a:r>
            <a:r>
              <a:rPr lang="en-US"/>
              <a:t> </a:t>
            </a:r>
            <a:r>
              <a:rPr lang="en-US" err="1"/>
              <a:t>addysg</a:t>
            </a:r>
            <a:endParaRPr lang="en-US" err="1">
              <a:solidFill>
                <a:srgbClr val="000000"/>
              </a:solidFill>
              <a:latin typeface="Calibri"/>
              <a:cs typeface="Calibri"/>
            </a:endParaRPr>
          </a:p>
          <a:p>
            <a:pPr algn="l"/>
            <a:r>
              <a:rPr lang="en-US"/>
              <a:t> </a:t>
            </a:r>
          </a:p>
          <a:p>
            <a:pPr algn="l"/>
            <a:r>
              <a:rPr lang="en-US"/>
              <a:t> </a:t>
            </a:r>
          </a:p>
          <a:p>
            <a:pPr algn="l"/>
            <a:r>
              <a:rPr lang="en-US" err="1"/>
              <a:t>Damcaniaeth</a:t>
            </a:r>
            <a:r>
              <a:rPr lang="en-US"/>
              <a:t> </a:t>
            </a:r>
            <a:r>
              <a:rPr lang="en-US" err="1"/>
              <a:t>Cyfalaf</a:t>
            </a:r>
            <a:r>
              <a:rPr lang="en-US"/>
              <a:t> </a:t>
            </a:r>
            <a:r>
              <a:rPr lang="en-US" err="1"/>
              <a:t>Economaidd</a:t>
            </a:r>
            <a:r>
              <a:rPr lang="en-US"/>
              <a:t> </a:t>
            </a:r>
            <a:r>
              <a:rPr lang="en-US" err="1"/>
              <a:t>Mae'r</a:t>
            </a:r>
            <a:r>
              <a:rPr lang="en-US"/>
              <a:t> </a:t>
            </a:r>
            <a:r>
              <a:rPr lang="en-US" err="1"/>
              <a:t>ddamcaniaeth</a:t>
            </a:r>
            <a:r>
              <a:rPr lang="en-US"/>
              <a:t> hon </a:t>
            </a:r>
            <a:r>
              <a:rPr lang="en-US" err="1"/>
              <a:t>yn</a:t>
            </a:r>
            <a:r>
              <a:rPr lang="en-US"/>
              <a:t> </a:t>
            </a:r>
            <a:r>
              <a:rPr lang="en-US" err="1"/>
              <a:t>awgrymu</a:t>
            </a:r>
            <a:r>
              <a:rPr lang="en-US"/>
              <a:t> bod </a:t>
            </a:r>
            <a:r>
              <a:rPr lang="en-US" err="1"/>
              <a:t>adnoddau</a:t>
            </a:r>
            <a:r>
              <a:rPr lang="en-US"/>
              <a:t> </a:t>
            </a:r>
            <a:r>
              <a:rPr lang="en-US" err="1"/>
              <a:t>economaidd</a:t>
            </a:r>
            <a:r>
              <a:rPr lang="en-US"/>
              <a:t> </a:t>
            </a:r>
            <a:r>
              <a:rPr lang="en-US" err="1"/>
              <a:t>yn</a:t>
            </a:r>
            <a:r>
              <a:rPr lang="en-US"/>
              <a:t> </a:t>
            </a:r>
            <a:r>
              <a:rPr lang="en-US" err="1"/>
              <a:t>effeithio'n</a:t>
            </a:r>
            <a:r>
              <a:rPr lang="en-US"/>
              <a:t> </a:t>
            </a:r>
            <a:r>
              <a:rPr lang="en-US" err="1"/>
              <a:t>uniongyrchol</a:t>
            </a:r>
            <a:r>
              <a:rPr lang="en-US"/>
              <a:t> </a:t>
            </a:r>
            <a:r>
              <a:rPr lang="en-US" err="1"/>
              <a:t>ar</a:t>
            </a:r>
            <a:r>
              <a:rPr lang="en-US"/>
              <a:t> </a:t>
            </a:r>
            <a:r>
              <a:rPr lang="en-US" err="1"/>
              <a:t>ddeilliannau</a:t>
            </a:r>
            <a:r>
              <a:rPr lang="en-US"/>
              <a:t> </a:t>
            </a:r>
            <a:r>
              <a:rPr lang="en-US" err="1"/>
              <a:t>addysgol</a:t>
            </a:r>
            <a:r>
              <a:rPr lang="en-US"/>
              <a:t>. Yn </a:t>
            </a:r>
            <a:r>
              <a:rPr lang="en-US" err="1"/>
              <a:t>aml</a:t>
            </a:r>
            <a:r>
              <a:rPr lang="en-US"/>
              <a:t> </a:t>
            </a:r>
            <a:r>
              <a:rPr lang="en-US" err="1"/>
              <a:t>nid</a:t>
            </a:r>
            <a:r>
              <a:rPr lang="en-US"/>
              <a:t> </a:t>
            </a:r>
            <a:r>
              <a:rPr lang="en-US" err="1"/>
              <a:t>oes</a:t>
            </a:r>
            <a:r>
              <a:rPr lang="en-US"/>
              <a:t> </a:t>
            </a:r>
            <a:r>
              <a:rPr lang="en-US" err="1"/>
              <a:t>gan</a:t>
            </a:r>
            <a:r>
              <a:rPr lang="en-US"/>
              <a:t> </a:t>
            </a:r>
            <a:r>
              <a:rPr lang="en-US" err="1"/>
              <a:t>blant</a:t>
            </a:r>
            <a:r>
              <a:rPr lang="en-US"/>
              <a:t> o </a:t>
            </a:r>
            <a:r>
              <a:rPr lang="en-US" err="1"/>
              <a:t>deuluoedd</a:t>
            </a:r>
            <a:r>
              <a:rPr lang="en-US"/>
              <a:t> </a:t>
            </a:r>
            <a:r>
              <a:rPr lang="en-US" err="1"/>
              <a:t>incwm</a:t>
            </a:r>
            <a:r>
              <a:rPr lang="en-US"/>
              <a:t> </a:t>
            </a:r>
            <a:r>
              <a:rPr lang="en-US" err="1"/>
              <a:t>isel</a:t>
            </a:r>
            <a:r>
              <a:rPr lang="en-US"/>
              <a:t> </a:t>
            </a:r>
            <a:r>
              <a:rPr lang="en-US" err="1"/>
              <a:t>fynediad</a:t>
            </a:r>
            <a:r>
              <a:rPr lang="en-US"/>
              <a:t> at </a:t>
            </a:r>
            <a:r>
              <a:rPr lang="en-US" err="1"/>
              <a:t>adnoddau</a:t>
            </a:r>
            <a:r>
              <a:rPr lang="en-US"/>
              <a:t> </a:t>
            </a:r>
            <a:r>
              <a:rPr lang="en-US" err="1"/>
              <a:t>addysgol</a:t>
            </a:r>
            <a:r>
              <a:rPr lang="en-US"/>
              <a:t> </a:t>
            </a:r>
            <a:r>
              <a:rPr lang="en-US" err="1"/>
              <a:t>megis</a:t>
            </a:r>
            <a:r>
              <a:rPr lang="en-US"/>
              <a:t> </a:t>
            </a:r>
            <a:r>
              <a:rPr lang="en-US" err="1"/>
              <a:t>llyfrau</a:t>
            </a:r>
            <a:r>
              <a:rPr lang="en-US"/>
              <a:t>, </a:t>
            </a:r>
            <a:r>
              <a:rPr lang="en-US" err="1"/>
              <a:t>technoleg</a:t>
            </a:r>
            <a:r>
              <a:rPr lang="en-US"/>
              <a:t>, </a:t>
            </a:r>
            <a:r>
              <a:rPr lang="en-US" err="1"/>
              <a:t>tiwtora</a:t>
            </a:r>
            <a:r>
              <a:rPr lang="en-US"/>
              <a:t>, a </a:t>
            </a:r>
            <a:r>
              <a:rPr lang="en-US" err="1"/>
              <a:t>gweithgareddau</a:t>
            </a:r>
            <a:r>
              <a:rPr lang="en-US"/>
              <a:t> </a:t>
            </a:r>
            <a:r>
              <a:rPr lang="en-US" err="1"/>
              <a:t>allgyrsiol</a:t>
            </a:r>
            <a:r>
              <a:rPr lang="en-US"/>
              <a:t>, a all </a:t>
            </a:r>
            <a:r>
              <a:rPr lang="en-US" err="1"/>
              <a:t>rwystro</a:t>
            </a:r>
            <a:r>
              <a:rPr lang="en-US"/>
              <a:t> </a:t>
            </a:r>
            <a:r>
              <a:rPr lang="en-US" err="1"/>
              <a:t>eu</a:t>
            </a:r>
            <a:r>
              <a:rPr lang="en-US"/>
              <a:t> </a:t>
            </a:r>
            <a:r>
              <a:rPr lang="en-US" err="1"/>
              <a:t>perfformiad</a:t>
            </a:r>
            <a:r>
              <a:rPr lang="en-US"/>
              <a:t> </a:t>
            </a:r>
            <a:r>
              <a:rPr lang="en-US" err="1"/>
              <a:t>academaidd</a:t>
            </a:r>
            <a:r>
              <a:rPr lang="en-US"/>
              <a:t> (Bradley &amp; Corwyn, 2002).</a:t>
            </a:r>
          </a:p>
          <a:p>
            <a:pPr algn="l"/>
            <a:r>
              <a:rPr lang="en-US"/>
              <a:t> </a:t>
            </a:r>
          </a:p>
          <a:p>
            <a:pPr algn="l"/>
            <a:endParaRPr lang="en-US"/>
          </a:p>
          <a:p>
            <a:pPr algn="l"/>
            <a:r>
              <a:rPr lang="en-US" err="1"/>
              <a:t>Damcaniaeth</a:t>
            </a:r>
            <a:r>
              <a:rPr lang="en-US"/>
              <a:t> </a:t>
            </a:r>
            <a:r>
              <a:rPr lang="en-US" err="1"/>
              <a:t>Prifddinas</a:t>
            </a:r>
            <a:r>
              <a:rPr lang="en-US"/>
              <a:t> </a:t>
            </a:r>
            <a:r>
              <a:rPr lang="en-US" err="1"/>
              <a:t>Ddiwylliannol</a:t>
            </a:r>
            <a:r>
              <a:rPr lang="en-US"/>
              <a:t> (Bourdieu): </a:t>
            </a:r>
          </a:p>
          <a:p>
            <a:pPr algn="l"/>
            <a:r>
              <a:rPr lang="en-US"/>
              <a:t> </a:t>
            </a:r>
          </a:p>
          <a:p>
            <a:pPr algn="l"/>
            <a:r>
              <a:rPr lang="en-US"/>
              <a:t>Mae </a:t>
            </a:r>
            <a:r>
              <a:rPr lang="en-US" err="1"/>
              <a:t>damcaniaeth</a:t>
            </a:r>
            <a:r>
              <a:rPr lang="en-US"/>
              <a:t> </a:t>
            </a:r>
            <a:r>
              <a:rPr lang="en-US" err="1"/>
              <a:t>cyfalaf</a:t>
            </a:r>
            <a:r>
              <a:rPr lang="en-US"/>
              <a:t> </a:t>
            </a:r>
            <a:r>
              <a:rPr lang="en-US" err="1"/>
              <a:t>diwylliannol</a:t>
            </a:r>
            <a:r>
              <a:rPr lang="en-US"/>
              <a:t> Pierre Bourdieu </a:t>
            </a:r>
            <a:r>
              <a:rPr lang="en-US" err="1"/>
              <a:t>yn</a:t>
            </a:r>
            <a:r>
              <a:rPr lang="en-US"/>
              <a:t> </a:t>
            </a:r>
            <a:r>
              <a:rPr lang="en-US" err="1"/>
              <a:t>awgrymu</a:t>
            </a:r>
            <a:r>
              <a:rPr lang="en-US"/>
              <a:t> bod plant o </a:t>
            </a:r>
            <a:r>
              <a:rPr lang="en-US" err="1"/>
              <a:t>deuluoedd</a:t>
            </a:r>
            <a:r>
              <a:rPr lang="en-US"/>
              <a:t> </a:t>
            </a:r>
            <a:r>
              <a:rPr lang="en-US" err="1"/>
              <a:t>cyfoethocach</a:t>
            </a:r>
            <a:r>
              <a:rPr lang="en-US"/>
              <a:t> </a:t>
            </a:r>
            <a:r>
              <a:rPr lang="en-US" err="1"/>
              <a:t>yn</a:t>
            </a:r>
            <a:r>
              <a:rPr lang="en-US"/>
              <a:t> </a:t>
            </a:r>
            <a:r>
              <a:rPr lang="en-US" err="1"/>
              <a:t>elwa</a:t>
            </a:r>
            <a:r>
              <a:rPr lang="en-US"/>
              <a:t> </a:t>
            </a:r>
            <a:r>
              <a:rPr lang="en-US" err="1"/>
              <a:t>ar</a:t>
            </a:r>
            <a:r>
              <a:rPr lang="en-US"/>
              <a:t> y </a:t>
            </a:r>
            <a:r>
              <a:rPr lang="en-US" err="1"/>
              <a:t>wybodaeth</a:t>
            </a:r>
            <a:r>
              <a:rPr lang="en-US"/>
              <a:t> </a:t>
            </a:r>
            <a:r>
              <a:rPr lang="en-US" err="1"/>
              <a:t>ddiwylliannol</a:t>
            </a:r>
            <a:r>
              <a:rPr lang="en-US"/>
              <a:t>, y </a:t>
            </a:r>
            <a:r>
              <a:rPr lang="en-US" err="1"/>
              <a:t>sgiliau</a:t>
            </a:r>
            <a:r>
              <a:rPr lang="en-US"/>
              <a:t>, </a:t>
            </a:r>
            <a:r>
              <a:rPr lang="en-US" err="1"/>
              <a:t>a’r</a:t>
            </a:r>
            <a:r>
              <a:rPr lang="en-US"/>
              <a:t> </a:t>
            </a:r>
            <a:r>
              <a:rPr lang="en-US" err="1"/>
              <a:t>agweddau</a:t>
            </a:r>
            <a:r>
              <a:rPr lang="en-US"/>
              <a:t> </a:t>
            </a:r>
            <a:r>
              <a:rPr lang="en-US" err="1"/>
              <a:t>sy’n</a:t>
            </a:r>
            <a:r>
              <a:rPr lang="en-US"/>
              <a:t> </a:t>
            </a:r>
            <a:r>
              <a:rPr lang="en-US" err="1"/>
              <a:t>cael</a:t>
            </a:r>
            <a:r>
              <a:rPr lang="en-US"/>
              <a:t> </a:t>
            </a:r>
            <a:r>
              <a:rPr lang="en-US" err="1"/>
              <a:t>eu</a:t>
            </a:r>
            <a:r>
              <a:rPr lang="en-US"/>
              <a:t> </a:t>
            </a:r>
            <a:r>
              <a:rPr lang="en-US" err="1"/>
              <a:t>gwerthfawrogi</a:t>
            </a:r>
            <a:r>
              <a:rPr lang="en-US"/>
              <a:t> </a:t>
            </a:r>
            <a:r>
              <a:rPr lang="en-US" err="1"/>
              <a:t>gan</a:t>
            </a:r>
            <a:r>
              <a:rPr lang="en-US"/>
              <a:t> y system </a:t>
            </a:r>
            <a:r>
              <a:rPr lang="en-US" err="1"/>
              <a:t>addysg</a:t>
            </a:r>
            <a:r>
              <a:rPr lang="en-US"/>
              <a:t>. </a:t>
            </a:r>
            <a:r>
              <a:rPr lang="en-US" err="1"/>
              <a:t>Mae’r</a:t>
            </a:r>
            <a:r>
              <a:rPr lang="en-US"/>
              <a:t> </a:t>
            </a:r>
            <a:r>
              <a:rPr lang="en-US" err="1"/>
              <a:t>rhain</a:t>
            </a:r>
            <a:r>
              <a:rPr lang="en-US"/>
              <a:t> </a:t>
            </a:r>
            <a:r>
              <a:rPr lang="en-US" err="1"/>
              <a:t>yn</a:t>
            </a:r>
            <a:r>
              <a:rPr lang="en-US"/>
              <a:t> </a:t>
            </a:r>
            <a:r>
              <a:rPr lang="en-US" err="1"/>
              <a:t>cynnwys</a:t>
            </a:r>
            <a:r>
              <a:rPr lang="en-US"/>
              <a:t> </a:t>
            </a:r>
            <a:r>
              <a:rPr lang="en-US" err="1"/>
              <a:t>sgiliau</a:t>
            </a:r>
            <a:r>
              <a:rPr lang="en-US"/>
              <a:t> </a:t>
            </a:r>
            <a:r>
              <a:rPr lang="en-US" err="1"/>
              <a:t>iaith</a:t>
            </a:r>
            <a:r>
              <a:rPr lang="en-US"/>
              <a:t>, bod </a:t>
            </a:r>
            <a:r>
              <a:rPr lang="en-US" err="1"/>
              <a:t>yn</a:t>
            </a:r>
            <a:r>
              <a:rPr lang="en-US"/>
              <a:t> </a:t>
            </a:r>
            <a:r>
              <a:rPr lang="en-US" err="1"/>
              <a:t>gyfarwydd</a:t>
            </a:r>
            <a:r>
              <a:rPr lang="en-US"/>
              <a:t> â </a:t>
            </a:r>
            <a:r>
              <a:rPr lang="en-US" err="1"/>
              <a:t>normau</a:t>
            </a:r>
            <a:r>
              <a:rPr lang="en-US"/>
              <a:t> </a:t>
            </a:r>
            <a:r>
              <a:rPr lang="en-US" err="1"/>
              <a:t>diwylliannol</a:t>
            </a:r>
            <a:r>
              <a:rPr lang="en-US"/>
              <a:t> </a:t>
            </a:r>
            <a:r>
              <a:rPr lang="en-US" err="1"/>
              <a:t>amlycaf</a:t>
            </a:r>
            <a:r>
              <a:rPr lang="en-US"/>
              <a:t>, ac </a:t>
            </a:r>
            <a:r>
              <a:rPr lang="en-US" err="1"/>
              <a:t>ymwneud</a:t>
            </a:r>
            <a:r>
              <a:rPr lang="en-US"/>
              <a:t> </a:t>
            </a:r>
            <a:r>
              <a:rPr lang="en-US" err="1"/>
              <a:t>rhieni</a:t>
            </a:r>
            <a:r>
              <a:rPr lang="en-US"/>
              <a:t> ag </a:t>
            </a:r>
            <a:r>
              <a:rPr lang="en-US" err="1"/>
              <a:t>addysg</a:t>
            </a:r>
            <a:r>
              <a:rPr lang="en-US"/>
              <a:t>, a all </a:t>
            </a:r>
            <a:r>
              <a:rPr lang="en-US" err="1"/>
              <a:t>ddylanwadu</a:t>
            </a:r>
            <a:r>
              <a:rPr lang="en-US"/>
              <a:t> </a:t>
            </a:r>
            <a:r>
              <a:rPr lang="en-US" err="1"/>
              <a:t>ar</a:t>
            </a:r>
            <a:r>
              <a:rPr lang="en-US"/>
              <a:t> </a:t>
            </a:r>
            <a:r>
              <a:rPr lang="en-US" err="1"/>
              <a:t>ganfyddiadau</a:t>
            </a:r>
            <a:r>
              <a:rPr lang="en-US"/>
              <a:t> </a:t>
            </a:r>
            <a:r>
              <a:rPr lang="en-US" err="1"/>
              <a:t>athrawon</a:t>
            </a:r>
            <a:r>
              <a:rPr lang="en-US"/>
              <a:t> a </a:t>
            </a:r>
            <a:r>
              <a:rPr lang="en-US" err="1"/>
              <a:t>llwyddiant</a:t>
            </a:r>
            <a:r>
              <a:rPr lang="en-US"/>
              <a:t> </a:t>
            </a:r>
            <a:r>
              <a:rPr lang="en-US" err="1"/>
              <a:t>academaidd</a:t>
            </a:r>
            <a:r>
              <a:rPr lang="en-US"/>
              <a:t> </a:t>
            </a:r>
            <a:r>
              <a:rPr lang="en-US" err="1"/>
              <a:t>myfyrwyr</a:t>
            </a:r>
            <a:r>
              <a:rPr lang="en-US"/>
              <a:t> (Bourdieu, 1986).</a:t>
            </a:r>
          </a:p>
          <a:p>
            <a:pPr algn="l"/>
            <a:r>
              <a:rPr lang="en-US"/>
              <a:t> </a:t>
            </a:r>
          </a:p>
          <a:p>
            <a:pPr algn="l"/>
            <a:r>
              <a:rPr lang="en-US"/>
              <a:t> </a:t>
            </a:r>
          </a:p>
          <a:p>
            <a:pPr algn="l"/>
            <a:r>
              <a:rPr lang="en-US" err="1"/>
              <a:t>Damcaniaeth</a:t>
            </a:r>
            <a:r>
              <a:rPr lang="en-US"/>
              <a:t> </a:t>
            </a:r>
            <a:r>
              <a:rPr lang="en-US" err="1"/>
              <a:t>Cyfalaf</a:t>
            </a:r>
            <a:r>
              <a:rPr lang="en-US"/>
              <a:t> </a:t>
            </a:r>
            <a:r>
              <a:rPr lang="en-US" err="1"/>
              <a:t>Cymdeithasol</a:t>
            </a:r>
            <a:r>
              <a:rPr lang="en-US"/>
              <a:t> (Coleman).</a:t>
            </a:r>
          </a:p>
          <a:p>
            <a:pPr algn="l"/>
            <a:r>
              <a:rPr lang="en-US"/>
              <a:t> </a:t>
            </a:r>
          </a:p>
          <a:p>
            <a:pPr algn="l"/>
            <a:r>
              <a:rPr lang="en-US" err="1"/>
              <a:t>mae</a:t>
            </a:r>
            <a:r>
              <a:rPr lang="en-US"/>
              <a:t> </a:t>
            </a:r>
            <a:r>
              <a:rPr lang="en-US" err="1"/>
              <a:t>theori</a:t>
            </a:r>
            <a:r>
              <a:rPr lang="en-US"/>
              <a:t> </a:t>
            </a:r>
            <a:r>
              <a:rPr lang="en-US" err="1"/>
              <a:t>cyfalaf</a:t>
            </a:r>
            <a:r>
              <a:rPr lang="en-US"/>
              <a:t> </a:t>
            </a:r>
            <a:r>
              <a:rPr lang="en-US" err="1"/>
              <a:t>cymdeithasol</a:t>
            </a:r>
            <a:r>
              <a:rPr lang="en-US"/>
              <a:t> </a:t>
            </a:r>
            <a:r>
              <a:rPr lang="en-US" err="1"/>
              <a:t>yn</a:t>
            </a:r>
            <a:r>
              <a:rPr lang="en-US"/>
              <a:t> </a:t>
            </a:r>
            <a:r>
              <a:rPr lang="en-US" err="1"/>
              <a:t>pwysleisio</a:t>
            </a:r>
            <a:r>
              <a:rPr lang="en-US"/>
              <a:t> </a:t>
            </a:r>
            <a:r>
              <a:rPr lang="en-US" err="1"/>
              <a:t>rôl</a:t>
            </a:r>
            <a:r>
              <a:rPr lang="en-US"/>
              <a:t> </a:t>
            </a:r>
            <a:r>
              <a:rPr lang="en-US" err="1"/>
              <a:t>rhwydweithiau</a:t>
            </a:r>
            <a:r>
              <a:rPr lang="en-US"/>
              <a:t> </a:t>
            </a:r>
            <a:r>
              <a:rPr lang="en-US" err="1"/>
              <a:t>cymdeithasol</a:t>
            </a:r>
            <a:r>
              <a:rPr lang="en-US"/>
              <a:t> a </a:t>
            </a:r>
            <a:r>
              <a:rPr lang="en-US" err="1"/>
              <a:t>pherthnasoedd</a:t>
            </a:r>
            <a:r>
              <a:rPr lang="en-US"/>
              <a:t> </a:t>
            </a:r>
            <a:r>
              <a:rPr lang="en-US" err="1"/>
              <a:t>mewn</a:t>
            </a:r>
            <a:r>
              <a:rPr lang="en-US"/>
              <a:t> </a:t>
            </a:r>
            <a:r>
              <a:rPr lang="en-US" err="1"/>
              <a:t>addysg</a:t>
            </a:r>
            <a:r>
              <a:rPr lang="en-US"/>
              <a:t>. Gall </a:t>
            </a:r>
            <a:r>
              <a:rPr lang="en-US" err="1"/>
              <a:t>teuluoedd</a:t>
            </a:r>
            <a:r>
              <a:rPr lang="en-US"/>
              <a:t> </a:t>
            </a:r>
            <a:r>
              <a:rPr lang="en-US" err="1"/>
              <a:t>sydd</a:t>
            </a:r>
            <a:r>
              <a:rPr lang="en-US"/>
              <a:t> â </a:t>
            </a:r>
            <a:r>
              <a:rPr lang="en-US" err="1"/>
              <a:t>rhwydweithiau</a:t>
            </a:r>
            <a:r>
              <a:rPr lang="en-US"/>
              <a:t> </a:t>
            </a:r>
            <a:r>
              <a:rPr lang="en-US" err="1"/>
              <a:t>cymdeithasol</a:t>
            </a:r>
            <a:r>
              <a:rPr lang="en-US"/>
              <a:t> </a:t>
            </a:r>
            <a:r>
              <a:rPr lang="en-US" err="1"/>
              <a:t>cryf</a:t>
            </a:r>
            <a:r>
              <a:rPr lang="en-US"/>
              <a:t> </a:t>
            </a:r>
            <a:r>
              <a:rPr lang="en-US" err="1"/>
              <a:t>ddarparu</a:t>
            </a:r>
            <a:r>
              <a:rPr lang="en-US"/>
              <a:t> </a:t>
            </a:r>
            <a:r>
              <a:rPr lang="en-US" err="1"/>
              <a:t>gwell</a:t>
            </a:r>
            <a:r>
              <a:rPr lang="en-US"/>
              <a:t> </a:t>
            </a:r>
            <a:r>
              <a:rPr lang="en-US" err="1"/>
              <a:t>cymorth</a:t>
            </a:r>
            <a:r>
              <a:rPr lang="en-US"/>
              <a:t>, </a:t>
            </a:r>
            <a:r>
              <a:rPr lang="en-US" err="1"/>
              <a:t>cyfranogiad</a:t>
            </a:r>
            <a:r>
              <a:rPr lang="en-US"/>
              <a:t> </a:t>
            </a:r>
            <a:r>
              <a:rPr lang="en-US" err="1"/>
              <a:t>mwy</a:t>
            </a:r>
            <a:r>
              <a:rPr lang="en-US"/>
              <a:t> </a:t>
            </a:r>
            <a:r>
              <a:rPr lang="en-US" err="1"/>
              <a:t>effeithiol</a:t>
            </a:r>
            <a:r>
              <a:rPr lang="en-US"/>
              <a:t> </a:t>
            </a:r>
            <a:r>
              <a:rPr lang="en-US" err="1"/>
              <a:t>gan</a:t>
            </a:r>
            <a:r>
              <a:rPr lang="en-US"/>
              <a:t> </a:t>
            </a:r>
            <a:r>
              <a:rPr lang="en-US" err="1"/>
              <a:t>rieni</a:t>
            </a:r>
            <a:r>
              <a:rPr lang="en-US"/>
              <a:t>, a </a:t>
            </a:r>
            <a:r>
              <a:rPr lang="en-US" err="1"/>
              <a:t>mynediad</a:t>
            </a:r>
            <a:r>
              <a:rPr lang="en-US"/>
              <a:t> at </a:t>
            </a:r>
            <a:r>
              <a:rPr lang="en-US" err="1"/>
              <a:t>wybodaeth</a:t>
            </a:r>
            <a:r>
              <a:rPr lang="en-US"/>
              <a:t> a </a:t>
            </a:r>
            <a:r>
              <a:rPr lang="en-US" err="1"/>
              <a:t>chyfleoedd</a:t>
            </a:r>
            <a:r>
              <a:rPr lang="en-US"/>
              <a:t> </a:t>
            </a:r>
            <a:r>
              <a:rPr lang="en-US" err="1"/>
              <a:t>gwerthfawr</a:t>
            </a:r>
            <a:r>
              <a:rPr lang="en-US"/>
              <a:t>, </a:t>
            </a:r>
            <a:r>
              <a:rPr lang="en-US" err="1"/>
              <a:t>sy’n</a:t>
            </a:r>
            <a:r>
              <a:rPr lang="en-US"/>
              <a:t> </a:t>
            </a:r>
            <a:r>
              <a:rPr lang="en-US" err="1"/>
              <a:t>gwella</a:t>
            </a:r>
            <a:r>
              <a:rPr lang="en-US"/>
              <a:t> </a:t>
            </a:r>
            <a:r>
              <a:rPr lang="en-US" err="1"/>
              <a:t>canlyniadau</a:t>
            </a:r>
            <a:r>
              <a:rPr lang="en-US"/>
              <a:t> </a:t>
            </a:r>
            <a:r>
              <a:rPr lang="en-US" err="1"/>
              <a:t>addysgol</a:t>
            </a:r>
            <a:r>
              <a:rPr lang="en-US"/>
              <a:t> (Coleman, 1988).</a:t>
            </a:r>
          </a:p>
          <a:p>
            <a:pPr algn="l"/>
            <a:r>
              <a:rPr lang="en-US"/>
              <a:t> </a:t>
            </a:r>
          </a:p>
          <a:p>
            <a:pPr algn="l"/>
            <a:endParaRPr lang="en-US"/>
          </a:p>
          <a:p>
            <a:pPr algn="l"/>
            <a:r>
              <a:rPr lang="en-US"/>
              <a:t>Mae </a:t>
            </a:r>
            <a:r>
              <a:rPr lang="en-US" err="1"/>
              <a:t>Damcaniaeth</a:t>
            </a:r>
            <a:r>
              <a:rPr lang="en-US"/>
              <a:t> </a:t>
            </a:r>
            <a:r>
              <a:rPr lang="en-US" err="1"/>
              <a:t>Cyfalaf</a:t>
            </a:r>
            <a:r>
              <a:rPr lang="en-US"/>
              <a:t> </a:t>
            </a:r>
            <a:r>
              <a:rPr lang="en-US" err="1"/>
              <a:t>Dynol</a:t>
            </a:r>
            <a:r>
              <a:rPr lang="en-US"/>
              <a:t> </a:t>
            </a:r>
            <a:r>
              <a:rPr lang="en-US" err="1"/>
              <a:t>yn</a:t>
            </a:r>
            <a:r>
              <a:rPr lang="en-US"/>
              <a:t> </a:t>
            </a:r>
            <a:r>
              <a:rPr lang="en-US" err="1"/>
              <a:t>ystyried</a:t>
            </a:r>
            <a:r>
              <a:rPr lang="en-US"/>
              <a:t> </a:t>
            </a:r>
            <a:r>
              <a:rPr lang="en-US" err="1"/>
              <a:t>addysg</a:t>
            </a:r>
            <a:r>
              <a:rPr lang="en-US"/>
              <a:t> </a:t>
            </a:r>
            <a:r>
              <a:rPr lang="en-US" err="1"/>
              <a:t>fel</a:t>
            </a:r>
            <a:r>
              <a:rPr lang="en-US"/>
              <a:t> </a:t>
            </a:r>
            <a:r>
              <a:rPr lang="en-US" err="1"/>
              <a:t>buddsoddiad</a:t>
            </a:r>
            <a:r>
              <a:rPr lang="en-US"/>
              <a:t> </a:t>
            </a:r>
            <a:r>
              <a:rPr lang="en-US" err="1"/>
              <a:t>mewn</a:t>
            </a:r>
            <a:r>
              <a:rPr lang="en-US"/>
              <a:t> </a:t>
            </a:r>
            <a:r>
              <a:rPr lang="en-US" err="1"/>
              <a:t>cyfalaf</a:t>
            </a:r>
            <a:r>
              <a:rPr lang="en-US"/>
              <a:t> </a:t>
            </a:r>
            <a:r>
              <a:rPr lang="en-US" err="1"/>
              <a:t>dynol</a:t>
            </a:r>
            <a:r>
              <a:rPr lang="en-US"/>
              <a:t>, </a:t>
            </a:r>
            <a:r>
              <a:rPr lang="en-US" err="1"/>
              <a:t>lle</a:t>
            </a:r>
            <a:r>
              <a:rPr lang="en-US"/>
              <a:t> </a:t>
            </a:r>
            <a:r>
              <a:rPr lang="en-US" err="1"/>
              <a:t>gwelir</a:t>
            </a:r>
            <a:r>
              <a:rPr lang="en-US"/>
              <a:t> </a:t>
            </a:r>
            <a:r>
              <a:rPr lang="en-US" err="1"/>
              <a:t>yr</a:t>
            </a:r>
            <a:r>
              <a:rPr lang="en-US"/>
              <a:t> </a:t>
            </a:r>
            <a:r>
              <a:rPr lang="en-US" err="1"/>
              <a:t>enillion</a:t>
            </a:r>
            <a:r>
              <a:rPr lang="en-US"/>
              <a:t> </a:t>
            </a:r>
            <a:r>
              <a:rPr lang="en-US" err="1"/>
              <a:t>ar</a:t>
            </a:r>
            <a:r>
              <a:rPr lang="en-US"/>
              <a:t> </a:t>
            </a:r>
            <a:r>
              <a:rPr lang="en-US" err="1"/>
              <a:t>ffurf</a:t>
            </a:r>
            <a:r>
              <a:rPr lang="en-US"/>
              <a:t> </a:t>
            </a:r>
            <a:r>
              <a:rPr lang="en-US" err="1"/>
              <a:t>enillion</a:t>
            </a:r>
            <a:r>
              <a:rPr lang="en-US"/>
              <a:t> </a:t>
            </a:r>
            <a:r>
              <a:rPr lang="en-US" err="1"/>
              <a:t>uwch</a:t>
            </a:r>
            <a:r>
              <a:rPr lang="en-US"/>
              <a:t> </a:t>
            </a:r>
            <a:r>
              <a:rPr lang="en-US" err="1"/>
              <a:t>yn</a:t>
            </a:r>
            <a:r>
              <a:rPr lang="en-US"/>
              <a:t> y </a:t>
            </a:r>
            <a:r>
              <a:rPr lang="en-US" err="1"/>
              <a:t>dyfodol</a:t>
            </a:r>
            <a:r>
              <a:rPr lang="en-US"/>
              <a:t> a </a:t>
            </a:r>
            <a:r>
              <a:rPr lang="en-US" err="1"/>
              <a:t>gwell</a:t>
            </a:r>
            <a:r>
              <a:rPr lang="en-US"/>
              <a:t> </a:t>
            </a:r>
            <a:r>
              <a:rPr lang="en-US" err="1"/>
              <a:t>statws</a:t>
            </a:r>
            <a:r>
              <a:rPr lang="en-US"/>
              <a:t> </a:t>
            </a:r>
            <a:r>
              <a:rPr lang="en-US" err="1"/>
              <a:t>economaidd-gymdeithasol</a:t>
            </a:r>
            <a:r>
              <a:rPr lang="en-US"/>
              <a:t>. </a:t>
            </a:r>
            <a:r>
              <a:rPr lang="en-US" err="1"/>
              <a:t>Efallai</a:t>
            </a:r>
            <a:r>
              <a:rPr lang="en-US"/>
              <a:t> </a:t>
            </a:r>
            <a:r>
              <a:rPr lang="en-US" err="1"/>
              <a:t>na</a:t>
            </a:r>
            <a:r>
              <a:rPr lang="en-US"/>
              <a:t> </a:t>
            </a:r>
            <a:r>
              <a:rPr lang="en-US" err="1"/>
              <a:t>fydd</a:t>
            </a:r>
            <a:r>
              <a:rPr lang="en-US"/>
              <a:t> plant </a:t>
            </a:r>
            <a:r>
              <a:rPr lang="en-US" err="1"/>
              <a:t>mewn</a:t>
            </a:r>
            <a:r>
              <a:rPr lang="en-US"/>
              <a:t> </a:t>
            </a:r>
            <a:r>
              <a:rPr lang="en-US" err="1"/>
              <a:t>tlodi</a:t>
            </a:r>
            <a:r>
              <a:rPr lang="en-US"/>
              <a:t> </a:t>
            </a:r>
            <a:r>
              <a:rPr lang="en-US" err="1"/>
              <a:t>yn</a:t>
            </a:r>
            <a:r>
              <a:rPr lang="en-US"/>
              <a:t> </a:t>
            </a:r>
            <a:r>
              <a:rPr lang="en-US" err="1"/>
              <a:t>cael</a:t>
            </a:r>
            <a:r>
              <a:rPr lang="en-US"/>
              <a:t> </a:t>
            </a:r>
            <a:r>
              <a:rPr lang="en-US" err="1"/>
              <a:t>yr</a:t>
            </a:r>
            <a:r>
              <a:rPr lang="en-US"/>
              <a:t> un </a:t>
            </a:r>
            <a:r>
              <a:rPr lang="en-US" err="1"/>
              <a:t>lefel</a:t>
            </a:r>
            <a:r>
              <a:rPr lang="en-US"/>
              <a:t> o </a:t>
            </a:r>
            <a:r>
              <a:rPr lang="en-US" err="1"/>
              <a:t>fuddsoddiad</a:t>
            </a:r>
            <a:r>
              <a:rPr lang="en-US"/>
              <a:t> </a:t>
            </a:r>
            <a:r>
              <a:rPr lang="en-US" err="1"/>
              <a:t>yn</a:t>
            </a:r>
            <a:r>
              <a:rPr lang="en-US"/>
              <a:t> </a:t>
            </a:r>
            <a:r>
              <a:rPr lang="en-US" err="1"/>
              <a:t>eu</a:t>
            </a:r>
            <a:r>
              <a:rPr lang="en-US"/>
              <a:t> </a:t>
            </a:r>
            <a:r>
              <a:rPr lang="en-US" err="1"/>
              <a:t>haddysg</a:t>
            </a:r>
            <a:r>
              <a:rPr lang="en-US"/>
              <a:t>, </a:t>
            </a:r>
            <a:r>
              <a:rPr lang="en-US" err="1"/>
              <a:t>gan</a:t>
            </a:r>
            <a:r>
              <a:rPr lang="en-US"/>
              <a:t> </a:t>
            </a:r>
            <a:r>
              <a:rPr lang="en-US" err="1"/>
              <a:t>arwain</a:t>
            </a:r>
            <a:r>
              <a:rPr lang="en-US"/>
              <a:t> at </a:t>
            </a:r>
            <a:r>
              <a:rPr lang="en-US" err="1"/>
              <a:t>gyflawniad</a:t>
            </a:r>
            <a:r>
              <a:rPr lang="en-US"/>
              <a:t> </a:t>
            </a:r>
            <a:r>
              <a:rPr lang="en-US" err="1"/>
              <a:t>academaidd</a:t>
            </a:r>
            <a:r>
              <a:rPr lang="en-US"/>
              <a:t> is a </a:t>
            </a:r>
            <a:r>
              <a:rPr lang="en-US" err="1"/>
              <a:t>symudedd</a:t>
            </a:r>
            <a:r>
              <a:rPr lang="en-US"/>
              <a:t> </a:t>
            </a:r>
            <a:r>
              <a:rPr lang="en-US" err="1"/>
              <a:t>economaidd</a:t>
            </a:r>
            <a:r>
              <a:rPr lang="en-US"/>
              <a:t> </a:t>
            </a:r>
            <a:r>
              <a:rPr lang="en-US" err="1"/>
              <a:t>cyfyngedig</a:t>
            </a:r>
            <a:r>
              <a:rPr lang="en-US"/>
              <a:t> (Becker, 1964).</a:t>
            </a:r>
          </a:p>
          <a:p>
            <a:pPr algn="l"/>
            <a:r>
              <a:rPr lang="en-US"/>
              <a:t> </a:t>
            </a:r>
          </a:p>
          <a:p>
            <a:pPr algn="l"/>
            <a:r>
              <a:rPr lang="en-US" err="1"/>
              <a:t>Damcaniaeth</a:t>
            </a:r>
            <a:r>
              <a:rPr lang="en-US"/>
              <a:t> </a:t>
            </a:r>
            <a:r>
              <a:rPr lang="en-US" err="1"/>
              <a:t>Anghydraddoldeb</a:t>
            </a:r>
            <a:r>
              <a:rPr lang="en-US"/>
              <a:t> </a:t>
            </a:r>
            <a:r>
              <a:rPr lang="en-US" err="1"/>
              <a:t>Strwythurol</a:t>
            </a:r>
            <a:r>
              <a:rPr lang="en-US"/>
              <a:t> Mae damcaniaeth anghydraddoldeb strwythurol yn amlygu'r strwythurau a'r polisïau economaidd-gymdeithasol ehangach sy'n parhau anghydraddoldeb. Mae’n dadlau bod rhwystrau systemig, fel ysgolion sy’n cael eu tanariannu, arferion gwahaniaethol, a gwahanu preswyl, yn effeithio’n anghymesur ar fyfyrwyr difreintiedig ac yn cyfyngu ar eu cyfleoedd addysgol (Darling-Hammond, 2010).</a:t>
            </a:r>
          </a:p>
          <a:p>
            <a:pPr algn="l"/>
            <a:r>
              <a:rPr lang="en-US"/>
              <a:t> </a:t>
            </a:r>
          </a:p>
          <a:p>
            <a:pPr algn="l"/>
            <a:endParaRPr lang="en-US"/>
          </a:p>
          <a:p>
            <a:pPr algn="l"/>
            <a:r>
              <a:rPr lang="en-US" err="1"/>
              <a:t>Damcaniaeth</a:t>
            </a:r>
            <a:r>
              <a:rPr lang="en-US"/>
              <a:t> </a:t>
            </a:r>
            <a:r>
              <a:rPr lang="en-US" err="1"/>
              <a:t>Systemau</a:t>
            </a:r>
            <a:r>
              <a:rPr lang="en-US"/>
              <a:t> </a:t>
            </a:r>
            <a:r>
              <a:rPr lang="en-US" err="1"/>
              <a:t>Ecolegol</a:t>
            </a:r>
            <a:r>
              <a:rPr lang="en-US"/>
              <a:t> Mae </a:t>
            </a:r>
            <a:r>
              <a:rPr lang="en-US" err="1"/>
              <a:t>damcaniaeth</a:t>
            </a:r>
            <a:r>
              <a:rPr lang="en-US"/>
              <a:t> </a:t>
            </a:r>
            <a:r>
              <a:rPr lang="en-US" err="1"/>
              <a:t>systemau</a:t>
            </a:r>
            <a:r>
              <a:rPr lang="en-US"/>
              <a:t> </a:t>
            </a:r>
            <a:r>
              <a:rPr lang="en-US" err="1"/>
              <a:t>ecolegol</a:t>
            </a:r>
            <a:r>
              <a:rPr lang="en-US"/>
              <a:t> Urie Bronfenbrenner </a:t>
            </a:r>
            <a:r>
              <a:rPr lang="en-US" err="1"/>
              <a:t>yn</a:t>
            </a:r>
            <a:r>
              <a:rPr lang="en-US"/>
              <a:t> </a:t>
            </a:r>
            <a:r>
              <a:rPr lang="en-US" err="1"/>
              <a:t>archwilio</a:t>
            </a:r>
            <a:r>
              <a:rPr lang="en-US"/>
              <a:t> </a:t>
            </a:r>
            <a:r>
              <a:rPr lang="en-US" err="1"/>
              <a:t>sut</a:t>
            </a:r>
            <a:r>
              <a:rPr lang="en-US"/>
              <a:t> </a:t>
            </a:r>
            <a:r>
              <a:rPr lang="en-US" err="1"/>
              <a:t>mae</a:t>
            </a:r>
            <a:r>
              <a:rPr lang="en-US"/>
              <a:t> </a:t>
            </a:r>
            <a:r>
              <a:rPr lang="en-US" err="1"/>
              <a:t>systemau</a:t>
            </a:r>
            <a:r>
              <a:rPr lang="en-US"/>
              <a:t> </a:t>
            </a:r>
            <a:r>
              <a:rPr lang="en-US" err="1"/>
              <a:t>amgylcheddol</a:t>
            </a:r>
            <a:r>
              <a:rPr lang="en-US"/>
              <a:t> </a:t>
            </a:r>
            <a:r>
              <a:rPr lang="en-US" err="1"/>
              <a:t>amrywiol</a:t>
            </a:r>
            <a:r>
              <a:rPr lang="en-US"/>
              <a:t> </a:t>
            </a:r>
            <a:r>
              <a:rPr lang="en-US" err="1"/>
              <a:t>yn</a:t>
            </a:r>
            <a:r>
              <a:rPr lang="en-US"/>
              <a:t> </a:t>
            </a:r>
            <a:r>
              <a:rPr lang="en-US" err="1"/>
              <a:t>dylanwadu</a:t>
            </a:r>
            <a:r>
              <a:rPr lang="en-US"/>
              <a:t> </a:t>
            </a:r>
            <a:r>
              <a:rPr lang="en-US" err="1"/>
              <a:t>ar</a:t>
            </a:r>
            <a:r>
              <a:rPr lang="en-US"/>
              <a:t> </a:t>
            </a:r>
            <a:r>
              <a:rPr lang="en-US" err="1"/>
              <a:t>ddatblygiad</a:t>
            </a:r>
            <a:r>
              <a:rPr lang="en-US"/>
              <a:t> </a:t>
            </a:r>
            <a:r>
              <a:rPr lang="en-US" err="1"/>
              <a:t>plentyn</a:t>
            </a:r>
            <a:r>
              <a:rPr lang="en-US"/>
              <a:t>. Mae </a:t>
            </a:r>
            <a:r>
              <a:rPr lang="en-US" err="1"/>
              <a:t>ffactorau</a:t>
            </a:r>
            <a:r>
              <a:rPr lang="en-US"/>
              <a:t> </a:t>
            </a:r>
            <a:r>
              <a:rPr lang="en-US" err="1"/>
              <a:t>fel</a:t>
            </a:r>
            <a:r>
              <a:rPr lang="en-US"/>
              <a:t> </a:t>
            </a:r>
            <a:r>
              <a:rPr lang="en-US" err="1"/>
              <a:t>dynameg</a:t>
            </a:r>
            <a:r>
              <a:rPr lang="en-US"/>
              <a:t> </a:t>
            </a:r>
            <a:r>
              <a:rPr lang="en-US" err="1"/>
              <a:t>teulu</a:t>
            </a:r>
            <a:r>
              <a:rPr lang="en-US"/>
              <a:t>, </a:t>
            </a:r>
            <a:r>
              <a:rPr lang="en-US" err="1"/>
              <a:t>amgylchedd</a:t>
            </a:r>
            <a:r>
              <a:rPr lang="en-US"/>
              <a:t> </a:t>
            </a:r>
            <a:r>
              <a:rPr lang="en-US" err="1"/>
              <a:t>yr</a:t>
            </a:r>
            <a:r>
              <a:rPr lang="en-US"/>
              <a:t> </a:t>
            </a:r>
            <a:r>
              <a:rPr lang="en-US" err="1"/>
              <a:t>ysgol</a:t>
            </a:r>
            <a:r>
              <a:rPr lang="en-US"/>
              <a:t>, </a:t>
            </a:r>
            <a:r>
              <a:rPr lang="en-US" err="1"/>
              <a:t>cyd-destun</a:t>
            </a:r>
            <a:r>
              <a:rPr lang="en-US"/>
              <a:t> </a:t>
            </a:r>
            <a:r>
              <a:rPr lang="en-US" err="1"/>
              <a:t>cymunedol</a:t>
            </a:r>
            <a:r>
              <a:rPr lang="en-US"/>
              <a:t>, a </a:t>
            </a:r>
            <a:r>
              <a:rPr lang="en-US" err="1"/>
              <a:t>pholisïau</a:t>
            </a:r>
            <a:r>
              <a:rPr lang="en-US"/>
              <a:t> </a:t>
            </a:r>
            <a:r>
              <a:rPr lang="en-US" err="1"/>
              <a:t>cymdeithasol</a:t>
            </a:r>
            <a:r>
              <a:rPr lang="en-US"/>
              <a:t> </a:t>
            </a:r>
            <a:r>
              <a:rPr lang="en-US" err="1"/>
              <a:t>yn</a:t>
            </a:r>
            <a:r>
              <a:rPr lang="en-US"/>
              <a:t> </a:t>
            </a:r>
            <a:r>
              <a:rPr lang="en-US" err="1"/>
              <a:t>rhyngweithio</a:t>
            </a:r>
            <a:r>
              <a:rPr lang="en-US"/>
              <a:t> </a:t>
            </a:r>
            <a:r>
              <a:rPr lang="en-US" err="1"/>
              <a:t>i</a:t>
            </a:r>
            <a:r>
              <a:rPr lang="en-US"/>
              <a:t> </a:t>
            </a:r>
            <a:r>
              <a:rPr lang="en-US" err="1"/>
              <a:t>effeithio</a:t>
            </a:r>
            <a:r>
              <a:rPr lang="en-US"/>
              <a:t> </a:t>
            </a:r>
            <a:r>
              <a:rPr lang="en-US" err="1"/>
              <a:t>ar</a:t>
            </a:r>
            <a:r>
              <a:rPr lang="en-US"/>
              <a:t> </a:t>
            </a:r>
            <a:r>
              <a:rPr lang="en-US" err="1"/>
              <a:t>ganlyniadau</a:t>
            </a:r>
            <a:r>
              <a:rPr lang="en-US"/>
              <a:t> </a:t>
            </a:r>
            <a:r>
              <a:rPr lang="en-US" err="1"/>
              <a:t>addysgol</a:t>
            </a:r>
            <a:r>
              <a:rPr lang="en-US"/>
              <a:t>, </a:t>
            </a:r>
            <a:r>
              <a:rPr lang="en-US" err="1"/>
              <a:t>gyda</a:t>
            </a:r>
            <a:r>
              <a:rPr lang="en-US"/>
              <a:t> </a:t>
            </a:r>
            <a:r>
              <a:rPr lang="en-US" err="1"/>
              <a:t>thlodi</a:t>
            </a:r>
            <a:r>
              <a:rPr lang="en-US"/>
              <a:t> </a:t>
            </a:r>
            <a:r>
              <a:rPr lang="en-US" err="1"/>
              <a:t>yn</a:t>
            </a:r>
            <a:r>
              <a:rPr lang="en-US"/>
              <a:t> </a:t>
            </a:r>
            <a:r>
              <a:rPr lang="en-US" err="1"/>
              <a:t>effeithio</a:t>
            </a:r>
            <a:r>
              <a:rPr lang="en-US"/>
              <a:t> </a:t>
            </a:r>
            <a:r>
              <a:rPr lang="en-US" err="1"/>
              <a:t>ar</a:t>
            </a:r>
            <a:r>
              <a:rPr lang="en-US"/>
              <a:t> </a:t>
            </a:r>
            <a:r>
              <a:rPr lang="en-US" err="1"/>
              <a:t>haenau</a:t>
            </a:r>
            <a:r>
              <a:rPr lang="en-US"/>
              <a:t> </a:t>
            </a:r>
            <a:r>
              <a:rPr lang="en-US" err="1"/>
              <a:t>lluosog</a:t>
            </a:r>
            <a:r>
              <a:rPr lang="en-US"/>
              <a:t> </a:t>
            </a:r>
            <a:r>
              <a:rPr lang="en-US" err="1"/>
              <a:t>o'r</a:t>
            </a:r>
            <a:r>
              <a:rPr lang="en-US"/>
              <a:t> </a:t>
            </a:r>
            <a:r>
              <a:rPr lang="en-US" err="1"/>
              <a:t>systemau</a:t>
            </a:r>
            <a:r>
              <a:rPr lang="en-US"/>
              <a:t> </a:t>
            </a:r>
            <a:r>
              <a:rPr lang="en-US" err="1"/>
              <a:t>hyn</a:t>
            </a:r>
            <a:r>
              <a:rPr lang="en-US"/>
              <a:t> (Bronfenbrenner, 1979).</a:t>
            </a:r>
          </a:p>
          <a:p>
            <a:pPr algn="l"/>
            <a:r>
              <a:rPr lang="en-US"/>
              <a:t> </a:t>
            </a:r>
          </a:p>
          <a:p>
            <a:pPr algn="l"/>
            <a:endParaRPr lang="en-US"/>
          </a:p>
          <a:p>
            <a:pPr algn="l"/>
            <a:r>
              <a:rPr lang="en-US"/>
              <a:t> </a:t>
            </a:r>
          </a:p>
          <a:p>
            <a:pPr algn="l"/>
            <a:r>
              <a:rPr lang="en-US"/>
              <a:t>Mae </a:t>
            </a:r>
            <a:r>
              <a:rPr lang="en-US" err="1"/>
              <a:t>damcaniaeth</a:t>
            </a:r>
            <a:r>
              <a:rPr lang="en-US"/>
              <a:t> </a:t>
            </a:r>
            <a:r>
              <a:rPr lang="en-US" err="1"/>
              <a:t>croestoriadol</a:t>
            </a:r>
            <a:r>
              <a:rPr lang="en-US"/>
              <a:t> </a:t>
            </a:r>
            <a:r>
              <a:rPr lang="en-US" err="1"/>
              <a:t>yn</a:t>
            </a:r>
            <a:r>
              <a:rPr lang="en-US"/>
              <a:t> </a:t>
            </a:r>
            <a:r>
              <a:rPr lang="en-US" err="1"/>
              <a:t>edrych</a:t>
            </a:r>
            <a:r>
              <a:rPr lang="en-US"/>
              <a:t> </a:t>
            </a:r>
            <a:r>
              <a:rPr lang="en-US" err="1"/>
              <a:t>ar</a:t>
            </a:r>
            <a:r>
              <a:rPr lang="en-US"/>
              <a:t> </a:t>
            </a:r>
            <a:r>
              <a:rPr lang="en-US" err="1"/>
              <a:t>sut</a:t>
            </a:r>
            <a:r>
              <a:rPr lang="en-US"/>
              <a:t> </a:t>
            </a:r>
            <a:r>
              <a:rPr lang="en-US" err="1"/>
              <a:t>mae</a:t>
            </a:r>
            <a:r>
              <a:rPr lang="en-US"/>
              <a:t> </a:t>
            </a:r>
            <a:r>
              <a:rPr lang="en-US" err="1"/>
              <a:t>hunaniaethau</a:t>
            </a:r>
            <a:r>
              <a:rPr lang="en-US"/>
              <a:t> </a:t>
            </a:r>
            <a:r>
              <a:rPr lang="en-US" err="1"/>
              <a:t>cymdeithasol</a:t>
            </a:r>
            <a:r>
              <a:rPr lang="en-US"/>
              <a:t> </a:t>
            </a:r>
            <a:r>
              <a:rPr lang="en-US" err="1"/>
              <a:t>sy'n</a:t>
            </a:r>
            <a:r>
              <a:rPr lang="en-US"/>
              <a:t> </a:t>
            </a:r>
            <a:r>
              <a:rPr lang="en-US" err="1"/>
              <a:t>gorgyffwrdd</a:t>
            </a:r>
            <a:r>
              <a:rPr lang="en-US"/>
              <a:t>, </a:t>
            </a:r>
            <a:r>
              <a:rPr lang="en-US" err="1"/>
              <a:t>megis</a:t>
            </a:r>
            <a:r>
              <a:rPr lang="en-US"/>
              <a:t> </a:t>
            </a:r>
            <a:r>
              <a:rPr lang="en-US" err="1"/>
              <a:t>hil</a:t>
            </a:r>
            <a:r>
              <a:rPr lang="en-US"/>
              <a:t>, </a:t>
            </a:r>
            <a:r>
              <a:rPr lang="en-US" err="1"/>
              <a:t>rhyw</a:t>
            </a:r>
            <a:r>
              <a:rPr lang="en-US"/>
              <a:t>, a </a:t>
            </a:r>
            <a:r>
              <a:rPr lang="en-US" err="1"/>
              <a:t>statws</a:t>
            </a:r>
            <a:r>
              <a:rPr lang="en-US"/>
              <a:t> </a:t>
            </a:r>
            <a:r>
              <a:rPr lang="en-US" err="1"/>
              <a:t>economaidd-gymdeithasol</a:t>
            </a:r>
            <a:r>
              <a:rPr lang="en-US"/>
              <a:t>, </a:t>
            </a:r>
            <a:r>
              <a:rPr lang="en-US" err="1"/>
              <a:t>yn</a:t>
            </a:r>
            <a:r>
              <a:rPr lang="en-US"/>
              <a:t> </a:t>
            </a:r>
            <a:r>
              <a:rPr lang="en-US" err="1"/>
              <a:t>cyfuno</a:t>
            </a:r>
            <a:r>
              <a:rPr lang="en-US"/>
              <a:t> </a:t>
            </a:r>
            <a:r>
              <a:rPr lang="en-US" err="1"/>
              <a:t>i</a:t>
            </a:r>
            <a:r>
              <a:rPr lang="en-US"/>
              <a:t> </a:t>
            </a:r>
            <a:r>
              <a:rPr lang="en-US" err="1"/>
              <a:t>greu</a:t>
            </a:r>
            <a:r>
              <a:rPr lang="en-US"/>
              <a:t> </a:t>
            </a:r>
            <a:r>
              <a:rPr lang="en-US" err="1"/>
              <a:t>profiadau</a:t>
            </a:r>
            <a:r>
              <a:rPr lang="en-US"/>
              <a:t> </a:t>
            </a:r>
            <a:r>
              <a:rPr lang="en-US" err="1"/>
              <a:t>unigryw</a:t>
            </a:r>
            <a:r>
              <a:rPr lang="en-US"/>
              <a:t> o </a:t>
            </a:r>
            <a:r>
              <a:rPr lang="en-US" err="1"/>
              <a:t>anfantais</a:t>
            </a:r>
            <a:r>
              <a:rPr lang="en-US"/>
              <a:t>. </a:t>
            </a:r>
            <a:r>
              <a:rPr lang="en-US" err="1"/>
              <a:t>Mae’r</a:t>
            </a:r>
            <a:r>
              <a:rPr lang="en-US"/>
              <a:t> dull </a:t>
            </a:r>
            <a:r>
              <a:rPr lang="en-US" err="1"/>
              <a:t>hwn</a:t>
            </a:r>
            <a:r>
              <a:rPr lang="en-US"/>
              <a:t> </a:t>
            </a:r>
            <a:r>
              <a:rPr lang="en-US" err="1"/>
              <a:t>yn</a:t>
            </a:r>
            <a:r>
              <a:rPr lang="en-US"/>
              <a:t> </a:t>
            </a:r>
            <a:r>
              <a:rPr lang="en-US" err="1"/>
              <a:t>helpu</a:t>
            </a:r>
            <a:r>
              <a:rPr lang="en-US"/>
              <a:t> </a:t>
            </a:r>
            <a:r>
              <a:rPr lang="en-US" err="1"/>
              <a:t>i</a:t>
            </a:r>
            <a:r>
              <a:rPr lang="en-US"/>
              <a:t> </a:t>
            </a:r>
            <a:r>
              <a:rPr lang="en-US" err="1"/>
              <a:t>egluro</a:t>
            </a:r>
            <a:r>
              <a:rPr lang="en-US"/>
              <a:t> </a:t>
            </a:r>
            <a:r>
              <a:rPr lang="en-US" err="1"/>
              <a:t>sut</a:t>
            </a:r>
            <a:r>
              <a:rPr lang="en-US"/>
              <a:t> </a:t>
            </a:r>
            <a:r>
              <a:rPr lang="en-US" err="1"/>
              <a:t>mae</a:t>
            </a:r>
            <a:r>
              <a:rPr lang="en-US"/>
              <a:t> plant </a:t>
            </a:r>
            <a:r>
              <a:rPr lang="en-US" err="1"/>
              <a:t>mewn</a:t>
            </a:r>
            <a:r>
              <a:rPr lang="en-US"/>
              <a:t> </a:t>
            </a:r>
            <a:r>
              <a:rPr lang="en-US" err="1"/>
              <a:t>tlodi</a:t>
            </a:r>
            <a:r>
              <a:rPr lang="en-US"/>
              <a:t> </a:t>
            </a:r>
            <a:r>
              <a:rPr lang="en-US" err="1"/>
              <a:t>sydd</a:t>
            </a:r>
            <a:r>
              <a:rPr lang="en-US"/>
              <a:t> </a:t>
            </a:r>
            <a:r>
              <a:rPr lang="en-US" err="1"/>
              <a:t>hefyd</a:t>
            </a:r>
            <a:r>
              <a:rPr lang="en-US"/>
              <a:t> </a:t>
            </a:r>
            <a:r>
              <a:rPr lang="en-US" err="1"/>
              <a:t>yn</a:t>
            </a:r>
            <a:r>
              <a:rPr lang="en-US"/>
              <a:t> </a:t>
            </a:r>
            <a:r>
              <a:rPr lang="en-US" err="1"/>
              <a:t>perthyn</a:t>
            </a:r>
            <a:r>
              <a:rPr lang="en-US"/>
              <a:t> </a:t>
            </a:r>
            <a:r>
              <a:rPr lang="en-US" err="1"/>
              <a:t>i</a:t>
            </a:r>
            <a:r>
              <a:rPr lang="en-US"/>
              <a:t> </a:t>
            </a:r>
            <a:r>
              <a:rPr lang="en-US" err="1"/>
              <a:t>grwpiau</a:t>
            </a:r>
            <a:r>
              <a:rPr lang="en-US"/>
              <a:t> </a:t>
            </a:r>
            <a:r>
              <a:rPr lang="en-US" err="1"/>
              <a:t>ymylol</a:t>
            </a:r>
            <a:r>
              <a:rPr lang="en-US"/>
              <a:t> </a:t>
            </a:r>
            <a:r>
              <a:rPr lang="en-US" err="1"/>
              <a:t>eraill</a:t>
            </a:r>
            <a:r>
              <a:rPr lang="en-US"/>
              <a:t> </a:t>
            </a:r>
            <a:r>
              <a:rPr lang="en-US" err="1"/>
              <a:t>yn</a:t>
            </a:r>
            <a:r>
              <a:rPr lang="en-US"/>
              <a:t> </a:t>
            </a:r>
            <a:r>
              <a:rPr lang="en-US" err="1"/>
              <a:t>wynebu</a:t>
            </a:r>
            <a:r>
              <a:rPr lang="en-US"/>
              <a:t> </a:t>
            </a:r>
            <a:r>
              <a:rPr lang="en-US" err="1"/>
              <a:t>rhwystrau</a:t>
            </a:r>
            <a:r>
              <a:rPr lang="en-US"/>
              <a:t> </a:t>
            </a:r>
            <a:r>
              <a:rPr lang="en-US" err="1"/>
              <a:t>cymhleth</a:t>
            </a:r>
            <a:r>
              <a:rPr lang="en-US"/>
              <a:t> </a:t>
            </a:r>
            <a:r>
              <a:rPr lang="en-US" err="1"/>
              <a:t>mewn</a:t>
            </a:r>
            <a:r>
              <a:rPr lang="en-US"/>
              <a:t> </a:t>
            </a:r>
            <a:r>
              <a:rPr lang="en-US" err="1"/>
              <a:t>addysg</a:t>
            </a:r>
            <a:r>
              <a:rPr lang="en-US"/>
              <a:t> (Crenshaw, 1989).</a:t>
            </a:r>
          </a:p>
          <a:p>
            <a:pPr algn="l"/>
            <a:r>
              <a:rPr lang="en-US"/>
              <a:t> </a:t>
            </a:r>
          </a:p>
          <a:p>
            <a:pPr algn="l"/>
            <a:endParaRPr lang="en-US"/>
          </a:p>
          <a:p>
            <a:pPr algn="l"/>
            <a:r>
              <a:rPr lang="en-US" err="1"/>
              <a:t>Addysgeg</a:t>
            </a:r>
            <a:r>
              <a:rPr lang="en-US"/>
              <a:t> </a:t>
            </a:r>
            <a:r>
              <a:rPr lang="en-US" err="1"/>
              <a:t>Feirniadol</a:t>
            </a:r>
            <a:r>
              <a:rPr lang="en-US"/>
              <a:t> Mae </a:t>
            </a:r>
            <a:r>
              <a:rPr lang="en-US" err="1"/>
              <a:t>addysgeg</a:t>
            </a:r>
            <a:r>
              <a:rPr lang="en-US"/>
              <a:t> </a:t>
            </a:r>
            <a:r>
              <a:rPr lang="en-US" err="1"/>
              <a:t>feirniadol</a:t>
            </a:r>
            <a:r>
              <a:rPr lang="en-US"/>
              <a:t> Paulo Freire </a:t>
            </a:r>
            <a:r>
              <a:rPr lang="en-US" err="1"/>
              <a:t>yn</a:t>
            </a:r>
            <a:r>
              <a:rPr lang="en-US"/>
              <a:t> </a:t>
            </a:r>
            <a:r>
              <a:rPr lang="en-US" err="1"/>
              <a:t>eiriol</a:t>
            </a:r>
            <a:r>
              <a:rPr lang="en-US"/>
              <a:t> </a:t>
            </a:r>
            <a:r>
              <a:rPr lang="en-US" err="1"/>
              <a:t>dros</a:t>
            </a:r>
            <a:r>
              <a:rPr lang="en-US"/>
              <a:t> system </a:t>
            </a:r>
            <a:r>
              <a:rPr lang="en-US" err="1"/>
              <a:t>addysg</a:t>
            </a:r>
            <a:r>
              <a:rPr lang="en-US"/>
              <a:t> </a:t>
            </a:r>
            <a:r>
              <a:rPr lang="en-US" err="1"/>
              <a:t>sy’n</a:t>
            </a:r>
            <a:r>
              <a:rPr lang="en-US"/>
              <a:t> </a:t>
            </a:r>
            <a:r>
              <a:rPr lang="en-US" err="1"/>
              <a:t>grymuso</a:t>
            </a:r>
            <a:r>
              <a:rPr lang="en-US"/>
              <a:t> </a:t>
            </a:r>
            <a:r>
              <a:rPr lang="en-US" err="1"/>
              <a:t>myfyrwyr</a:t>
            </a:r>
            <a:r>
              <a:rPr lang="en-US"/>
              <a:t> </a:t>
            </a:r>
            <a:r>
              <a:rPr lang="en-US" err="1"/>
              <a:t>difreintiedig</a:t>
            </a:r>
            <a:r>
              <a:rPr lang="en-US"/>
              <a:t> </a:t>
            </a:r>
            <a:r>
              <a:rPr lang="en-US" err="1"/>
              <a:t>trwy</a:t>
            </a:r>
            <a:r>
              <a:rPr lang="en-US"/>
              <a:t> </a:t>
            </a:r>
            <a:r>
              <a:rPr lang="en-US" err="1"/>
              <a:t>gydnabod</a:t>
            </a:r>
            <a:r>
              <a:rPr lang="en-US"/>
              <a:t> a </a:t>
            </a:r>
            <a:r>
              <a:rPr lang="en-US" err="1"/>
              <a:t>mynd</a:t>
            </a:r>
            <a:r>
              <a:rPr lang="en-US"/>
              <a:t> </a:t>
            </a:r>
            <a:r>
              <a:rPr lang="en-US" err="1"/>
              <a:t>i’r</a:t>
            </a:r>
            <a:r>
              <a:rPr lang="en-US"/>
              <a:t> </a:t>
            </a:r>
            <a:r>
              <a:rPr lang="en-US" err="1"/>
              <a:t>afael</a:t>
            </a:r>
            <a:r>
              <a:rPr lang="en-US"/>
              <a:t> â </a:t>
            </a:r>
            <a:r>
              <a:rPr lang="en-US" err="1"/>
              <a:t>chyd-destun</a:t>
            </a:r>
            <a:r>
              <a:rPr lang="en-US"/>
              <a:t> </a:t>
            </a:r>
            <a:r>
              <a:rPr lang="en-US" err="1"/>
              <a:t>cymdeithasol-wleidyddol</a:t>
            </a:r>
            <a:r>
              <a:rPr lang="en-US"/>
              <a:t> </a:t>
            </a:r>
            <a:r>
              <a:rPr lang="en-US" err="1"/>
              <a:t>eu</a:t>
            </a:r>
            <a:r>
              <a:rPr lang="en-US"/>
              <a:t> </a:t>
            </a:r>
            <a:r>
              <a:rPr lang="en-US" err="1"/>
              <a:t>bywydau</a:t>
            </a:r>
            <a:r>
              <a:rPr lang="en-US"/>
              <a:t>. </a:t>
            </a:r>
            <a:r>
              <a:rPr lang="en-US" err="1"/>
              <a:t>Mae’n</a:t>
            </a:r>
            <a:r>
              <a:rPr lang="en-US"/>
              <a:t> </a:t>
            </a:r>
            <a:r>
              <a:rPr lang="en-US" err="1"/>
              <a:t>pwysleisio’r</a:t>
            </a:r>
            <a:r>
              <a:rPr lang="en-US"/>
              <a:t> </a:t>
            </a:r>
            <a:r>
              <a:rPr lang="en-US" err="1"/>
              <a:t>angen</a:t>
            </a:r>
            <a:r>
              <a:rPr lang="en-US"/>
              <a:t> am </a:t>
            </a:r>
            <a:r>
              <a:rPr lang="en-US" err="1"/>
              <a:t>ymagwedd</a:t>
            </a:r>
            <a:r>
              <a:rPr lang="en-US"/>
              <a:t> </a:t>
            </a:r>
            <a:r>
              <a:rPr lang="en-US" err="1"/>
              <a:t>drawsnewidiol</a:t>
            </a:r>
            <a:r>
              <a:rPr lang="en-US"/>
              <a:t> at </a:t>
            </a:r>
            <a:r>
              <a:rPr lang="en-US" err="1"/>
              <a:t>addysg</a:t>
            </a:r>
            <a:r>
              <a:rPr lang="en-US"/>
              <a:t> </a:t>
            </a:r>
            <a:r>
              <a:rPr lang="en-US" err="1"/>
              <a:t>sy’n</a:t>
            </a:r>
            <a:r>
              <a:rPr lang="en-US"/>
              <a:t> </a:t>
            </a:r>
            <a:r>
              <a:rPr lang="en-US" err="1"/>
              <a:t>herio</a:t>
            </a:r>
            <a:r>
              <a:rPr lang="en-US"/>
              <a:t> </a:t>
            </a:r>
            <a:r>
              <a:rPr lang="en-US" err="1"/>
              <a:t>anghydraddoldeb</a:t>
            </a:r>
            <a:r>
              <a:rPr lang="en-US"/>
              <a:t> ac </a:t>
            </a:r>
            <a:r>
              <a:rPr lang="en-US" err="1"/>
              <a:t>yn</a:t>
            </a:r>
            <a:r>
              <a:rPr lang="en-US"/>
              <a:t> </a:t>
            </a:r>
            <a:r>
              <a:rPr lang="en-US" err="1"/>
              <a:t>hyrwyddo</a:t>
            </a:r>
            <a:r>
              <a:rPr lang="en-US"/>
              <a:t> </a:t>
            </a:r>
            <a:r>
              <a:rPr lang="en-US" err="1"/>
              <a:t>cyfiawnder</a:t>
            </a:r>
            <a:r>
              <a:rPr lang="en-US"/>
              <a:t> </a:t>
            </a:r>
            <a:r>
              <a:rPr lang="en-US" err="1"/>
              <a:t>cymdeithasol</a:t>
            </a:r>
            <a:r>
              <a:rPr lang="en-US"/>
              <a:t> (Freire, 1970).</a:t>
            </a:r>
          </a:p>
          <a:p>
            <a:pPr algn="l"/>
            <a:r>
              <a:rPr lang="en-US"/>
              <a:t> </a:t>
            </a:r>
          </a:p>
        </p:txBody>
      </p:sp>
    </p:spTree>
    <p:extLst>
      <p:ext uri="{BB962C8B-B14F-4D97-AF65-F5344CB8AC3E}">
        <p14:creationId xmlns:p14="http://schemas.microsoft.com/office/powerpoint/2010/main" val="26200325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algn="l"/>
            <a:r>
              <a:rPr lang="en-GB" b="1">
                <a:solidFill>
                  <a:srgbClr val="0D0D0D"/>
                </a:solidFill>
              </a:rPr>
              <a:t>Theory of Justice by John Rawls</a:t>
            </a:r>
            <a:r>
              <a:rPr lang="en-GB">
                <a:solidFill>
                  <a:srgbClr val="0D0D0D"/>
                </a:solidFill>
              </a:rPr>
              <a:t>, provide principled positions that can guide both the analysis of what constitutes disadvantage and ways to conceptualise it, as well as principles that can guide a fair distribution of resources. Although </a:t>
            </a:r>
            <a:r>
              <a:rPr lang="en-GB" err="1">
                <a:solidFill>
                  <a:srgbClr val="0D0D0D"/>
                </a:solidFill>
              </a:rPr>
              <a:t>ofering</a:t>
            </a:r>
            <a:r>
              <a:rPr lang="en-GB">
                <a:solidFill>
                  <a:srgbClr val="0D0D0D"/>
                </a:solidFill>
              </a:rPr>
              <a:t> also important insights for education</a:t>
            </a:r>
            <a:endParaRPr lang="en-US"/>
          </a:p>
          <a:p>
            <a:pPr algn="l"/>
            <a:endParaRPr lang="en-GB">
              <a:solidFill>
                <a:srgbClr val="0D0D0D"/>
              </a:solidFill>
              <a:latin typeface="Calibri"/>
            </a:endParaRPr>
          </a:p>
          <a:p>
            <a:pPr algn="l"/>
            <a:endParaRPr lang="en-GB" b="1">
              <a:solidFill>
                <a:srgbClr val="0D0D0D"/>
              </a:solidFill>
              <a:latin typeface="Söhne"/>
            </a:endParaRPr>
          </a:p>
          <a:p>
            <a:pPr algn="l">
              <a:buFont typeface="+mj-lt"/>
              <a:buNone/>
            </a:pPr>
            <a:r>
              <a:rPr lang="en-GB" b="1" i="0">
                <a:solidFill>
                  <a:srgbClr val="0D0D0D"/>
                </a:solidFill>
                <a:effectLst/>
                <a:latin typeface="Söhne"/>
              </a:rPr>
              <a:t>Economic Capital Theory</a:t>
            </a:r>
            <a:r>
              <a:rPr lang="en-GB" b="0" i="0">
                <a:solidFill>
                  <a:srgbClr val="0D0D0D"/>
                </a:solidFill>
                <a:effectLst/>
                <a:latin typeface="Söhne"/>
              </a:rPr>
              <a:t> This theory posits that economic resources directly impact educational outcomes. Children from low-income families often lack access to educational resources such as books, technology, tutoring, and extracurricular activities, which can hinder their academic performance (Bradley &amp; Corwyn, 2002).</a:t>
            </a:r>
            <a:endParaRPr lang="en-GB"/>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Cultural Capital Theory (Bourdieu)</a:t>
            </a:r>
            <a:r>
              <a:rPr lang="en-GB" b="0" i="0">
                <a:solidFill>
                  <a:srgbClr val="0D0D0D"/>
                </a:solidFill>
                <a:effectLst/>
                <a:latin typeface="Söhne"/>
              </a:rPr>
              <a:t>:</a:t>
            </a:r>
          </a:p>
          <a:p>
            <a:pPr algn="l">
              <a:buFont typeface="+mj-lt"/>
              <a:buNone/>
            </a:pPr>
            <a:r>
              <a:rPr lang="en-GB" b="0" i="0">
                <a:solidFill>
                  <a:srgbClr val="0D0D0D"/>
                </a:solidFill>
                <a:effectLst/>
                <a:latin typeface="Söhne"/>
              </a:rPr>
              <a:t>Pierre Bourdieu's theory of cultural capital suggests that children from wealthier families benefit from the cultural knowledge, skills, and attitudes that are valued by the educational system. These include language skills, familiarity with dominant cultural norms, and parental involvement in education, which can influence teachers' perceptions and students' academic success (Bourdieu, 1986).</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Social Capital Theory (Coleman)</a:t>
            </a:r>
            <a:endParaRPr lang="en-GB" b="0" i="0">
              <a:solidFill>
                <a:srgbClr val="0D0D0D"/>
              </a:solidFill>
              <a:effectLst/>
              <a:latin typeface="Söhne"/>
            </a:endParaRPr>
          </a:p>
          <a:p>
            <a:pPr algn="l">
              <a:buFont typeface="+mj-lt"/>
              <a:buNone/>
            </a:pPr>
            <a:r>
              <a:rPr lang="en-GB" b="0" i="0">
                <a:solidFill>
                  <a:srgbClr val="0D0D0D"/>
                </a:solidFill>
                <a:effectLst/>
                <a:latin typeface="Söhne"/>
              </a:rPr>
              <a:t>social capital theory emphasizes the role of social networks and relationships in education. Families with strong social networks can provide better support, more effective parental involvement, and access to valuable information and opportunities, which enhance educational outcomes (Coleman, 1988).</a:t>
            </a:r>
          </a:p>
          <a:p>
            <a:pPr algn="l">
              <a:buFont typeface="+mj-lt"/>
              <a:buNone/>
            </a:pPr>
            <a:endParaRPr lang="en-GB" b="1" i="0">
              <a:solidFill>
                <a:srgbClr val="0D0D0D"/>
              </a:solidFill>
              <a:effectLst/>
              <a:latin typeface="Söhne"/>
            </a:endParaRPr>
          </a:p>
          <a:p>
            <a:pPr algn="l">
              <a:buFont typeface="+mj-lt"/>
              <a:buNone/>
            </a:pPr>
            <a:r>
              <a:rPr lang="en-GB" b="1" i="0">
                <a:solidFill>
                  <a:srgbClr val="0D0D0D"/>
                </a:solidFill>
                <a:effectLst/>
                <a:latin typeface="Söhne"/>
              </a:rPr>
              <a:t>Human Capital Theory</a:t>
            </a:r>
            <a:r>
              <a:rPr lang="en-GB" b="0" i="0">
                <a:solidFill>
                  <a:srgbClr val="0D0D0D"/>
                </a:solidFill>
                <a:effectLst/>
                <a:latin typeface="Söhne"/>
              </a:rPr>
              <a:t> views education as an investment in human capital, where the returns are seen in the form of higher future earnings and improved socio-economic status. Children in poverty might not receive the same level of investment in their education, resulting in lower academic achievement and limited economic mobility (Becker, 1964).</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Structural Inequality Theory</a:t>
            </a:r>
            <a:r>
              <a:rPr lang="en-GB" b="0" i="0">
                <a:solidFill>
                  <a:srgbClr val="0D0D0D"/>
                </a:solidFill>
                <a:effectLst/>
                <a:latin typeface="Söhne"/>
              </a:rPr>
              <a:t> Structural inequality theory highlights the broader socio-economic structures and policies that perpetuate inequality. It argues that systemic barriers, such as underfunded schools, discriminatory practices, and residential segregation, disproportionately affect disadvantaged students and limit their educational opportunities (Darling-Hammond, 2010).</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Ecological Systems Theory </a:t>
            </a:r>
            <a:r>
              <a:rPr lang="en-GB" b="0" i="0">
                <a:solidFill>
                  <a:srgbClr val="0D0D0D"/>
                </a:solidFill>
                <a:effectLst/>
                <a:latin typeface="Söhne"/>
              </a:rPr>
              <a:t>Urie Bronfenbrenner's ecological systems theory examines how various environmental systems influence a child's development. Factors such as family dynamics, school environment, community context, and societal policies interact to impact educational outcomes, with poverty affecting multiple layers of these systems (Bronfenbrenner, 1979).</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Intersectionality</a:t>
            </a:r>
            <a:r>
              <a:rPr lang="en-GB" b="0" i="0">
                <a:solidFill>
                  <a:srgbClr val="0D0D0D"/>
                </a:solidFill>
                <a:effectLst/>
                <a:latin typeface="Söhne"/>
              </a:rPr>
              <a:t> theory looks at how overlapping social identities, such as race, gender, and socio-economic status, combine to create unique experiences of disadvantage. This approach helps explain how children in poverty who also belong to other marginalized groups face compounded barriers in education (Crenshaw, 1989).</a:t>
            </a:r>
          </a:p>
          <a:p>
            <a:pPr algn="l">
              <a:buFont typeface="+mj-lt"/>
              <a:buNone/>
            </a:pPr>
            <a:endParaRPr lang="en-GB" b="0" i="0">
              <a:solidFill>
                <a:srgbClr val="0D0D0D"/>
              </a:solidFill>
              <a:effectLst/>
              <a:latin typeface="Söhne"/>
            </a:endParaRPr>
          </a:p>
          <a:p>
            <a:pPr algn="l">
              <a:buFont typeface="+mj-lt"/>
              <a:buNone/>
            </a:pPr>
            <a:r>
              <a:rPr lang="en-GB" b="1" i="0">
                <a:solidFill>
                  <a:srgbClr val="0D0D0D"/>
                </a:solidFill>
                <a:effectLst/>
                <a:latin typeface="Söhne"/>
              </a:rPr>
              <a:t>Critical Pedagogy </a:t>
            </a:r>
            <a:r>
              <a:rPr lang="en-GB" b="0" i="0">
                <a:solidFill>
                  <a:srgbClr val="0D0D0D"/>
                </a:solidFill>
                <a:effectLst/>
                <a:latin typeface="Söhne"/>
              </a:rPr>
              <a:t>Paulo Freire’s critical pedagogy advocates for an education system that empowers disadvantaged students by recognizing and addressing the socio-political context of their lives. It emphasizes the need for a transformative approach to education that challenges inequality and promotes social justice (Freire, 1970).</a:t>
            </a:r>
          </a:p>
          <a:p>
            <a:endParaRPr lang="en-GB"/>
          </a:p>
        </p:txBody>
      </p:sp>
    </p:spTree>
    <p:extLst>
      <p:ext uri="{BB962C8B-B14F-4D97-AF65-F5344CB8AC3E}">
        <p14:creationId xmlns:p14="http://schemas.microsoft.com/office/powerpoint/2010/main" val="10307156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nSpc>
                <a:spcPct val="107000"/>
              </a:lnSpc>
              <a:buFont typeface="Symbol" panose="05050102010706020507" pitchFamily="18" charset="2"/>
              <a:buChar char=""/>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This passage of text implicitly touches on systems theory by acknowledging the broader educational system and its impact on individual behaviour and expression.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Importantly, the authors are pointing out that the learners' responses need to be understood within the context of the wider educational system, rather than viewed in isolation.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EEC2477-61D7-F946-B35A-3E65E0D777E7}" type="slidenum">
              <a:rPr lang="en-US" smtClean="0"/>
              <a:t>22</a:t>
            </a:fld>
            <a:endParaRPr lang="en-US"/>
          </a:p>
        </p:txBody>
      </p:sp>
    </p:spTree>
    <p:extLst>
      <p:ext uri="{BB962C8B-B14F-4D97-AF65-F5344CB8AC3E}">
        <p14:creationId xmlns:p14="http://schemas.microsoft.com/office/powerpoint/2010/main" val="33794193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EC2477-61D7-F946-B35A-3E65E0D777E7}" type="slidenum">
              <a:rPr lang="en-US" smtClean="0"/>
              <a:t>27</a:t>
            </a:fld>
            <a:endParaRPr lang="en-US"/>
          </a:p>
        </p:txBody>
      </p:sp>
    </p:spTree>
    <p:extLst>
      <p:ext uri="{BB962C8B-B14F-4D97-AF65-F5344CB8AC3E}">
        <p14:creationId xmlns:p14="http://schemas.microsoft.com/office/powerpoint/2010/main" val="28518690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We have great policies in Wales but a lack of systems approaches</a:t>
            </a:r>
          </a:p>
        </p:txBody>
      </p:sp>
      <p:sp>
        <p:nvSpPr>
          <p:cNvPr id="4" name="Slide Number Placeholder 3"/>
          <p:cNvSpPr>
            <a:spLocks noGrp="1"/>
          </p:cNvSpPr>
          <p:nvPr>
            <p:ph type="sldNum" sz="quarter" idx="5"/>
          </p:nvPr>
        </p:nvSpPr>
        <p:spPr/>
        <p:txBody>
          <a:bodyPr/>
          <a:lstStyle/>
          <a:p>
            <a:fld id="{5EEC2477-61D7-F946-B35A-3E65E0D777E7}" type="slidenum">
              <a:rPr lang="en-US" smtClean="0"/>
              <a:t>29</a:t>
            </a:fld>
            <a:endParaRPr lang="en-US"/>
          </a:p>
        </p:txBody>
      </p:sp>
    </p:spTree>
    <p:extLst>
      <p:ext uri="{BB962C8B-B14F-4D97-AF65-F5344CB8AC3E}">
        <p14:creationId xmlns:p14="http://schemas.microsoft.com/office/powerpoint/2010/main" val="9408689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Nigel’s slide (needs reference)</a:t>
            </a:r>
          </a:p>
        </p:txBody>
      </p:sp>
      <p:sp>
        <p:nvSpPr>
          <p:cNvPr id="4" name="Slide Number Placeholder 3"/>
          <p:cNvSpPr>
            <a:spLocks noGrp="1"/>
          </p:cNvSpPr>
          <p:nvPr>
            <p:ph type="sldNum" sz="quarter" idx="5"/>
          </p:nvPr>
        </p:nvSpPr>
        <p:spPr/>
        <p:txBody>
          <a:bodyPr/>
          <a:lstStyle/>
          <a:p>
            <a:fld id="{5EEC2477-61D7-F946-B35A-3E65E0D777E7}" type="slidenum">
              <a:rPr lang="en-US" smtClean="0"/>
              <a:t>30</a:t>
            </a:fld>
            <a:endParaRPr lang="en-US"/>
          </a:p>
        </p:txBody>
      </p:sp>
    </p:spTree>
    <p:extLst>
      <p:ext uri="{BB962C8B-B14F-4D97-AF65-F5344CB8AC3E}">
        <p14:creationId xmlns:p14="http://schemas.microsoft.com/office/powerpoint/2010/main" val="4389493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24">
              <a:defRPr/>
            </a:pPr>
            <a:r>
              <a:rPr lang="en-GB" dirty="0">
                <a:latin typeface="Helvetica" panose="020B0604020202020204" pitchFamily="34" charset="0"/>
                <a:ea typeface="Calibri" panose="020F0502020204030204" pitchFamily="34" charset="0"/>
                <a:cs typeface="Helvetica" panose="020B0604020202020204" pitchFamily="34" charset="0"/>
              </a:rPr>
              <a:t>https://jamboard.google.com/d/1zK49zJR680FHcGcjYdB2Mx-EJod5985fdYys35iBt84/edit?usp=sharing</a:t>
            </a:r>
          </a:p>
          <a:p>
            <a:endParaRPr lang="en-US" dirty="0"/>
          </a:p>
          <a:p>
            <a:endParaRPr lang="en-US" dirty="0"/>
          </a:p>
          <a:p>
            <a:r>
              <a:rPr lang="en-US" dirty="0" err="1"/>
              <a:t>Rittel</a:t>
            </a:r>
            <a:r>
              <a:rPr lang="en-US" dirty="0"/>
              <a:t> and Webber – Wicked problems</a:t>
            </a:r>
          </a:p>
        </p:txBody>
      </p:sp>
      <p:sp>
        <p:nvSpPr>
          <p:cNvPr id="4" name="Slide Number Placeholder 3"/>
          <p:cNvSpPr>
            <a:spLocks noGrp="1"/>
          </p:cNvSpPr>
          <p:nvPr>
            <p:ph type="sldNum" sz="quarter" idx="5"/>
          </p:nvPr>
        </p:nvSpPr>
        <p:spPr/>
        <p:txBody>
          <a:bodyPr/>
          <a:lstStyle/>
          <a:p>
            <a:fld id="{5EEC2477-61D7-F946-B35A-3E65E0D777E7}" type="slidenum">
              <a:rPr lang="en-US" smtClean="0"/>
              <a:t>31</a:t>
            </a:fld>
            <a:endParaRPr lang="en-US"/>
          </a:p>
        </p:txBody>
      </p:sp>
    </p:spTree>
    <p:extLst>
      <p:ext uri="{BB962C8B-B14F-4D97-AF65-F5344CB8AC3E}">
        <p14:creationId xmlns:p14="http://schemas.microsoft.com/office/powerpoint/2010/main" val="41709281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from your handbook. Why are these issues that relate to poverty, learning and Consider poverty and education as a whole systems approach when looking at these images. How do they link with your understanding of poverty and education in Wales?</a:t>
            </a:r>
          </a:p>
          <a:p>
            <a:endParaRPr lang="en-GB">
              <a:cs typeface="Calibri"/>
            </a:endParaRPr>
          </a:p>
          <a:p>
            <a:r>
              <a:rPr lang="en-GB">
                <a:cs typeface="Calibri"/>
              </a:rPr>
              <a:t>Choose and discuss one as a group in how systems impact on these situations and how they ca relate back to children and their learning environment. We can do this as a group or in breakout rooms</a:t>
            </a:r>
          </a:p>
        </p:txBody>
      </p:sp>
      <p:sp>
        <p:nvSpPr>
          <p:cNvPr id="4" name="Slide Number Placeholder 3"/>
          <p:cNvSpPr>
            <a:spLocks noGrp="1"/>
          </p:cNvSpPr>
          <p:nvPr>
            <p:ph type="sldNum" sz="quarter" idx="5"/>
          </p:nvPr>
        </p:nvSpPr>
        <p:spPr/>
        <p:txBody>
          <a:bodyPr/>
          <a:lstStyle/>
          <a:p>
            <a:fld id="{5EEC2477-61D7-F946-B35A-3E65E0D777E7}" type="slidenum">
              <a:rPr lang="en-US" smtClean="0"/>
              <a:t>32</a:t>
            </a:fld>
            <a:endParaRPr lang="en-US"/>
          </a:p>
        </p:txBody>
      </p:sp>
    </p:spTree>
    <p:extLst>
      <p:ext uri="{BB962C8B-B14F-4D97-AF65-F5344CB8AC3E}">
        <p14:creationId xmlns:p14="http://schemas.microsoft.com/office/powerpoint/2010/main" val="28155328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EC2477-61D7-F946-B35A-3E65E0D777E7}" type="slidenum">
              <a:rPr lang="en-US" smtClean="0"/>
              <a:t>36</a:t>
            </a:fld>
            <a:endParaRPr lang="en-US"/>
          </a:p>
        </p:txBody>
      </p:sp>
    </p:spTree>
    <p:extLst>
      <p:ext uri="{BB962C8B-B14F-4D97-AF65-F5344CB8AC3E}">
        <p14:creationId xmlns:p14="http://schemas.microsoft.com/office/powerpoint/2010/main" val="5182473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EC2477-61D7-F946-B35A-3E65E0D777E7}" type="slidenum">
              <a:rPr lang="en-US" smtClean="0"/>
              <a:t>37</a:t>
            </a:fld>
            <a:endParaRPr lang="en-US"/>
          </a:p>
        </p:txBody>
      </p:sp>
    </p:spTree>
    <p:extLst>
      <p:ext uri="{BB962C8B-B14F-4D97-AF65-F5344CB8AC3E}">
        <p14:creationId xmlns:p14="http://schemas.microsoft.com/office/powerpoint/2010/main" val="33209344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elements of family, community and multi-agency engagement are interconnected. Each element does not work in isolation but has an influence and impact on the others, combining to become a self-perpetuating model.</a:t>
            </a:r>
          </a:p>
          <a:p>
            <a:r>
              <a:rPr lang="en-US"/>
              <a:t>For example, when schools engage with families, they become more aware of the needs of families and are able to offer a broader range of services. In order to access and provide these services the school has to engage with the wider community. Examples of each element may include:</a:t>
            </a:r>
            <a:endParaRPr lang="en-GB"/>
          </a:p>
          <a:p>
            <a:endParaRPr lang="en-US">
              <a:cs typeface="Calibri"/>
            </a:endParaRPr>
          </a:p>
          <a:p>
            <a:endParaRPr lang="en-US">
              <a:cs typeface="Calibri"/>
            </a:endParaRPr>
          </a:p>
          <a:p>
            <a:r>
              <a:rPr lang="en-US" b="1"/>
              <a:t>Family engagement</a:t>
            </a:r>
            <a:endParaRPr lang="en-US"/>
          </a:p>
          <a:p>
            <a:pPr marL="171435" indent="-171435">
              <a:buFont typeface="Arial"/>
              <a:buChar char="•"/>
            </a:pPr>
            <a:r>
              <a:rPr lang="en-US"/>
              <a:t>Working closely with families to give children and young people the best home learning environment possible. Ensuring families have the skills, confidence and resources to actively support their child’s learning at home.</a:t>
            </a:r>
          </a:p>
          <a:p>
            <a:pPr marL="171435" indent="-171435">
              <a:buFont typeface="Arial"/>
              <a:buChar char="•"/>
            </a:pPr>
            <a:r>
              <a:rPr lang="en-US"/>
              <a:t>Working in a constructive way with families to address any barriers to engagement.</a:t>
            </a:r>
          </a:p>
          <a:p>
            <a:r>
              <a:rPr lang="en-US" b="1"/>
              <a:t>Community engagement</a:t>
            </a:r>
            <a:endParaRPr lang="en-US"/>
          </a:p>
          <a:p>
            <a:pPr marL="171435" indent="-171435">
              <a:buFont typeface="Arial"/>
              <a:buChar char="•"/>
            </a:pPr>
            <a:r>
              <a:rPr lang="en-US"/>
              <a:t>Acting as a key part of the local community, offering opportunities to use the school facilities for adult learning, well-being, play, sporting, cultural and other community activities.</a:t>
            </a:r>
          </a:p>
          <a:p>
            <a:pPr marL="171435" indent="-171435">
              <a:buFont typeface="Arial"/>
              <a:buChar char="•"/>
            </a:pPr>
            <a:r>
              <a:rPr lang="en-US"/>
              <a:t>Signposting to other support or advice services.</a:t>
            </a:r>
            <a:endParaRPr lang="en-US">
              <a:cs typeface="Calibri"/>
            </a:endParaRPr>
          </a:p>
          <a:p>
            <a:pPr marL="171435" indent="-171435">
              <a:buFont typeface="Arial"/>
              <a:buChar char="•"/>
            </a:pPr>
            <a:r>
              <a:rPr lang="en-US" err="1"/>
              <a:t>Utilising</a:t>
            </a:r>
            <a:r>
              <a:rPr lang="en-US"/>
              <a:t> the skills and </a:t>
            </a:r>
            <a:r>
              <a:rPr lang="en-US" err="1"/>
              <a:t>organisations</a:t>
            </a:r>
            <a:r>
              <a:rPr lang="en-US"/>
              <a:t> within the community to extend and enrich learning opportunities and to positively influence change.</a:t>
            </a:r>
            <a:endParaRPr lang="en-US">
              <a:cs typeface="Calibri"/>
            </a:endParaRPr>
          </a:p>
          <a:p>
            <a:r>
              <a:rPr lang="en-US" b="1"/>
              <a:t>Multi-agency engagement</a:t>
            </a:r>
            <a:endParaRPr lang="en-US"/>
          </a:p>
          <a:p>
            <a:pPr marL="171435" indent="-171435">
              <a:buFont typeface="Arial"/>
              <a:buChar char="•"/>
            </a:pPr>
            <a:r>
              <a:rPr lang="en-US"/>
              <a:t>Collaborating effectively with other key services and agencies to ensure that all children thrive and learn.</a:t>
            </a:r>
            <a:endParaRPr lang="en-US">
              <a:cs typeface="Calibri"/>
            </a:endParaRPr>
          </a:p>
          <a:p>
            <a:pPr marL="171435" indent="-171435">
              <a:buFont typeface="Arial"/>
              <a:buChar char="•"/>
            </a:pPr>
            <a:r>
              <a:rPr lang="en-US"/>
              <a:t>Sharing information so that children and young people and their families are able to access the appropriate support at the right time.</a:t>
            </a:r>
            <a:endParaRPr lang="en-US">
              <a:cs typeface="Calibri"/>
            </a:endParaRPr>
          </a:p>
          <a:p>
            <a:pPr marL="171435" indent="-171435">
              <a:buFont typeface="Arial"/>
              <a:buChar char="•"/>
            </a:pPr>
            <a:r>
              <a:rPr lang="en-US"/>
              <a:t>Supporting access to wider services which may be co-located in a school premises or located elsewhere within the community.</a:t>
            </a:r>
            <a:endParaRPr lang="en-US">
              <a:cs typeface="Calibri"/>
            </a:endParaRPr>
          </a:p>
          <a:p>
            <a:r>
              <a:rPr lang="en-US"/>
              <a:t>Developing all 3 elements in an integrated way will ensure the greatest impact on children and young people’s attainment, </a:t>
            </a:r>
            <a:r>
              <a:rPr lang="en-US" err="1"/>
              <a:t>behaviour</a:t>
            </a:r>
            <a:r>
              <a:rPr lang="en-US"/>
              <a:t>, attendance and aspirations and is particularly required in areas that face socio-economic disadvantage.</a:t>
            </a:r>
            <a:endParaRPr lang="en-US">
              <a:cs typeface="Calibri"/>
            </a:endParaRPr>
          </a:p>
          <a:p>
            <a:r>
              <a:rPr lang="en-US"/>
              <a:t>While it is </a:t>
            </a:r>
            <a:r>
              <a:rPr lang="en-US" err="1"/>
              <a:t>recognised</a:t>
            </a:r>
            <a:r>
              <a:rPr lang="en-US"/>
              <a:t> that many schools already take this approach to education, the difference between a Community Focused School and other schools is the intentional approach</a:t>
            </a:r>
            <a:r>
              <a:rPr lang="en-US" b="1"/>
              <a:t> </a:t>
            </a:r>
            <a:r>
              <a:rPr lang="en-US"/>
              <a:t>of bringing together these elements to support the children and families who attend the school.</a:t>
            </a:r>
            <a:endParaRPr lang="en-US">
              <a:cs typeface="Calibri"/>
            </a:endParaRPr>
          </a:p>
          <a:p>
            <a:r>
              <a:rPr lang="en-US"/>
              <a:t>There are 4 key enablers which support the progression between family, community and multi agency engagement.</a:t>
            </a:r>
            <a:endParaRPr lang="en-US">
              <a:cs typeface="Calibri"/>
            </a:endParaRPr>
          </a:p>
          <a:p>
            <a:r>
              <a:rPr lang="en-US" b="1"/>
              <a:t>Collective vision</a:t>
            </a:r>
            <a:endParaRPr lang="en-US"/>
          </a:p>
          <a:p>
            <a:r>
              <a:rPr lang="en-US"/>
              <a:t>The need for all stakeholders to help develop and </a:t>
            </a:r>
            <a:r>
              <a:rPr lang="en-US" err="1"/>
              <a:t>realise</a:t>
            </a:r>
            <a:r>
              <a:rPr lang="en-US"/>
              <a:t> the vision for the school, families and communities.</a:t>
            </a:r>
            <a:endParaRPr lang="en-US">
              <a:cs typeface="Calibri"/>
            </a:endParaRPr>
          </a:p>
          <a:p>
            <a:r>
              <a:rPr lang="en-US" b="1"/>
              <a:t>Collaborative leadership</a:t>
            </a:r>
            <a:endParaRPr lang="en-US"/>
          </a:p>
          <a:p>
            <a:r>
              <a:rPr lang="en-US"/>
              <a:t>Leadership across stakeholders to ensure shared voice, decision making and goals.</a:t>
            </a:r>
            <a:endParaRPr lang="en-US">
              <a:cs typeface="Calibri"/>
            </a:endParaRPr>
          </a:p>
          <a:p>
            <a:r>
              <a:rPr lang="en-US" b="1"/>
              <a:t>Trusting relationships</a:t>
            </a:r>
            <a:endParaRPr lang="en-US"/>
          </a:p>
          <a:p>
            <a:r>
              <a:rPr lang="en-US"/>
              <a:t>Trusting and non-judgmental relationships between schools, families and community members, and between staff and children or young people allowing everyone to feel listened to, valued and respected.</a:t>
            </a:r>
            <a:endParaRPr lang="en-US">
              <a:cs typeface="Calibri"/>
            </a:endParaRPr>
          </a:p>
          <a:p>
            <a:r>
              <a:rPr lang="en-US" b="1"/>
              <a:t>Connected learning</a:t>
            </a:r>
            <a:endParaRPr lang="en-US"/>
          </a:p>
          <a:p>
            <a:r>
              <a:rPr lang="en-US"/>
              <a:t>A strong focus on high quality and connected learning across home, school and the community, </a:t>
            </a:r>
            <a:r>
              <a:rPr lang="en-US" err="1"/>
              <a:t>maximising</a:t>
            </a:r>
            <a:r>
              <a:rPr lang="en-US"/>
              <a:t> the opportunities in each sphere.</a:t>
            </a: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5EEC2477-61D7-F946-B35A-3E65E0D777E7}" type="slidenum">
              <a:rPr lang="en-US" smtClean="0"/>
              <a:t>39</a:t>
            </a:fld>
            <a:endParaRPr lang="en-US"/>
          </a:p>
        </p:txBody>
      </p:sp>
    </p:spTree>
    <p:extLst>
      <p:ext uri="{BB962C8B-B14F-4D97-AF65-F5344CB8AC3E}">
        <p14:creationId xmlns:p14="http://schemas.microsoft.com/office/powerpoint/2010/main" val="188559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Ymgysylltu â’r teulu • </a:t>
            </a:r>
            <a:r>
              <a:rPr lang="en-GB" dirty="0" err="1"/>
              <a:t>Gweithio'n</a:t>
            </a:r>
            <a:r>
              <a:rPr lang="en-GB" dirty="0"/>
              <a:t> </a:t>
            </a:r>
            <a:r>
              <a:rPr lang="en-GB" dirty="0" err="1"/>
              <a:t>agos</a:t>
            </a:r>
            <a:r>
              <a:rPr lang="en-GB" dirty="0"/>
              <a:t> gyda theuluoedd i </a:t>
            </a:r>
            <a:r>
              <a:rPr lang="en-GB" dirty="0" err="1"/>
              <a:t>roi'r</a:t>
            </a:r>
            <a:r>
              <a:rPr lang="en-GB" dirty="0"/>
              <a:t> amgylchedd dysgu gorau posibl yn y </a:t>
            </a:r>
            <a:r>
              <a:rPr lang="en-GB" dirty="0" err="1"/>
              <a:t>cartref</a:t>
            </a:r>
            <a:r>
              <a:rPr lang="en-GB" dirty="0"/>
              <a:t> i blant a </a:t>
            </a:r>
            <a:r>
              <a:rPr lang="en-GB" dirty="0" err="1"/>
              <a:t>phobl</a:t>
            </a:r>
            <a:r>
              <a:rPr lang="en-GB" dirty="0"/>
              <a:t> </a:t>
            </a:r>
            <a:r>
              <a:rPr lang="en-GB" dirty="0" err="1"/>
              <a:t>ifanc</a:t>
            </a:r>
            <a:r>
              <a:rPr lang="en-GB" dirty="0"/>
              <a:t>. Sicrhau bod gan </a:t>
            </a:r>
            <a:r>
              <a:rPr lang="en-GB" dirty="0" err="1"/>
              <a:t>deuluoedd</a:t>
            </a:r>
            <a:r>
              <a:rPr lang="en-GB" dirty="0"/>
              <a:t> y sgiliau, yr </a:t>
            </a:r>
            <a:r>
              <a:rPr lang="en-GB" dirty="0" err="1"/>
              <a:t>hyder</a:t>
            </a:r>
            <a:r>
              <a:rPr lang="en-GB" dirty="0"/>
              <a:t> a'r adnoddau i </a:t>
            </a:r>
            <a:r>
              <a:rPr lang="en-GB" dirty="0" err="1"/>
              <a:t>fynd</a:t>
            </a:r>
            <a:r>
              <a:rPr lang="en-GB" dirty="0"/>
              <a:t> </a:t>
            </a:r>
            <a:r>
              <a:rPr lang="en-GB" dirty="0" err="1"/>
              <a:t>ati</a:t>
            </a:r>
            <a:r>
              <a:rPr lang="en-GB" dirty="0"/>
              <a:t> i </a:t>
            </a:r>
            <a:r>
              <a:rPr lang="en-GB" dirty="0" err="1"/>
              <a:t>gefnogi</a:t>
            </a:r>
            <a:r>
              <a:rPr lang="en-GB" dirty="0"/>
              <a:t> dysgu eu plentyn yn y </a:t>
            </a:r>
            <a:r>
              <a:rPr lang="en-GB" dirty="0" err="1"/>
              <a:t>cartref</a:t>
            </a:r>
            <a:r>
              <a:rPr lang="en-GB" dirty="0"/>
              <a:t>. • Gweithio mewn ffordd </a:t>
            </a:r>
            <a:r>
              <a:rPr lang="en-GB" dirty="0" err="1"/>
              <a:t>adeiladol</a:t>
            </a:r>
            <a:r>
              <a:rPr lang="en-GB" dirty="0"/>
              <a:t> gyda theuluoedd i </a:t>
            </a:r>
            <a:r>
              <a:rPr lang="en-GB" dirty="0" err="1"/>
              <a:t>fynd</a:t>
            </a:r>
            <a:r>
              <a:rPr lang="en-GB" dirty="0"/>
              <a:t> i'r </a:t>
            </a:r>
            <a:r>
              <a:rPr lang="en-GB" dirty="0" err="1"/>
              <a:t>afael</a:t>
            </a:r>
            <a:r>
              <a:rPr lang="en-GB" dirty="0"/>
              <a:t> ag </a:t>
            </a:r>
            <a:r>
              <a:rPr lang="en-GB" dirty="0" err="1"/>
              <a:t>unrhyw</a:t>
            </a:r>
            <a:r>
              <a:rPr lang="en-GB" dirty="0"/>
              <a:t> rwystrau </a:t>
            </a:r>
            <a:r>
              <a:rPr lang="en-GB" dirty="0" err="1"/>
              <a:t>rhag</a:t>
            </a:r>
            <a:r>
              <a:rPr lang="en-GB" dirty="0"/>
              <a:t> meithrin </a:t>
            </a:r>
            <a:r>
              <a:rPr lang="en-GB" dirty="0" err="1"/>
              <a:t>perthynas</a:t>
            </a:r>
            <a:r>
              <a:rPr lang="en-GB" dirty="0"/>
              <a:t> dda. Ymgysylltu â’r gymuned • Gweithredu fel rhan allweddol o'r gymuned </a:t>
            </a:r>
            <a:r>
              <a:rPr lang="en-GB" dirty="0" err="1"/>
              <a:t>leol</a:t>
            </a:r>
            <a:r>
              <a:rPr lang="en-GB" dirty="0"/>
              <a:t>, gan </a:t>
            </a:r>
            <a:r>
              <a:rPr lang="en-GB" dirty="0" err="1"/>
              <a:t>gynnig</a:t>
            </a:r>
            <a:r>
              <a:rPr lang="en-GB" dirty="0"/>
              <a:t> cyfleoedd i ddefnyddio </a:t>
            </a:r>
            <a:r>
              <a:rPr lang="en-GB" dirty="0" err="1"/>
              <a:t>cyfleusterau'r</a:t>
            </a:r>
            <a:r>
              <a:rPr lang="en-GB" dirty="0"/>
              <a:t> </a:t>
            </a:r>
            <a:r>
              <a:rPr lang="en-GB" dirty="0" err="1"/>
              <a:t>ysgol</a:t>
            </a:r>
            <a:r>
              <a:rPr lang="en-GB" dirty="0"/>
              <a:t> ar gyfer dysgu oedolion, </a:t>
            </a:r>
            <a:r>
              <a:rPr lang="en-GB" dirty="0" err="1"/>
              <a:t>lles</a:t>
            </a:r>
            <a:r>
              <a:rPr lang="en-GB" dirty="0"/>
              <a:t>, </a:t>
            </a:r>
            <a:r>
              <a:rPr lang="en-GB" dirty="0" err="1"/>
              <a:t>chwarae</a:t>
            </a:r>
            <a:r>
              <a:rPr lang="en-GB" dirty="0"/>
              <a:t>, </a:t>
            </a:r>
            <a:r>
              <a:rPr lang="en-GB" dirty="0" err="1"/>
              <a:t>chwaraeon</a:t>
            </a:r>
            <a:r>
              <a:rPr lang="en-GB" dirty="0"/>
              <a:t>, a </a:t>
            </a:r>
            <a:r>
              <a:rPr lang="en-GB" dirty="0" err="1"/>
              <a:t>gweithgareddau</a:t>
            </a:r>
            <a:r>
              <a:rPr lang="en-GB" dirty="0"/>
              <a:t> diwylliannol a </a:t>
            </a:r>
            <a:r>
              <a:rPr lang="en-GB" dirty="0" err="1"/>
              <a:t>chymunedol</a:t>
            </a:r>
            <a:r>
              <a:rPr lang="en-GB" dirty="0"/>
              <a:t> eraill. • </a:t>
            </a:r>
            <a:r>
              <a:rPr lang="en-GB" dirty="0" err="1"/>
              <a:t>Cyfeirio</a:t>
            </a:r>
            <a:r>
              <a:rPr lang="en-GB" dirty="0"/>
              <a:t> at wasanaethau </a:t>
            </a:r>
            <a:r>
              <a:rPr lang="en-GB" dirty="0" err="1"/>
              <a:t>cymorth</a:t>
            </a:r>
            <a:r>
              <a:rPr lang="en-GB" dirty="0"/>
              <a:t> neu </a:t>
            </a:r>
            <a:r>
              <a:rPr lang="en-GB" dirty="0" err="1"/>
              <a:t>gynghori</a:t>
            </a:r>
            <a:r>
              <a:rPr lang="en-GB" dirty="0"/>
              <a:t> eraill. • </a:t>
            </a:r>
            <a:r>
              <a:rPr lang="en-GB" dirty="0" err="1"/>
              <a:t>Defnyddio'r</a:t>
            </a:r>
            <a:r>
              <a:rPr lang="en-GB" dirty="0"/>
              <a:t> sgiliau a'r </a:t>
            </a:r>
            <a:r>
              <a:rPr lang="en-GB" dirty="0" err="1"/>
              <a:t>sefydliadau</a:t>
            </a:r>
            <a:r>
              <a:rPr lang="en-GB" dirty="0"/>
              <a:t> yn y gymuned i </a:t>
            </a:r>
            <a:r>
              <a:rPr lang="en-GB" dirty="0" err="1"/>
              <a:t>ehangu</a:t>
            </a:r>
            <a:r>
              <a:rPr lang="en-GB" dirty="0"/>
              <a:t> a </a:t>
            </a:r>
            <a:r>
              <a:rPr lang="en-GB" dirty="0" err="1"/>
              <a:t>chyfoethogi</a:t>
            </a:r>
            <a:r>
              <a:rPr lang="en-GB" dirty="0"/>
              <a:t> cyfleoedd dysgu ac i </a:t>
            </a:r>
            <a:r>
              <a:rPr lang="en-GB" dirty="0" err="1"/>
              <a:t>ddylanwadu'n</a:t>
            </a:r>
            <a:r>
              <a:rPr lang="en-GB" dirty="0"/>
              <a:t> </a:t>
            </a:r>
            <a:r>
              <a:rPr lang="en-GB" dirty="0" err="1"/>
              <a:t>gadarnhaol</a:t>
            </a:r>
            <a:r>
              <a:rPr lang="en-GB" dirty="0"/>
              <a:t> ar newid.</a:t>
            </a:r>
          </a:p>
          <a:p>
            <a:endParaRPr lang="en-GB" dirty="0"/>
          </a:p>
          <a:p>
            <a:r>
              <a:rPr lang="en-GB" dirty="0"/>
              <a:t>Ymgysylltu â </a:t>
            </a:r>
            <a:r>
              <a:rPr lang="en-GB" dirty="0" err="1"/>
              <a:t>phartneriaethau</a:t>
            </a:r>
            <a:r>
              <a:rPr lang="en-GB" dirty="0"/>
              <a:t> amlasiantaeth • </a:t>
            </a:r>
            <a:r>
              <a:rPr lang="en-GB" dirty="0" err="1"/>
              <a:t>Cydweithio'n</a:t>
            </a:r>
            <a:r>
              <a:rPr lang="en-GB" dirty="0"/>
              <a:t> effeithiol gyda gwasanaethau ac asiantaethau allweddol eraill i sicrhau bod pob plentyn yn </a:t>
            </a:r>
            <a:r>
              <a:rPr lang="en-GB" dirty="0" err="1"/>
              <a:t>ffynnu</a:t>
            </a:r>
            <a:r>
              <a:rPr lang="en-GB" dirty="0"/>
              <a:t> ac yn dysgu. • </a:t>
            </a:r>
            <a:r>
              <a:rPr lang="en-GB" dirty="0" err="1"/>
              <a:t>Rhannu</a:t>
            </a:r>
            <a:r>
              <a:rPr lang="en-GB" dirty="0"/>
              <a:t> gwybodaeth fel bod plant a </a:t>
            </a:r>
            <a:r>
              <a:rPr lang="en-GB" dirty="0" err="1"/>
              <a:t>phobl</a:t>
            </a:r>
            <a:r>
              <a:rPr lang="en-GB" dirty="0"/>
              <a:t> </a:t>
            </a:r>
            <a:r>
              <a:rPr lang="en-GB" dirty="0" err="1"/>
              <a:t>ifanc</a:t>
            </a:r>
            <a:r>
              <a:rPr lang="en-GB" dirty="0"/>
              <a:t> a'u teuluoedd yn gallu cael y </a:t>
            </a:r>
            <a:r>
              <a:rPr lang="en-GB" dirty="0" err="1"/>
              <a:t>gefnogaeth</a:t>
            </a:r>
            <a:r>
              <a:rPr lang="en-GB" dirty="0"/>
              <a:t> briodol ar yr </a:t>
            </a:r>
            <a:r>
              <a:rPr lang="en-GB" dirty="0" err="1"/>
              <a:t>adeg</a:t>
            </a:r>
            <a:r>
              <a:rPr lang="en-GB" dirty="0"/>
              <a:t> </a:t>
            </a:r>
            <a:r>
              <a:rPr lang="en-GB" dirty="0" err="1"/>
              <a:t>gywir</a:t>
            </a:r>
            <a:r>
              <a:rPr lang="en-GB" dirty="0"/>
              <a:t>. • Cefnogi </a:t>
            </a:r>
            <a:r>
              <a:rPr lang="en-GB" dirty="0" err="1"/>
              <a:t>mynediad</a:t>
            </a:r>
            <a:r>
              <a:rPr lang="en-GB" dirty="0"/>
              <a:t> at wasanaethau </a:t>
            </a:r>
            <a:r>
              <a:rPr lang="en-GB" dirty="0" err="1"/>
              <a:t>ehangach</a:t>
            </a:r>
            <a:r>
              <a:rPr lang="en-GB" dirty="0"/>
              <a:t> a allai gael eu </a:t>
            </a:r>
            <a:r>
              <a:rPr lang="en-GB" dirty="0" err="1"/>
              <a:t>cydleoli</a:t>
            </a:r>
            <a:r>
              <a:rPr lang="en-GB" dirty="0"/>
              <a:t> ar </a:t>
            </a:r>
            <a:r>
              <a:rPr lang="en-GB" dirty="0" err="1"/>
              <a:t>safle</a:t>
            </a:r>
            <a:r>
              <a:rPr lang="en-GB" dirty="0"/>
              <a:t> </a:t>
            </a:r>
            <a:r>
              <a:rPr lang="en-GB" dirty="0" err="1"/>
              <a:t>ysgol</a:t>
            </a:r>
            <a:r>
              <a:rPr lang="en-GB" dirty="0"/>
              <a:t> neu eu lleoli mewn mannau eraill yn y gymuned.</a:t>
            </a:r>
          </a:p>
          <a:p>
            <a:endParaRPr lang="en-GB" dirty="0"/>
          </a:p>
          <a:p>
            <a:endParaRPr lang="en-GB" dirty="0"/>
          </a:p>
          <a:p>
            <a:r>
              <a:rPr lang="en-GB" dirty="0"/>
              <a:t>Gweledigaeth ar y cyd Yr angen i'r holl </a:t>
            </a:r>
            <a:r>
              <a:rPr lang="en-GB" dirty="0" err="1"/>
              <a:t>randdeiliaid</a:t>
            </a:r>
            <a:r>
              <a:rPr lang="en-GB" dirty="0"/>
              <a:t> helpu i ddatblygu a </a:t>
            </a:r>
            <a:r>
              <a:rPr lang="en-GB" dirty="0" err="1"/>
              <a:t>gwireddu'r</a:t>
            </a:r>
            <a:r>
              <a:rPr lang="en-GB" dirty="0"/>
              <a:t> </a:t>
            </a:r>
            <a:r>
              <a:rPr lang="en-GB" dirty="0" err="1"/>
              <a:t>weledigaeth</a:t>
            </a:r>
            <a:r>
              <a:rPr lang="en-GB" dirty="0"/>
              <a:t> ar gyfer yr </a:t>
            </a:r>
            <a:r>
              <a:rPr lang="en-GB" dirty="0" err="1"/>
              <a:t>ysgol</a:t>
            </a:r>
            <a:r>
              <a:rPr lang="en-GB" dirty="0"/>
              <a:t>, teuluoedd a </a:t>
            </a:r>
            <a:r>
              <a:rPr lang="en-GB" dirty="0" err="1"/>
              <a:t>chymunedau</a:t>
            </a:r>
            <a:r>
              <a:rPr lang="en-GB" dirty="0"/>
              <a:t>.</a:t>
            </a:r>
          </a:p>
          <a:p>
            <a:endParaRPr lang="en-GB" dirty="0"/>
          </a:p>
          <a:p>
            <a:r>
              <a:rPr lang="en-GB" dirty="0"/>
              <a:t>Arweinyddiaeth gydweithredol Arweinyddiaeth sy'n cynnwys </a:t>
            </a:r>
            <a:r>
              <a:rPr lang="en-GB" dirty="0" err="1"/>
              <a:t>rhanddeiliaid</a:t>
            </a:r>
            <a:r>
              <a:rPr lang="en-GB" dirty="0"/>
              <a:t>, er mwyn sicrhau bod </a:t>
            </a:r>
            <a:r>
              <a:rPr lang="en-GB" dirty="0" err="1"/>
              <a:t>cyfle</a:t>
            </a:r>
            <a:r>
              <a:rPr lang="en-GB" dirty="0"/>
              <a:t> i bawb </a:t>
            </a:r>
            <a:r>
              <a:rPr lang="en-GB" dirty="0" err="1"/>
              <a:t>leisio’u</a:t>
            </a:r>
            <a:r>
              <a:rPr lang="en-GB" dirty="0"/>
              <a:t> barn a bod penderfyniadau a nodau yn cael eu gwneud ar y cyd. </a:t>
            </a:r>
            <a:r>
              <a:rPr lang="en-GB" dirty="0" err="1"/>
              <a:t>Cydberthynas</a:t>
            </a:r>
            <a:r>
              <a:rPr lang="en-GB" dirty="0"/>
              <a:t> </a:t>
            </a:r>
            <a:r>
              <a:rPr lang="en-GB" dirty="0" err="1"/>
              <a:t>ymddiriedus</a:t>
            </a:r>
            <a:r>
              <a:rPr lang="en-GB" dirty="0"/>
              <a:t> </a:t>
            </a:r>
            <a:r>
              <a:rPr lang="en-GB" dirty="0" err="1"/>
              <a:t>Cydberthynas</a:t>
            </a:r>
            <a:r>
              <a:rPr lang="en-GB" dirty="0"/>
              <a:t> </a:t>
            </a:r>
            <a:r>
              <a:rPr lang="en-GB" dirty="0" err="1"/>
              <a:t>ymddiriedus</a:t>
            </a:r>
            <a:r>
              <a:rPr lang="en-GB" dirty="0"/>
              <a:t> ac </a:t>
            </a:r>
            <a:r>
              <a:rPr lang="en-GB" dirty="0" err="1"/>
              <a:t>anfeirniadol</a:t>
            </a:r>
            <a:r>
              <a:rPr lang="en-GB" dirty="0"/>
              <a:t> rhwng </a:t>
            </a:r>
            <a:r>
              <a:rPr lang="en-GB" dirty="0" err="1"/>
              <a:t>ysgolion</a:t>
            </a:r>
            <a:r>
              <a:rPr lang="en-GB" dirty="0"/>
              <a:t>, teuluoedd ac </a:t>
            </a:r>
            <a:r>
              <a:rPr lang="en-GB" dirty="0" err="1"/>
              <a:t>aelodau</a:t>
            </a:r>
            <a:r>
              <a:rPr lang="en-GB" dirty="0"/>
              <a:t> o'r gymuned, a rhwng staff a phlant neu </a:t>
            </a:r>
            <a:r>
              <a:rPr lang="en-GB" dirty="0" err="1"/>
              <a:t>bobl</a:t>
            </a:r>
            <a:r>
              <a:rPr lang="en-GB" dirty="0"/>
              <a:t> </a:t>
            </a:r>
            <a:r>
              <a:rPr lang="en-GB" dirty="0" err="1"/>
              <a:t>ifanc</a:t>
            </a:r>
            <a:r>
              <a:rPr lang="en-GB" dirty="0"/>
              <a:t>, sy’n </a:t>
            </a:r>
            <a:r>
              <a:rPr lang="en-GB" dirty="0" err="1"/>
              <a:t>caniatáu</a:t>
            </a:r>
            <a:r>
              <a:rPr lang="en-GB" dirty="0"/>
              <a:t> i bawb </a:t>
            </a:r>
            <a:r>
              <a:rPr lang="en-GB" dirty="0" err="1"/>
              <a:t>deimlo</a:t>
            </a:r>
            <a:r>
              <a:rPr lang="en-GB" dirty="0"/>
              <a:t> y </a:t>
            </a:r>
            <a:r>
              <a:rPr lang="en-GB" dirty="0" err="1"/>
              <a:t>gwrandewir</a:t>
            </a:r>
            <a:r>
              <a:rPr lang="en-GB" dirty="0"/>
              <a:t> arnynt, a’u bod yn cael eu gwerthfawrogi a’u </a:t>
            </a:r>
            <a:r>
              <a:rPr lang="en-GB" dirty="0" err="1"/>
              <a:t>parchu</a:t>
            </a:r>
            <a:r>
              <a:rPr lang="en-GB" dirty="0"/>
              <a:t>. Dysgu </a:t>
            </a:r>
            <a:r>
              <a:rPr lang="en-GB" dirty="0" err="1"/>
              <a:t>cydgysylltiedig</a:t>
            </a:r>
            <a:r>
              <a:rPr lang="en-GB" dirty="0"/>
              <a:t> </a:t>
            </a:r>
            <a:r>
              <a:rPr lang="en-GB" dirty="0" err="1"/>
              <a:t>Ffocws</a:t>
            </a:r>
            <a:r>
              <a:rPr lang="en-GB" dirty="0"/>
              <a:t> </a:t>
            </a:r>
            <a:r>
              <a:rPr lang="en-GB" dirty="0" err="1"/>
              <a:t>cryf</a:t>
            </a:r>
            <a:r>
              <a:rPr lang="en-GB" dirty="0"/>
              <a:t> ar </a:t>
            </a:r>
            <a:r>
              <a:rPr lang="en-GB" dirty="0" err="1"/>
              <a:t>ddysgu</a:t>
            </a:r>
            <a:r>
              <a:rPr lang="en-GB" dirty="0"/>
              <a:t> </a:t>
            </a:r>
            <a:r>
              <a:rPr lang="en-GB" dirty="0" err="1"/>
              <a:t>cydgysylltiedig</a:t>
            </a:r>
            <a:r>
              <a:rPr lang="en-GB" dirty="0"/>
              <a:t> o ansawdd uchel yn y </a:t>
            </a:r>
            <a:r>
              <a:rPr lang="en-GB" dirty="0" err="1"/>
              <a:t>cartref</a:t>
            </a:r>
            <a:r>
              <a:rPr lang="en-GB" dirty="0"/>
              <a:t>, yr </a:t>
            </a:r>
            <a:r>
              <a:rPr lang="en-GB" dirty="0" err="1"/>
              <a:t>ysgol</a:t>
            </a:r>
            <a:r>
              <a:rPr lang="en-GB" dirty="0"/>
              <a:t> a'r gymuned, gan </a:t>
            </a:r>
            <a:r>
              <a:rPr lang="en-GB" dirty="0" err="1"/>
              <a:t>fanteisio</a:t>
            </a:r>
            <a:r>
              <a:rPr lang="en-GB" dirty="0"/>
              <a:t> i’r </a:t>
            </a:r>
            <a:r>
              <a:rPr lang="en-GB" dirty="0" err="1"/>
              <a:t>eithaf</a:t>
            </a:r>
            <a:r>
              <a:rPr lang="en-GB" dirty="0"/>
              <a:t> ar y cyfleoedd ym </a:t>
            </a:r>
            <a:r>
              <a:rPr lang="en-GB" dirty="0" err="1"/>
              <a:t>mhob</a:t>
            </a:r>
            <a:r>
              <a:rPr lang="en-GB" dirty="0"/>
              <a:t> maes. </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5EEC2477-61D7-F946-B35A-3E65E0D777E7}" type="slidenum">
              <a:rPr lang="en-US" smtClean="0"/>
              <a:t>42</a:t>
            </a:fld>
            <a:endParaRPr lang="en-US"/>
          </a:p>
        </p:txBody>
      </p:sp>
    </p:spTree>
    <p:extLst>
      <p:ext uri="{BB962C8B-B14F-4D97-AF65-F5344CB8AC3E}">
        <p14:creationId xmlns:p14="http://schemas.microsoft.com/office/powerpoint/2010/main" val="11402301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solidFill>
                  <a:srgbClr val="1F1F1F"/>
                </a:solidFill>
                <a:effectLst/>
                <a:highlight>
                  <a:srgbClr val="FFFFFF"/>
                </a:highlight>
                <a:latin typeface="Arial" panose="020B0604020202020204" pitchFamily="34" charset="0"/>
              </a:rPr>
              <a:t>Family engagement</a:t>
            </a:r>
          </a:p>
          <a:p>
            <a:pPr algn="l">
              <a:buFont typeface="Arial" panose="020B0604020202020204" pitchFamily="34" charset="0"/>
              <a:buChar char="•"/>
            </a:pPr>
            <a:r>
              <a:rPr lang="en-GB" b="0" i="0" dirty="0">
                <a:solidFill>
                  <a:srgbClr val="1F1F1F"/>
                </a:solidFill>
                <a:effectLst/>
                <a:highlight>
                  <a:srgbClr val="FFFFFF"/>
                </a:highlight>
                <a:latin typeface="Arial" panose="020B0604020202020204" pitchFamily="34" charset="0"/>
              </a:rPr>
              <a:t>Working closely with families to give children and young people the best home learning environment possible. Ensuring families have the skills, confidence and resources to actively support their child’s learning at home.</a:t>
            </a:r>
          </a:p>
          <a:p>
            <a:pPr algn="l">
              <a:buFont typeface="Arial" panose="020B0604020202020204" pitchFamily="34" charset="0"/>
              <a:buChar char="•"/>
            </a:pPr>
            <a:r>
              <a:rPr lang="en-GB" b="0" i="0" dirty="0">
                <a:solidFill>
                  <a:srgbClr val="1F1F1F"/>
                </a:solidFill>
                <a:effectLst/>
                <a:highlight>
                  <a:srgbClr val="FFFFFF"/>
                </a:highlight>
                <a:latin typeface="Arial" panose="020B0604020202020204" pitchFamily="34" charset="0"/>
              </a:rPr>
              <a:t>Working in a constructive way with families to address any barriers to engagement.</a:t>
            </a:r>
          </a:p>
          <a:p>
            <a:pPr algn="l"/>
            <a:r>
              <a:rPr lang="en-GB" b="1" i="0" dirty="0">
                <a:solidFill>
                  <a:srgbClr val="1F1F1F"/>
                </a:solidFill>
                <a:effectLst/>
                <a:highlight>
                  <a:srgbClr val="FFFFFF"/>
                </a:highlight>
                <a:latin typeface="Arial" panose="020B0604020202020204" pitchFamily="34" charset="0"/>
              </a:rPr>
              <a:t>Community engagement</a:t>
            </a:r>
          </a:p>
          <a:p>
            <a:pPr algn="l">
              <a:buFont typeface="Arial" panose="020B0604020202020204" pitchFamily="34" charset="0"/>
              <a:buChar char="•"/>
            </a:pPr>
            <a:r>
              <a:rPr lang="en-GB" b="0" i="0" dirty="0">
                <a:solidFill>
                  <a:srgbClr val="1F1F1F"/>
                </a:solidFill>
                <a:effectLst/>
                <a:highlight>
                  <a:srgbClr val="FFFFFF"/>
                </a:highlight>
                <a:latin typeface="Arial" panose="020B0604020202020204" pitchFamily="34" charset="0"/>
              </a:rPr>
              <a:t>Acting as a key part of the local community, offering opportunities to use the school facilities for adult learning, well-being, play, sporting, cultural and other community activities.</a:t>
            </a:r>
          </a:p>
          <a:p>
            <a:pPr algn="l">
              <a:buFont typeface="Arial" panose="020B0604020202020204" pitchFamily="34" charset="0"/>
              <a:buChar char="•"/>
            </a:pPr>
            <a:r>
              <a:rPr lang="en-GB" b="0" i="0" dirty="0">
                <a:solidFill>
                  <a:srgbClr val="1F1F1F"/>
                </a:solidFill>
                <a:effectLst/>
                <a:highlight>
                  <a:srgbClr val="FFFFFF"/>
                </a:highlight>
                <a:latin typeface="Arial" panose="020B0604020202020204" pitchFamily="34" charset="0"/>
              </a:rPr>
              <a:t>Signposting to other support or advice services.</a:t>
            </a:r>
          </a:p>
          <a:p>
            <a:pPr algn="l">
              <a:buFont typeface="Arial" panose="020B0604020202020204" pitchFamily="34" charset="0"/>
              <a:buChar char="•"/>
            </a:pPr>
            <a:r>
              <a:rPr lang="en-GB" b="0" i="0" dirty="0">
                <a:solidFill>
                  <a:srgbClr val="1F1F1F"/>
                </a:solidFill>
                <a:effectLst/>
                <a:highlight>
                  <a:srgbClr val="FFFFFF"/>
                </a:highlight>
                <a:latin typeface="Arial" panose="020B0604020202020204" pitchFamily="34" charset="0"/>
              </a:rPr>
              <a:t>Utilising the skills and organisations within the community to extend and enrich learning opportunities and to positively influence change.</a:t>
            </a:r>
          </a:p>
          <a:p>
            <a:pPr algn="l"/>
            <a:r>
              <a:rPr lang="en-GB" b="1" i="0" dirty="0">
                <a:solidFill>
                  <a:srgbClr val="1F1F1F"/>
                </a:solidFill>
                <a:effectLst/>
                <a:highlight>
                  <a:srgbClr val="FFFFFF"/>
                </a:highlight>
                <a:latin typeface="Arial" panose="020B0604020202020204" pitchFamily="34" charset="0"/>
              </a:rPr>
              <a:t>Multi-agency engagement</a:t>
            </a:r>
          </a:p>
          <a:p>
            <a:pPr algn="l">
              <a:buFont typeface="Arial" panose="020B0604020202020204" pitchFamily="34" charset="0"/>
              <a:buChar char="•"/>
            </a:pPr>
            <a:r>
              <a:rPr lang="en-GB" b="0" i="0" dirty="0">
                <a:solidFill>
                  <a:srgbClr val="1F1F1F"/>
                </a:solidFill>
                <a:effectLst/>
                <a:highlight>
                  <a:srgbClr val="FFFFFF"/>
                </a:highlight>
                <a:latin typeface="Arial" panose="020B0604020202020204" pitchFamily="34" charset="0"/>
              </a:rPr>
              <a:t>Collaborating effectively with other key services and agencies to ensure that all children thrive and learn.</a:t>
            </a:r>
          </a:p>
          <a:p>
            <a:pPr algn="l">
              <a:buFont typeface="Arial" panose="020B0604020202020204" pitchFamily="34" charset="0"/>
              <a:buChar char="•"/>
            </a:pPr>
            <a:r>
              <a:rPr lang="en-GB" b="0" i="0" dirty="0">
                <a:solidFill>
                  <a:srgbClr val="1F1F1F"/>
                </a:solidFill>
                <a:effectLst/>
                <a:highlight>
                  <a:srgbClr val="FFFFFF"/>
                </a:highlight>
                <a:latin typeface="Arial" panose="020B0604020202020204" pitchFamily="34" charset="0"/>
              </a:rPr>
              <a:t>Sharing information so that children and young people and their families are able to access the appropriate support at the right time.</a:t>
            </a:r>
          </a:p>
          <a:p>
            <a:pPr algn="l">
              <a:buFont typeface="Arial" panose="020B0604020202020204" pitchFamily="34" charset="0"/>
              <a:buChar char="•"/>
            </a:pPr>
            <a:r>
              <a:rPr lang="en-GB" b="0" i="0" dirty="0">
                <a:solidFill>
                  <a:srgbClr val="1F1F1F"/>
                </a:solidFill>
                <a:effectLst/>
                <a:highlight>
                  <a:srgbClr val="FFFFFF"/>
                </a:highlight>
                <a:latin typeface="Arial" panose="020B0604020202020204" pitchFamily="34" charset="0"/>
              </a:rPr>
              <a:t>Supporting access to wider services which may be co-located in a school premises or located elsewhere within the community.</a:t>
            </a:r>
          </a:p>
          <a:p>
            <a:pPr algn="l"/>
            <a:r>
              <a:rPr lang="en-GB" b="0" i="0" u="none" strike="noStrike" dirty="0">
                <a:solidFill>
                  <a:srgbClr val="1F1F1F"/>
                </a:solidFill>
                <a:effectLst/>
                <a:highlight>
                  <a:srgbClr val="FFFFFF"/>
                </a:highlight>
                <a:latin typeface="Arial" panose="020B0604020202020204" pitchFamily="34" charset="0"/>
              </a:rPr>
              <a:t>Developing</a:t>
            </a:r>
            <a:r>
              <a:rPr lang="en-GB" b="0" i="0" dirty="0">
                <a:solidFill>
                  <a:srgbClr val="1F1F1F"/>
                </a:solidFill>
                <a:effectLst/>
                <a:highlight>
                  <a:srgbClr val="FFFFFF"/>
                </a:highlight>
                <a:latin typeface="Arial" panose="020B0604020202020204" pitchFamily="34" charset="0"/>
              </a:rPr>
              <a:t> all 3 elements in an integrated way will ensure the greatest impact on children and young people’s attainment, behaviour, attendance and aspirations and is particularly required in areas that face socio-economic disadvantage.</a:t>
            </a:r>
          </a:p>
          <a:p>
            <a:pPr algn="l"/>
            <a:r>
              <a:rPr lang="en-GB" b="0" i="0" dirty="0">
                <a:solidFill>
                  <a:srgbClr val="1F1F1F"/>
                </a:solidFill>
                <a:effectLst/>
                <a:highlight>
                  <a:srgbClr val="FFFFFF"/>
                </a:highlight>
                <a:latin typeface="Arial" panose="020B0604020202020204" pitchFamily="34" charset="0"/>
              </a:rPr>
              <a:t>While it is recognised that many schools already take this approach to education, the difference between a Community Focused School and other schools is the intentional approach</a:t>
            </a:r>
            <a:r>
              <a:rPr lang="en-GB" b="1" i="0" dirty="0">
                <a:solidFill>
                  <a:srgbClr val="1F1F1F"/>
                </a:solidFill>
                <a:effectLst/>
                <a:highlight>
                  <a:srgbClr val="FFFFFF"/>
                </a:highlight>
                <a:latin typeface="Arial" panose="020B0604020202020204" pitchFamily="34" charset="0"/>
              </a:rPr>
              <a:t> </a:t>
            </a:r>
            <a:r>
              <a:rPr lang="en-GB" b="0" i="0" dirty="0">
                <a:solidFill>
                  <a:srgbClr val="1F1F1F"/>
                </a:solidFill>
                <a:effectLst/>
                <a:highlight>
                  <a:srgbClr val="FFFFFF"/>
                </a:highlight>
                <a:latin typeface="Arial" panose="020B0604020202020204" pitchFamily="34" charset="0"/>
              </a:rPr>
              <a:t>of bringing together these elements to support the children and families who attend the school.</a:t>
            </a:r>
          </a:p>
          <a:p>
            <a:pPr algn="l"/>
            <a:r>
              <a:rPr lang="en-GB" b="0" i="0" dirty="0">
                <a:solidFill>
                  <a:srgbClr val="1F1F1F"/>
                </a:solidFill>
                <a:effectLst/>
                <a:highlight>
                  <a:srgbClr val="FFFFFF"/>
                </a:highlight>
                <a:latin typeface="Arial" panose="020B0604020202020204" pitchFamily="34" charset="0"/>
              </a:rPr>
              <a:t>There are 4 key enablers which support the progression between family, community and multi agency engagement.</a:t>
            </a:r>
          </a:p>
          <a:p>
            <a:pPr algn="l"/>
            <a:r>
              <a:rPr lang="en-GB" b="1" i="0" dirty="0">
                <a:solidFill>
                  <a:srgbClr val="1F1F1F"/>
                </a:solidFill>
                <a:effectLst/>
                <a:highlight>
                  <a:srgbClr val="FFFFFF"/>
                </a:highlight>
                <a:latin typeface="Arial" panose="020B0604020202020204" pitchFamily="34" charset="0"/>
              </a:rPr>
              <a:t>Collective </a:t>
            </a:r>
            <a:r>
              <a:rPr lang="en-GB" b="1" i="0" u="none" strike="noStrike" dirty="0">
                <a:solidFill>
                  <a:srgbClr val="1F1F1F"/>
                </a:solidFill>
                <a:effectLst/>
                <a:highlight>
                  <a:srgbClr val="FFFFFF"/>
                </a:highlight>
                <a:latin typeface="Arial" panose="020B0604020202020204" pitchFamily="34" charset="0"/>
              </a:rPr>
              <a:t>vision</a:t>
            </a:r>
            <a:endParaRPr lang="en-GB" b="1" i="0" dirty="0">
              <a:solidFill>
                <a:srgbClr val="1F1F1F"/>
              </a:solidFill>
              <a:effectLst/>
              <a:highlight>
                <a:srgbClr val="FFFFFF"/>
              </a:highlight>
              <a:latin typeface="Arial" panose="020B0604020202020204" pitchFamily="34" charset="0"/>
            </a:endParaRPr>
          </a:p>
          <a:p>
            <a:pPr algn="l"/>
            <a:r>
              <a:rPr lang="en-GB" b="0" i="0" dirty="0">
                <a:solidFill>
                  <a:srgbClr val="1F1F1F"/>
                </a:solidFill>
                <a:effectLst/>
                <a:highlight>
                  <a:srgbClr val="FFFFFF"/>
                </a:highlight>
                <a:latin typeface="Arial" panose="020B0604020202020204" pitchFamily="34" charset="0"/>
              </a:rPr>
              <a:t>The need for all stakeholders to help develop and realise the vision for the school, families and communities.</a:t>
            </a:r>
          </a:p>
          <a:p>
            <a:pPr algn="l"/>
            <a:r>
              <a:rPr lang="en-GB" b="1" i="0" dirty="0">
                <a:solidFill>
                  <a:srgbClr val="1F1F1F"/>
                </a:solidFill>
                <a:effectLst/>
                <a:highlight>
                  <a:srgbClr val="FFFFFF"/>
                </a:highlight>
                <a:latin typeface="Arial" panose="020B0604020202020204" pitchFamily="34" charset="0"/>
              </a:rPr>
              <a:t>Collaborative leadership</a:t>
            </a:r>
          </a:p>
          <a:p>
            <a:pPr algn="l"/>
            <a:r>
              <a:rPr lang="en-GB" b="0" i="0" dirty="0">
                <a:solidFill>
                  <a:srgbClr val="1F1F1F"/>
                </a:solidFill>
                <a:effectLst/>
                <a:highlight>
                  <a:srgbClr val="FFFFFF"/>
                </a:highlight>
                <a:latin typeface="Arial" panose="020B0604020202020204" pitchFamily="34" charset="0"/>
              </a:rPr>
              <a:t>Leadership across stakeholders to ensure shared voice, decision making and goals.</a:t>
            </a:r>
          </a:p>
          <a:p>
            <a:pPr algn="l"/>
            <a:r>
              <a:rPr lang="en-GB" b="1" i="0" dirty="0">
                <a:solidFill>
                  <a:srgbClr val="1F1F1F"/>
                </a:solidFill>
                <a:effectLst/>
                <a:highlight>
                  <a:srgbClr val="FFFFFF"/>
                </a:highlight>
                <a:latin typeface="Arial" panose="020B0604020202020204" pitchFamily="34" charset="0"/>
              </a:rPr>
              <a:t>Trusting relationships</a:t>
            </a:r>
          </a:p>
          <a:p>
            <a:pPr algn="l"/>
            <a:r>
              <a:rPr lang="en-GB" b="0" i="0" dirty="0">
                <a:solidFill>
                  <a:srgbClr val="1F1F1F"/>
                </a:solidFill>
                <a:effectLst/>
                <a:highlight>
                  <a:srgbClr val="FFFFFF"/>
                </a:highlight>
                <a:latin typeface="Arial" panose="020B0604020202020204" pitchFamily="34" charset="0"/>
              </a:rPr>
              <a:t>Trusting and non-judgmental relationships between schools, families and community members, and between staff and children or young people allowing everyone to feel listened to, valued and respected.</a:t>
            </a:r>
          </a:p>
          <a:p>
            <a:pPr algn="l"/>
            <a:r>
              <a:rPr lang="en-GB" b="1" i="0" dirty="0">
                <a:solidFill>
                  <a:srgbClr val="1F1F1F"/>
                </a:solidFill>
                <a:effectLst/>
                <a:highlight>
                  <a:srgbClr val="FFFFFF"/>
                </a:highlight>
                <a:latin typeface="Arial" panose="020B0604020202020204" pitchFamily="34" charset="0"/>
              </a:rPr>
              <a:t>Connected learning</a:t>
            </a:r>
          </a:p>
          <a:p>
            <a:pPr algn="l"/>
            <a:r>
              <a:rPr lang="en-GB" b="0" i="0" dirty="0">
                <a:solidFill>
                  <a:srgbClr val="1F1F1F"/>
                </a:solidFill>
                <a:effectLst/>
                <a:highlight>
                  <a:srgbClr val="FFFFFF"/>
                </a:highlight>
                <a:latin typeface="Arial" panose="020B0604020202020204" pitchFamily="34" charset="0"/>
              </a:rPr>
              <a:t>A strong focus on high quality and connected learning across home, school and the community, maximising the opportunities in each sphere.</a:t>
            </a:r>
          </a:p>
          <a:p>
            <a:pPr defTabSz="914324">
              <a:defRPr/>
            </a:pPr>
            <a:r>
              <a:rPr lang="en-GB" b="1" i="0" dirty="0">
                <a:solidFill>
                  <a:srgbClr val="1F1F1F"/>
                </a:solidFill>
                <a:effectLst/>
                <a:highlight>
                  <a:srgbClr val="FFFFFF"/>
                </a:highlight>
                <a:latin typeface="Arial" panose="020B0604020202020204" pitchFamily="34" charset="0"/>
              </a:rPr>
              <a:t>Valuing and promoting diversity, equity and inclusion</a:t>
            </a:r>
          </a:p>
          <a:p>
            <a:pPr algn="l"/>
            <a:endParaRPr lang="en-GB" b="0" i="0" dirty="0">
              <a:solidFill>
                <a:srgbClr val="1F1F1F"/>
              </a:solidFill>
              <a:effectLst/>
              <a:highlight>
                <a:srgbClr val="FFFFFF"/>
              </a:highligh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5EEC2477-61D7-F946-B35A-3E65E0D777E7}" type="slidenum">
              <a:rPr lang="en-US" smtClean="0"/>
              <a:t>43</a:t>
            </a:fld>
            <a:endParaRPr lang="en-US"/>
          </a:p>
        </p:txBody>
      </p:sp>
    </p:spTree>
    <p:extLst>
      <p:ext uri="{BB962C8B-B14F-4D97-AF65-F5344CB8AC3E}">
        <p14:creationId xmlns:p14="http://schemas.microsoft.com/office/powerpoint/2010/main" val="41956510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EC2477-61D7-F946-B35A-3E65E0D777E7}" type="slidenum">
              <a:rPr lang="en-US" smtClean="0"/>
              <a:t>44</a:t>
            </a:fld>
            <a:endParaRPr lang="en-US"/>
          </a:p>
        </p:txBody>
      </p:sp>
    </p:spTree>
    <p:extLst>
      <p:ext uri="{BB962C8B-B14F-4D97-AF65-F5344CB8AC3E}">
        <p14:creationId xmlns:p14="http://schemas.microsoft.com/office/powerpoint/2010/main" val="27536099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EEC2477-61D7-F946-B35A-3E65E0D777E7}" type="slidenum">
              <a:rPr lang="en-US" smtClean="0"/>
              <a:t>45</a:t>
            </a:fld>
            <a:endParaRPr lang="en-US"/>
          </a:p>
        </p:txBody>
      </p:sp>
    </p:spTree>
    <p:extLst>
      <p:ext uri="{BB962C8B-B14F-4D97-AF65-F5344CB8AC3E}">
        <p14:creationId xmlns:p14="http://schemas.microsoft.com/office/powerpoint/2010/main" val="37319787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EC2477-61D7-F946-B35A-3E65E0D777E7}" type="slidenum">
              <a:rPr lang="en-US" smtClean="0"/>
              <a:t>48</a:t>
            </a:fld>
            <a:endParaRPr lang="en-US"/>
          </a:p>
        </p:txBody>
      </p:sp>
    </p:spTree>
    <p:extLst>
      <p:ext uri="{BB962C8B-B14F-4D97-AF65-F5344CB8AC3E}">
        <p14:creationId xmlns:p14="http://schemas.microsoft.com/office/powerpoint/2010/main" val="29702114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3FAAD59-AFF5-4B4A-BDA5-7CE19653179D}" type="slidenum">
              <a:rPr lang="en-GB" smtClean="0"/>
              <a:t>52</a:t>
            </a:fld>
            <a:endParaRPr lang="en-GB"/>
          </a:p>
        </p:txBody>
      </p:sp>
    </p:spTree>
    <p:extLst>
      <p:ext uri="{BB962C8B-B14F-4D97-AF65-F5344CB8AC3E}">
        <p14:creationId xmlns:p14="http://schemas.microsoft.com/office/powerpoint/2010/main" val="17282265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EC2477-61D7-F946-B35A-3E65E0D777E7}" type="slidenum">
              <a:rPr lang="en-US" smtClean="0"/>
              <a:t>53</a:t>
            </a:fld>
            <a:endParaRPr lang="en-US"/>
          </a:p>
        </p:txBody>
      </p:sp>
    </p:spTree>
    <p:extLst>
      <p:ext uri="{BB962C8B-B14F-4D97-AF65-F5344CB8AC3E}">
        <p14:creationId xmlns:p14="http://schemas.microsoft.com/office/powerpoint/2010/main" val="39500596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err="1"/>
              <a:t>Ystafell</a:t>
            </a:r>
            <a:r>
              <a:rPr lang="en-US" b="1"/>
              <a:t> </a:t>
            </a:r>
            <a:r>
              <a:rPr lang="en-US" b="1" err="1"/>
              <a:t>grŵp</a:t>
            </a:r>
            <a:r>
              <a:rPr lang="en-US" b="1"/>
              <a:t>/</a:t>
            </a:r>
            <a:r>
              <a:rPr lang="en-US" b="1" err="1"/>
              <a:t>trafodaeth</a:t>
            </a:r>
            <a:r>
              <a:rPr lang="en-US" b="1"/>
              <a:t> </a:t>
            </a:r>
            <a:r>
              <a:rPr lang="en-US" b="1" err="1"/>
              <a:t>rhwng</a:t>
            </a:r>
            <a:r>
              <a:rPr lang="en-US" b="1"/>
              <a:t> y </a:t>
            </a:r>
            <a:r>
              <a:rPr lang="en-US" b="1" err="1"/>
              <a:t>grŵp</a:t>
            </a:r>
            <a:r>
              <a:rPr lang="en-US" b="1"/>
              <a:t>​
</a:t>
            </a:r>
            <a:r>
              <a:rPr lang="en-US"/>
              <a:t>
</a:t>
            </a:r>
            <a:r>
              <a:rPr lang="en-US" err="1"/>
              <a:t>Meddyliwch</a:t>
            </a:r>
            <a:r>
              <a:rPr lang="en-US"/>
              <a:t> </a:t>
            </a:r>
            <a:r>
              <a:rPr lang="en-US" err="1"/>
              <a:t>ble</a:t>
            </a:r>
            <a:r>
              <a:rPr lang="en-US"/>
              <a:t> </a:t>
            </a:r>
            <a:r>
              <a:rPr lang="en-US" err="1"/>
              <a:t>hoffech</a:t>
            </a:r>
            <a:r>
              <a:rPr lang="en-US"/>
              <a:t> chi </a:t>
            </a:r>
            <a:r>
              <a:rPr lang="en-US" err="1"/>
              <a:t>gynllunio</a:t>
            </a:r>
            <a:r>
              <a:rPr lang="en-US"/>
              <a:t> </a:t>
            </a:r>
            <a:r>
              <a:rPr lang="en-US" err="1"/>
              <a:t>eich</a:t>
            </a:r>
            <a:r>
              <a:rPr lang="en-US"/>
              <a:t> </a:t>
            </a:r>
            <a:r>
              <a:rPr lang="en-US" err="1"/>
              <a:t>newid</a:t>
            </a:r>
            <a:r>
              <a:rPr lang="en-US"/>
              <a:t> </a:t>
            </a:r>
            <a:r>
              <a:rPr lang="en-US" err="1"/>
              <a:t>i</a:t>
            </a:r>
            <a:r>
              <a:rPr lang="en-US"/>
              <a:t> </a:t>
            </a:r>
            <a:r>
              <a:rPr lang="en-US" err="1"/>
              <a:t>ymarfer</a:t>
            </a:r>
            <a:r>
              <a:rPr lang="en-US"/>
              <a:t>. Ai </a:t>
            </a:r>
            <a:r>
              <a:rPr lang="en-US" err="1"/>
              <a:t>ymyriad</a:t>
            </a:r>
            <a:r>
              <a:rPr lang="en-US"/>
              <a:t> </a:t>
            </a:r>
            <a:r>
              <a:rPr lang="en-US" err="1"/>
              <a:t>ar</a:t>
            </a:r>
            <a:r>
              <a:rPr lang="en-US"/>
              <a:t> </a:t>
            </a:r>
            <a:r>
              <a:rPr lang="en-US" err="1"/>
              <a:t>raddfa</a:t>
            </a:r>
            <a:r>
              <a:rPr lang="en-US"/>
              <a:t> </a:t>
            </a:r>
            <a:r>
              <a:rPr lang="en-US" err="1"/>
              <a:t>fach</a:t>
            </a:r>
            <a:r>
              <a:rPr lang="en-US"/>
              <a:t> </a:t>
            </a:r>
            <a:r>
              <a:rPr lang="en-US" err="1"/>
              <a:t>yw</a:t>
            </a:r>
            <a:r>
              <a:rPr lang="en-US"/>
              <a:t> </a:t>
            </a:r>
            <a:r>
              <a:rPr lang="en-US" err="1"/>
              <a:t>hwn</a:t>
            </a:r>
            <a:r>
              <a:rPr lang="en-US"/>
              <a:t> </a:t>
            </a:r>
            <a:r>
              <a:rPr lang="en-US" err="1"/>
              <a:t>gyda</a:t>
            </a:r>
            <a:r>
              <a:rPr lang="en-US"/>
              <a:t> </a:t>
            </a:r>
            <a:r>
              <a:rPr lang="en-US" err="1"/>
              <a:t>myfyrwyr</a:t>
            </a:r>
            <a:r>
              <a:rPr lang="en-US"/>
              <a:t>? A </a:t>
            </a:r>
            <a:r>
              <a:rPr lang="en-US" err="1"/>
              <a:t>yw'n</a:t>
            </a:r>
            <a:r>
              <a:rPr lang="en-US"/>
              <a:t> </a:t>
            </a:r>
            <a:r>
              <a:rPr lang="en-US" err="1"/>
              <a:t>gweithio</a:t>
            </a:r>
            <a:r>
              <a:rPr lang="en-US"/>
              <a:t> </a:t>
            </a:r>
            <a:r>
              <a:rPr lang="en-US" err="1"/>
              <a:t>mewn</a:t>
            </a:r>
            <a:r>
              <a:rPr lang="en-US"/>
              <a:t> </a:t>
            </a:r>
            <a:r>
              <a:rPr lang="en-US" err="1"/>
              <a:t>perthynas</a:t>
            </a:r>
            <a:r>
              <a:rPr lang="en-US"/>
              <a:t> ag </a:t>
            </a:r>
            <a:r>
              <a:rPr lang="en-US" err="1"/>
              <a:t>eraill</a:t>
            </a:r>
            <a:r>
              <a:rPr lang="en-US"/>
              <a:t> </a:t>
            </a:r>
            <a:r>
              <a:rPr lang="en-US" err="1"/>
              <a:t>yn</a:t>
            </a:r>
            <a:r>
              <a:rPr lang="en-US"/>
              <a:t> y microsystem? A </a:t>
            </a:r>
            <a:r>
              <a:rPr lang="en-US" err="1"/>
              <a:t>yw'n</a:t>
            </a:r>
            <a:r>
              <a:rPr lang="en-US"/>
              <a:t> </a:t>
            </a:r>
            <a:r>
              <a:rPr lang="en-US" err="1"/>
              <a:t>ymwneud</a:t>
            </a:r>
            <a:r>
              <a:rPr lang="en-US"/>
              <a:t> </a:t>
            </a:r>
            <a:r>
              <a:rPr lang="en-US" err="1"/>
              <a:t>yn</a:t>
            </a:r>
            <a:r>
              <a:rPr lang="en-US"/>
              <a:t> </a:t>
            </a:r>
            <a:r>
              <a:rPr lang="en-US" err="1"/>
              <a:t>fwy</a:t>
            </a:r>
            <a:r>
              <a:rPr lang="en-US"/>
              <a:t> â </a:t>
            </a:r>
            <a:r>
              <a:rPr lang="en-US" err="1"/>
              <a:t>sicrhau</a:t>
            </a:r>
            <a:r>
              <a:rPr lang="en-US"/>
              <a:t> </a:t>
            </a:r>
            <a:r>
              <a:rPr lang="en-US" err="1"/>
              <a:t>newid</a:t>
            </a:r>
            <a:r>
              <a:rPr lang="en-US"/>
              <a:t> </a:t>
            </a:r>
            <a:r>
              <a:rPr lang="en-US" err="1"/>
              <a:t>yn</a:t>
            </a:r>
            <a:r>
              <a:rPr lang="en-US"/>
              <a:t> </a:t>
            </a:r>
            <a:r>
              <a:rPr lang="en-US" err="1"/>
              <a:t>yr</a:t>
            </a:r>
            <a:r>
              <a:rPr lang="en-US"/>
              <a:t> </a:t>
            </a:r>
            <a:r>
              <a:rPr lang="en-US" err="1"/>
              <a:t>Ecsosystem</a:t>
            </a:r>
            <a:r>
              <a:rPr lang="en-US"/>
              <a:t> </a:t>
            </a:r>
            <a:r>
              <a:rPr lang="en-US" err="1"/>
              <a:t>neu'r</a:t>
            </a:r>
            <a:r>
              <a:rPr lang="en-US"/>
              <a:t> mesosystem? </a:t>
            </a:r>
            <a:r>
              <a:rPr lang="en-US" err="1"/>
              <a:t>Mae'n</a:t>
            </a:r>
            <a:r>
              <a:rPr lang="en-US"/>
              <a:t> </a:t>
            </a:r>
            <a:r>
              <a:rPr lang="en-US" err="1"/>
              <a:t>iawn</a:t>
            </a:r>
            <a:r>
              <a:rPr lang="en-US"/>
              <a:t> </a:t>
            </a:r>
            <a:r>
              <a:rPr lang="en-US" err="1"/>
              <a:t>dewis</a:t>
            </a:r>
            <a:r>
              <a:rPr lang="en-US"/>
              <a:t> </a:t>
            </a:r>
            <a:r>
              <a:rPr lang="en-US" err="1"/>
              <a:t>beth</a:t>
            </a:r>
            <a:r>
              <a:rPr lang="en-US"/>
              <a:t> </a:t>
            </a:r>
            <a:r>
              <a:rPr lang="en-US" err="1"/>
              <a:t>bynnag</a:t>
            </a:r>
            <a:r>
              <a:rPr lang="en-US"/>
              <a:t> y </a:t>
            </a:r>
            <a:r>
              <a:rPr lang="en-US" err="1"/>
              <a:t>dymunwch</a:t>
            </a:r>
            <a:r>
              <a:rPr lang="en-US"/>
              <a:t>, </a:t>
            </a:r>
            <a:r>
              <a:rPr lang="en-US" err="1"/>
              <a:t>ond</a:t>
            </a:r>
            <a:r>
              <a:rPr lang="en-US"/>
              <a:t> </a:t>
            </a:r>
            <a:r>
              <a:rPr lang="en-US" err="1"/>
              <a:t>cofiwch</a:t>
            </a:r>
            <a:r>
              <a:rPr lang="en-US"/>
              <a:t> </a:t>
            </a:r>
            <a:r>
              <a:rPr lang="en-US" err="1"/>
              <a:t>fod</a:t>
            </a:r>
            <a:r>
              <a:rPr lang="en-US"/>
              <a:t> </a:t>
            </a:r>
            <a:r>
              <a:rPr lang="en-US" err="1"/>
              <a:t>pob</a:t>
            </a:r>
            <a:r>
              <a:rPr lang="en-US"/>
              <a:t> </a:t>
            </a:r>
            <a:r>
              <a:rPr lang="en-US" err="1"/>
              <a:t>gweithred</a:t>
            </a:r>
            <a:r>
              <a:rPr lang="en-US"/>
              <a:t> </a:t>
            </a:r>
            <a:r>
              <a:rPr lang="en-US" err="1"/>
              <a:t>yn</a:t>
            </a:r>
            <a:r>
              <a:rPr lang="en-US"/>
              <a:t> </a:t>
            </a:r>
            <a:r>
              <a:rPr lang="en-US" err="1"/>
              <a:t>cael</a:t>
            </a:r>
            <a:r>
              <a:rPr lang="en-US"/>
              <a:t> </a:t>
            </a:r>
            <a:r>
              <a:rPr lang="en-US" err="1"/>
              <a:t>ei</a:t>
            </a:r>
            <a:r>
              <a:rPr lang="en-US"/>
              <a:t> </a:t>
            </a:r>
            <a:r>
              <a:rPr lang="en-US" err="1"/>
              <a:t>rheoli</a:t>
            </a:r>
            <a:r>
              <a:rPr lang="en-US"/>
              <a:t> </a:t>
            </a:r>
            <a:r>
              <a:rPr lang="en-US" err="1"/>
              <a:t>gan</a:t>
            </a:r>
            <a:r>
              <a:rPr lang="en-US"/>
              <a:t> </a:t>
            </a:r>
            <a:r>
              <a:rPr lang="en-US" err="1"/>
              <a:t>systemau</a:t>
            </a:r>
            <a:r>
              <a:rPr lang="en-US"/>
              <a:t> </a:t>
            </a:r>
            <a:r>
              <a:rPr lang="en-US" err="1"/>
              <a:t>eraill</a:t>
            </a:r>
            <a:r>
              <a:rPr lang="en-US"/>
              <a:t> </a:t>
            </a:r>
            <a:r>
              <a:rPr lang="en-US" err="1"/>
              <a:t>neu'n</a:t>
            </a:r>
            <a:r>
              <a:rPr lang="en-US"/>
              <a:t> </a:t>
            </a:r>
            <a:r>
              <a:rPr lang="en-US" err="1"/>
              <a:t>effeithio</a:t>
            </a:r>
            <a:r>
              <a:rPr lang="en-US"/>
              <a:t> </a:t>
            </a:r>
            <a:r>
              <a:rPr lang="en-US" err="1"/>
              <a:t>arnynt</a:t>
            </a:r>
            <a:r>
              <a:rPr lang="en-US"/>
              <a:t>. Dyma </a:t>
            </a:r>
            <a:r>
              <a:rPr lang="en-US" err="1"/>
              <a:t>lle</a:t>
            </a:r>
            <a:r>
              <a:rPr lang="en-US"/>
              <a:t> </a:t>
            </a:r>
            <a:r>
              <a:rPr lang="en-US" err="1"/>
              <a:t>gallwch</a:t>
            </a:r>
            <a:r>
              <a:rPr lang="en-US"/>
              <a:t> chi </a:t>
            </a:r>
            <a:r>
              <a:rPr lang="en-US" err="1"/>
              <a:t>ystyried</a:t>
            </a:r>
            <a:r>
              <a:rPr lang="en-US"/>
              <a:t> </a:t>
            </a:r>
            <a:r>
              <a:rPr lang="en-US" err="1"/>
              <a:t>eich</a:t>
            </a:r>
            <a:r>
              <a:rPr lang="en-US"/>
              <a:t> </a:t>
            </a:r>
            <a:r>
              <a:rPr lang="en-US" err="1"/>
              <a:t>rhwystrau</a:t>
            </a:r>
            <a:r>
              <a:rPr lang="en-US"/>
              <a:t>. </a:t>
            </a:r>
            <a:r>
              <a:rPr lang="en-US" err="1"/>
              <a:t>yn</a:t>
            </a:r>
            <a:r>
              <a:rPr lang="en-US"/>
              <a:t>
Yn </a:t>
            </a:r>
            <a:r>
              <a:rPr lang="en-US" err="1"/>
              <a:t>eich</a:t>
            </a:r>
            <a:r>
              <a:rPr lang="en-US"/>
              <a:t> </a:t>
            </a:r>
            <a:r>
              <a:rPr lang="en-US" err="1"/>
              <a:t>grwpiau</a:t>
            </a:r>
            <a:r>
              <a:rPr lang="en-US"/>
              <a:t> </a:t>
            </a:r>
            <a:r>
              <a:rPr lang="en-US" err="1"/>
              <a:t>meddyliwch</a:t>
            </a:r>
            <a:r>
              <a:rPr lang="en-US"/>
              <a:t> am
Eich </a:t>
            </a:r>
            <a:r>
              <a:rPr lang="en-US" err="1"/>
              <a:t>newid</a:t>
            </a:r>
            <a:r>
              <a:rPr lang="en-US"/>
              <a:t> </a:t>
            </a:r>
            <a:r>
              <a:rPr lang="en-US" err="1"/>
              <a:t>arfer</a:t>
            </a:r>
            <a:r>
              <a:rPr lang="en-US"/>
              <a:t> </a:t>
            </a:r>
            <a:r>
              <a:rPr lang="en-US" err="1"/>
              <a:t>arfaethedig</a:t>
            </a:r>
            <a:r>
              <a:rPr lang="en-US"/>
              <a:t>
Sut y </a:t>
            </a:r>
            <a:r>
              <a:rPr lang="en-US" err="1"/>
              <a:t>bydd</a:t>
            </a:r>
            <a:r>
              <a:rPr lang="en-US"/>
              <a:t> </a:t>
            </a:r>
            <a:r>
              <a:rPr lang="en-US" err="1"/>
              <a:t>yn</a:t>
            </a:r>
            <a:r>
              <a:rPr lang="en-US"/>
              <a:t> </a:t>
            </a:r>
            <a:r>
              <a:rPr lang="en-US" err="1"/>
              <a:t>dylanwadu</a:t>
            </a:r>
            <a:r>
              <a:rPr lang="en-US"/>
              <a:t> </a:t>
            </a:r>
            <a:r>
              <a:rPr lang="en-US" err="1"/>
              <a:t>neu’n</a:t>
            </a:r>
            <a:r>
              <a:rPr lang="en-US"/>
              <a:t> </a:t>
            </a:r>
            <a:r>
              <a:rPr lang="en-US" err="1"/>
              <a:t>cael</a:t>
            </a:r>
            <a:r>
              <a:rPr lang="en-US"/>
              <a:t> </a:t>
            </a:r>
            <a:r>
              <a:rPr lang="en-US" err="1"/>
              <a:t>ei</a:t>
            </a:r>
            <a:r>
              <a:rPr lang="en-US"/>
              <a:t> </a:t>
            </a:r>
            <a:r>
              <a:rPr lang="en-US" err="1"/>
              <a:t>ddylanwadu</a:t>
            </a:r>
            <a:r>
              <a:rPr lang="en-US"/>
              <a:t> </a:t>
            </a:r>
            <a:r>
              <a:rPr lang="en-US" err="1"/>
              <a:t>gan</a:t>
            </a:r>
            <a:r>
              <a:rPr lang="en-US"/>
              <a:t> </a:t>
            </a:r>
            <a:r>
              <a:rPr lang="en-US" err="1"/>
              <a:t>systemau</a:t>
            </a:r>
            <a:r>
              <a:rPr lang="en-US"/>
              <a:t> </a:t>
            </a:r>
            <a:r>
              <a:rPr lang="en-US" err="1"/>
              <a:t>eraill</a:t>
            </a:r>
            <a:r>
              <a:rPr lang="en-US"/>
              <a:t>?​
</a:t>
            </a:r>
            <a:r>
              <a:rPr lang="en-US" err="1"/>
              <a:t>Ai’r</a:t>
            </a:r>
            <a:r>
              <a:rPr lang="en-US"/>
              <a:t> </a:t>
            </a:r>
            <a:r>
              <a:rPr lang="en-US" err="1"/>
              <a:t>rhwystrau</a:t>
            </a:r>
            <a:r>
              <a:rPr lang="en-US"/>
              <a:t> </a:t>
            </a:r>
            <a:r>
              <a:rPr lang="en-US" err="1"/>
              <a:t>penodol</a:t>
            </a:r>
            <a:r>
              <a:rPr lang="en-US"/>
              <a:t> </a:t>
            </a:r>
            <a:r>
              <a:rPr lang="en-US" err="1"/>
              <a:t>hyn</a:t>
            </a:r>
            <a:r>
              <a:rPr lang="en-US"/>
              <a:t> y </a:t>
            </a:r>
            <a:r>
              <a:rPr lang="en-US" err="1"/>
              <a:t>gallwch</a:t>
            </a:r>
            <a:r>
              <a:rPr lang="en-US"/>
              <a:t> </a:t>
            </a:r>
            <a:r>
              <a:rPr lang="en-US" err="1"/>
              <a:t>eu</a:t>
            </a:r>
            <a:r>
              <a:rPr lang="en-US"/>
              <a:t> </a:t>
            </a:r>
            <a:r>
              <a:rPr lang="en-US" err="1"/>
              <a:t>hystyried</a:t>
            </a:r>
            <a:r>
              <a:rPr lang="en-US"/>
              <a:t> </a:t>
            </a:r>
            <a:r>
              <a:rPr lang="en-US" err="1"/>
              <a:t>yn</a:t>
            </a:r>
            <a:r>
              <a:rPr lang="en-US"/>
              <a:t> Rhan 2?
</a:t>
            </a:r>
          </a:p>
          <a:p>
            <a:r>
              <a:rPr lang="en-US" b="1"/>
              <a:t>Mesosystem –</a:t>
            </a:r>
            <a:r>
              <a:rPr lang="en-US"/>
              <a:t> Y mesosystem </a:t>
            </a:r>
            <a:r>
              <a:rPr lang="en-US" err="1"/>
              <a:t>yw</a:t>
            </a:r>
            <a:r>
              <a:rPr lang="en-US"/>
              <a:t> pan </a:t>
            </a:r>
            <a:r>
              <a:rPr lang="en-US" err="1"/>
              <a:t>nad</a:t>
            </a:r>
            <a:r>
              <a:rPr lang="en-US"/>
              <a:t> </a:t>
            </a:r>
            <a:r>
              <a:rPr lang="en-US" err="1"/>
              <a:t>yw</a:t>
            </a:r>
            <a:r>
              <a:rPr lang="en-US"/>
              <a:t> </a:t>
            </a:r>
            <a:r>
              <a:rPr lang="en-US" err="1"/>
              <a:t>microsystemau</a:t>
            </a:r>
            <a:r>
              <a:rPr lang="en-US"/>
              <a:t> </a:t>
            </a:r>
            <a:r>
              <a:rPr lang="en-US" err="1"/>
              <a:t>unigol</a:t>
            </a:r>
            <a:r>
              <a:rPr lang="en-US"/>
              <a:t> person </a:t>
            </a:r>
            <a:r>
              <a:rPr lang="en-US" err="1"/>
              <a:t>yn</a:t>
            </a:r>
            <a:r>
              <a:rPr lang="en-US"/>
              <a:t> </a:t>
            </a:r>
            <a:r>
              <a:rPr lang="en-US" err="1"/>
              <a:t>gweithredu'n</a:t>
            </a:r>
            <a:r>
              <a:rPr lang="en-US"/>
              <a:t> </a:t>
            </a:r>
            <a:r>
              <a:rPr lang="en-US" err="1"/>
              <a:t>annibynnol</a:t>
            </a:r>
            <a:r>
              <a:rPr lang="en-US"/>
              <a:t>, </a:t>
            </a:r>
            <a:r>
              <a:rPr lang="en-US" err="1"/>
              <a:t>ond</a:t>
            </a:r>
            <a:r>
              <a:rPr lang="en-US"/>
              <a:t> </a:t>
            </a:r>
            <a:r>
              <a:rPr lang="en-US" err="1"/>
              <a:t>maent</a:t>
            </a:r>
            <a:r>
              <a:rPr lang="en-US"/>
              <a:t> </a:t>
            </a:r>
            <a:r>
              <a:rPr lang="en-US" err="1"/>
              <a:t>yn</a:t>
            </a:r>
            <a:r>
              <a:rPr lang="en-US"/>
              <a:t> </a:t>
            </a:r>
            <a:r>
              <a:rPr lang="en-US" err="1"/>
              <a:t>rhyng-gysylltiedig</a:t>
            </a:r>
            <a:r>
              <a:rPr lang="en-US"/>
              <a:t> ac </a:t>
            </a:r>
            <a:r>
              <a:rPr lang="en-US" err="1"/>
              <a:t>yn</a:t>
            </a:r>
            <a:r>
              <a:rPr lang="en-US"/>
              <a:t> </a:t>
            </a:r>
            <a:r>
              <a:rPr lang="en-US" err="1"/>
              <a:t>dylanwadu</a:t>
            </a:r>
            <a:r>
              <a:rPr lang="en-US"/>
              <a:t> </a:t>
            </a:r>
            <a:r>
              <a:rPr lang="en-US" err="1"/>
              <a:t>ar</a:t>
            </a:r>
            <a:r>
              <a:rPr lang="en-US"/>
              <a:t> </a:t>
            </a:r>
            <a:r>
              <a:rPr lang="en-US" err="1"/>
              <a:t>ei</a:t>
            </a:r>
            <a:r>
              <a:rPr lang="en-US"/>
              <a:t> </a:t>
            </a:r>
            <a:r>
              <a:rPr lang="en-US" err="1"/>
              <a:t>gilydd</a:t>
            </a:r>
            <a:r>
              <a:rPr lang="en-US"/>
              <a:t>. Er </a:t>
            </a:r>
            <a:r>
              <a:rPr lang="en-US" err="1"/>
              <a:t>enghraifft</a:t>
            </a:r>
            <a:r>
              <a:rPr lang="en-US"/>
              <a:t>, </a:t>
            </a:r>
            <a:r>
              <a:rPr lang="en-US" err="1"/>
              <a:t>os</a:t>
            </a:r>
            <a:r>
              <a:rPr lang="en-US"/>
              <a:t> </a:t>
            </a:r>
            <a:r>
              <a:rPr lang="en-US" err="1"/>
              <a:t>yw</a:t>
            </a:r>
            <a:r>
              <a:rPr lang="en-US"/>
              <a:t> </a:t>
            </a:r>
            <a:r>
              <a:rPr lang="en-US" err="1"/>
              <a:t>teulu</a:t>
            </a:r>
            <a:r>
              <a:rPr lang="en-US"/>
              <a:t>/</a:t>
            </a:r>
            <a:r>
              <a:rPr lang="en-US" err="1"/>
              <a:t>cymuned</a:t>
            </a:r>
            <a:r>
              <a:rPr lang="en-US"/>
              <a:t> </a:t>
            </a:r>
            <a:r>
              <a:rPr lang="en-US" err="1"/>
              <a:t>dysgwr</a:t>
            </a:r>
            <a:r>
              <a:rPr lang="en-US"/>
              <a:t> </a:t>
            </a:r>
            <a:r>
              <a:rPr lang="en-US" err="1"/>
              <a:t>yn</a:t>
            </a:r>
            <a:r>
              <a:rPr lang="en-US"/>
              <a:t> </a:t>
            </a:r>
            <a:r>
              <a:rPr lang="en-US" err="1"/>
              <a:t>cyfathrebu</a:t>
            </a:r>
            <a:r>
              <a:rPr lang="en-US"/>
              <a:t> </a:t>
            </a:r>
            <a:r>
              <a:rPr lang="en-US" err="1"/>
              <a:t>â'r</a:t>
            </a:r>
            <a:r>
              <a:rPr lang="en-US"/>
              <a:t> </a:t>
            </a:r>
            <a:r>
              <a:rPr lang="en-US" err="1"/>
              <a:t>athrawon</a:t>
            </a:r>
            <a:r>
              <a:rPr lang="en-US"/>
              <a:t>, gall y </a:t>
            </a:r>
            <a:r>
              <a:rPr lang="en-US" err="1"/>
              <a:t>rhyngweithio</a:t>
            </a:r>
            <a:r>
              <a:rPr lang="en-US"/>
              <a:t> </a:t>
            </a:r>
            <a:r>
              <a:rPr lang="en-US" err="1"/>
              <a:t>hwn</a:t>
            </a:r>
            <a:r>
              <a:rPr lang="en-US"/>
              <a:t> </a:t>
            </a:r>
            <a:r>
              <a:rPr lang="en-US" err="1"/>
              <a:t>ddylanwadu</a:t>
            </a:r>
            <a:r>
              <a:rPr lang="en-US"/>
              <a:t> </a:t>
            </a:r>
            <a:r>
              <a:rPr lang="en-US" err="1"/>
              <a:t>ar</a:t>
            </a:r>
            <a:r>
              <a:rPr lang="en-US"/>
              <a:t> </a:t>
            </a:r>
            <a:r>
              <a:rPr lang="en-US" err="1"/>
              <a:t>ddatblygiad</a:t>
            </a:r>
            <a:r>
              <a:rPr lang="en-US"/>
              <a:t> y </a:t>
            </a:r>
            <a:r>
              <a:rPr lang="en-US" err="1"/>
              <a:t>dysgwr</a:t>
            </a:r>
            <a:r>
              <a:rPr lang="en-US"/>
              <a:t>.
</a:t>
            </a:r>
            <a:r>
              <a:rPr lang="en-US" b="1" err="1"/>
              <a:t>Exosystem</a:t>
            </a:r>
            <a:r>
              <a:rPr lang="en-US" b="1"/>
              <a:t>:</a:t>
            </a:r>
            <a:r>
              <a:rPr lang="en-US"/>
              <a:t> </a:t>
            </a:r>
            <a:r>
              <a:rPr lang="en-US" err="1"/>
              <a:t>Mae’r</a:t>
            </a:r>
            <a:r>
              <a:rPr lang="en-US"/>
              <a:t> </a:t>
            </a:r>
            <a:r>
              <a:rPr lang="en-US" err="1"/>
              <a:t>ecsosystem</a:t>
            </a:r>
            <a:r>
              <a:rPr lang="en-US"/>
              <a:t> </a:t>
            </a:r>
            <a:r>
              <a:rPr lang="en-US" err="1"/>
              <a:t>yn</a:t>
            </a:r>
            <a:r>
              <a:rPr lang="en-US"/>
              <a:t> </a:t>
            </a:r>
            <a:r>
              <a:rPr lang="en-US" err="1"/>
              <a:t>cynnwys</a:t>
            </a:r>
            <a:r>
              <a:rPr lang="en-US"/>
              <a:t> y </a:t>
            </a:r>
            <a:r>
              <a:rPr lang="en-US" err="1"/>
              <a:t>gosodiadau</a:t>
            </a:r>
            <a:r>
              <a:rPr lang="en-US"/>
              <a:t> </a:t>
            </a:r>
            <a:r>
              <a:rPr lang="en-US" err="1"/>
              <a:t>neu’r</a:t>
            </a:r>
            <a:r>
              <a:rPr lang="en-US"/>
              <a:t> </a:t>
            </a:r>
            <a:r>
              <a:rPr lang="en-US" err="1"/>
              <a:t>digwyddiadau</a:t>
            </a:r>
            <a:r>
              <a:rPr lang="en-US"/>
              <a:t> </a:t>
            </a:r>
            <a:r>
              <a:rPr lang="en-US" err="1"/>
              <a:t>nad</a:t>
            </a:r>
            <a:r>
              <a:rPr lang="en-US"/>
              <a:t> </a:t>
            </a:r>
            <a:r>
              <a:rPr lang="en-US" err="1"/>
              <a:t>yw’r</a:t>
            </a:r>
            <a:r>
              <a:rPr lang="en-US"/>
              <a:t> </a:t>
            </a:r>
            <a:r>
              <a:rPr lang="en-US" err="1"/>
              <a:t>dysgwr</a:t>
            </a:r>
            <a:r>
              <a:rPr lang="en-US"/>
              <a:t> </a:t>
            </a:r>
            <a:r>
              <a:rPr lang="en-US" err="1"/>
              <a:t>yn</a:t>
            </a:r>
            <a:r>
              <a:rPr lang="en-US"/>
              <a:t> </a:t>
            </a:r>
            <a:r>
              <a:rPr lang="en-US" err="1"/>
              <a:t>cymryd</a:t>
            </a:r>
            <a:r>
              <a:rPr lang="en-US"/>
              <a:t> </a:t>
            </a:r>
            <a:r>
              <a:rPr lang="en-US" err="1"/>
              <a:t>rhan</a:t>
            </a:r>
            <a:r>
              <a:rPr lang="en-US"/>
              <a:t> </a:t>
            </a:r>
            <a:r>
              <a:rPr lang="en-US" err="1"/>
              <a:t>weithredol</a:t>
            </a:r>
            <a:r>
              <a:rPr lang="en-US"/>
              <a:t> </a:t>
            </a:r>
            <a:r>
              <a:rPr lang="en-US" err="1"/>
              <a:t>ynddynt</a:t>
            </a:r>
            <a:r>
              <a:rPr lang="en-US"/>
              <a:t> </a:t>
            </a:r>
            <a:r>
              <a:rPr lang="en-US" err="1"/>
              <a:t>ond</a:t>
            </a:r>
            <a:r>
              <a:rPr lang="en-US"/>
              <a:t> </a:t>
            </a:r>
            <a:r>
              <a:rPr lang="en-US" err="1"/>
              <a:t>sy’n</a:t>
            </a:r>
            <a:r>
              <a:rPr lang="en-US"/>
              <a:t> </a:t>
            </a:r>
            <a:r>
              <a:rPr lang="en-US" err="1"/>
              <a:t>cael</a:t>
            </a:r>
            <a:r>
              <a:rPr lang="en-US"/>
              <a:t> </a:t>
            </a:r>
            <a:r>
              <a:rPr lang="en-US" err="1"/>
              <a:t>effaith</a:t>
            </a:r>
            <a:r>
              <a:rPr lang="en-US"/>
              <a:t> </a:t>
            </a:r>
            <a:r>
              <a:rPr lang="en-US" err="1"/>
              <a:t>ddofn</a:t>
            </a:r>
            <a:r>
              <a:rPr lang="en-US"/>
              <a:t> </a:t>
            </a:r>
            <a:r>
              <a:rPr lang="en-US" err="1"/>
              <a:t>ar</a:t>
            </a:r>
            <a:r>
              <a:rPr lang="en-US"/>
              <a:t> </a:t>
            </a:r>
            <a:r>
              <a:rPr lang="en-US" err="1"/>
              <a:t>eu</a:t>
            </a:r>
            <a:r>
              <a:rPr lang="en-US"/>
              <a:t> </a:t>
            </a:r>
            <a:r>
              <a:rPr lang="en-US" err="1"/>
              <a:t>datblygiad</a:t>
            </a:r>
            <a:r>
              <a:rPr lang="en-US"/>
              <a:t> </a:t>
            </a:r>
            <a:r>
              <a:rPr lang="en-US" err="1"/>
              <a:t>serch</a:t>
            </a:r>
            <a:r>
              <a:rPr lang="en-US"/>
              <a:t> </a:t>
            </a:r>
            <a:r>
              <a:rPr lang="en-US" err="1"/>
              <a:t>hynny</a:t>
            </a:r>
            <a:r>
              <a:rPr lang="en-US"/>
              <a:t>.
</a:t>
            </a:r>
            <a:r>
              <a:rPr lang="en-US" b="1"/>
              <a:t>Macrosystem</a:t>
            </a:r>
            <a:r>
              <a:rPr lang="en-US"/>
              <a:t>: </a:t>
            </a:r>
            <a:r>
              <a:rPr lang="en-US" err="1"/>
              <a:t>cyfreithiau</a:t>
            </a:r>
            <a:r>
              <a:rPr lang="en-US"/>
              <a:t> ac </a:t>
            </a:r>
            <a:r>
              <a:rPr lang="en-US" err="1"/>
              <a:t>arferion</a:t>
            </a:r>
            <a:r>
              <a:rPr lang="en-US"/>
              <a:t> </a:t>
            </a:r>
            <a:r>
              <a:rPr lang="en-US" err="1"/>
              <a:t>gorfodi'r</a:t>
            </a:r>
            <a:r>
              <a:rPr lang="en-US"/>
              <a:t> </a:t>
            </a:r>
            <a:r>
              <a:rPr lang="en-US" err="1"/>
              <a:t>gyfraith</a:t>
            </a:r>
            <a:r>
              <a:rPr lang="en-US"/>
              <a:t>, </a:t>
            </a:r>
            <a:r>
              <a:rPr lang="en-US" err="1"/>
              <a:t>asiantaethau'r</a:t>
            </a:r>
            <a:r>
              <a:rPr lang="en-US"/>
              <a:t> </a:t>
            </a:r>
            <a:r>
              <a:rPr lang="en-US" err="1"/>
              <a:t>llywodraeth</a:t>
            </a:r>
            <a:r>
              <a:rPr lang="en-US"/>
              <a:t>, </a:t>
            </a:r>
            <a:r>
              <a:rPr lang="en-US" err="1"/>
              <a:t>pleidiau</a:t>
            </a:r>
            <a:r>
              <a:rPr lang="en-US"/>
              <a:t> </a:t>
            </a:r>
            <a:r>
              <a:rPr lang="en-US" err="1"/>
              <a:t>gwleidyddol</a:t>
            </a:r>
            <a:r>
              <a:rPr lang="en-US"/>
              <a:t>, </a:t>
            </a:r>
            <a:r>
              <a:rPr lang="en-US" err="1"/>
              <a:t>polisïau</a:t>
            </a:r>
            <a:r>
              <a:rPr lang="en-US"/>
              <a:t> </a:t>
            </a:r>
            <a:r>
              <a:rPr lang="en-US" err="1"/>
              <a:t>cymdeithasol</a:t>
            </a:r>
            <a:r>
              <a:rPr lang="en-US"/>
              <a:t>, </a:t>
            </a:r>
            <a:r>
              <a:rPr lang="en-US" err="1"/>
              <a:t>adnoddau</a:t>
            </a:r>
            <a:r>
              <a:rPr lang="en-US"/>
              <a:t> </a:t>
            </a:r>
            <a:r>
              <a:rPr lang="en-US" err="1"/>
              <a:t>gofal</a:t>
            </a:r>
            <a:r>
              <a:rPr lang="en-US"/>
              <a:t> iechyd, </a:t>
            </a:r>
            <a:r>
              <a:rPr lang="en-US" err="1"/>
              <a:t>systemau</a:t>
            </a:r>
            <a:r>
              <a:rPr lang="en-US"/>
              <a:t> </a:t>
            </a:r>
            <a:r>
              <a:rPr lang="en-US" err="1"/>
              <a:t>economaidd</a:t>
            </a:r>
            <a:r>
              <a:rPr lang="en-US"/>
              <a:t>, </a:t>
            </a:r>
            <a:r>
              <a:rPr lang="en-US" err="1"/>
              <a:t>adnoddau</a:t>
            </a:r>
            <a:r>
              <a:rPr lang="en-US"/>
              <a:t> </a:t>
            </a:r>
            <a:r>
              <a:rPr lang="en-US" err="1"/>
              <a:t>addysgol</a:t>
            </a:r>
            <a:r>
              <a:rPr lang="en-US"/>
              <a:t>, y </a:t>
            </a:r>
            <a:r>
              <a:rPr lang="en-US" err="1"/>
              <a:t>cyfryngau</a:t>
            </a:r>
            <a:r>
              <a:rPr lang="en-US"/>
              <a:t>, a </a:t>
            </a:r>
            <a:r>
              <a:rPr lang="en-US" err="1"/>
              <a:t>llawer</a:t>
            </a:r>
            <a:r>
              <a:rPr lang="en-US"/>
              <a:t> o </a:t>
            </a:r>
            <a:r>
              <a:rPr lang="en-US" err="1"/>
              <a:t>werthoedd</a:t>
            </a:r>
            <a:r>
              <a:rPr lang="en-US"/>
              <a:t> a </a:t>
            </a:r>
            <a:r>
              <a:rPr lang="en-US" err="1"/>
              <a:t>ffurfiau</a:t>
            </a:r>
            <a:r>
              <a:rPr lang="en-US"/>
              <a:t> </a:t>
            </a:r>
            <a:r>
              <a:rPr lang="en-US" err="1"/>
              <a:t>symbolaidd</a:t>
            </a:r>
            <a:r>
              <a:rPr lang="en-US"/>
              <a:t> o </a:t>
            </a:r>
            <a:r>
              <a:rPr lang="en-US" err="1"/>
              <a:t>ddylanwad</a:t>
            </a:r>
            <a:r>
              <a:rPr lang="en-US"/>
              <a:t> </a:t>
            </a:r>
            <a:r>
              <a:rPr lang="en-US" err="1"/>
              <a:t>sy'n</a:t>
            </a:r>
            <a:r>
              <a:rPr lang="en-US"/>
              <a:t> </a:t>
            </a:r>
            <a:r>
              <a:rPr lang="en-US" err="1"/>
              <a:t>creu'r</a:t>
            </a:r>
            <a:r>
              <a:rPr lang="en-US"/>
              <a:t> </a:t>
            </a:r>
            <a:r>
              <a:rPr lang="en-US" err="1"/>
              <a:t>cyd-destunau</a:t>
            </a:r>
            <a:r>
              <a:rPr lang="en-US"/>
              <a:t> </a:t>
            </a:r>
            <a:r>
              <a:rPr lang="en-US" err="1"/>
              <a:t>cymdeithasol</a:t>
            </a:r>
            <a:r>
              <a:rPr lang="en-US"/>
              <a:t>, </a:t>
            </a:r>
            <a:r>
              <a:rPr lang="en-US" err="1"/>
              <a:t>gwleidyddol</a:t>
            </a:r>
            <a:r>
              <a:rPr lang="en-US"/>
              <a:t> ac </a:t>
            </a:r>
            <a:r>
              <a:rPr lang="en-US" err="1"/>
              <a:t>ariannol</a:t>
            </a:r>
            <a:r>
              <a:rPr lang="en-US"/>
              <a:t> </a:t>
            </a:r>
            <a:r>
              <a:rPr lang="en-US" err="1"/>
              <a:t>ar</a:t>
            </a:r>
            <a:r>
              <a:rPr lang="en-US"/>
              <a:t> </a:t>
            </a:r>
            <a:r>
              <a:rPr lang="en-US" err="1"/>
              <a:t>gyfer</a:t>
            </a:r>
            <a:r>
              <a:rPr lang="en-US"/>
              <a:t> </a:t>
            </a:r>
            <a:r>
              <a:rPr lang="en-US" err="1"/>
              <a:t>datblygiad</a:t>
            </a:r>
            <a:r>
              <a:rPr lang="en-US"/>
              <a:t> (Bronfenbrenner, 1979, </a:t>
            </a:r>
            <a:r>
              <a:rPr lang="en-US" err="1"/>
              <a:t>tt</a:t>
            </a:r>
            <a:r>
              <a:rPr lang="en-US"/>
              <a:t>. 22, 25, 26)</a:t>
            </a:r>
          </a:p>
          <a:p>
            <a:endParaRPr lang="en-US"/>
          </a:p>
          <a:p>
            <a:endParaRPr lang="en-US"/>
          </a:p>
          <a:p>
            <a:endParaRPr lang="en-US" b="1">
              <a:cs typeface="Calibri"/>
            </a:endParaRPr>
          </a:p>
          <a:p>
            <a:endParaRPr lang="en-US" b="1">
              <a:cs typeface="Calibri"/>
            </a:endParaRPr>
          </a:p>
          <a:p>
            <a:r>
              <a:rPr lang="en-US" b="1">
                <a:cs typeface="Calibri"/>
              </a:rPr>
              <a:t>Breakout room/ discussion between the group</a:t>
            </a:r>
            <a:endParaRPr lang="en-US"/>
          </a:p>
          <a:p>
            <a:endParaRPr lang="en-US" b="1">
              <a:cs typeface="Calibri"/>
            </a:endParaRPr>
          </a:p>
          <a:p>
            <a:r>
              <a:rPr lang="en-US" b="1">
                <a:cs typeface="Calibri"/>
              </a:rPr>
              <a:t>Think about where you would like to plan your change to practice. Is it on a small scale intervention with students? Is it working in relation to others in the microsystem? Is it more about effecting change in the </a:t>
            </a:r>
            <a:r>
              <a:rPr lang="en-US" b="1" err="1">
                <a:cs typeface="Calibri"/>
              </a:rPr>
              <a:t>Exosystem</a:t>
            </a:r>
            <a:r>
              <a:rPr lang="en-US" b="1">
                <a:cs typeface="Calibri"/>
              </a:rPr>
              <a:t> or mesosystem? It is fine to choose what ever you want, but remember that every action be governed by or effect other systems. This is where you can consider your barriers. </a:t>
            </a:r>
            <a:endParaRPr lang="en-US"/>
          </a:p>
          <a:p>
            <a:endParaRPr lang="en-US" b="1">
              <a:cs typeface="Calibri"/>
            </a:endParaRPr>
          </a:p>
          <a:p>
            <a:r>
              <a:rPr lang="en-US" b="1">
                <a:cs typeface="Calibri"/>
              </a:rPr>
              <a:t>In your groups think about</a:t>
            </a:r>
          </a:p>
          <a:p>
            <a:endParaRPr lang="en-US" b="1">
              <a:cs typeface="Calibri"/>
            </a:endParaRPr>
          </a:p>
          <a:p>
            <a:pPr marL="171435" indent="-171435">
              <a:buFont typeface="Arial"/>
              <a:buChar char="•"/>
            </a:pPr>
            <a:r>
              <a:rPr lang="en-US">
                <a:cs typeface="Calibri"/>
              </a:rPr>
              <a:t>Your planned change of practice</a:t>
            </a:r>
          </a:p>
          <a:p>
            <a:pPr marL="171435" indent="-171435">
              <a:buFont typeface="Arial"/>
              <a:buChar char="•"/>
            </a:pPr>
            <a:r>
              <a:rPr lang="en-US">
                <a:cs typeface="Calibri"/>
              </a:rPr>
              <a:t>How will it influence or be influenced by other systems?</a:t>
            </a:r>
          </a:p>
          <a:p>
            <a:pPr marL="171435" indent="-171435">
              <a:buFont typeface="Arial"/>
              <a:buChar char="•"/>
            </a:pPr>
            <a:r>
              <a:rPr lang="en-US">
                <a:cs typeface="Calibri"/>
              </a:rPr>
              <a:t>Are these specific barriers that you can consider in Part2?</a:t>
            </a:r>
          </a:p>
          <a:p>
            <a:endParaRPr lang="en-US">
              <a:cs typeface="Calibri"/>
            </a:endParaRPr>
          </a:p>
          <a:p>
            <a:r>
              <a:rPr lang="en-US" b="1"/>
              <a:t>Mesosystem</a:t>
            </a:r>
            <a:r>
              <a:rPr lang="en-US"/>
              <a:t> – The mesosystem is where a person's individual microsystems do not function independently, but are interconnected and assert influence upon one another. For instance, if a learners family/community communicate with the teachers, this interaction may influence the learner's development.</a:t>
            </a:r>
            <a:endParaRPr lang="en-US">
              <a:cs typeface="Calibri"/>
            </a:endParaRPr>
          </a:p>
          <a:p>
            <a:endParaRPr lang="en-US" b="1">
              <a:cs typeface="Calibri"/>
            </a:endParaRPr>
          </a:p>
          <a:p>
            <a:r>
              <a:rPr lang="en-US" b="1" err="1">
                <a:cs typeface="Calibri"/>
              </a:rPr>
              <a:t>Exosystem</a:t>
            </a:r>
            <a:r>
              <a:rPr lang="en-US" b="1">
                <a:cs typeface="Calibri"/>
              </a:rPr>
              <a:t>: T</a:t>
            </a:r>
            <a:r>
              <a:rPr lang="en-US"/>
              <a:t>he </a:t>
            </a:r>
            <a:r>
              <a:rPr lang="en-US" err="1"/>
              <a:t>exosystem</a:t>
            </a:r>
            <a:r>
              <a:rPr lang="en-US"/>
              <a:t> contains the settings or events that the learner does not actively participate in but that have a profound effect on their development nonetheless.</a:t>
            </a:r>
            <a:endParaRPr lang="en-US">
              <a:cs typeface="Calibri"/>
            </a:endParaRPr>
          </a:p>
          <a:p>
            <a:endParaRPr lang="en-US" b="1"/>
          </a:p>
          <a:p>
            <a:r>
              <a:rPr lang="en-US" b="1"/>
              <a:t>Macrosystem:</a:t>
            </a:r>
            <a:r>
              <a:rPr lang="en-US"/>
              <a:t>  laws and law enforcement practices, government agencies, political parties, social policies, health-care resources, economic systems, educational resources, media, and many values and symbolic forms of influence that create the social, political, and financial contexts for development (Bronfenbrenner, 1979, pp. 22, 25, 26)</a:t>
            </a:r>
            <a:endParaRPr lang="en-US">
              <a:cs typeface="Calibri"/>
            </a:endParaRPr>
          </a:p>
        </p:txBody>
      </p:sp>
      <p:sp>
        <p:nvSpPr>
          <p:cNvPr id="4" name="Slide Number Placeholder 3"/>
          <p:cNvSpPr>
            <a:spLocks noGrp="1"/>
          </p:cNvSpPr>
          <p:nvPr>
            <p:ph type="sldNum" sz="quarter" idx="5"/>
          </p:nvPr>
        </p:nvSpPr>
        <p:spPr/>
        <p:txBody>
          <a:bodyPr/>
          <a:lstStyle/>
          <a:p>
            <a:fld id="{5EEC2477-61D7-F946-B35A-3E65E0D777E7}" type="slidenum">
              <a:rPr lang="en-US" smtClean="0"/>
              <a:t>57</a:t>
            </a:fld>
            <a:endParaRPr lang="en-US"/>
          </a:p>
        </p:txBody>
      </p:sp>
    </p:spTree>
    <p:extLst>
      <p:ext uri="{BB962C8B-B14F-4D97-AF65-F5344CB8AC3E}">
        <p14:creationId xmlns:p14="http://schemas.microsoft.com/office/powerpoint/2010/main" val="21289864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#In what way do you need to be a social activist?</a:t>
            </a:r>
          </a:p>
          <a:p>
            <a:r>
              <a:rPr lang="en-US">
                <a:cs typeface="Calibri"/>
              </a:rPr>
              <a:t>Think back to Jeremy Miles' speech about needing radical action.</a:t>
            </a:r>
          </a:p>
        </p:txBody>
      </p:sp>
      <p:sp>
        <p:nvSpPr>
          <p:cNvPr id="4" name="Slide Number Placeholder 3"/>
          <p:cNvSpPr>
            <a:spLocks noGrp="1"/>
          </p:cNvSpPr>
          <p:nvPr>
            <p:ph type="sldNum" sz="quarter" idx="5"/>
          </p:nvPr>
        </p:nvSpPr>
        <p:spPr/>
        <p:txBody>
          <a:bodyPr/>
          <a:lstStyle/>
          <a:p>
            <a:fld id="{5EEC2477-61D7-F946-B35A-3E65E0D777E7}" type="slidenum">
              <a:rPr lang="en-US" smtClean="0"/>
              <a:t>59</a:t>
            </a:fld>
            <a:endParaRPr lang="en-US"/>
          </a:p>
        </p:txBody>
      </p:sp>
    </p:spTree>
    <p:extLst>
      <p:ext uri="{BB962C8B-B14F-4D97-AF65-F5344CB8AC3E}">
        <p14:creationId xmlns:p14="http://schemas.microsoft.com/office/powerpoint/2010/main" val="26133459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atin typeface="Helvetica"/>
                <a:cs typeface="Helvetica"/>
              </a:rPr>
              <a:t>Consider issues such as</a:t>
            </a:r>
          </a:p>
          <a:p>
            <a:pPr>
              <a:defRPr/>
            </a:pPr>
            <a:endParaRPr lang="en-GB">
              <a:latin typeface="Helvetica"/>
              <a:cs typeface="Helvetica"/>
            </a:endParaRPr>
          </a:p>
          <a:p>
            <a:pPr>
              <a:defRPr/>
            </a:pPr>
            <a:r>
              <a:rPr lang="en-GB">
                <a:latin typeface="Helvetica"/>
                <a:cs typeface="Helvetica"/>
              </a:rPr>
              <a:t>So much change in Wales</a:t>
            </a:r>
          </a:p>
          <a:p>
            <a:pPr>
              <a:defRPr/>
            </a:pPr>
            <a:r>
              <a:rPr lang="en-GB">
                <a:latin typeface="Helvetica"/>
                <a:cs typeface="Helvetica"/>
              </a:rPr>
              <a:t>Lack of staff</a:t>
            </a:r>
          </a:p>
          <a:p>
            <a:pPr>
              <a:defRPr/>
            </a:pPr>
            <a:r>
              <a:rPr lang="en-GB">
                <a:latin typeface="Helvetica"/>
                <a:cs typeface="Helvetica"/>
              </a:rPr>
              <a:t>Lack of motivation</a:t>
            </a:r>
          </a:p>
          <a:p>
            <a:pPr>
              <a:defRPr/>
            </a:pPr>
            <a:r>
              <a:rPr lang="en-GB">
                <a:latin typeface="Helvetica"/>
                <a:cs typeface="Helvetica"/>
              </a:rPr>
              <a:t>Not being able to get people to change their views</a:t>
            </a:r>
          </a:p>
          <a:p>
            <a:pPr>
              <a:defRPr/>
            </a:pPr>
            <a:r>
              <a:rPr lang="en-GB">
                <a:latin typeface="Helvetica"/>
                <a:cs typeface="Helvetica"/>
              </a:rPr>
              <a:t>Attitudes</a:t>
            </a:r>
          </a:p>
          <a:p>
            <a:pPr>
              <a:defRPr/>
            </a:pPr>
            <a:r>
              <a:rPr lang="en-GB">
                <a:latin typeface="Helvetica"/>
                <a:cs typeface="Helvetica"/>
              </a:rPr>
              <a:t>Lack of resources</a:t>
            </a:r>
          </a:p>
          <a:p>
            <a:pPr>
              <a:defRPr/>
            </a:pPr>
            <a:r>
              <a:rPr lang="en-GB">
                <a:latin typeface="Helvetica"/>
                <a:cs typeface="Helvetica"/>
              </a:rPr>
              <a:t>Differing views of poverty</a:t>
            </a:r>
          </a:p>
          <a:p>
            <a:pPr>
              <a:defRPr/>
            </a:pPr>
            <a:endParaRPr lang="en-GB">
              <a:latin typeface="Helvetica"/>
              <a:cs typeface="Helvetica"/>
            </a:endParaRPr>
          </a:p>
        </p:txBody>
      </p:sp>
      <p:sp>
        <p:nvSpPr>
          <p:cNvPr id="4" name="Slide Number Placeholder 3"/>
          <p:cNvSpPr>
            <a:spLocks noGrp="1"/>
          </p:cNvSpPr>
          <p:nvPr>
            <p:ph type="sldNum" sz="quarter" idx="5"/>
          </p:nvPr>
        </p:nvSpPr>
        <p:spPr/>
        <p:txBody>
          <a:bodyPr/>
          <a:lstStyle/>
          <a:p>
            <a:fld id="{5EEC2477-61D7-F946-B35A-3E65E0D777E7}" type="slidenum">
              <a:rPr lang="en-US" smtClean="0"/>
              <a:t>61</a:t>
            </a:fld>
            <a:endParaRPr lang="en-US"/>
          </a:p>
        </p:txBody>
      </p:sp>
    </p:spTree>
    <p:extLst>
      <p:ext uri="{BB962C8B-B14F-4D97-AF65-F5344CB8AC3E}">
        <p14:creationId xmlns:p14="http://schemas.microsoft.com/office/powerpoint/2010/main" val="10900984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Pathfinder is a developmental process of testing and exploring approaches and of continual improvement. It is keeping true to a set of principles or high-level objectives without predefining the solutions, or the end goal.</a:t>
            </a:r>
          </a:p>
          <a:p>
            <a:r>
              <a:rPr lang="en-US" dirty="0"/>
              <a:t>· There is flexibility in the implementation of a Pathfinder, such that it has scope to adapt and respond to emergent outcomes and opportunities and to the varied contexts in which it is delivered.</a:t>
            </a:r>
            <a:endParaRPr lang="en-GB" dirty="0"/>
          </a:p>
          <a:p>
            <a:r>
              <a:rPr lang="en-US" dirty="0"/>
              <a:t>· The Pathfinder is co-designed and delivered in partnership, engaging those with lived experience, and not implemented top down by the Scottish Government.</a:t>
            </a:r>
            <a:endParaRPr lang="en-GB" dirty="0"/>
          </a:p>
          <a:p>
            <a:r>
              <a:rPr lang="en-US" dirty="0"/>
              <a:t>· A key aspect of the Pathfinder is to draw out learning to inform other work (or Pathfinders) or national policy.</a:t>
            </a:r>
            <a:endParaRPr lang="en-GB" dirty="0"/>
          </a:p>
          <a:p>
            <a:r>
              <a:rPr lang="en-US" dirty="0"/>
              <a:t>· The possibility of ‘failure’ is </a:t>
            </a:r>
            <a:r>
              <a:rPr lang="en-US" dirty="0" err="1"/>
              <a:t>recognised</a:t>
            </a:r>
            <a:r>
              <a:rPr lang="en-US" dirty="0"/>
              <a:t>.</a:t>
            </a:r>
            <a:endParaRPr lang="en-GB"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EEC2477-61D7-F946-B35A-3E65E0D777E7}" type="slidenum">
              <a:rPr lang="en-US" smtClean="0"/>
              <a:t>63</a:t>
            </a:fld>
            <a:endParaRPr lang="en-US"/>
          </a:p>
        </p:txBody>
      </p:sp>
    </p:spTree>
    <p:extLst>
      <p:ext uri="{BB962C8B-B14F-4D97-AF65-F5344CB8AC3E}">
        <p14:creationId xmlns:p14="http://schemas.microsoft.com/office/powerpoint/2010/main" val="899095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E5DED699-838B-094B-9974-7EAD773EA11E}"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3562055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E5DED699-838B-094B-9974-7EAD773EA11E}"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91FB2A-E4CB-6A46-862A-5012FBCB6341}" type="slidenum">
              <a:rPr lang="en-US" smtClean="0"/>
              <a:t>‹#›</a:t>
            </a:fld>
            <a:endParaRPr lang="en-US"/>
          </a:p>
        </p:txBody>
      </p:sp>
      <p:pic>
        <p:nvPicPr>
          <p:cNvPr id="8" name="Picture 7" descr="Graphical user interface&#10;&#10;Description automatically generated">
            <a:extLst>
              <a:ext uri="{FF2B5EF4-FFF2-40B4-BE49-F238E27FC236}">
                <a16:creationId xmlns:a16="http://schemas.microsoft.com/office/drawing/2014/main" id="{7C6B2FED-4482-4741-9570-880BCAD31E6A}"/>
              </a:ext>
            </a:extLst>
          </p:cNvPr>
          <p:cNvPicPr>
            <a:picLocks noChangeAspect="1"/>
          </p:cNvPicPr>
          <p:nvPr userDrawn="1"/>
        </p:nvPicPr>
        <p:blipFill>
          <a:blip r:embed="rId2"/>
          <a:stretch>
            <a:fillRect/>
          </a:stretch>
        </p:blipFill>
        <p:spPr>
          <a:xfrm>
            <a:off x="0" y="0"/>
            <a:ext cx="9229501" cy="6955791"/>
          </a:xfrm>
          <a:prstGeom prst="rect">
            <a:avLst/>
          </a:prstGeom>
        </p:spPr>
      </p:pic>
    </p:spTree>
    <p:extLst>
      <p:ext uri="{BB962C8B-B14F-4D97-AF65-F5344CB8AC3E}">
        <p14:creationId xmlns:p14="http://schemas.microsoft.com/office/powerpoint/2010/main" val="1513117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5DED699-838B-094B-9974-7EAD773EA11E}"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40197581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E5DED699-838B-094B-9974-7EAD773EA11E}"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7886710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E5DED699-838B-094B-9974-7EAD773EA11E}" type="datetimeFigureOut">
              <a:rPr lang="en-US" smtClean="0"/>
              <a:t>7/13/2024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477474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E5DED699-838B-094B-9974-7EAD773EA11E}" type="datetimeFigureOut">
              <a:rPr lang="en-US" smtClean="0"/>
              <a:t>7/13/2024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3709812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DED699-838B-094B-9974-7EAD773EA11E}" type="datetimeFigureOut">
              <a:rPr lang="en-US" smtClean="0"/>
              <a:t>7/13/2024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913135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5DED699-838B-094B-9974-7EAD773EA11E}"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2388897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5DED699-838B-094B-9974-7EAD773EA11E}"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367234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E5DED699-838B-094B-9974-7EAD773EA11E}"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3977021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E5DED699-838B-094B-9974-7EAD773EA11E}"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3068853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DED699-838B-094B-9974-7EAD773EA11E}" type="datetimeFigureOut">
              <a:rPr lang="en-US" smtClean="0"/>
              <a:t>7/13/2024</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91FB2A-E4CB-6A46-862A-5012FBCB6341}" type="slidenum">
              <a:rPr lang="en-US" smtClean="0"/>
              <a:t>‹#›</a:t>
            </a:fld>
            <a:endParaRPr lang="en-US"/>
          </a:p>
        </p:txBody>
      </p:sp>
      <p:pic>
        <p:nvPicPr>
          <p:cNvPr id="7" name="Picture 6" descr="Graphical user interface&#10;&#10;Description automatically generated">
            <a:extLst>
              <a:ext uri="{FF2B5EF4-FFF2-40B4-BE49-F238E27FC236}">
                <a16:creationId xmlns:a16="http://schemas.microsoft.com/office/drawing/2014/main" id="{26933C6E-B659-AE4F-B387-E6FF2EBE1604}"/>
              </a:ext>
            </a:extLst>
          </p:cNvPr>
          <p:cNvPicPr>
            <a:picLocks noChangeAspect="1"/>
          </p:cNvPicPr>
          <p:nvPr userDrawn="1"/>
        </p:nvPicPr>
        <p:blipFill>
          <a:blip r:embed="rId13"/>
          <a:stretch>
            <a:fillRect/>
          </a:stretch>
        </p:blipFill>
        <p:spPr>
          <a:xfrm>
            <a:off x="0" y="0"/>
            <a:ext cx="9229501" cy="6955791"/>
          </a:xfrm>
          <a:prstGeom prst="rect">
            <a:avLst/>
          </a:prstGeom>
        </p:spPr>
      </p:pic>
      <p:sp>
        <p:nvSpPr>
          <p:cNvPr id="9" name="TextBox 8">
            <a:extLst>
              <a:ext uri="{FF2B5EF4-FFF2-40B4-BE49-F238E27FC236}">
                <a16:creationId xmlns:a16="http://schemas.microsoft.com/office/drawing/2014/main" id="{959DD682-1BE9-BCC5-340A-A81C02084880}"/>
              </a:ext>
            </a:extLst>
          </p:cNvPr>
          <p:cNvSpPr txBox="1"/>
          <p:nvPr userDrawn="1">
            <p:extLst>
              <p:ext uri="{1162E1C5-73C7-4A58-AE30-91384D911F3F}">
                <p184:classification xmlns:p184="http://schemas.microsoft.com/office/powerpoint/2018/4/main" val="hdr"/>
              </p:ext>
            </p:extLst>
          </p:nvPr>
        </p:nvSpPr>
        <p:spPr>
          <a:xfrm>
            <a:off x="7953375" y="63500"/>
            <a:ext cx="115570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ea typeface="Calibri" panose="020F0502020204030204" pitchFamily="34" charset="0"/>
                <a:cs typeface="Calibri" panose="020F0502020204030204" pitchFamily="34" charset="0"/>
              </a:rPr>
              <a:t>PUBLIC / CYHOEDDUS</a:t>
            </a:r>
          </a:p>
        </p:txBody>
      </p:sp>
    </p:spTree>
    <p:extLst>
      <p:ext uri="{BB962C8B-B14F-4D97-AF65-F5344CB8AC3E}">
        <p14:creationId xmlns:p14="http://schemas.microsoft.com/office/powerpoint/2010/main" val="16104941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microsoft.com/office/2018/10/relationships/comments" Target="../comments/modernComment_23B_5996AF4A.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hyperlink" Target="https://doi.org/10.1080/14681366.2024.2311640"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s://journals-sagepub-com.stmarys.idm.oclc.org/reader/content/180e20ad4a7/10.1177/00131245211027511/format/epub/EPUB/xhtml/index.xhtml#bibr50-00131245211027511"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2" Type="http://schemas.openxmlformats.org/officeDocument/2006/relationships/hyperlink" Target="https://www.gov.scot/publications/tackling-child-poverty-pathfinders-evaluability-assessment/"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hyperlink" Target="https://www.gov.scot/publications/tackling-child-poverty-pathfinders-evaluability-assessment/"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hyperlink" Target="https://doi.org/10.1007/BF01405730" TargetMode="External"/><Relationship Id="rId2" Type="http://schemas.openxmlformats.org/officeDocument/2006/relationships/hyperlink" Target="https://www.wcpp.org.uk/commentary/being-poor-in-wales-why-where-you-live-matters/" TargetMode="External"/><Relationship Id="rId1" Type="http://schemas.openxmlformats.org/officeDocument/2006/relationships/slideLayout" Target="../slideLayouts/slideLayout2.xml"/><Relationship Id="rId5" Type="http://schemas.openxmlformats.org/officeDocument/2006/relationships/hyperlink" Target="https://doi.org/10.1080/14494035.2018.1488796" TargetMode="External"/><Relationship Id="rId4" Type="http://schemas.openxmlformats.org/officeDocument/2006/relationships/hyperlink" Target="https://www.gov.scot/publications/tackling-child-poverty-pathfinders-evaluability-assessment/pages/7/" TargetMode="External"/></Relationships>
</file>

<file path=ppt/slides/_rels/slide65.xml.rels><?xml version="1.0" encoding="UTF-8" standalone="yes"?>
<Relationships xmlns="http://schemas.openxmlformats.org/package/2006/relationships"><Relationship Id="rId8" Type="http://schemas.openxmlformats.org/officeDocument/2006/relationships/hyperlink" Target="https://www.emerald.com/insight/search?q=Hannah%20Trittin-Ulbrich" TargetMode="External"/><Relationship Id="rId13" Type="http://schemas.openxmlformats.org/officeDocument/2006/relationships/hyperlink" Target="https://www.wcpp.org.uk/commentary/being-poor-in-wales-why-where-you-live-matters/" TargetMode="External"/><Relationship Id="rId3" Type="http://schemas.openxmlformats.org/officeDocument/2006/relationships/hyperlink" Target="https://www.emerald.com/insight/search?q=Camilo%20Arciniegas%20Pradilla" TargetMode="External"/><Relationship Id="rId7" Type="http://schemas.openxmlformats.org/officeDocument/2006/relationships/hyperlink" Target="https://www.emerald.com/insight/search?q=Emilio%20Marti" TargetMode="External"/><Relationship Id="rId12" Type="http://schemas.openxmlformats.org/officeDocument/2006/relationships/hyperlink" Target="https://doi.org/10.1080/13632434.2018.1430689" TargetMode="External"/><Relationship Id="rId2" Type="http://schemas.openxmlformats.org/officeDocument/2006/relationships/hyperlink" Target="https://www.edge.co.uk/research/projects/research-reports/schools-for-all/" TargetMode="External"/><Relationship Id="rId1" Type="http://schemas.openxmlformats.org/officeDocument/2006/relationships/slideLayout" Target="../slideLayouts/slideLayout2.xml"/><Relationship Id="rId6" Type="http://schemas.openxmlformats.org/officeDocument/2006/relationships/hyperlink" Target="https://www.emerald.com/insight/search?q=Ali%20Aslan%20G%C3%BCm%C3%BCsay" TargetMode="External"/><Relationship Id="rId11" Type="http://schemas.openxmlformats.org/officeDocument/2006/relationships/hyperlink" Target="https://doi.org/10.1007/BF01405730" TargetMode="External"/><Relationship Id="rId5" Type="http://schemas.openxmlformats.org/officeDocument/2006/relationships/hyperlink" Target="https://www.emerald.com/insight/search?q=Juliane%20Reinecke" TargetMode="External"/><Relationship Id="rId10" Type="http://schemas.openxmlformats.org/officeDocument/2006/relationships/hyperlink" Target="https://doi.org/10.1108/S0733-558X20220000079007" TargetMode="External"/><Relationship Id="rId4" Type="http://schemas.openxmlformats.org/officeDocument/2006/relationships/hyperlink" Target="https://www.emerald.com/insight/search?q=Jose%20Bento%20da%20Silva" TargetMode="External"/><Relationship Id="rId9" Type="http://schemas.openxmlformats.org/officeDocument/2006/relationships/hyperlink" Target="https://www.emerald.com/insight/search?q=Christopher%20Wicker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67B14C2-4C5C-844A-B563-62FF49017299}"/>
              </a:ext>
            </a:extLst>
          </p:cNvPr>
          <p:cNvSpPr/>
          <p:nvPr/>
        </p:nvSpPr>
        <p:spPr>
          <a:xfrm>
            <a:off x="0" y="0"/>
            <a:ext cx="9249104" cy="693682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hape&#10;&#10;Description automatically generated">
            <a:extLst>
              <a:ext uri="{FF2B5EF4-FFF2-40B4-BE49-F238E27FC236}">
                <a16:creationId xmlns:a16="http://schemas.microsoft.com/office/drawing/2014/main" id="{8F17B5EE-92C0-E340-9254-43FA035AD31A}"/>
              </a:ext>
            </a:extLst>
          </p:cNvPr>
          <p:cNvPicPr>
            <a:picLocks noChangeAspect="1"/>
          </p:cNvPicPr>
          <p:nvPr/>
        </p:nvPicPr>
        <p:blipFill>
          <a:blip r:embed="rId3"/>
          <a:stretch>
            <a:fillRect/>
          </a:stretch>
        </p:blipFill>
        <p:spPr>
          <a:xfrm>
            <a:off x="24965" y="-39414"/>
            <a:ext cx="9199174" cy="6936828"/>
          </a:xfrm>
          <a:prstGeom prst="rect">
            <a:avLst/>
          </a:prstGeom>
        </p:spPr>
      </p:pic>
      <p:sp>
        <p:nvSpPr>
          <p:cNvPr id="2" name="Title 1">
            <a:extLst>
              <a:ext uri="{FF2B5EF4-FFF2-40B4-BE49-F238E27FC236}">
                <a16:creationId xmlns:a16="http://schemas.microsoft.com/office/drawing/2014/main" id="{882DA0BC-5186-0244-90EB-CAAA6FB9F5A8}"/>
              </a:ext>
            </a:extLst>
          </p:cNvPr>
          <p:cNvSpPr>
            <a:spLocks noGrp="1"/>
          </p:cNvSpPr>
          <p:nvPr>
            <p:ph type="ctrTitle"/>
          </p:nvPr>
        </p:nvSpPr>
        <p:spPr>
          <a:xfrm>
            <a:off x="764626" y="5664692"/>
            <a:ext cx="4562747" cy="1051226"/>
          </a:xfrm>
        </p:spPr>
        <p:txBody>
          <a:bodyPr>
            <a:normAutofit fontScale="90000"/>
          </a:bodyPr>
          <a:lstStyle/>
          <a:p>
            <a:pPr algn="l"/>
            <a:r>
              <a:rPr lang="en-US" sz="5600" dirty="0" err="1">
                <a:solidFill>
                  <a:schemeClr val="bg1"/>
                </a:solidFill>
                <a:latin typeface="Helvetica"/>
                <a:cs typeface="Helvetica"/>
              </a:rPr>
              <a:t>Dydd</a:t>
            </a:r>
            <a:r>
              <a:rPr lang="en-US" sz="5600" dirty="0">
                <a:solidFill>
                  <a:schemeClr val="bg1"/>
                </a:solidFill>
                <a:latin typeface="Helvetica"/>
                <a:cs typeface="Helvetica"/>
              </a:rPr>
              <a:t> </a:t>
            </a:r>
            <a:r>
              <a:rPr lang="en-US" sz="5600" dirty="0" err="1">
                <a:solidFill>
                  <a:schemeClr val="bg1"/>
                </a:solidFill>
                <a:latin typeface="Helvetica"/>
                <a:cs typeface="Helvetica"/>
              </a:rPr>
              <a:t>Sadwrn</a:t>
            </a:r>
            <a:r>
              <a:rPr lang="en-US" sz="5600" dirty="0">
                <a:solidFill>
                  <a:schemeClr val="bg1"/>
                </a:solidFill>
                <a:latin typeface="Helvetica"/>
                <a:cs typeface="Helvetica"/>
              </a:rPr>
              <a:t> </a:t>
            </a:r>
            <a:r>
              <a:rPr lang="en-US" sz="5600" dirty="0" err="1">
                <a:solidFill>
                  <a:schemeClr val="bg1"/>
                </a:solidFill>
                <a:latin typeface="Helvetica"/>
                <a:cs typeface="Helvetica"/>
              </a:rPr>
              <a:t>Cenedlaethol</a:t>
            </a:r>
            <a:r>
              <a:rPr lang="en-US" sz="5600" dirty="0">
                <a:solidFill>
                  <a:schemeClr val="bg1"/>
                </a:solidFill>
                <a:latin typeface="Helvetica"/>
                <a:cs typeface="Helvetica"/>
              </a:rPr>
              <a:t> 2</a:t>
            </a:r>
            <a:br>
              <a:rPr lang="en-US" dirty="0">
                <a:solidFill>
                  <a:schemeClr val="bg1"/>
                </a:solidFill>
                <a:latin typeface="Helvetica"/>
                <a:cs typeface="Helvetica"/>
              </a:rPr>
            </a:br>
            <a:r>
              <a:rPr lang="en-US" dirty="0">
                <a:solidFill>
                  <a:schemeClr val="bg1"/>
                </a:solidFill>
                <a:latin typeface="Helvetica"/>
                <a:cs typeface="Helvetica"/>
              </a:rPr>
              <a:t>National Saturday 2</a:t>
            </a:r>
            <a:br>
              <a:rPr lang="en-US" dirty="0">
                <a:solidFill>
                  <a:schemeClr val="bg1"/>
                </a:solidFill>
                <a:latin typeface="Helvetica"/>
                <a:cs typeface="Helvetica"/>
              </a:rPr>
            </a:br>
            <a:br>
              <a:rPr lang="en-US" dirty="0">
                <a:solidFill>
                  <a:schemeClr val="bg1"/>
                </a:solidFill>
                <a:latin typeface="Helvetica"/>
                <a:cs typeface="Helvetica"/>
              </a:rPr>
            </a:br>
            <a:br>
              <a:rPr lang="en-US" dirty="0">
                <a:latin typeface="Helvetica" pitchFamily="2" charset="0"/>
                <a:cs typeface="Helvetica"/>
              </a:rPr>
            </a:br>
            <a:endParaRPr lang="en-US" sz="2800" dirty="0">
              <a:solidFill>
                <a:schemeClr val="bg1"/>
              </a:solidFill>
              <a:latin typeface="Helvetica" pitchFamily="2" charset="0"/>
              <a:cs typeface="Helvetica"/>
            </a:endParaRPr>
          </a:p>
        </p:txBody>
      </p:sp>
      <p:pic>
        <p:nvPicPr>
          <p:cNvPr id="7" name="Picture 6" descr="A picture containing text&#10;&#10;Description automatically generated">
            <a:extLst>
              <a:ext uri="{FF2B5EF4-FFF2-40B4-BE49-F238E27FC236}">
                <a16:creationId xmlns:a16="http://schemas.microsoft.com/office/drawing/2014/main" id="{F88A6AFA-07E5-B44A-A580-BC2055CC3EF4}"/>
              </a:ext>
            </a:extLst>
          </p:cNvPr>
          <p:cNvPicPr>
            <a:picLocks noChangeAspect="1"/>
          </p:cNvPicPr>
          <p:nvPr/>
        </p:nvPicPr>
        <p:blipFill>
          <a:blip r:embed="rId4"/>
          <a:stretch>
            <a:fillRect/>
          </a:stretch>
        </p:blipFill>
        <p:spPr>
          <a:xfrm>
            <a:off x="5954316" y="367205"/>
            <a:ext cx="2938091" cy="1966091"/>
          </a:xfrm>
          <a:prstGeom prst="rect">
            <a:avLst/>
          </a:prstGeom>
        </p:spPr>
      </p:pic>
    </p:spTree>
    <p:extLst>
      <p:ext uri="{BB962C8B-B14F-4D97-AF65-F5344CB8AC3E}">
        <p14:creationId xmlns:p14="http://schemas.microsoft.com/office/powerpoint/2010/main" val="29683744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a:extLst>
              <a:ext uri="{FF2B5EF4-FFF2-40B4-BE49-F238E27FC236}">
                <a16:creationId xmlns:a16="http://schemas.microsoft.com/office/drawing/2014/main" id="{76E165BD-D08C-9F5B-554F-37F5BA5D2413}"/>
              </a:ext>
            </a:extLst>
          </p:cNvPr>
          <p:cNvGraphicFramePr>
            <a:graphicFrameLocks noGrp="1"/>
          </p:cNvGraphicFramePr>
          <p:nvPr>
            <p:extLst>
              <p:ext uri="{D42A27DB-BD31-4B8C-83A1-F6EECF244321}">
                <p14:modId xmlns:p14="http://schemas.microsoft.com/office/powerpoint/2010/main" val="3362104000"/>
              </p:ext>
            </p:extLst>
          </p:nvPr>
        </p:nvGraphicFramePr>
        <p:xfrm>
          <a:off x="-1" y="0"/>
          <a:ext cx="9281458" cy="7046971"/>
        </p:xfrm>
        <a:graphic>
          <a:graphicData uri="http://schemas.openxmlformats.org/drawingml/2006/table">
            <a:tbl>
              <a:tblPr firstRow="1" bandRow="1">
                <a:tableStyleId>{3C2FFA5D-87B4-456A-9821-1D502468CF0F}</a:tableStyleId>
              </a:tblPr>
              <a:tblGrid>
                <a:gridCol w="1441694">
                  <a:extLst>
                    <a:ext uri="{9D8B030D-6E8A-4147-A177-3AD203B41FA5}">
                      <a16:colId xmlns:a16="http://schemas.microsoft.com/office/drawing/2014/main" val="1631854872"/>
                    </a:ext>
                  </a:extLst>
                </a:gridCol>
                <a:gridCol w="3271443">
                  <a:extLst>
                    <a:ext uri="{9D8B030D-6E8A-4147-A177-3AD203B41FA5}">
                      <a16:colId xmlns:a16="http://schemas.microsoft.com/office/drawing/2014/main" val="2316380703"/>
                    </a:ext>
                  </a:extLst>
                </a:gridCol>
                <a:gridCol w="4568321">
                  <a:extLst>
                    <a:ext uri="{9D8B030D-6E8A-4147-A177-3AD203B41FA5}">
                      <a16:colId xmlns:a16="http://schemas.microsoft.com/office/drawing/2014/main" val="1813158208"/>
                    </a:ext>
                  </a:extLst>
                </a:gridCol>
              </a:tblGrid>
              <a:tr h="310526">
                <a:tc gridSpan="3">
                  <a:txBody>
                    <a:bodyPr/>
                    <a:lstStyle/>
                    <a:p>
                      <a:pPr lvl="0" algn="l"/>
                      <a:r>
                        <a:rPr lang="en-GB" sz="1200" dirty="0" err="1">
                          <a:latin typeface="+mn-lt"/>
                        </a:rPr>
                        <a:t>Amserlen</a:t>
                      </a:r>
                      <a:r>
                        <a:rPr lang="en-GB" sz="1200" dirty="0">
                          <a:latin typeface="+mn-lt"/>
                        </a:rPr>
                        <a:t> y </a:t>
                      </a:r>
                      <a:r>
                        <a:rPr lang="en-GB" sz="1200" dirty="0" err="1">
                          <a:latin typeface="+mn-lt"/>
                        </a:rPr>
                        <a:t>Dydd</a:t>
                      </a:r>
                      <a:r>
                        <a:rPr lang="en-GB" sz="1200" dirty="0">
                          <a:latin typeface="+mn-lt"/>
                        </a:rPr>
                        <a:t>              Schedule of the Day</a:t>
                      </a:r>
                    </a:p>
                  </a:txBody>
                  <a:tcPr marL="68580" marR="68580" marT="34290" marB="34290"/>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41809802"/>
                  </a:ext>
                </a:extLst>
              </a:tr>
              <a:tr h="963426">
                <a:tc>
                  <a:txBody>
                    <a:bodyPr/>
                    <a:lstStyle/>
                    <a:p>
                      <a:pPr algn="l"/>
                      <a:r>
                        <a:rPr lang="en-GB" sz="1200" b="1" dirty="0">
                          <a:latin typeface="+mn-lt"/>
                          <a:cs typeface="Arial"/>
                        </a:rPr>
                        <a:t>09:30 – 10:30</a:t>
                      </a:r>
                    </a:p>
                  </a:txBody>
                  <a:tcPr marL="68580" marR="68580" marT="34290" marB="34290"/>
                </a:tc>
                <a:tc>
                  <a:txBody>
                    <a:bodyPr/>
                    <a:lstStyle/>
                    <a:p>
                      <a:pPr algn="l"/>
                      <a:r>
                        <a:rPr lang="cy-GB" sz="1200" noProof="0" dirty="0">
                          <a:latin typeface="+mn-lt"/>
                        </a:rPr>
                        <a:t>Croeso a chynllun y dydd</a:t>
                      </a:r>
                    </a:p>
                    <a:p>
                      <a:pPr algn="l"/>
                      <a:r>
                        <a:rPr lang="cy-GB" sz="1200" noProof="0" dirty="0">
                          <a:latin typeface="+mn-lt"/>
                        </a:rPr>
                        <a:t>Edrych ar y aseiniad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mn-lt"/>
                        </a:rPr>
                        <a:t>Syniadau o ymarfer</a:t>
                      </a:r>
                    </a:p>
                    <a:p>
                      <a:pPr algn="l"/>
                      <a:r>
                        <a:rPr lang="cy-GB" sz="1200" noProof="0" dirty="0">
                          <a:latin typeface="+mn-lt"/>
                        </a:rPr>
                        <a:t>Ailedrych ar damcaniaethau</a:t>
                      </a:r>
                    </a:p>
                  </a:txBody>
                  <a:tcPr marL="68580" marR="68580" marT="34290" marB="34290"/>
                </a:tc>
                <a:tc>
                  <a:txBody>
                    <a:bodyPr/>
                    <a:lstStyle/>
                    <a:p>
                      <a:pPr algn="l"/>
                      <a:r>
                        <a:rPr lang="en-GB" sz="1200" dirty="0">
                          <a:latin typeface="+mn-lt"/>
                        </a:rPr>
                        <a:t>Welcome and plan of the day</a:t>
                      </a:r>
                    </a:p>
                    <a:p>
                      <a:pPr algn="l"/>
                      <a:r>
                        <a:rPr lang="en-GB" sz="1200" dirty="0">
                          <a:latin typeface="+mn-lt"/>
                        </a:rPr>
                        <a:t>Revisit the assignment</a:t>
                      </a:r>
                    </a:p>
                    <a:p>
                      <a:pPr algn="l"/>
                      <a:r>
                        <a:rPr lang="en-GB" sz="1200" dirty="0">
                          <a:latin typeface="+mn-lt"/>
                        </a:rPr>
                        <a:t>Ideas from practice</a:t>
                      </a:r>
                    </a:p>
                    <a:p>
                      <a:pPr algn="l"/>
                      <a:r>
                        <a:rPr lang="en-GB" sz="1200" dirty="0">
                          <a:latin typeface="+mn-lt"/>
                        </a:rPr>
                        <a:t>Revisiting Theories</a:t>
                      </a:r>
                    </a:p>
                  </a:txBody>
                  <a:tcPr marL="68580" marR="68580" marT="34290" marB="34290"/>
                </a:tc>
                <a:extLst>
                  <a:ext uri="{0D108BD9-81ED-4DB2-BD59-A6C34878D82A}">
                    <a16:rowId xmlns:a16="http://schemas.microsoft.com/office/drawing/2014/main" val="1876010513"/>
                  </a:ext>
                </a:extLst>
              </a:tr>
              <a:tr h="1097084">
                <a:tc>
                  <a:txBody>
                    <a:bodyPr/>
                    <a:lstStyle/>
                    <a:p>
                      <a:pPr algn="l"/>
                      <a:r>
                        <a:rPr lang="en-GB" sz="1200" b="1" dirty="0">
                          <a:latin typeface="+mn-lt"/>
                          <a:cs typeface="Arial"/>
                        </a:rPr>
                        <a:t>10:30-11:00</a:t>
                      </a:r>
                    </a:p>
                  </a:txBody>
                  <a:tcPr marL="68580" marR="68580" marT="34290" marB="34290"/>
                </a:tc>
                <a:tc>
                  <a:txBody>
                    <a:bodyPr/>
                    <a:lstStyle/>
                    <a:p>
                      <a:r>
                        <a:rPr lang="cy" sz="1200" dirty="0">
                          <a:solidFill>
                            <a:schemeClr val="bg1"/>
                          </a:solidFill>
                          <a:latin typeface="+mn-lt"/>
                          <a:cs typeface="Helvetica"/>
                        </a:rPr>
                        <a:t>Llinyn Craidd 3 Sesiwn 1:</a:t>
                      </a:r>
                      <a:r>
                        <a:rPr lang="cy" sz="1200" dirty="0">
                          <a:latin typeface="+mn-lt"/>
                          <a:cs typeface="Helvetica"/>
                        </a:rPr>
                        <a:t> </a:t>
                      </a:r>
                    </a:p>
                    <a:p>
                      <a:r>
                        <a:rPr lang="cy" sz="1200" dirty="0">
                          <a:solidFill>
                            <a:schemeClr val="bg1"/>
                          </a:solidFill>
                          <a:latin typeface="+mn-lt"/>
                          <a:cs typeface="Helvetica"/>
                        </a:rPr>
                        <a:t>Dulliau system gyfan a sut i gynllunio ar gyfer newid cadarnhaol</a:t>
                      </a:r>
                      <a:endParaRPr lang="en-US" sz="1200" dirty="0">
                        <a:solidFill>
                          <a:schemeClr val="bg1"/>
                        </a:solidFill>
                        <a:highlight>
                          <a:srgbClr val="FFFF00"/>
                        </a:highlight>
                        <a:latin typeface="+mn-lt"/>
                        <a:cs typeface="Arial"/>
                      </a:endParaRPr>
                    </a:p>
                    <a:p>
                      <a:pPr algn="l"/>
                      <a:endParaRPr lang="cy-GB" sz="1200" noProof="0" dirty="0">
                        <a:latin typeface="+mn-lt"/>
                      </a:endParaRPr>
                    </a:p>
                  </a:txBody>
                  <a:tcPr marL="68580" marR="68580" marT="34290" marB="34290"/>
                </a:tc>
                <a:tc>
                  <a:txBody>
                    <a:bodyPr/>
                    <a:lstStyle/>
                    <a:p>
                      <a:pPr algn="l"/>
                      <a:r>
                        <a:rPr lang="en-US" sz="1200" dirty="0">
                          <a:solidFill>
                            <a:schemeClr val="bg1"/>
                          </a:solidFill>
                          <a:latin typeface="+mn-lt"/>
                          <a:cs typeface="Helvetica"/>
                        </a:rPr>
                        <a:t>Core Strand 3 Session 1:</a:t>
                      </a:r>
                      <a:r>
                        <a:rPr lang="en-US" sz="1200" dirty="0">
                          <a:latin typeface="+mn-lt"/>
                          <a:cs typeface="Helvetica"/>
                        </a:rPr>
                        <a:t> </a:t>
                      </a:r>
                      <a:r>
                        <a:rPr lang="en-US" sz="1200" dirty="0">
                          <a:solidFill>
                            <a:schemeClr val="bg1"/>
                          </a:solidFill>
                          <a:latin typeface="+mn-lt"/>
                          <a:cs typeface="Helvetica"/>
                        </a:rPr>
                        <a:t>Whole systems approaches and how to plan for positive change</a:t>
                      </a:r>
                      <a:endParaRPr lang="en-GB" sz="1200" dirty="0">
                        <a:latin typeface="+mn-lt"/>
                      </a:endParaRPr>
                    </a:p>
                  </a:txBody>
                  <a:tcPr marL="68580" marR="68580" marT="34290" marB="34290"/>
                </a:tc>
                <a:extLst>
                  <a:ext uri="{0D108BD9-81ED-4DB2-BD59-A6C34878D82A}">
                    <a16:rowId xmlns:a16="http://schemas.microsoft.com/office/drawing/2014/main" val="1087395669"/>
                  </a:ext>
                </a:extLst>
              </a:tr>
              <a:tr h="376332">
                <a:tc>
                  <a:txBody>
                    <a:bodyPr/>
                    <a:lstStyle/>
                    <a:p>
                      <a:pPr algn="l"/>
                      <a:r>
                        <a:rPr lang="en-GB" sz="1200" b="1" dirty="0">
                          <a:latin typeface="+mn-lt"/>
                          <a:cs typeface="Arial"/>
                        </a:rPr>
                        <a:t>11-11:15</a:t>
                      </a:r>
                    </a:p>
                  </a:txBody>
                  <a:tcPr marL="68580" marR="68580" marT="34290" marB="34290"/>
                </a:tc>
                <a:tc>
                  <a:txBody>
                    <a:bodyPr/>
                    <a:lstStyle/>
                    <a:p>
                      <a:pPr algn="l"/>
                      <a:r>
                        <a:rPr lang="cy-GB" sz="1200" noProof="0" dirty="0">
                          <a:latin typeface="+mn-lt"/>
                        </a:rPr>
                        <a:t>EGWYL</a:t>
                      </a:r>
                    </a:p>
                  </a:txBody>
                  <a:tcPr marL="68580" marR="68580" marT="34290" marB="34290"/>
                </a:tc>
                <a:tc>
                  <a:txBody>
                    <a:bodyPr/>
                    <a:lstStyle/>
                    <a:p>
                      <a:pPr algn="l"/>
                      <a:r>
                        <a:rPr lang="en-GB" sz="1200" dirty="0">
                          <a:latin typeface="+mn-lt"/>
                        </a:rPr>
                        <a:t>BREAK</a:t>
                      </a:r>
                    </a:p>
                  </a:txBody>
                  <a:tcPr marL="68580" marR="68580" marT="34290" marB="34290"/>
                </a:tc>
                <a:extLst>
                  <a:ext uri="{0D108BD9-81ED-4DB2-BD59-A6C34878D82A}">
                    <a16:rowId xmlns:a16="http://schemas.microsoft.com/office/drawing/2014/main" val="1366079884"/>
                  </a:ext>
                </a:extLst>
              </a:tr>
              <a:tr h="963426">
                <a:tc>
                  <a:txBody>
                    <a:bodyPr/>
                    <a:lstStyle/>
                    <a:p>
                      <a:pPr algn="l"/>
                      <a:r>
                        <a:rPr lang="en-GB" sz="1200" b="1" dirty="0">
                          <a:latin typeface="+mn-lt"/>
                          <a:cs typeface="Arial"/>
                        </a:rPr>
                        <a:t>11:15 – 12:00</a:t>
                      </a:r>
                    </a:p>
                  </a:txBody>
                  <a:tcPr marL="68580" marR="68580" marT="34290" marB="34290"/>
                </a:tc>
                <a:tc>
                  <a:txBody>
                    <a:bodyPr/>
                    <a:lstStyle/>
                    <a:p>
                      <a:pPr marL="0" marR="0" lvl="0" indent="0" algn="l" rtl="0" eaLnBrk="1" fontAlgn="auto" latinLnBrk="0" hangingPunct="1">
                        <a:lnSpc>
                          <a:spcPct val="100000"/>
                        </a:lnSpc>
                        <a:spcBef>
                          <a:spcPts val="0"/>
                        </a:spcBef>
                        <a:spcAft>
                          <a:spcPts val="0"/>
                        </a:spcAft>
                        <a:buClrTx/>
                        <a:buSzTx/>
                        <a:buFontTx/>
                        <a:buNone/>
                      </a:pPr>
                      <a:r>
                        <a:rPr lang="cy-GB" sz="1200" noProof="0" dirty="0">
                          <a:latin typeface="+mn-lt"/>
                        </a:rPr>
                        <a:t> Llinyn Craidd 3: Sesiwn 2: </a:t>
                      </a:r>
                      <a:endParaRPr lang="cy" sz="1200" dirty="0">
                        <a:latin typeface="+mn-lt"/>
                        <a:cs typeface="Helvetica"/>
                      </a:endParaRPr>
                    </a:p>
                    <a:p>
                      <a:r>
                        <a:rPr lang="cy" sz="1200" dirty="0">
                          <a:solidFill>
                            <a:schemeClr val="bg1"/>
                          </a:solidFill>
                          <a:latin typeface="+mn-lt"/>
                          <a:cs typeface="Helvetica"/>
                        </a:rPr>
                        <a:t>Dulliau system gyfan a sut i gynllunio ar gyfer newid cadarnhaol</a:t>
                      </a:r>
                      <a:endParaRPr lang="en-US" sz="1200" dirty="0">
                        <a:solidFill>
                          <a:schemeClr val="bg1"/>
                        </a:solidFill>
                        <a:highlight>
                          <a:srgbClr val="FFFF00"/>
                        </a:highlight>
                        <a:latin typeface="+mn-lt"/>
                        <a:cs typeface="Arial"/>
                      </a:endParaRPr>
                    </a:p>
                    <a:p>
                      <a:pPr marL="0" marR="0" lvl="0" indent="0" algn="l" rtl="0" eaLnBrk="1" fontAlgn="auto" latinLnBrk="0" hangingPunct="1">
                        <a:lnSpc>
                          <a:spcPct val="100000"/>
                        </a:lnSpc>
                        <a:spcBef>
                          <a:spcPts val="0"/>
                        </a:spcBef>
                        <a:spcAft>
                          <a:spcPts val="0"/>
                        </a:spcAft>
                        <a:buClrTx/>
                        <a:buSzTx/>
                        <a:buFontTx/>
                        <a:buNone/>
                      </a:pPr>
                      <a:endParaRPr lang="cy-GB" sz="1200" noProof="0" dirty="0">
                        <a:latin typeface="+mn-lt"/>
                      </a:endParaRPr>
                    </a:p>
                  </a:txBody>
                  <a:tcPr marL="68580" marR="68580" marT="34290" marB="34290"/>
                </a:tc>
                <a:tc>
                  <a:txBody>
                    <a:bodyPr/>
                    <a:lstStyle/>
                    <a:p>
                      <a:pPr marL="0" marR="0" lvl="0" indent="0" algn="l" rtl="0" eaLnBrk="1" fontAlgn="auto" latinLnBrk="0" hangingPunct="1">
                        <a:lnSpc>
                          <a:spcPct val="100000"/>
                        </a:lnSpc>
                        <a:spcBef>
                          <a:spcPts val="0"/>
                        </a:spcBef>
                        <a:spcAft>
                          <a:spcPts val="0"/>
                        </a:spcAft>
                        <a:buClrTx/>
                        <a:buSzTx/>
                        <a:buFontTx/>
                        <a:buNone/>
                      </a:pPr>
                      <a:r>
                        <a:rPr lang="en-GB" sz="1200" dirty="0">
                          <a:latin typeface="+mn-lt"/>
                        </a:rPr>
                        <a:t> </a:t>
                      </a:r>
                      <a:r>
                        <a:rPr lang="en-US" sz="1200" dirty="0">
                          <a:solidFill>
                            <a:schemeClr val="bg1"/>
                          </a:solidFill>
                          <a:latin typeface="+mn-lt"/>
                          <a:cs typeface="Helvetica"/>
                        </a:rPr>
                        <a:t>Core Strand 3:</a:t>
                      </a:r>
                      <a:r>
                        <a:rPr lang="en-US" sz="1200" dirty="0">
                          <a:latin typeface="+mn-lt"/>
                          <a:cs typeface="Helvetica"/>
                        </a:rPr>
                        <a:t> </a:t>
                      </a:r>
                      <a:r>
                        <a:rPr lang="en-US" sz="1200" dirty="0">
                          <a:solidFill>
                            <a:schemeClr val="bg1"/>
                          </a:solidFill>
                          <a:latin typeface="+mn-lt"/>
                          <a:cs typeface="Helvetica"/>
                        </a:rPr>
                        <a:t>Session 2: Whole systems approaches and how to plan for positive change</a:t>
                      </a:r>
                      <a:endParaRPr lang="en-GB" sz="1200" dirty="0">
                        <a:latin typeface="+mn-lt"/>
                      </a:endParaRPr>
                    </a:p>
                  </a:txBody>
                  <a:tcPr marL="68580" marR="68580" marT="34290" marB="34290"/>
                </a:tc>
                <a:extLst>
                  <a:ext uri="{0D108BD9-81ED-4DB2-BD59-A6C34878D82A}">
                    <a16:rowId xmlns:a16="http://schemas.microsoft.com/office/drawing/2014/main" val="1828208778"/>
                  </a:ext>
                </a:extLst>
              </a:tr>
              <a:tr h="294601">
                <a:tc>
                  <a:txBody>
                    <a:bodyPr/>
                    <a:lstStyle/>
                    <a:p>
                      <a:pPr algn="l"/>
                      <a:r>
                        <a:rPr lang="en-GB" sz="1200" b="1" dirty="0">
                          <a:latin typeface="+mn-lt"/>
                          <a:cs typeface="Arial"/>
                        </a:rPr>
                        <a:t>12.00-12.30</a:t>
                      </a:r>
                    </a:p>
                  </a:txBody>
                  <a:tcPr marL="68580" marR="68580" marT="34290" marB="34290"/>
                </a:tc>
                <a:tc>
                  <a:txBody>
                    <a:bodyPr/>
                    <a:lstStyle/>
                    <a:p>
                      <a:pPr algn="l"/>
                      <a:r>
                        <a:rPr lang="cy-GB" sz="1200" b="1" noProof="0" dirty="0">
                          <a:latin typeface="+mn-lt"/>
                        </a:rPr>
                        <a:t>Cinio</a:t>
                      </a:r>
                    </a:p>
                  </a:txBody>
                  <a:tcPr marL="68580" marR="68580" marT="34290" marB="34290"/>
                </a:tc>
                <a:tc>
                  <a:txBody>
                    <a:bodyPr/>
                    <a:lstStyle/>
                    <a:p>
                      <a:pPr algn="l"/>
                      <a:r>
                        <a:rPr lang="en-GB" sz="1200" b="1" dirty="0">
                          <a:latin typeface="+mn-lt"/>
                        </a:rPr>
                        <a:t>Lunch</a:t>
                      </a:r>
                    </a:p>
                  </a:txBody>
                  <a:tcPr marL="68580" marR="68580" marT="34290" marB="34290"/>
                </a:tc>
                <a:extLst>
                  <a:ext uri="{0D108BD9-81ED-4DB2-BD59-A6C34878D82A}">
                    <a16:rowId xmlns:a16="http://schemas.microsoft.com/office/drawing/2014/main" val="123960974"/>
                  </a:ext>
                </a:extLst>
              </a:tr>
              <a:tr h="759300">
                <a:tc>
                  <a:txBody>
                    <a:bodyPr/>
                    <a:lstStyle/>
                    <a:p>
                      <a:pPr algn="l"/>
                      <a:r>
                        <a:rPr lang="en-GB" sz="1200" b="1" dirty="0">
                          <a:latin typeface="+mn-lt"/>
                          <a:cs typeface="Arial"/>
                        </a:rPr>
                        <a:t>12:30 – 1.15pm </a:t>
                      </a:r>
                    </a:p>
                  </a:txBody>
                  <a:tcPr marL="68580" marR="68580" marT="34290" marB="34290"/>
                </a:tc>
                <a:tc>
                  <a:txBody>
                    <a:bodyPr/>
                    <a:lstStyle/>
                    <a:p>
                      <a:pPr algn="l"/>
                      <a:r>
                        <a:rPr lang="cy-GB" sz="1200" noProof="0" dirty="0">
                          <a:latin typeface="+mn-lt"/>
                        </a:rPr>
                        <a:t>Holi arbenigwr</a:t>
                      </a:r>
                    </a:p>
                    <a:p>
                      <a:pPr algn="l"/>
                      <a:r>
                        <a:rPr lang="cy-GB" sz="1200" noProof="0" dirty="0" err="1">
                          <a:latin typeface="+mn-lt"/>
                        </a:rPr>
                        <a:t>Suzanne</a:t>
                      </a:r>
                      <a:r>
                        <a:rPr lang="cy-GB" sz="1200" noProof="0" dirty="0">
                          <a:latin typeface="+mn-lt"/>
                        </a:rPr>
                        <a:t> </a:t>
                      </a:r>
                      <a:r>
                        <a:rPr lang="cy-GB" sz="1200" noProof="0" dirty="0" err="1">
                          <a:latin typeface="+mn-lt"/>
                        </a:rPr>
                        <a:t>Seargeant</a:t>
                      </a:r>
                      <a:r>
                        <a:rPr lang="cy-GB" sz="1200" noProof="0" dirty="0">
                          <a:latin typeface="+mn-lt"/>
                        </a:rPr>
                        <a:t>, Dave Clarke WG</a:t>
                      </a:r>
                    </a:p>
                  </a:txBody>
                  <a:tcPr marL="68580" marR="68580" marT="34290" marB="34290"/>
                </a:tc>
                <a:tc>
                  <a:txBody>
                    <a:bodyPr/>
                    <a:lstStyle/>
                    <a:p>
                      <a:pPr algn="l"/>
                      <a:r>
                        <a:rPr lang="en-GB" sz="1200" dirty="0">
                          <a:latin typeface="+mn-lt"/>
                        </a:rPr>
                        <a:t>ASK the Expert</a:t>
                      </a:r>
                    </a:p>
                    <a:p>
                      <a:pPr lvl="0" algn="l">
                        <a:buNone/>
                      </a:pPr>
                      <a:r>
                        <a:rPr lang="cy-GB" sz="1200" b="0" i="0" u="none" strike="noStrike" noProof="0" dirty="0" err="1">
                          <a:solidFill>
                            <a:srgbClr val="202124"/>
                          </a:solidFill>
                          <a:latin typeface="+mn-lt"/>
                        </a:rPr>
                        <a:t>Suzanne</a:t>
                      </a:r>
                      <a:r>
                        <a:rPr lang="cy-GB" sz="1200" b="0" i="0" u="none" strike="noStrike" noProof="0" dirty="0">
                          <a:solidFill>
                            <a:srgbClr val="202124"/>
                          </a:solidFill>
                          <a:latin typeface="+mn-lt"/>
                        </a:rPr>
                        <a:t> </a:t>
                      </a:r>
                      <a:r>
                        <a:rPr lang="cy-GB" sz="1200" b="0" i="0" u="none" strike="noStrike" noProof="0" dirty="0" err="1">
                          <a:solidFill>
                            <a:srgbClr val="202124"/>
                          </a:solidFill>
                          <a:latin typeface="+mn-lt"/>
                        </a:rPr>
                        <a:t>Seargeant</a:t>
                      </a:r>
                      <a:r>
                        <a:rPr lang="cy-GB" sz="1200" b="0" i="0" u="none" strike="noStrike" noProof="0" dirty="0">
                          <a:solidFill>
                            <a:srgbClr val="202124"/>
                          </a:solidFill>
                          <a:latin typeface="+mn-lt"/>
                        </a:rPr>
                        <a:t>, Dave Clarke WG</a:t>
                      </a:r>
                    </a:p>
                  </a:txBody>
                  <a:tcPr marL="68580" marR="68580" marT="34290" marB="34290"/>
                </a:tc>
                <a:extLst>
                  <a:ext uri="{0D108BD9-81ED-4DB2-BD59-A6C34878D82A}">
                    <a16:rowId xmlns:a16="http://schemas.microsoft.com/office/drawing/2014/main" val="3590064032"/>
                  </a:ext>
                </a:extLst>
              </a:tr>
              <a:tr h="670032">
                <a:tc>
                  <a:txBody>
                    <a:bodyPr/>
                    <a:lstStyle/>
                    <a:p>
                      <a:pPr algn="l"/>
                      <a:r>
                        <a:rPr lang="en-GB" sz="1200" b="1" dirty="0">
                          <a:latin typeface="+mn-lt"/>
                          <a:cs typeface="Arial"/>
                        </a:rPr>
                        <a:t>1:15 – 2:15</a:t>
                      </a:r>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mn-lt"/>
                          <a:ea typeface="+mn-lt"/>
                          <a:cs typeface="+mn-lt"/>
                        </a:rPr>
                        <a:t>Llinyn </a:t>
                      </a:r>
                      <a:r>
                        <a:rPr lang="en-GB" sz="1200" dirty="0" err="1">
                          <a:solidFill>
                            <a:schemeClr val="bg1"/>
                          </a:solidFill>
                          <a:latin typeface="+mn-lt"/>
                          <a:ea typeface="+mn-lt"/>
                          <a:cs typeface="+mn-lt"/>
                        </a:rPr>
                        <a:t>Craidd</a:t>
                      </a:r>
                      <a:r>
                        <a:rPr lang="en-GB" sz="1200" dirty="0">
                          <a:solidFill>
                            <a:schemeClr val="bg1"/>
                          </a:solidFill>
                          <a:latin typeface="+mn-lt"/>
                          <a:ea typeface="+mn-lt"/>
                          <a:cs typeface="+mn-lt"/>
                        </a:rPr>
                        <a:t> 4: Cynllunio, gweithredu, a </a:t>
                      </a:r>
                      <a:r>
                        <a:rPr lang="en-GB" sz="1200" dirty="0" err="1">
                          <a:solidFill>
                            <a:schemeClr val="bg1"/>
                          </a:solidFill>
                          <a:latin typeface="+mn-lt"/>
                          <a:ea typeface="+mn-lt"/>
                          <a:cs typeface="+mn-lt"/>
                        </a:rPr>
                        <a:t>gwerthuso</a:t>
                      </a:r>
                      <a:r>
                        <a:rPr lang="en-GB" sz="1200" dirty="0">
                          <a:solidFill>
                            <a:schemeClr val="bg1"/>
                          </a:solidFill>
                          <a:latin typeface="+mn-lt"/>
                          <a:ea typeface="+mn-lt"/>
                          <a:cs typeface="+mn-lt"/>
                        </a:rPr>
                        <a:t> newid mewn ymarfer</a:t>
                      </a:r>
                      <a:endParaRPr lang="en-US" sz="1200" dirty="0">
                        <a:solidFill>
                          <a:schemeClr val="bg1"/>
                        </a:solidFill>
                        <a:latin typeface="+mn-lt"/>
                        <a:cs typeface="Arial"/>
                      </a:endParaRPr>
                    </a:p>
                    <a:p>
                      <a:pPr algn="l"/>
                      <a:endParaRPr lang="cy-GB" sz="1200" dirty="0">
                        <a:latin typeface="+mn-lt"/>
                      </a:endParaRPr>
                    </a:p>
                  </a:txBody>
                  <a:tcPr marL="68580" marR="68580" marT="34290" marB="34290"/>
                </a:tc>
                <a:tc>
                  <a:txBody>
                    <a:bodyPr/>
                    <a:lstStyle/>
                    <a:p>
                      <a:pPr lvl="0">
                        <a:buNone/>
                      </a:pPr>
                      <a:r>
                        <a:rPr lang="en-US" sz="1200" dirty="0">
                          <a:solidFill>
                            <a:schemeClr val="bg1"/>
                          </a:solidFill>
                          <a:latin typeface="+mn-lt"/>
                          <a:cs typeface="Helvetica"/>
                        </a:rPr>
                        <a:t>Core Strand 4: P</a:t>
                      </a:r>
                      <a:r>
                        <a:rPr lang="en-US" sz="1200" dirty="0">
                          <a:solidFill>
                            <a:schemeClr val="bg1"/>
                          </a:solidFill>
                          <a:latin typeface="+mn-lt"/>
                          <a:cs typeface="Arial"/>
                        </a:rPr>
                        <a:t>lan, implement, and evaluate a change in practice </a:t>
                      </a:r>
                      <a:endParaRPr lang="en-GB" sz="1200" dirty="0">
                        <a:latin typeface="+mn-lt"/>
                      </a:endParaRPr>
                    </a:p>
                  </a:txBody>
                  <a:tcPr marL="68580" marR="68580" marT="34290" marB="34290"/>
                </a:tc>
                <a:extLst>
                  <a:ext uri="{0D108BD9-81ED-4DB2-BD59-A6C34878D82A}">
                    <a16:rowId xmlns:a16="http://schemas.microsoft.com/office/drawing/2014/main" val="4289869135"/>
                  </a:ext>
                </a:extLst>
              </a:tr>
              <a:tr h="294601">
                <a:tc>
                  <a:txBody>
                    <a:bodyPr/>
                    <a:lstStyle/>
                    <a:p>
                      <a:pPr algn="l"/>
                      <a:r>
                        <a:rPr lang="en-GB" sz="1200" b="1" dirty="0">
                          <a:latin typeface="+mn-lt"/>
                          <a:cs typeface="Arial"/>
                        </a:rPr>
                        <a:t>2.15- 2:30 </a:t>
                      </a:r>
                      <a:endParaRPr lang="en-GB" sz="1200" b="1" dirty="0">
                        <a:latin typeface="+mn-lt"/>
                        <a:cs typeface="Arial" panose="020B0604020202020204" pitchFamily="34" charset="0"/>
                      </a:endParaRPr>
                    </a:p>
                  </a:txBody>
                  <a:tcPr marL="68580" marR="68580" marT="34290" marB="34290"/>
                </a:tc>
                <a:tc>
                  <a:txBody>
                    <a:bodyPr/>
                    <a:lstStyle/>
                    <a:p>
                      <a:pPr algn="l"/>
                      <a:r>
                        <a:rPr lang="cy-GB" sz="1200" noProof="0" dirty="0">
                          <a:latin typeface="+mn-lt"/>
                        </a:rPr>
                        <a:t>EGWYL</a:t>
                      </a:r>
                    </a:p>
                  </a:txBody>
                  <a:tcPr marL="68580" marR="68580" marT="34290" marB="34290"/>
                </a:tc>
                <a:tc>
                  <a:txBody>
                    <a:bodyPr/>
                    <a:lstStyle/>
                    <a:p>
                      <a:pPr algn="l"/>
                      <a:r>
                        <a:rPr lang="en-GB" sz="1200" dirty="0">
                          <a:latin typeface="+mn-lt"/>
                        </a:rPr>
                        <a:t>BREAK</a:t>
                      </a:r>
                    </a:p>
                  </a:txBody>
                  <a:tcPr marL="68580" marR="68580" marT="34290" marB="34290"/>
                </a:tc>
                <a:extLst>
                  <a:ext uri="{0D108BD9-81ED-4DB2-BD59-A6C34878D82A}">
                    <a16:rowId xmlns:a16="http://schemas.microsoft.com/office/drawing/2014/main" val="3121807327"/>
                  </a:ext>
                </a:extLst>
              </a:tr>
              <a:tr h="611128">
                <a:tc>
                  <a:txBody>
                    <a:bodyPr/>
                    <a:lstStyle/>
                    <a:p>
                      <a:pPr algn="l"/>
                      <a:r>
                        <a:rPr lang="en-GB" sz="1200" b="1" dirty="0">
                          <a:latin typeface="+mn-lt"/>
                          <a:cs typeface="Arial"/>
                        </a:rPr>
                        <a:t>2.30-3.15</a:t>
                      </a:r>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mn-lt"/>
                          <a:ea typeface="+mn-lt"/>
                          <a:cs typeface="+mn-lt"/>
                        </a:rPr>
                        <a:t>Llinyn </a:t>
                      </a:r>
                      <a:r>
                        <a:rPr lang="en-GB" sz="1200" dirty="0" err="1">
                          <a:solidFill>
                            <a:schemeClr val="bg1"/>
                          </a:solidFill>
                          <a:latin typeface="+mn-lt"/>
                          <a:ea typeface="+mn-lt"/>
                          <a:cs typeface="+mn-lt"/>
                        </a:rPr>
                        <a:t>Craidd</a:t>
                      </a:r>
                      <a:r>
                        <a:rPr lang="en-GB" sz="1200" dirty="0">
                          <a:solidFill>
                            <a:schemeClr val="bg1"/>
                          </a:solidFill>
                          <a:latin typeface="+mn-lt"/>
                          <a:ea typeface="+mn-lt"/>
                          <a:cs typeface="+mn-lt"/>
                        </a:rPr>
                        <a:t> 4: Cynllunio, gweithredu, a </a:t>
                      </a:r>
                      <a:r>
                        <a:rPr lang="en-GB" sz="1200" dirty="0" err="1">
                          <a:solidFill>
                            <a:schemeClr val="bg1"/>
                          </a:solidFill>
                          <a:latin typeface="+mn-lt"/>
                          <a:ea typeface="+mn-lt"/>
                          <a:cs typeface="+mn-lt"/>
                        </a:rPr>
                        <a:t>gwerthuso</a:t>
                      </a:r>
                      <a:r>
                        <a:rPr lang="en-GB" sz="1200" dirty="0">
                          <a:solidFill>
                            <a:schemeClr val="bg1"/>
                          </a:solidFill>
                          <a:latin typeface="+mn-lt"/>
                          <a:ea typeface="+mn-lt"/>
                          <a:cs typeface="+mn-lt"/>
                        </a:rPr>
                        <a:t> newid mewn ymarfer</a:t>
                      </a:r>
                      <a:endParaRPr lang="en-US" sz="1200" dirty="0">
                        <a:solidFill>
                          <a:schemeClr val="bg1"/>
                        </a:solidFill>
                        <a:latin typeface="+mn-lt"/>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mn-lt"/>
                      </a:endParaRPr>
                    </a:p>
                    <a:p>
                      <a:pPr algn="l"/>
                      <a:endParaRPr lang="cy-GB" sz="1200" noProof="0" dirty="0">
                        <a:latin typeface="+mn-lt"/>
                      </a:endParaRPr>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latin typeface="+mn-lt"/>
                          <a:cs typeface="Helvetica"/>
                        </a:rPr>
                        <a:t>Core Strand 4: P</a:t>
                      </a:r>
                      <a:r>
                        <a:rPr lang="en-US" sz="1200" dirty="0">
                          <a:solidFill>
                            <a:schemeClr val="bg1"/>
                          </a:solidFill>
                          <a:latin typeface="+mn-lt"/>
                          <a:cs typeface="Arial"/>
                        </a:rPr>
                        <a:t>lan, implement, and evaluate a change in practice </a:t>
                      </a:r>
                      <a:endParaRPr lang="en-GB" sz="1200" dirty="0">
                        <a:latin typeface="+mn-lt"/>
                      </a:endParaRPr>
                    </a:p>
                    <a:p>
                      <a:pPr algn="l"/>
                      <a:endParaRPr lang="en-GB" sz="1200" dirty="0">
                        <a:solidFill>
                          <a:schemeClr val="tx1"/>
                        </a:solidFill>
                        <a:latin typeface="+mn-lt"/>
                        <a:cs typeface="Calibri Light"/>
                      </a:endParaRPr>
                    </a:p>
                  </a:txBody>
                  <a:tcPr marL="68580" marR="68580" marT="34290" marB="34290"/>
                </a:tc>
                <a:extLst>
                  <a:ext uri="{0D108BD9-81ED-4DB2-BD59-A6C34878D82A}">
                    <a16:rowId xmlns:a16="http://schemas.microsoft.com/office/drawing/2014/main" val="1416862385"/>
                  </a:ext>
                </a:extLst>
              </a:tr>
              <a:tr h="517543">
                <a:tc>
                  <a:txBody>
                    <a:bodyPr/>
                    <a:lstStyle/>
                    <a:p>
                      <a:pPr algn="l"/>
                      <a:r>
                        <a:rPr lang="en-GB" sz="1200" b="1" dirty="0">
                          <a:latin typeface="+mn-lt"/>
                          <a:cs typeface="Arial"/>
                        </a:rPr>
                        <a:t>3.15-3.30 </a:t>
                      </a:r>
                      <a:endParaRPr lang="en-GB" sz="1200" b="1">
                        <a:latin typeface="+mn-lt"/>
                        <a:cs typeface="Arial"/>
                      </a:endParaRPr>
                    </a:p>
                  </a:txBody>
                  <a:tcPr marL="68580" marR="68580" marT="34290" marB="34290"/>
                </a:tc>
                <a:tc>
                  <a:txBody>
                    <a:bodyPr/>
                    <a:lstStyle/>
                    <a:p>
                      <a:pPr algn="l"/>
                      <a:r>
                        <a:rPr lang="cy-GB" sz="1200" dirty="0">
                          <a:latin typeface="+mn-lt"/>
                        </a:rPr>
                        <a:t>Holi ac Ateb Crynodeb o'r aseiniad</a:t>
                      </a:r>
                      <a:endParaRPr lang="cy-GB" sz="1200" noProof="0" dirty="0">
                        <a:latin typeface="+mn-lt"/>
                      </a:endParaRPr>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noProof="0" dirty="0">
                          <a:latin typeface="+mn-lt"/>
                        </a:rPr>
                        <a:t>Q&amp;A </a:t>
                      </a:r>
                      <a:r>
                        <a:rPr lang="cy-GB" sz="1200" noProof="0" dirty="0" err="1">
                          <a:latin typeface="+mn-lt"/>
                        </a:rPr>
                        <a:t>Recap</a:t>
                      </a:r>
                      <a:r>
                        <a:rPr lang="cy-GB" sz="1200" noProof="0" dirty="0">
                          <a:latin typeface="+mn-lt"/>
                        </a:rPr>
                        <a:t> of </a:t>
                      </a:r>
                      <a:r>
                        <a:rPr lang="cy-GB" sz="1200" noProof="0" dirty="0" err="1">
                          <a:latin typeface="+mn-lt"/>
                        </a:rPr>
                        <a:t>assignment</a:t>
                      </a:r>
                      <a:endParaRPr lang="cy-GB" sz="1200" noProof="0" dirty="0">
                        <a:latin typeface="+mn-lt"/>
                      </a:endParaRPr>
                    </a:p>
                    <a:p>
                      <a:pPr algn="l"/>
                      <a:endParaRPr lang="en-GB" sz="1200" dirty="0">
                        <a:latin typeface="+mn-lt"/>
                      </a:endParaRPr>
                    </a:p>
                  </a:txBody>
                  <a:tcPr marL="68580" marR="68580" marT="34290" marB="34290"/>
                </a:tc>
                <a:extLst>
                  <a:ext uri="{0D108BD9-81ED-4DB2-BD59-A6C34878D82A}">
                    <a16:rowId xmlns:a16="http://schemas.microsoft.com/office/drawing/2014/main" val="2311373004"/>
                  </a:ext>
                </a:extLst>
              </a:tr>
            </a:tbl>
          </a:graphicData>
        </a:graphic>
      </p:graphicFrame>
    </p:spTree>
    <p:extLst>
      <p:ext uri="{BB962C8B-B14F-4D97-AF65-F5344CB8AC3E}">
        <p14:creationId xmlns:p14="http://schemas.microsoft.com/office/powerpoint/2010/main" val="42015996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E5813-27FA-EB53-6A24-79393DDCC7B4}"/>
              </a:ext>
            </a:extLst>
          </p:cNvPr>
          <p:cNvSpPr>
            <a:spLocks noGrp="1"/>
          </p:cNvSpPr>
          <p:nvPr>
            <p:ph type="title"/>
          </p:nvPr>
        </p:nvSpPr>
        <p:spPr>
          <a:xfrm>
            <a:off x="268431" y="18255"/>
            <a:ext cx="7886700" cy="1325563"/>
          </a:xfrm>
        </p:spPr>
        <p:txBody>
          <a:bodyPr>
            <a:normAutofit/>
          </a:bodyPr>
          <a:lstStyle/>
          <a:p>
            <a:r>
              <a:rPr lang="en-GB" sz="3200" dirty="0" err="1"/>
              <a:t>Aseiniad</a:t>
            </a:r>
            <a:r>
              <a:rPr lang="en-GB" sz="3200" dirty="0"/>
              <a:t> – 2 </a:t>
            </a:r>
            <a:r>
              <a:rPr lang="en-GB" sz="3200" dirty="0" err="1"/>
              <a:t>rhan</a:t>
            </a:r>
            <a:endParaRPr lang="en-GB" sz="3200" dirty="0"/>
          </a:p>
        </p:txBody>
      </p:sp>
      <p:sp>
        <p:nvSpPr>
          <p:cNvPr id="3" name="Content Placeholder 2">
            <a:extLst>
              <a:ext uri="{FF2B5EF4-FFF2-40B4-BE49-F238E27FC236}">
                <a16:creationId xmlns:a16="http://schemas.microsoft.com/office/drawing/2014/main" id="{93482216-A598-B123-5B8F-0704DE8089C9}"/>
              </a:ext>
            </a:extLst>
          </p:cNvPr>
          <p:cNvSpPr>
            <a:spLocks noGrp="1"/>
          </p:cNvSpPr>
          <p:nvPr>
            <p:ph idx="1"/>
          </p:nvPr>
        </p:nvSpPr>
        <p:spPr>
          <a:xfrm>
            <a:off x="124691" y="1128641"/>
            <a:ext cx="8853054" cy="5050486"/>
          </a:xfrm>
        </p:spPr>
        <p:txBody>
          <a:bodyPr>
            <a:normAutofit fontScale="55000" lnSpcReduction="20000"/>
          </a:bodyPr>
          <a:lstStyle/>
          <a:p>
            <a:pPr marL="0" indent="0" algn="l" rtl="0" fontAlgn="base">
              <a:buNone/>
            </a:pPr>
            <a:r>
              <a:rPr lang="cy-GB" sz="2900" b="1" i="0" u="sng" dirty="0">
                <a:solidFill>
                  <a:srgbClr val="000000"/>
                </a:solidFill>
                <a:effectLst/>
                <a:highlight>
                  <a:srgbClr val="FFFFFF"/>
                </a:highlight>
                <a:latin typeface="Arial" panose="020B0604020202020204" pitchFamily="34" charset="0"/>
              </a:rPr>
              <a:t>Adroddiad 4,000 o eiriau i’ch cynulleidfa darged:</a:t>
            </a:r>
            <a:r>
              <a:rPr lang="cy-GB" sz="2900" b="0" i="0" dirty="0">
                <a:solidFill>
                  <a:srgbClr val="000000"/>
                </a:solidFill>
                <a:effectLst/>
                <a:highlight>
                  <a:srgbClr val="FFFFFF"/>
                </a:highlight>
                <a:latin typeface="Arial" panose="020B0604020202020204" pitchFamily="34" charset="0"/>
              </a:rPr>
              <a:t> </a:t>
            </a:r>
            <a:endParaRPr lang="cy-GB" sz="2900" b="0" i="0" dirty="0">
              <a:solidFill>
                <a:srgbClr val="000000"/>
              </a:solidFill>
              <a:effectLst/>
              <a:highlight>
                <a:srgbClr val="FFFFFF"/>
              </a:highlight>
              <a:latin typeface="Segoe UI" panose="020B0502040204020203" pitchFamily="34" charset="0"/>
            </a:endParaRPr>
          </a:p>
          <a:p>
            <a:pPr marL="0" indent="0" algn="l" rtl="0" fontAlgn="base">
              <a:buNone/>
            </a:pPr>
            <a:r>
              <a:rPr lang="cy-GB" sz="2900" b="0" i="0" dirty="0">
                <a:solidFill>
                  <a:srgbClr val="000000"/>
                </a:solidFill>
                <a:effectLst/>
                <a:highlight>
                  <a:srgbClr val="FFFFFF"/>
                </a:highlight>
                <a:latin typeface="Arial" panose="020B0604020202020204" pitchFamily="34" charset="0"/>
              </a:rPr>
              <a:t> </a:t>
            </a:r>
            <a:endParaRPr lang="cy-GB" sz="2900" b="0" i="0" dirty="0">
              <a:solidFill>
                <a:srgbClr val="000000"/>
              </a:solidFill>
              <a:effectLst/>
              <a:highlight>
                <a:srgbClr val="FFFFFF"/>
              </a:highlight>
              <a:latin typeface="Segoe UI" panose="020B0502040204020203" pitchFamily="34" charset="0"/>
            </a:endParaRPr>
          </a:p>
          <a:p>
            <a:pPr marL="0" indent="0" algn="l" rtl="0" fontAlgn="base">
              <a:buNone/>
            </a:pPr>
            <a:r>
              <a:rPr lang="cy-GB" sz="2900" b="0" i="0" dirty="0">
                <a:solidFill>
                  <a:srgbClr val="000000"/>
                </a:solidFill>
                <a:effectLst/>
                <a:highlight>
                  <a:srgbClr val="FFFFFF"/>
                </a:highlight>
                <a:latin typeface="Arial" panose="020B0604020202020204" pitchFamily="34" charset="0"/>
              </a:rPr>
              <a:t>Dylai'r adroddiad fyfyrio ar fater sy’n rhan o ymarfer y myfyriwr lle gallai tlodi ac anfantais effeithio ar leoliad addysgol y dysgwr. Dylai’r adroddiad fod wedi’i anelu at gynulleidfa darged a ddewiswyd (e.e. staff, cyflwyniad i lywodraethwyr, Penaethiaid Gwasanaeth, uwch dîm rheoli ac ati) a bydd yn cael ei ysgrifennu mewn arddull briodol.  </a:t>
            </a:r>
            <a:endParaRPr lang="cy-GB" sz="2900" b="0" i="0" dirty="0">
              <a:solidFill>
                <a:srgbClr val="000000"/>
              </a:solidFill>
              <a:effectLst/>
              <a:highlight>
                <a:srgbClr val="FFFFFF"/>
              </a:highlight>
              <a:latin typeface="Segoe UI" panose="020B0502040204020203" pitchFamily="34" charset="0"/>
            </a:endParaRPr>
          </a:p>
          <a:p>
            <a:pPr marL="0" indent="0" algn="l" rtl="0" fontAlgn="base">
              <a:buNone/>
            </a:pPr>
            <a:endParaRPr lang="cy-GB" sz="2900" u="sng" dirty="0">
              <a:solidFill>
                <a:srgbClr val="000000"/>
              </a:solidFill>
              <a:highlight>
                <a:srgbClr val="FFFFFF"/>
              </a:highlight>
              <a:latin typeface="Arial" panose="020B0604020202020204" pitchFamily="34" charset="0"/>
            </a:endParaRPr>
          </a:p>
          <a:p>
            <a:pPr marL="0" indent="0" algn="l" rtl="0" fontAlgn="base">
              <a:buNone/>
            </a:pPr>
            <a:r>
              <a:rPr lang="cy-GB" sz="2900" b="1" i="0" u="sng" dirty="0">
                <a:solidFill>
                  <a:srgbClr val="000000"/>
                </a:solidFill>
                <a:effectLst/>
                <a:highlight>
                  <a:srgbClr val="FFFFFF"/>
                </a:highlight>
                <a:latin typeface="Arial" panose="020B0604020202020204" pitchFamily="34" charset="0"/>
              </a:rPr>
              <a:t>Rhan 1: 2,000 o eiriau 40%</a:t>
            </a:r>
            <a:r>
              <a:rPr lang="cy-GB" sz="2900" b="0" i="0" dirty="0">
                <a:solidFill>
                  <a:srgbClr val="000000"/>
                </a:solidFill>
                <a:effectLst/>
                <a:highlight>
                  <a:srgbClr val="FFFFFF"/>
                </a:highlight>
                <a:latin typeface="Arial" panose="020B0604020202020204" pitchFamily="34" charset="0"/>
              </a:rPr>
              <a:t> </a:t>
            </a:r>
            <a:endParaRPr lang="cy-GB" sz="2900" b="0" i="0" dirty="0">
              <a:solidFill>
                <a:srgbClr val="000000"/>
              </a:solidFill>
              <a:effectLst/>
              <a:highlight>
                <a:srgbClr val="FFFFFF"/>
              </a:highlight>
              <a:latin typeface="Segoe UI" panose="020B0502040204020203" pitchFamily="34" charset="0"/>
            </a:endParaRPr>
          </a:p>
          <a:p>
            <a:pPr marL="0" indent="0" algn="l" rtl="0" fontAlgn="base">
              <a:buNone/>
            </a:pPr>
            <a:r>
              <a:rPr lang="cy-GB" sz="2900" b="0" i="0" dirty="0">
                <a:solidFill>
                  <a:srgbClr val="000000"/>
                </a:solidFill>
                <a:effectLst/>
                <a:highlight>
                  <a:srgbClr val="FFFFFF"/>
                </a:highlight>
                <a:latin typeface="Arial" panose="020B0604020202020204" pitchFamily="34" charset="0"/>
              </a:rPr>
              <a:t> </a:t>
            </a:r>
            <a:endParaRPr lang="cy-GB" sz="2900" b="0" i="0" dirty="0">
              <a:solidFill>
                <a:srgbClr val="000000"/>
              </a:solidFill>
              <a:effectLst/>
              <a:highlight>
                <a:srgbClr val="FFFFFF"/>
              </a:highlight>
              <a:latin typeface="Segoe UI" panose="020B0502040204020203" pitchFamily="34" charset="0"/>
            </a:endParaRPr>
          </a:p>
          <a:p>
            <a:pPr marL="0" indent="0" algn="just" rtl="0" fontAlgn="base">
              <a:buNone/>
            </a:pPr>
            <a:r>
              <a:rPr lang="cy-GB" sz="2900" b="0" i="0" dirty="0">
                <a:solidFill>
                  <a:srgbClr val="000000"/>
                </a:solidFill>
                <a:effectLst/>
                <a:highlight>
                  <a:srgbClr val="FFFFFF"/>
                </a:highlight>
                <a:latin typeface="Arial" panose="020B0604020202020204" pitchFamily="34" charset="0"/>
              </a:rPr>
              <a:t>DD1: Arddangos dealltwriaeth feirniadol o dlodi ac anfantais ar ddysgwyr. (20%) </a:t>
            </a:r>
            <a:endParaRPr lang="cy-GB" sz="2900" b="0" i="0" dirty="0">
              <a:solidFill>
                <a:srgbClr val="000000"/>
              </a:solidFill>
              <a:effectLst/>
              <a:highlight>
                <a:srgbClr val="FFFFFF"/>
              </a:highlight>
              <a:latin typeface="Segoe UI" panose="020B0502040204020203" pitchFamily="34" charset="0"/>
            </a:endParaRPr>
          </a:p>
          <a:p>
            <a:pPr marL="0" indent="0" algn="just" rtl="0" fontAlgn="base">
              <a:buNone/>
            </a:pPr>
            <a:r>
              <a:rPr lang="cy-GB" sz="2900" b="0" i="0" dirty="0">
                <a:solidFill>
                  <a:srgbClr val="000000"/>
                </a:solidFill>
                <a:effectLst/>
                <a:highlight>
                  <a:srgbClr val="FFFFFF"/>
                </a:highlight>
                <a:latin typeface="Arial" panose="020B0604020202020204" pitchFamily="34" charset="0"/>
              </a:rPr>
              <a:t> </a:t>
            </a:r>
            <a:endParaRPr lang="cy-GB" sz="2900" b="0" i="0" dirty="0">
              <a:solidFill>
                <a:srgbClr val="000000"/>
              </a:solidFill>
              <a:effectLst/>
              <a:highlight>
                <a:srgbClr val="FFFFFF"/>
              </a:highlight>
              <a:latin typeface="Segoe UI" panose="020B0502040204020203" pitchFamily="34" charset="0"/>
            </a:endParaRPr>
          </a:p>
          <a:p>
            <a:pPr marL="0" indent="0" algn="just" rtl="0" fontAlgn="base">
              <a:buNone/>
            </a:pPr>
            <a:r>
              <a:rPr lang="cy-GB" sz="2900" b="0" i="0" dirty="0">
                <a:solidFill>
                  <a:srgbClr val="000000"/>
                </a:solidFill>
                <a:effectLst/>
                <a:highlight>
                  <a:srgbClr val="FFFFFF"/>
                </a:highlight>
                <a:latin typeface="Arial" panose="020B0604020202020204" pitchFamily="34" charset="0"/>
              </a:rPr>
              <a:t>DD2: Gwerthuso’n feirniadol ymarfer a mesuriadau dysgu a datblygu gyda dysgwyr y mae tlodi ac anfantais yn effeithio arnynt (20%) </a:t>
            </a:r>
            <a:endParaRPr lang="cy-GB" sz="2900" b="0" i="0" dirty="0">
              <a:solidFill>
                <a:srgbClr val="000000"/>
              </a:solidFill>
              <a:effectLst/>
              <a:highlight>
                <a:srgbClr val="FFFFFF"/>
              </a:highlight>
              <a:latin typeface="Segoe UI" panose="020B0502040204020203" pitchFamily="34" charset="0"/>
            </a:endParaRPr>
          </a:p>
          <a:p>
            <a:pPr marL="0" indent="0" algn="l" rtl="0" fontAlgn="base">
              <a:buNone/>
            </a:pPr>
            <a:r>
              <a:rPr lang="cy-GB" sz="2900" b="0" i="0" dirty="0">
                <a:solidFill>
                  <a:srgbClr val="000000"/>
                </a:solidFill>
                <a:effectLst/>
                <a:highlight>
                  <a:srgbClr val="FFFFFF"/>
                </a:highlight>
                <a:latin typeface="Arial" panose="020B0604020202020204" pitchFamily="34" charset="0"/>
              </a:rPr>
              <a:t> </a:t>
            </a:r>
            <a:endParaRPr lang="cy-GB" sz="2900" b="0" i="0" dirty="0">
              <a:solidFill>
                <a:srgbClr val="000000"/>
              </a:solidFill>
              <a:effectLst/>
              <a:highlight>
                <a:srgbClr val="FFFFFF"/>
              </a:highlight>
              <a:latin typeface="Segoe UI" panose="020B0502040204020203" pitchFamily="34" charset="0"/>
            </a:endParaRPr>
          </a:p>
          <a:p>
            <a:pPr marL="0" indent="0" algn="l" rtl="0" fontAlgn="base">
              <a:buNone/>
            </a:pPr>
            <a:r>
              <a:rPr lang="cy-GB" sz="2900" b="0" i="0" dirty="0">
                <a:solidFill>
                  <a:srgbClr val="000000"/>
                </a:solidFill>
                <a:effectLst/>
                <a:highlight>
                  <a:srgbClr val="FFFFFF"/>
                </a:highlight>
                <a:latin typeface="Arial" panose="020B0604020202020204" pitchFamily="34" charset="0"/>
              </a:rPr>
              <a:t>Gan ddefnyddio llenyddiaeth a damcaniaeth, gofynnir i chi fyfyrio'n feirniadol ar effaith tlodi ac anfantais ar ddysgwyr yn eich lleoliad addysgol. Gofynnir i chi archwilio’n feirniadol y mesuriadau a ddefnyddir i ddangos cynnydd a datblygiad y dysgwr yn eich lleoliad addysgol, gan archwilio’n feirniadol a yw’r rhain yn llwyddo i nodi a chefnogi dysgwyr y mae tlodi ac anfantais yn effeithio arnynt.  </a:t>
            </a:r>
            <a:endParaRPr lang="cy-GB" sz="2900" b="0" i="0" dirty="0">
              <a:solidFill>
                <a:srgbClr val="000000"/>
              </a:solidFill>
              <a:effectLst/>
              <a:highlight>
                <a:srgbClr val="FFFFFF"/>
              </a:highlight>
              <a:latin typeface="Segoe UI" panose="020B0502040204020203" pitchFamily="34" charset="0"/>
            </a:endParaRPr>
          </a:p>
          <a:p>
            <a:endParaRPr lang="en-GB" dirty="0"/>
          </a:p>
        </p:txBody>
      </p:sp>
    </p:spTree>
    <p:extLst>
      <p:ext uri="{BB962C8B-B14F-4D97-AF65-F5344CB8AC3E}">
        <p14:creationId xmlns:p14="http://schemas.microsoft.com/office/powerpoint/2010/main" val="23075496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1C606-C92A-6EC2-4C44-CB39E071FE89}"/>
              </a:ext>
            </a:extLst>
          </p:cNvPr>
          <p:cNvSpPr>
            <a:spLocks noGrp="1"/>
          </p:cNvSpPr>
          <p:nvPr>
            <p:ph idx="1"/>
          </p:nvPr>
        </p:nvSpPr>
        <p:spPr>
          <a:xfrm>
            <a:off x="254575" y="329334"/>
            <a:ext cx="8432223" cy="5655830"/>
          </a:xfrm>
        </p:spPr>
        <p:txBody>
          <a:bodyPr>
            <a:normAutofit lnSpcReduction="10000"/>
          </a:bodyPr>
          <a:lstStyle/>
          <a:p>
            <a:pPr marL="0" indent="0" algn="l" rtl="0" fontAlgn="base">
              <a:buNone/>
            </a:pPr>
            <a:r>
              <a:rPr lang="cy-GB" sz="1800" b="1" i="0" dirty="0">
                <a:effectLst/>
                <a:highlight>
                  <a:srgbClr val="FFFFFF"/>
                </a:highlight>
                <a:latin typeface="Arial" panose="020B0604020202020204" pitchFamily="34" charset="0"/>
              </a:rPr>
              <a:t>Rhan 1: 2,000 o eiriau (40%)</a:t>
            </a:r>
            <a:r>
              <a:rPr lang="cy-GB" sz="1800" b="0" i="0" dirty="0">
                <a:effectLst/>
                <a:highlight>
                  <a:srgbClr val="FFFFFF"/>
                </a:highlight>
                <a:latin typeface="Arial" panose="020B0604020202020204" pitchFamily="34" charset="0"/>
              </a:rPr>
              <a:t> </a:t>
            </a:r>
            <a:endParaRPr lang="cy-GB" b="0" i="0" dirty="0">
              <a:effectLst/>
              <a:highlight>
                <a:srgbClr val="FFFFFF"/>
              </a:highlight>
              <a:latin typeface="Segoe UI" panose="020B0502040204020203" pitchFamily="34" charset="0"/>
            </a:endParaRPr>
          </a:p>
          <a:p>
            <a:pPr marL="0" indent="0" algn="l" rtl="0" fontAlgn="base">
              <a:buNone/>
            </a:pPr>
            <a:r>
              <a:rPr lang="cy-GB" sz="1800" b="1" i="0" dirty="0">
                <a:effectLst/>
                <a:highlight>
                  <a:srgbClr val="FFFFFF"/>
                </a:highlight>
                <a:latin typeface="Arial" panose="020B0604020202020204" pitchFamily="34" charset="0"/>
              </a:rPr>
              <a:t>Deilliant Dysgu 1: 20%</a:t>
            </a:r>
            <a:r>
              <a:rPr lang="cy-GB" sz="1800" b="0" i="0" dirty="0">
                <a:effectLst/>
                <a:highlight>
                  <a:srgbClr val="FFFFFF"/>
                </a:highlight>
                <a:latin typeface="Arial" panose="020B0604020202020204" pitchFamily="34" charset="0"/>
              </a:rPr>
              <a:t> -  </a:t>
            </a:r>
            <a:endParaRPr lang="cy-GB" b="0" i="0" dirty="0">
              <a:effectLst/>
              <a:highlight>
                <a:srgbClr val="FFFFFF"/>
              </a:highlight>
              <a:latin typeface="Segoe UI" panose="020B0502040204020203" pitchFamily="34" charset="0"/>
            </a:endParaRPr>
          </a:p>
          <a:p>
            <a:pPr algn="l" rtl="0" fontAlgn="base"/>
            <a:r>
              <a:rPr lang="cy-GB" sz="1800" b="0" i="0" dirty="0">
                <a:effectLst/>
                <a:highlight>
                  <a:srgbClr val="FFFFFF"/>
                </a:highlight>
                <a:latin typeface="Arial" panose="020B0604020202020204" pitchFamily="34" charset="0"/>
              </a:rPr>
              <a:t>Mae hon yn adran fyfyriol lle rydych yn ystyried sut y gall tlodi ac anfantais effeithio ar gynnydd a datblygiad addysgol dysgwyr mewn </a:t>
            </a:r>
            <a:r>
              <a:rPr lang="cy-GB" sz="1800" b="1" i="0" dirty="0">
                <a:effectLst/>
                <a:highlight>
                  <a:srgbClr val="FFFFFF"/>
                </a:highlight>
                <a:latin typeface="Arial" panose="020B0604020202020204" pitchFamily="34" charset="0"/>
              </a:rPr>
              <a:t>cyd-destun</a:t>
            </a:r>
            <a:r>
              <a:rPr lang="cy-GB" sz="1800" b="0" i="0" dirty="0">
                <a:effectLst/>
                <a:highlight>
                  <a:srgbClr val="FFFFFF"/>
                </a:highlight>
                <a:latin typeface="Arial" panose="020B0604020202020204" pitchFamily="34" charset="0"/>
              </a:rPr>
              <a:t> penodol (ysgol, ystafell ddosbarth, coleg, amgylchedd addysgol arall). Mae’n dderbyniol bod yn benodol yma wrth feddwl am ddemograffeg benodol o ddysgwyr, senario neu astudiaeth achos. Dylech </a:t>
            </a:r>
            <a:r>
              <a:rPr lang="cy-GB" sz="1800" b="1" i="0" dirty="0">
                <a:effectLst/>
                <a:highlight>
                  <a:srgbClr val="FFFFFF"/>
                </a:highlight>
                <a:latin typeface="Arial" panose="020B0604020202020204" pitchFamily="34" charset="0"/>
              </a:rPr>
              <a:t>feirniadu</a:t>
            </a:r>
            <a:r>
              <a:rPr lang="cy-GB" sz="1800" b="0" i="0" dirty="0">
                <a:effectLst/>
                <a:highlight>
                  <a:srgbClr val="FFFFFF"/>
                </a:highlight>
                <a:latin typeface="Arial" panose="020B0604020202020204" pitchFamily="34" charset="0"/>
              </a:rPr>
              <a:t> gwahaniaethau o ran deall tlodi, gan gynnwys yr effaith ar ddysgwyr ac agweddau gwahanol tuag at dlodi. </a:t>
            </a:r>
          </a:p>
          <a:p>
            <a:pPr marL="0" indent="0" algn="l" rtl="0" fontAlgn="base">
              <a:buNone/>
            </a:pPr>
            <a:endParaRPr lang="cy-GB" b="0" i="0" dirty="0">
              <a:effectLst/>
              <a:highlight>
                <a:srgbClr val="FFFFFF"/>
              </a:highlight>
              <a:latin typeface="Segoe UI" panose="020B0502040204020203" pitchFamily="34" charset="0"/>
            </a:endParaRPr>
          </a:p>
          <a:p>
            <a:pPr marL="0" indent="0" algn="l" rtl="0" fontAlgn="base">
              <a:buNone/>
            </a:pPr>
            <a:r>
              <a:rPr lang="cy-GB" sz="1800" b="1" i="0" dirty="0">
                <a:effectLst/>
                <a:highlight>
                  <a:srgbClr val="FFFFFF"/>
                </a:highlight>
                <a:latin typeface="Arial" panose="020B0604020202020204" pitchFamily="34" charset="0"/>
              </a:rPr>
              <a:t>Deilliant Dysgu 2: 20%</a:t>
            </a:r>
            <a:r>
              <a:rPr lang="cy-GB" sz="1800" b="0" i="0" dirty="0">
                <a:effectLst/>
                <a:highlight>
                  <a:srgbClr val="FFFFFF"/>
                </a:highlight>
                <a:latin typeface="Arial" panose="020B0604020202020204" pitchFamily="34" charset="0"/>
              </a:rPr>
              <a:t>  </a:t>
            </a:r>
            <a:endParaRPr lang="cy-GB" b="0" i="0" dirty="0">
              <a:effectLst/>
              <a:highlight>
                <a:srgbClr val="FFFFFF"/>
              </a:highlight>
              <a:latin typeface="Segoe UI" panose="020B0502040204020203" pitchFamily="34" charset="0"/>
            </a:endParaRPr>
          </a:p>
          <a:p>
            <a:pPr algn="l" rtl="0" fontAlgn="base"/>
            <a:r>
              <a:rPr lang="cy-GB" sz="1800" b="0" i="0" dirty="0">
                <a:effectLst/>
                <a:highlight>
                  <a:srgbClr val="FFFFFF"/>
                </a:highlight>
                <a:latin typeface="Arial" panose="020B0604020202020204" pitchFamily="34" charset="0"/>
              </a:rPr>
              <a:t>Gan feddwl am sut mae plant yn cael eu </a:t>
            </a:r>
            <a:r>
              <a:rPr lang="cy-GB" sz="1800" b="1" i="0" dirty="0">
                <a:effectLst/>
                <a:highlight>
                  <a:srgbClr val="FFFFFF"/>
                </a:highlight>
                <a:latin typeface="Arial" panose="020B0604020202020204" pitchFamily="34" charset="0"/>
              </a:rPr>
              <a:t>hadnabod</a:t>
            </a:r>
            <a:r>
              <a:rPr lang="cy-GB" sz="1800" b="0" i="0" dirty="0">
                <a:effectLst/>
                <a:highlight>
                  <a:srgbClr val="FFFFFF"/>
                </a:highlight>
                <a:latin typeface="Arial" panose="020B0604020202020204" pitchFamily="34" charset="0"/>
              </a:rPr>
              <a:t> mewn lleoliad addysgol, pa fesuriadau dysgu a datblygu sy’n cael eu defnyddio yn y lleoliad rydych chi wedi’i ddewis, ac ystyriwch sut gallai’r rhain fod o fudd i blant neu eu hatal rhag cyflawni eu potensial. Meddyliwch yn feirniadol drwyddi draw: Sut maen nhw’n cael eu hadnabod? A oes bylchau? Beth sy’n cael ei fesur? Pam? A yw’n dangos y darlun cyfannol o ddatblygiad y dysgwr? Beth sydd ar goll? </a:t>
            </a:r>
            <a:endParaRPr lang="cy-GB" b="0" i="0" dirty="0">
              <a:effectLst/>
              <a:highlight>
                <a:srgbClr val="FFFFFF"/>
              </a:highlight>
              <a:latin typeface="Segoe UI" panose="020B0502040204020203" pitchFamily="34" charset="0"/>
            </a:endParaRPr>
          </a:p>
          <a:p>
            <a:pPr marL="0" indent="0" algn="l" rtl="0" fontAlgn="base">
              <a:buNone/>
            </a:pPr>
            <a:endParaRPr lang="cy-GB" sz="1800" b="0" i="0" dirty="0">
              <a:effectLst/>
              <a:highlight>
                <a:srgbClr val="FFFFFF"/>
              </a:highlight>
              <a:latin typeface="Arial" panose="020B0604020202020204" pitchFamily="34" charset="0"/>
            </a:endParaRPr>
          </a:p>
          <a:p>
            <a:pPr marL="0" indent="0" algn="l" rtl="0" fontAlgn="base">
              <a:buNone/>
            </a:pPr>
            <a:r>
              <a:rPr lang="cy-GB" sz="1800" b="0" i="0" dirty="0">
                <a:effectLst/>
                <a:highlight>
                  <a:srgbClr val="FFFFFF"/>
                </a:highlight>
                <a:latin typeface="Arial" panose="020B0604020202020204" pitchFamily="34" charset="0"/>
              </a:rPr>
              <a:t>Dangoswch ddealltwriaeth o </a:t>
            </a:r>
            <a:r>
              <a:rPr lang="cy-GB" sz="1800" b="1" i="0" dirty="0">
                <a:effectLst/>
                <a:highlight>
                  <a:srgbClr val="FFFFFF"/>
                </a:highlight>
                <a:latin typeface="Arial" panose="020B0604020202020204" pitchFamily="34" charset="0"/>
              </a:rPr>
              <a:t>ddamcaniaethau a pholisïau </a:t>
            </a:r>
            <a:r>
              <a:rPr lang="cy-GB" sz="1800" b="0" i="0" dirty="0">
                <a:effectLst/>
                <a:highlight>
                  <a:srgbClr val="FFFFFF"/>
                </a:highlight>
                <a:latin typeface="Arial" panose="020B0604020202020204" pitchFamily="34" charset="0"/>
              </a:rPr>
              <a:t>perthnasol wrth gefnogi’r gwaith o werthuso’r uchod. </a:t>
            </a:r>
            <a:endParaRPr lang="cy-GB" b="0" i="0" dirty="0">
              <a:effectLst/>
              <a:highlight>
                <a:srgbClr val="FFFFFF"/>
              </a:highlight>
              <a:latin typeface="Segoe UI" panose="020B0502040204020203" pitchFamily="34" charset="0"/>
            </a:endParaRPr>
          </a:p>
          <a:p>
            <a:endParaRPr lang="en-GB" dirty="0"/>
          </a:p>
        </p:txBody>
      </p:sp>
    </p:spTree>
    <p:extLst>
      <p:ext uri="{BB962C8B-B14F-4D97-AF65-F5344CB8AC3E}">
        <p14:creationId xmlns:p14="http://schemas.microsoft.com/office/powerpoint/2010/main" val="12087902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2034D7C-3C6B-C697-E379-69A4E1BC286F}"/>
              </a:ext>
            </a:extLst>
          </p:cNvPr>
          <p:cNvSpPr>
            <a:spLocks noGrp="1"/>
          </p:cNvSpPr>
          <p:nvPr>
            <p:ph idx="1"/>
          </p:nvPr>
        </p:nvSpPr>
        <p:spPr>
          <a:xfrm>
            <a:off x="406977" y="606425"/>
            <a:ext cx="7886700" cy="4351338"/>
          </a:xfrm>
        </p:spPr>
        <p:txBody>
          <a:bodyPr>
            <a:normAutofit fontScale="92500" lnSpcReduction="20000"/>
          </a:bodyPr>
          <a:lstStyle/>
          <a:p>
            <a:pPr marL="0" indent="0" algn="l" rtl="0" fontAlgn="base">
              <a:buNone/>
            </a:pPr>
            <a:r>
              <a:rPr lang="cy-GB" sz="1800" b="1" i="0" u="sng" dirty="0">
                <a:solidFill>
                  <a:srgbClr val="000000"/>
                </a:solidFill>
                <a:effectLst/>
                <a:highlight>
                  <a:srgbClr val="FFFFFF"/>
                </a:highlight>
                <a:latin typeface="Arial" panose="020B0604020202020204" pitchFamily="34" charset="0"/>
              </a:rPr>
              <a:t>Rhan 2: Cynllun Gweithredu (2,000 o eiriau)</a:t>
            </a:r>
            <a:r>
              <a:rPr lang="cy-GB" sz="1800" b="0" i="0" dirty="0">
                <a:solidFill>
                  <a:srgbClr val="000000"/>
                </a:solidFill>
                <a:effectLst/>
                <a:highlight>
                  <a:srgbClr val="FFFFFF"/>
                </a:highlight>
                <a:latin typeface="Arial" panose="020B0604020202020204" pitchFamily="34" charset="0"/>
              </a:rPr>
              <a:t> </a:t>
            </a:r>
            <a:endParaRPr lang="cy-GB" b="0" i="0" dirty="0">
              <a:solidFill>
                <a:srgbClr val="000000"/>
              </a:solidFill>
              <a:effectLst/>
              <a:highlight>
                <a:srgbClr val="FFFFFF"/>
              </a:highlight>
              <a:latin typeface="Segoe UI" panose="020B0502040204020203" pitchFamily="34" charset="0"/>
            </a:endParaRPr>
          </a:p>
          <a:p>
            <a:pPr marL="0" indent="0" algn="l" rtl="0" fontAlgn="base">
              <a:buNone/>
            </a:pPr>
            <a:endParaRPr lang="cy-GB" b="0" i="0" dirty="0">
              <a:solidFill>
                <a:srgbClr val="000000"/>
              </a:solidFill>
              <a:effectLst/>
              <a:highlight>
                <a:srgbClr val="FFFFFF"/>
              </a:highlight>
              <a:latin typeface="Segoe UI" panose="020B0502040204020203" pitchFamily="34" charset="0"/>
            </a:endParaRPr>
          </a:p>
          <a:p>
            <a:pPr algn="l" rtl="0" fontAlgn="base"/>
            <a:r>
              <a:rPr lang="cy-GB" sz="1800" b="0" i="0" dirty="0">
                <a:solidFill>
                  <a:srgbClr val="000000"/>
                </a:solidFill>
                <a:effectLst/>
                <a:highlight>
                  <a:srgbClr val="FFFFFF"/>
                </a:highlight>
                <a:latin typeface="Arial" panose="020B0604020202020204" pitchFamily="34" charset="0"/>
              </a:rPr>
              <a:t>DD3: Archwilio’n feirniadol y dull systemau cyfan a sut mae hyn yn effeithio ar ymarfer. </a:t>
            </a:r>
            <a:endParaRPr lang="cy-GB" b="0" i="0" dirty="0">
              <a:solidFill>
                <a:srgbClr val="000000"/>
              </a:solidFill>
              <a:effectLst/>
              <a:highlight>
                <a:srgbClr val="FFFFFF"/>
              </a:highlight>
              <a:latin typeface="Segoe UI" panose="020B0502040204020203" pitchFamily="34" charset="0"/>
            </a:endParaRPr>
          </a:p>
          <a:p>
            <a:pPr marL="0" indent="0" algn="l" rtl="0" fontAlgn="base">
              <a:buNone/>
            </a:pPr>
            <a:r>
              <a:rPr lang="cy-GB" sz="1800" b="0" i="0" dirty="0">
                <a:solidFill>
                  <a:srgbClr val="000000"/>
                </a:solidFill>
                <a:effectLst/>
                <a:highlight>
                  <a:srgbClr val="FFFFFF"/>
                </a:highlight>
                <a:latin typeface="Arial" panose="020B0604020202020204" pitchFamily="34" charset="0"/>
              </a:rPr>
              <a:t>  </a:t>
            </a:r>
            <a:endParaRPr lang="cy-GB" b="0" i="0" dirty="0">
              <a:solidFill>
                <a:srgbClr val="000000"/>
              </a:solidFill>
              <a:effectLst/>
              <a:highlight>
                <a:srgbClr val="FFFFFF"/>
              </a:highlight>
              <a:latin typeface="Segoe UI" panose="020B0502040204020203" pitchFamily="34" charset="0"/>
            </a:endParaRPr>
          </a:p>
          <a:p>
            <a:pPr algn="l" rtl="0" fontAlgn="base"/>
            <a:r>
              <a:rPr lang="cy-GB" sz="1800" b="0" i="0" dirty="0">
                <a:solidFill>
                  <a:srgbClr val="000000"/>
                </a:solidFill>
                <a:effectLst/>
                <a:highlight>
                  <a:srgbClr val="FFFFFF"/>
                </a:highlight>
                <a:latin typeface="Arial" panose="020B0604020202020204" pitchFamily="34" charset="0"/>
              </a:rPr>
              <a:t>DD4: Archwilio’n feirniadol sut i gynllunio, gweithredu a gwerthuso newid mewn ymarfer a fydd o fudd i ddysgwyr y mae tlodi ac anfantais yn effeithio arnynt mewn lleoliadau addysgol.  </a:t>
            </a:r>
            <a:endParaRPr lang="cy-GB" b="0" i="0" dirty="0">
              <a:solidFill>
                <a:srgbClr val="000000"/>
              </a:solidFill>
              <a:effectLst/>
              <a:highlight>
                <a:srgbClr val="FFFFFF"/>
              </a:highlight>
              <a:latin typeface="Segoe UI" panose="020B0502040204020203" pitchFamily="34" charset="0"/>
            </a:endParaRPr>
          </a:p>
          <a:p>
            <a:pPr marL="0" indent="0" algn="l" rtl="0" fontAlgn="base">
              <a:buNone/>
            </a:pPr>
            <a:endParaRPr lang="cy-GB" b="0" i="0" dirty="0">
              <a:solidFill>
                <a:srgbClr val="000000"/>
              </a:solidFill>
              <a:effectLst/>
              <a:highlight>
                <a:srgbClr val="FFFFFF"/>
              </a:highlight>
              <a:latin typeface="Segoe UI" panose="020B0502040204020203" pitchFamily="34" charset="0"/>
            </a:endParaRPr>
          </a:p>
          <a:p>
            <a:pPr marL="0" indent="0" algn="l" rtl="0" fontAlgn="base">
              <a:buNone/>
            </a:pPr>
            <a:r>
              <a:rPr lang="cy-GB" sz="1800" b="0" i="0" dirty="0">
                <a:solidFill>
                  <a:srgbClr val="000000"/>
                </a:solidFill>
                <a:effectLst/>
                <a:highlight>
                  <a:srgbClr val="FFFFFF"/>
                </a:highlight>
                <a:latin typeface="Arial" panose="020B0604020202020204" pitchFamily="34" charset="0"/>
              </a:rPr>
              <a:t>Bydd angen i chi ystyried sut y byddech yn ymateb i’r mater / materion a nodwyd ac a archwiliwyd yn Rhan 1 yn eich ymarfer eich hun. Bydd angen i chi gyfiawnhau'n feirniadol eich cynllun gweithredu arfaethedig, ac os caiff ei weithredu, arddangos pam eich bod yn credu y gallai gyfrannu at fynd i'r afael â'r materion a nodwyd. Bydd angen i chi hefyd ystyried sut byddech chi’n gwerthuso’r newidiadau y byddech chi’n eu rhoi ar waith. </a:t>
            </a:r>
            <a:endParaRPr lang="cy-GB" b="0" i="0" dirty="0">
              <a:solidFill>
                <a:srgbClr val="000000"/>
              </a:solidFill>
              <a:effectLst/>
              <a:highlight>
                <a:srgbClr val="FFFFFF"/>
              </a:highlight>
              <a:latin typeface="Segoe UI" panose="020B0502040204020203" pitchFamily="34" charset="0"/>
            </a:endParaRPr>
          </a:p>
          <a:p>
            <a:pPr marL="0" indent="0" algn="l" rtl="0" fontAlgn="base">
              <a:buNone/>
            </a:pPr>
            <a:r>
              <a:rPr lang="cy-GB" sz="1800" b="0" i="0" dirty="0">
                <a:solidFill>
                  <a:srgbClr val="000000"/>
                </a:solidFill>
                <a:effectLst/>
                <a:highlight>
                  <a:srgbClr val="FFFFFF"/>
                </a:highlight>
                <a:latin typeface="Arial" panose="020B0604020202020204" pitchFamily="34" charset="0"/>
              </a:rPr>
              <a:t> </a:t>
            </a:r>
            <a:endParaRPr lang="cy-GB" b="0" i="0" dirty="0">
              <a:solidFill>
                <a:srgbClr val="000000"/>
              </a:solidFill>
              <a:effectLst/>
              <a:highlight>
                <a:srgbClr val="FFFFFF"/>
              </a:highlight>
              <a:latin typeface="Segoe UI" panose="020B0502040204020203" pitchFamily="34" charset="0"/>
            </a:endParaRPr>
          </a:p>
          <a:p>
            <a:endParaRPr lang="en-GB" dirty="0"/>
          </a:p>
        </p:txBody>
      </p:sp>
    </p:spTree>
    <p:extLst>
      <p:ext uri="{BB962C8B-B14F-4D97-AF65-F5344CB8AC3E}">
        <p14:creationId xmlns:p14="http://schemas.microsoft.com/office/powerpoint/2010/main" val="40388214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F9E9F-BE65-7748-AA4D-A6D83611C42E}"/>
              </a:ext>
            </a:extLst>
          </p:cNvPr>
          <p:cNvSpPr>
            <a:spLocks noGrp="1"/>
          </p:cNvSpPr>
          <p:nvPr>
            <p:ph type="title"/>
          </p:nvPr>
        </p:nvSpPr>
        <p:spPr>
          <a:xfrm>
            <a:off x="157595" y="226581"/>
            <a:ext cx="7886700" cy="1325563"/>
          </a:xfrm>
        </p:spPr>
        <p:txBody>
          <a:bodyPr>
            <a:normAutofit/>
          </a:bodyPr>
          <a:lstStyle/>
          <a:p>
            <a:r>
              <a:rPr lang="cy-GB" sz="2000" b="1" i="0" dirty="0">
                <a:solidFill>
                  <a:srgbClr val="000000"/>
                </a:solidFill>
                <a:effectLst/>
                <a:highlight>
                  <a:srgbClr val="FFFFFF"/>
                </a:highlight>
                <a:latin typeface="Arial" panose="020B0604020202020204" pitchFamily="34" charset="0"/>
              </a:rPr>
              <a:t>Rhan 2: Cynllun Gweithredu - 2,000 o eiriau 50%</a:t>
            </a:r>
            <a:r>
              <a:rPr lang="cy-GB" sz="2000" b="0" i="0" dirty="0">
                <a:solidFill>
                  <a:srgbClr val="000000"/>
                </a:solidFill>
                <a:effectLst/>
                <a:highlight>
                  <a:srgbClr val="FFFFFF"/>
                </a:highlight>
                <a:latin typeface="Arial" panose="020B0604020202020204" pitchFamily="34" charset="0"/>
              </a:rPr>
              <a:t> </a:t>
            </a:r>
            <a:br>
              <a:rPr lang="cy-GB" b="0" i="0" dirty="0">
                <a:solidFill>
                  <a:srgbClr val="000000"/>
                </a:solidFill>
                <a:effectLst/>
                <a:highlight>
                  <a:srgbClr val="FFFFFF"/>
                </a:highlight>
                <a:latin typeface="Segoe UI" panose="020B0502040204020203" pitchFamily="34" charset="0"/>
              </a:rPr>
            </a:br>
            <a:endParaRPr lang="en-GB" dirty="0"/>
          </a:p>
        </p:txBody>
      </p:sp>
      <p:sp>
        <p:nvSpPr>
          <p:cNvPr id="3" name="Content Placeholder 2">
            <a:extLst>
              <a:ext uri="{FF2B5EF4-FFF2-40B4-BE49-F238E27FC236}">
                <a16:creationId xmlns:a16="http://schemas.microsoft.com/office/drawing/2014/main" id="{10676CCE-C06D-6E3D-1EBA-16ACA4CA61B5}"/>
              </a:ext>
            </a:extLst>
          </p:cNvPr>
          <p:cNvSpPr>
            <a:spLocks noGrp="1"/>
          </p:cNvSpPr>
          <p:nvPr>
            <p:ph idx="1"/>
          </p:nvPr>
        </p:nvSpPr>
        <p:spPr>
          <a:xfrm>
            <a:off x="314325" y="1253331"/>
            <a:ext cx="8515350" cy="4351338"/>
          </a:xfrm>
        </p:spPr>
        <p:txBody>
          <a:bodyPr>
            <a:normAutofit lnSpcReduction="10000"/>
          </a:bodyPr>
          <a:lstStyle/>
          <a:p>
            <a:pPr marL="0" indent="0" algn="l" rtl="0" fontAlgn="base">
              <a:buNone/>
            </a:pPr>
            <a:endParaRPr lang="cy-GB" b="0" i="0" dirty="0">
              <a:solidFill>
                <a:srgbClr val="000000"/>
              </a:solidFill>
              <a:effectLst/>
              <a:highlight>
                <a:srgbClr val="FFFFFF"/>
              </a:highlight>
              <a:latin typeface="Segoe UI" panose="020B0502040204020203" pitchFamily="34" charset="0"/>
            </a:endParaRPr>
          </a:p>
          <a:p>
            <a:pPr marL="0" indent="0" algn="l" rtl="0" fontAlgn="base">
              <a:buNone/>
            </a:pPr>
            <a:r>
              <a:rPr lang="cy-GB" sz="1800" b="1" i="0" dirty="0">
                <a:solidFill>
                  <a:srgbClr val="000000"/>
                </a:solidFill>
                <a:effectLst/>
                <a:highlight>
                  <a:srgbClr val="FFFFFF"/>
                </a:highlight>
                <a:latin typeface="Arial" panose="020B0604020202020204" pitchFamily="34" charset="0"/>
              </a:rPr>
              <a:t>Sut ddylai’r cynllun gweithredu edrych?</a:t>
            </a:r>
            <a:r>
              <a:rPr lang="cy-GB" sz="1800" b="0" i="0" dirty="0">
                <a:solidFill>
                  <a:srgbClr val="000000"/>
                </a:solidFill>
                <a:effectLst/>
                <a:highlight>
                  <a:srgbClr val="FFFFFF"/>
                </a:highlight>
                <a:latin typeface="Arial" panose="020B0604020202020204" pitchFamily="34" charset="0"/>
              </a:rPr>
              <a:t> </a:t>
            </a:r>
            <a:endParaRPr lang="cy-GB" b="0" i="0" dirty="0">
              <a:solidFill>
                <a:srgbClr val="000000"/>
              </a:solidFill>
              <a:effectLst/>
              <a:highlight>
                <a:srgbClr val="FFFFFF"/>
              </a:highlight>
              <a:latin typeface="Segoe UI" panose="020B0502040204020203" pitchFamily="34" charset="0"/>
            </a:endParaRPr>
          </a:p>
          <a:p>
            <a:pPr algn="l" rtl="0" fontAlgn="base"/>
            <a:r>
              <a:rPr lang="cy-GB" sz="1800" b="1" i="0" dirty="0">
                <a:solidFill>
                  <a:srgbClr val="000000"/>
                </a:solidFill>
                <a:effectLst/>
                <a:highlight>
                  <a:srgbClr val="FFFFFF"/>
                </a:highlight>
                <a:latin typeface="Arial" panose="020B0604020202020204" pitchFamily="34" charset="0"/>
              </a:rPr>
              <a:t>Mae’r adran hon yn nodi eich newid mewn ymarfer </a:t>
            </a:r>
            <a:r>
              <a:rPr lang="cy-GB" sz="1800" b="0" i="0" dirty="0">
                <a:solidFill>
                  <a:srgbClr val="000000"/>
                </a:solidFill>
                <a:effectLst/>
                <a:highlight>
                  <a:srgbClr val="FFFFFF"/>
                </a:highlight>
                <a:latin typeface="Arial" panose="020B0604020202020204" pitchFamily="34" charset="0"/>
              </a:rPr>
              <a:t>er mwyn ymateb i dlodi ac anfantais yn eich lleoliad addysgol. Gan ddefnyddio’r mater / materion a godwyd yn rhan 1 yr aseiniad hwn, archwiliwch yn feirniadol a </a:t>
            </a:r>
            <a:r>
              <a:rPr lang="cy-GB" sz="1800" b="1" i="0" dirty="0">
                <a:solidFill>
                  <a:srgbClr val="000000"/>
                </a:solidFill>
                <a:effectLst/>
                <a:highlight>
                  <a:srgbClr val="FFFFFF"/>
                </a:highlight>
                <a:latin typeface="Arial" panose="020B0604020202020204" pitchFamily="34" charset="0"/>
              </a:rPr>
              <a:t>chynnig datrysiadau</a:t>
            </a:r>
            <a:r>
              <a:rPr lang="cy-GB" sz="1800" b="0" i="0" dirty="0">
                <a:solidFill>
                  <a:srgbClr val="000000"/>
                </a:solidFill>
                <a:effectLst/>
                <a:highlight>
                  <a:srgbClr val="FFFFFF"/>
                </a:highlight>
                <a:latin typeface="Arial" panose="020B0604020202020204" pitchFamily="34" charset="0"/>
              </a:rPr>
              <a:t> i’r problemau a nodwyd. Bydd angen i chi gyflwyno tystiolaeth o </a:t>
            </a:r>
            <a:r>
              <a:rPr lang="cy-GB" sz="1800" b="1" i="0" dirty="0">
                <a:solidFill>
                  <a:srgbClr val="000000"/>
                </a:solidFill>
                <a:effectLst/>
                <a:highlight>
                  <a:srgbClr val="FFFFFF"/>
                </a:highlight>
                <a:latin typeface="Arial" panose="020B0604020202020204" pitchFamily="34" charset="0"/>
              </a:rPr>
              <a:t>fyfyrio beirniadol ar heriau</a:t>
            </a:r>
            <a:r>
              <a:rPr lang="cy-GB" sz="1800" b="0" i="0" dirty="0">
                <a:solidFill>
                  <a:srgbClr val="000000"/>
                </a:solidFill>
                <a:effectLst/>
                <a:highlight>
                  <a:srgbClr val="FFFFFF"/>
                </a:highlight>
                <a:latin typeface="Arial" panose="020B0604020202020204" pitchFamily="34" charset="0"/>
              </a:rPr>
              <a:t> eich datrysiadau arfaethedig. O fewn y cyd-destun a nodwyd.  </a:t>
            </a:r>
            <a:endParaRPr lang="cy-GB" b="0" i="0" dirty="0">
              <a:solidFill>
                <a:srgbClr val="000000"/>
              </a:solidFill>
              <a:effectLst/>
              <a:highlight>
                <a:srgbClr val="FFFFFF"/>
              </a:highlight>
              <a:latin typeface="Segoe UI" panose="020B0502040204020203" pitchFamily="34" charset="0"/>
            </a:endParaRPr>
          </a:p>
          <a:p>
            <a:pPr algn="l" rtl="0" fontAlgn="base"/>
            <a:r>
              <a:rPr lang="cy-GB" sz="1800" b="1" i="0" dirty="0">
                <a:solidFill>
                  <a:srgbClr val="000000"/>
                </a:solidFill>
                <a:effectLst/>
                <a:highlight>
                  <a:srgbClr val="FFFFFF"/>
                </a:highlight>
                <a:latin typeface="Arial" panose="020B0604020202020204" pitchFamily="34" charset="0"/>
              </a:rPr>
              <a:t>Gellir ysgrifennu eich cynllun gweithredu ar ffurf tabl neu gan ddefnyddio is-benawdau. </a:t>
            </a:r>
            <a:r>
              <a:rPr lang="cy-GB" sz="1800" b="0" i="0" dirty="0">
                <a:solidFill>
                  <a:srgbClr val="000000"/>
                </a:solidFill>
                <a:effectLst/>
                <a:highlight>
                  <a:srgbClr val="FFFFFF"/>
                </a:highlight>
                <a:latin typeface="Arial" panose="020B0604020202020204" pitchFamily="34" charset="0"/>
              </a:rPr>
              <a:t>Bydd yn defnyddio </a:t>
            </a:r>
            <a:r>
              <a:rPr lang="cy-GB" sz="1800" b="1" i="0" dirty="0">
                <a:solidFill>
                  <a:srgbClr val="000000"/>
                </a:solidFill>
                <a:effectLst/>
                <a:highlight>
                  <a:srgbClr val="FFFFFF"/>
                </a:highlight>
                <a:latin typeface="Arial" panose="020B0604020202020204" pitchFamily="34" charset="0"/>
              </a:rPr>
              <a:t>tystiolaeth empirig</a:t>
            </a:r>
            <a:r>
              <a:rPr lang="cy-GB" sz="1800" b="0" i="0" dirty="0">
                <a:solidFill>
                  <a:srgbClr val="000000"/>
                </a:solidFill>
                <a:effectLst/>
                <a:highlight>
                  <a:srgbClr val="FFFFFF"/>
                </a:highlight>
                <a:latin typeface="Arial" panose="020B0604020202020204" pitchFamily="34" charset="0"/>
              </a:rPr>
              <a:t> o lenyddiaeth, polisïau a damcaniaethau perthnasol, a dylid cyfeirio atynt drwyddi draw. Bydd angen i chi ystyried eich nodau </a:t>
            </a:r>
            <a:r>
              <a:rPr lang="cy-GB" sz="1800" b="1" i="0" dirty="0">
                <a:solidFill>
                  <a:srgbClr val="000000"/>
                </a:solidFill>
                <a:effectLst/>
                <a:highlight>
                  <a:srgbClr val="FFFFFF"/>
                </a:highlight>
                <a:latin typeface="Arial" panose="020B0604020202020204" pitchFamily="34" charset="0"/>
              </a:rPr>
              <a:t>penodol</a:t>
            </a:r>
            <a:r>
              <a:rPr lang="cy-GB" sz="1800" b="0" i="0" dirty="0">
                <a:solidFill>
                  <a:srgbClr val="000000"/>
                </a:solidFill>
                <a:effectLst/>
                <a:highlight>
                  <a:srgbClr val="FFFFFF"/>
                </a:highlight>
                <a:latin typeface="Arial" panose="020B0604020202020204" pitchFamily="34" charset="0"/>
              </a:rPr>
              <a:t> (a pham rydych chi’n ei ddewis/eu dewis), sut byddwch chi’n gwerthuso neu’n </a:t>
            </a:r>
            <a:r>
              <a:rPr lang="cy-GB" sz="1800" b="1" i="0" dirty="0">
                <a:solidFill>
                  <a:srgbClr val="000000"/>
                </a:solidFill>
                <a:effectLst/>
                <a:highlight>
                  <a:srgbClr val="FFFFFF"/>
                </a:highlight>
                <a:latin typeface="Arial" panose="020B0604020202020204" pitchFamily="34" charset="0"/>
              </a:rPr>
              <a:t>mesur</a:t>
            </a:r>
            <a:r>
              <a:rPr lang="cy-GB" sz="1800" b="0" i="0" dirty="0">
                <a:solidFill>
                  <a:srgbClr val="000000"/>
                </a:solidFill>
                <a:effectLst/>
                <a:highlight>
                  <a:srgbClr val="FFFFFF"/>
                </a:highlight>
                <a:latin typeface="Arial" panose="020B0604020202020204" pitchFamily="34" charset="0"/>
              </a:rPr>
              <a:t> cynnydd, yr heriau o ran </a:t>
            </a:r>
            <a:r>
              <a:rPr lang="cy-GB" sz="1800" b="1" i="0" dirty="0">
                <a:solidFill>
                  <a:srgbClr val="000000"/>
                </a:solidFill>
                <a:effectLst/>
                <a:highlight>
                  <a:srgbClr val="FFFFFF"/>
                </a:highlight>
                <a:latin typeface="Arial" panose="020B0604020202020204" pitchFamily="34" charset="0"/>
              </a:rPr>
              <a:t>cyflawni</a:t>
            </a:r>
            <a:r>
              <a:rPr lang="cy-GB" sz="1800" b="0" i="0" dirty="0">
                <a:solidFill>
                  <a:srgbClr val="000000"/>
                </a:solidFill>
                <a:effectLst/>
                <a:highlight>
                  <a:srgbClr val="FFFFFF"/>
                </a:highlight>
                <a:latin typeface="Arial" panose="020B0604020202020204" pitchFamily="34" charset="0"/>
              </a:rPr>
              <a:t> eich nodau (gwnewch yn siŵr eu bod yn </a:t>
            </a:r>
            <a:r>
              <a:rPr lang="cy-GB" sz="1800" b="1" i="0" dirty="0">
                <a:solidFill>
                  <a:srgbClr val="000000"/>
                </a:solidFill>
                <a:effectLst/>
                <a:highlight>
                  <a:srgbClr val="FFFFFF"/>
                </a:highlight>
                <a:latin typeface="Arial" panose="020B0604020202020204" pitchFamily="34" charset="0"/>
              </a:rPr>
              <a:t>berthnasol</a:t>
            </a:r>
            <a:r>
              <a:rPr lang="cy-GB" sz="1800" b="0" i="0" dirty="0">
                <a:solidFill>
                  <a:srgbClr val="000000"/>
                </a:solidFill>
                <a:effectLst/>
                <a:highlight>
                  <a:srgbClr val="FFFFFF"/>
                </a:highlight>
                <a:latin typeface="Arial" panose="020B0604020202020204" pitchFamily="34" charset="0"/>
              </a:rPr>
              <a:t> o ran ymateb i dlodi ac anfantais) a nodwch ddyddiad gorffen realistig ac </a:t>
            </a:r>
            <a:r>
              <a:rPr lang="cy-GB" sz="1800" b="1" i="0" dirty="0">
                <a:solidFill>
                  <a:srgbClr val="000000"/>
                </a:solidFill>
                <a:effectLst/>
                <a:highlight>
                  <a:srgbClr val="FFFFFF"/>
                </a:highlight>
                <a:latin typeface="Arial" panose="020B0604020202020204" pitchFamily="34" charset="0"/>
              </a:rPr>
              <a:t>amserol</a:t>
            </a:r>
            <a:r>
              <a:rPr lang="cy-GB" sz="1800" b="0" i="0" dirty="0">
                <a:solidFill>
                  <a:srgbClr val="000000"/>
                </a:solidFill>
                <a:effectLst/>
                <a:highlight>
                  <a:srgbClr val="FFFFFF"/>
                </a:highlight>
                <a:latin typeface="Arial" panose="020B0604020202020204" pitchFamily="34" charset="0"/>
              </a:rPr>
              <a:t> (os yw’n briodol). Mae’r rhain yn nodau CAMPUS ar gyfer eich cynllun gweithredu.  </a:t>
            </a:r>
            <a:endParaRPr lang="cy-GB" b="0" i="0" dirty="0">
              <a:solidFill>
                <a:srgbClr val="000000"/>
              </a:solidFill>
              <a:effectLst/>
              <a:highlight>
                <a:srgbClr val="FFFFFF"/>
              </a:highlight>
              <a:latin typeface="Segoe UI" panose="020B0502040204020203" pitchFamily="34" charset="0"/>
            </a:endParaRPr>
          </a:p>
          <a:p>
            <a:endParaRPr lang="en-GB" dirty="0"/>
          </a:p>
        </p:txBody>
      </p:sp>
    </p:spTree>
    <p:extLst>
      <p:ext uri="{BB962C8B-B14F-4D97-AF65-F5344CB8AC3E}">
        <p14:creationId xmlns:p14="http://schemas.microsoft.com/office/powerpoint/2010/main" val="609565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5AAB06-3713-8FC7-7606-FDB2243D1299}"/>
              </a:ext>
            </a:extLst>
          </p:cNvPr>
          <p:cNvSpPr>
            <a:spLocks noGrp="1"/>
          </p:cNvSpPr>
          <p:nvPr>
            <p:ph idx="1"/>
          </p:nvPr>
        </p:nvSpPr>
        <p:spPr>
          <a:xfrm>
            <a:off x="365413" y="980498"/>
            <a:ext cx="7886700" cy="4351338"/>
          </a:xfrm>
        </p:spPr>
        <p:txBody>
          <a:bodyPr/>
          <a:lstStyle/>
          <a:p>
            <a:pPr marL="0" indent="0" algn="l" rtl="0" fontAlgn="base">
              <a:buNone/>
            </a:pPr>
            <a:r>
              <a:rPr lang="cy-GB" sz="1800" b="1" i="0" dirty="0">
                <a:effectLst/>
                <a:highlight>
                  <a:srgbClr val="FFFFFF"/>
                </a:highlight>
                <a:latin typeface="Arial" panose="020B0604020202020204" pitchFamily="34" charset="0"/>
              </a:rPr>
              <a:t>Deilliant Dysgu 3:</a:t>
            </a:r>
            <a:r>
              <a:rPr lang="cy-GB" sz="1800" b="0" i="0" dirty="0">
                <a:effectLst/>
                <a:highlight>
                  <a:srgbClr val="FFFFFF"/>
                </a:highlight>
                <a:latin typeface="Arial" panose="020B0604020202020204" pitchFamily="34" charset="0"/>
              </a:rPr>
              <a:t> </a:t>
            </a:r>
            <a:r>
              <a:rPr lang="cy-GB" sz="1800" b="1" i="0" dirty="0">
                <a:effectLst/>
                <a:highlight>
                  <a:srgbClr val="FFFFFF"/>
                </a:highlight>
                <a:latin typeface="Arial" panose="020B0604020202020204" pitchFamily="34" charset="0"/>
              </a:rPr>
              <a:t>20% </a:t>
            </a:r>
            <a:r>
              <a:rPr lang="cy-GB" sz="1800" b="0" i="0" dirty="0">
                <a:effectLst/>
                <a:highlight>
                  <a:srgbClr val="FFFFFF"/>
                </a:highlight>
                <a:latin typeface="Arial" panose="020B0604020202020204" pitchFamily="34" charset="0"/>
              </a:rPr>
              <a:t>  </a:t>
            </a:r>
            <a:endParaRPr lang="cy-GB" b="0" i="0" dirty="0">
              <a:effectLst/>
              <a:highlight>
                <a:srgbClr val="FFFFFF"/>
              </a:highlight>
              <a:latin typeface="Segoe UI" panose="020B0502040204020203" pitchFamily="34" charset="0"/>
            </a:endParaRPr>
          </a:p>
          <a:p>
            <a:pPr algn="l" rtl="0" fontAlgn="base"/>
            <a:r>
              <a:rPr lang="cy-GB" sz="1800" b="0" i="0" dirty="0">
                <a:effectLst/>
                <a:highlight>
                  <a:srgbClr val="FFFFFF"/>
                </a:highlight>
                <a:latin typeface="Arial" panose="020B0604020202020204" pitchFamily="34" charset="0"/>
              </a:rPr>
              <a:t>Mewn un adran o’ch cynllun gweithredu, mae angen i chi ystyried pwyslais presennol y llywodraeth ar ddulliau systemau cyfan a beth mae hyn yn ei olygu i’ch ymarfer a’ch cynllun gweithredu arfaethedig. Gallai hyn fod yn gysylltiedig â’r pwyslais newydd ar Ysgolion Bro yng Nghymru, neu ddulliau systemau cyfan eraill a sut y gall y dull hwn fod yn fuddiol, er bod ganddo heriau. Efallai y byddwch yn ystyried sut y gallai gweithio gydag eraill ar draws systemau fod yn heriol wrth weithredu eich datrysiad arfaethedig. </a:t>
            </a:r>
            <a:endParaRPr lang="cy-GB" b="0" i="0" dirty="0">
              <a:effectLst/>
              <a:highlight>
                <a:srgbClr val="FFFFFF"/>
              </a:highlight>
              <a:latin typeface="Segoe UI" panose="020B0502040204020203" pitchFamily="34" charset="0"/>
            </a:endParaRPr>
          </a:p>
          <a:p>
            <a:pPr marL="0" indent="0" algn="l" rtl="0" fontAlgn="base">
              <a:buNone/>
            </a:pPr>
            <a:r>
              <a:rPr lang="cy-GB" sz="1800" b="1" i="0" dirty="0">
                <a:effectLst/>
                <a:highlight>
                  <a:srgbClr val="FFFFFF"/>
                </a:highlight>
                <a:latin typeface="Arial" panose="020B0604020202020204" pitchFamily="34" charset="0"/>
              </a:rPr>
              <a:t>Deilliant Dysgu 4: 30% </a:t>
            </a:r>
            <a:r>
              <a:rPr lang="cy-GB" sz="1800" b="0" i="0" dirty="0">
                <a:effectLst/>
                <a:highlight>
                  <a:srgbClr val="FFFFFF"/>
                </a:highlight>
                <a:latin typeface="Arial" panose="020B0604020202020204" pitchFamily="34" charset="0"/>
              </a:rPr>
              <a:t> </a:t>
            </a:r>
            <a:endParaRPr lang="cy-GB" b="0" i="0" dirty="0">
              <a:effectLst/>
              <a:highlight>
                <a:srgbClr val="FFFFFF"/>
              </a:highlight>
              <a:latin typeface="Segoe UI" panose="020B0502040204020203" pitchFamily="34" charset="0"/>
            </a:endParaRPr>
          </a:p>
          <a:p>
            <a:pPr algn="l" rtl="0" fontAlgn="base"/>
            <a:r>
              <a:rPr lang="cy-GB" sz="1800" b="0" i="0" dirty="0">
                <a:effectLst/>
                <a:highlight>
                  <a:srgbClr val="FFFFFF"/>
                </a:highlight>
                <a:latin typeface="Arial" panose="020B0604020202020204" pitchFamily="34" charset="0"/>
              </a:rPr>
              <a:t>Ystyriwch eich datrysiad arfaethedig. Sut fyddech chi’n cynllunio i wneud hyn? Beth fyddai’r pryderon? Sut fyddech chi’n ei roi ar waith? Beth yw'r heriau? Sut fyddwch chi’n gwybod ei fod yn gweithio? Beth fyddwch chi’n ei ddefnyddio i werthuso newidiadau i ddysgwyr? Beth yw’r rhwystrau rhag gwerthuso’r newid hwn? </a:t>
            </a:r>
            <a:endParaRPr lang="cy-GB" b="0" i="0" dirty="0">
              <a:effectLst/>
              <a:highlight>
                <a:srgbClr val="FFFFFF"/>
              </a:highlight>
              <a:latin typeface="Segoe UI" panose="020B0502040204020203" pitchFamily="34" charset="0"/>
            </a:endParaRPr>
          </a:p>
          <a:p>
            <a:endParaRPr lang="en-GB" dirty="0"/>
          </a:p>
        </p:txBody>
      </p:sp>
    </p:spTree>
    <p:extLst>
      <p:ext uri="{BB962C8B-B14F-4D97-AF65-F5344CB8AC3E}">
        <p14:creationId xmlns:p14="http://schemas.microsoft.com/office/powerpoint/2010/main" val="3456835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Content Placeholder 3"/>
          <p:cNvSpPr txBox="1">
            <a:spLocks noGrp="1"/>
          </p:cNvSpPr>
          <p:nvPr>
            <p:ph type="body" idx="1"/>
          </p:nvPr>
        </p:nvSpPr>
        <p:spPr>
          <a:xfrm>
            <a:off x="286331" y="100880"/>
            <a:ext cx="7156813" cy="476201"/>
          </a:xfrm>
          <a:prstGeom prst="rect">
            <a:avLst/>
          </a:prstGeom>
        </p:spPr>
        <p:txBody>
          <a:bodyPr>
            <a:normAutofit fontScale="85000" lnSpcReduction="20000"/>
          </a:bodyPr>
          <a:lstStyle>
            <a:lvl1pPr marL="0" indent="228600">
              <a:buSzTx/>
              <a:buNone/>
              <a:defRPr sz="4000">
                <a:latin typeface="Arial"/>
                <a:ea typeface="Arial"/>
                <a:cs typeface="Arial"/>
                <a:sym typeface="Arial"/>
              </a:defRPr>
            </a:lvl1pPr>
          </a:lstStyle>
          <a:p>
            <a:r>
              <a:rPr dirty="0">
                <a:solidFill>
                  <a:srgbClr val="0070C0"/>
                </a:solidFill>
              </a:rPr>
              <a:t>Assessment overview</a:t>
            </a:r>
          </a:p>
        </p:txBody>
      </p:sp>
      <p:sp>
        <p:nvSpPr>
          <p:cNvPr id="2" name="Rectangle 1">
            <a:extLst>
              <a:ext uri="{FF2B5EF4-FFF2-40B4-BE49-F238E27FC236}">
                <a16:creationId xmlns:a16="http://schemas.microsoft.com/office/drawing/2014/main" id="{2339A448-55EE-7F4E-9266-EE9F60C06B51}"/>
              </a:ext>
            </a:extLst>
          </p:cNvPr>
          <p:cNvSpPr/>
          <p:nvPr/>
        </p:nvSpPr>
        <p:spPr>
          <a:xfrm>
            <a:off x="286331" y="545550"/>
            <a:ext cx="7156813" cy="588623"/>
          </a:xfrm>
          <a:prstGeom prst="rect">
            <a:avLst/>
          </a:prstGeom>
        </p:spPr>
        <p:txBody>
          <a:bodyPr wrap="square">
            <a:spAutoFit/>
          </a:bodyPr>
          <a:lstStyle/>
          <a:p>
            <a:pPr>
              <a:lnSpc>
                <a:spcPct val="115000"/>
              </a:lnSpc>
            </a:pPr>
            <a:r>
              <a:rPr lang="en-GB" sz="1500" b="1" dirty="0">
                <a:solidFill>
                  <a:srgbClr val="0070C0"/>
                </a:solidFill>
                <a:latin typeface="Calibri" panose="020F0502020204030204" pitchFamily="34" charset="0"/>
                <a:ea typeface="Arial" panose="020B0604020202020204" pitchFamily="34" charset="0"/>
                <a:cs typeface="Calibri" panose="020F0502020204030204" pitchFamily="34" charset="0"/>
              </a:rPr>
              <a:t>Assessment: Report </a:t>
            </a:r>
            <a:r>
              <a:rPr lang="en-GB" sz="1500" b="1" dirty="0">
                <a:solidFill>
                  <a:srgbClr val="0070C0"/>
                </a:solidFill>
                <a:latin typeface="Calibri" panose="020F0502020204030204" pitchFamily="34" charset="0"/>
                <a:ea typeface="Calibri" panose="020F0502020204030204" pitchFamily="34" charset="0"/>
                <a:cs typeface="Calibri" panose="020F0502020204030204" pitchFamily="34" charset="0"/>
              </a:rPr>
              <a:t>(4000 words) 2 parts</a:t>
            </a:r>
          </a:p>
          <a:p>
            <a:r>
              <a:rPr lang="en-GB" sz="1500" dirty="0">
                <a:solidFill>
                  <a:srgbClr val="0070C0"/>
                </a:solidFill>
                <a:latin typeface="Calibri" panose="020F0502020204030204" pitchFamily="34" charset="0"/>
                <a:ea typeface="Calibri" panose="020F0502020204030204" pitchFamily="34" charset="0"/>
                <a:cs typeface="Calibri" panose="020F0502020204030204" pitchFamily="34" charset="0"/>
              </a:rPr>
              <a:t>This module offers one assessment. This is worth 100% of the overall module grade.</a:t>
            </a:r>
            <a:endParaRPr lang="en-GB" sz="1500" dirty="0">
              <a:solidFill>
                <a:srgbClr val="0070C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id="{3B2DDE32-08A1-7F4F-866F-3C02C456FAA2}"/>
              </a:ext>
            </a:extLst>
          </p:cNvPr>
          <p:cNvSpPr/>
          <p:nvPr/>
        </p:nvSpPr>
        <p:spPr>
          <a:xfrm>
            <a:off x="286331" y="1021751"/>
            <a:ext cx="7788728" cy="5001241"/>
          </a:xfrm>
          <a:prstGeom prst="rect">
            <a:avLst/>
          </a:prstGeom>
        </p:spPr>
        <p:txBody>
          <a:bodyPr wrap="square">
            <a:spAutoFit/>
          </a:bodyPr>
          <a:lstStyle/>
          <a:p>
            <a:pPr algn="l" rtl="0" fontAlgn="base"/>
            <a:r>
              <a:rPr lang="en-GB" sz="1800" b="0" i="0" dirty="0">
                <a:solidFill>
                  <a:srgbClr val="000000"/>
                </a:solidFill>
                <a:effectLst/>
                <a:highlight>
                  <a:srgbClr val="FFFFFF"/>
                </a:highlight>
                <a:latin typeface="Calibri" panose="020F0502020204030204" pitchFamily="34" charset="0"/>
              </a:rPr>
              <a:t> </a:t>
            </a:r>
            <a:endParaRPr lang="en-GB" sz="1200" b="0" i="0" dirty="0">
              <a:solidFill>
                <a:srgbClr val="0070C0"/>
              </a:solidFill>
              <a:effectLst/>
              <a:highlight>
                <a:srgbClr val="FFFFFF"/>
              </a:highlight>
              <a:latin typeface="Segoe UI" panose="020B0502040204020203" pitchFamily="34" charset="0"/>
            </a:endParaRPr>
          </a:p>
          <a:p>
            <a:pPr algn="l" rtl="0" fontAlgn="base"/>
            <a:r>
              <a:rPr lang="en-GB" sz="1800" b="1" i="0" u="sng" dirty="0">
                <a:solidFill>
                  <a:srgbClr val="0070C0"/>
                </a:solidFill>
                <a:effectLst/>
                <a:highlight>
                  <a:srgbClr val="FFFFFF"/>
                </a:highlight>
                <a:latin typeface="Arial" panose="020B0604020202020204" pitchFamily="34" charset="0"/>
              </a:rPr>
              <a:t>Part 1 2,000 words 40%</a:t>
            </a:r>
            <a:r>
              <a:rPr lang="en-GB" sz="1800" b="0" i="0" dirty="0">
                <a:solidFill>
                  <a:srgbClr val="0070C0"/>
                </a:solidFill>
                <a:effectLst/>
                <a:highlight>
                  <a:srgbClr val="FFFFFF"/>
                </a:highlight>
                <a:latin typeface="Arial" panose="020B0604020202020204" pitchFamily="34" charset="0"/>
              </a:rPr>
              <a:t> </a:t>
            </a:r>
            <a:endParaRPr lang="en-GB" sz="1200" b="0" i="0" dirty="0">
              <a:solidFill>
                <a:srgbClr val="0070C0"/>
              </a:solidFill>
              <a:effectLst/>
              <a:highlight>
                <a:srgbClr val="FFFFFF"/>
              </a:highlight>
              <a:latin typeface="Segoe UI" panose="020B0502040204020203" pitchFamily="34" charset="0"/>
            </a:endParaRPr>
          </a:p>
          <a:p>
            <a:pPr algn="l" rtl="0" fontAlgn="base"/>
            <a:r>
              <a:rPr lang="en-GB" sz="1800" b="0" i="0" dirty="0">
                <a:solidFill>
                  <a:srgbClr val="0070C0"/>
                </a:solidFill>
                <a:effectLst/>
                <a:highlight>
                  <a:srgbClr val="FFFFFF"/>
                </a:highlight>
                <a:latin typeface="Arial" panose="020B0604020202020204" pitchFamily="34" charset="0"/>
              </a:rPr>
              <a:t> </a:t>
            </a:r>
            <a:endParaRPr lang="en-GB" sz="1200" b="0" i="0" dirty="0">
              <a:solidFill>
                <a:srgbClr val="0070C0"/>
              </a:solidFill>
              <a:effectLst/>
              <a:highlight>
                <a:srgbClr val="FFFFFF"/>
              </a:highlight>
              <a:latin typeface="Segoe UI" panose="020B0502040204020203" pitchFamily="34" charset="0"/>
            </a:endParaRPr>
          </a:p>
          <a:p>
            <a:pPr algn="just" rtl="0" fontAlgn="base"/>
            <a:r>
              <a:rPr lang="en-GB" sz="1800" b="0" i="0" dirty="0">
                <a:solidFill>
                  <a:srgbClr val="0070C0"/>
                </a:solidFill>
                <a:effectLst/>
                <a:highlight>
                  <a:srgbClr val="FFFFFF"/>
                </a:highlight>
                <a:latin typeface="Arial" panose="020B0604020202020204" pitchFamily="34" charset="0"/>
              </a:rPr>
              <a:t>LO1: Demonstrate a critical understanding of poverty and disadvantage on learners. (20%) </a:t>
            </a:r>
            <a:endParaRPr lang="en-GB" sz="1200" b="0" i="0" dirty="0">
              <a:solidFill>
                <a:srgbClr val="0070C0"/>
              </a:solidFill>
              <a:effectLst/>
              <a:highlight>
                <a:srgbClr val="FFFFFF"/>
              </a:highlight>
              <a:latin typeface="Segoe UI" panose="020B0502040204020203" pitchFamily="34" charset="0"/>
            </a:endParaRPr>
          </a:p>
          <a:p>
            <a:pPr algn="just" rtl="0" fontAlgn="base"/>
            <a:r>
              <a:rPr lang="en-GB" sz="1800" b="0" i="0" dirty="0">
                <a:solidFill>
                  <a:srgbClr val="0070C0"/>
                </a:solidFill>
                <a:effectLst/>
                <a:highlight>
                  <a:srgbClr val="FFFFFF"/>
                </a:highlight>
                <a:latin typeface="Arial" panose="020B0604020202020204" pitchFamily="34" charset="0"/>
              </a:rPr>
              <a:t> </a:t>
            </a:r>
            <a:endParaRPr lang="en-GB" sz="1200" b="0" i="0" dirty="0">
              <a:solidFill>
                <a:srgbClr val="0070C0"/>
              </a:solidFill>
              <a:effectLst/>
              <a:highlight>
                <a:srgbClr val="FFFFFF"/>
              </a:highlight>
              <a:latin typeface="Segoe UI" panose="020B0502040204020203" pitchFamily="34" charset="0"/>
            </a:endParaRPr>
          </a:p>
          <a:p>
            <a:pPr algn="just" rtl="0" fontAlgn="base"/>
            <a:r>
              <a:rPr lang="en-GB" sz="1800" b="0" i="0" dirty="0">
                <a:solidFill>
                  <a:srgbClr val="0070C0"/>
                </a:solidFill>
                <a:effectLst/>
                <a:highlight>
                  <a:srgbClr val="FFFFFF"/>
                </a:highlight>
                <a:latin typeface="Arial" panose="020B0604020202020204" pitchFamily="34" charset="0"/>
              </a:rPr>
              <a:t>LO2: Critically evaluate the practice and measurements of learning and development with learners who are impacted by poverty and disadvantage (20%) </a:t>
            </a:r>
            <a:endParaRPr lang="en-GB" sz="1200" b="0" i="0" dirty="0">
              <a:solidFill>
                <a:srgbClr val="0070C0"/>
              </a:solidFill>
              <a:effectLst/>
              <a:highlight>
                <a:srgbClr val="FFFFFF"/>
              </a:highlight>
              <a:latin typeface="Segoe UI" panose="020B0502040204020203" pitchFamily="34" charset="0"/>
            </a:endParaRPr>
          </a:p>
          <a:p>
            <a:pPr algn="l" rtl="0" fontAlgn="base"/>
            <a:r>
              <a:rPr lang="en-GB" sz="1800" b="0" i="0" dirty="0">
                <a:solidFill>
                  <a:srgbClr val="0070C0"/>
                </a:solidFill>
                <a:effectLst/>
                <a:highlight>
                  <a:srgbClr val="FFFFFF"/>
                </a:highlight>
                <a:latin typeface="Arial" panose="020B0604020202020204" pitchFamily="34" charset="0"/>
              </a:rPr>
              <a:t> </a:t>
            </a:r>
            <a:endParaRPr lang="en-GB" sz="1200" b="0" i="0" dirty="0">
              <a:solidFill>
                <a:srgbClr val="0070C0"/>
              </a:solidFill>
              <a:effectLst/>
              <a:highlight>
                <a:srgbClr val="FFFFFF"/>
              </a:highlight>
              <a:latin typeface="Segoe UI" panose="020B0502040204020203" pitchFamily="34" charset="0"/>
            </a:endParaRPr>
          </a:p>
          <a:p>
            <a:pPr algn="l" rtl="0" fontAlgn="base"/>
            <a:r>
              <a:rPr lang="en-GB" sz="1800" b="0" i="0" dirty="0">
                <a:solidFill>
                  <a:srgbClr val="0070C0"/>
                </a:solidFill>
                <a:effectLst/>
                <a:highlight>
                  <a:srgbClr val="FFFFFF"/>
                </a:highlight>
                <a:latin typeface="Arial" panose="020B0604020202020204" pitchFamily="34" charset="0"/>
              </a:rPr>
              <a:t>Drawing from literature and theory, you are asked to critically reflect on the impact of poverty and disadvantage on learners in your educational setting. You are asked to critically examine measurements used to show the learner progress and development in your educational setting, critically exploring whether these successfully identify and support learners who are impacted by poverty and disadvantage. </a:t>
            </a:r>
            <a:r>
              <a:rPr lang="en-GB" sz="1800" b="0" i="0" dirty="0">
                <a:solidFill>
                  <a:srgbClr val="000000"/>
                </a:solidFill>
                <a:effectLst/>
                <a:highlight>
                  <a:srgbClr val="FFFFFF"/>
                </a:highlight>
                <a:latin typeface="Arial" panose="020B0604020202020204" pitchFamily="34" charset="0"/>
              </a:rPr>
              <a:t> </a:t>
            </a:r>
            <a:endParaRPr lang="en-GB" sz="1200" b="0" i="0" dirty="0">
              <a:solidFill>
                <a:srgbClr val="000000"/>
              </a:solidFill>
              <a:effectLst/>
              <a:highlight>
                <a:srgbClr val="FFFFFF"/>
              </a:highlight>
              <a:latin typeface="Segoe UI" panose="020B0502040204020203" pitchFamily="34" charset="0"/>
            </a:endParaRPr>
          </a:p>
          <a:p>
            <a:pPr algn="l" rtl="0" fontAlgn="base"/>
            <a:r>
              <a:rPr lang="en-GB" sz="1800" b="0" i="0" dirty="0">
                <a:solidFill>
                  <a:srgbClr val="000000"/>
                </a:solidFill>
                <a:effectLst/>
                <a:highlight>
                  <a:srgbClr val="FFFFFF"/>
                </a:highlight>
                <a:latin typeface="Arial" panose="020B0604020202020204" pitchFamily="34" charset="0"/>
              </a:rPr>
              <a:t> </a:t>
            </a:r>
            <a:endParaRPr lang="en-GB" sz="1200" b="0" i="0" dirty="0">
              <a:solidFill>
                <a:srgbClr val="000000"/>
              </a:solidFill>
              <a:effectLst/>
              <a:highlight>
                <a:srgbClr val="FFFFFF"/>
              </a:highlight>
              <a:latin typeface="Segoe UI" panose="020B0502040204020203" pitchFamily="34" charset="0"/>
            </a:endParaRPr>
          </a:p>
          <a:p>
            <a:pPr marR="639128" algn="just">
              <a:lnSpc>
                <a:spcPct val="115000"/>
              </a:lnSpc>
            </a:pPr>
            <a:endParaRPr lang="en-GB" sz="1200" dirty="0">
              <a:solidFill>
                <a:srgbClr val="0070C0"/>
              </a:solidFill>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AD536F-66E6-F05E-6E7E-FE4E61CCD0DF}"/>
              </a:ext>
            </a:extLst>
          </p:cNvPr>
          <p:cNvSpPr>
            <a:spLocks noGrp="1"/>
          </p:cNvSpPr>
          <p:nvPr>
            <p:ph idx="1"/>
          </p:nvPr>
        </p:nvSpPr>
        <p:spPr>
          <a:xfrm>
            <a:off x="268431" y="454025"/>
            <a:ext cx="8501495" cy="5406447"/>
          </a:xfrm>
        </p:spPr>
        <p:txBody>
          <a:bodyPr>
            <a:normAutofit fontScale="62500" lnSpcReduction="20000"/>
          </a:bodyPr>
          <a:lstStyle/>
          <a:p>
            <a:pPr algn="l" rtl="0" fontAlgn="base">
              <a:lnSpc>
                <a:spcPct val="120000"/>
              </a:lnSpc>
            </a:pPr>
            <a:r>
              <a:rPr lang="en-GB" sz="2600" b="1" i="0" dirty="0">
                <a:solidFill>
                  <a:srgbClr val="0070C0"/>
                </a:solidFill>
                <a:effectLst/>
                <a:highlight>
                  <a:srgbClr val="FFFFFF"/>
                </a:highlight>
                <a:latin typeface="Arial" panose="020B0604020202020204" pitchFamily="34" charset="0"/>
              </a:rPr>
              <a:t>What should part 1 look like?</a:t>
            </a:r>
          </a:p>
          <a:p>
            <a:pPr marL="0" indent="0" algn="l" rtl="0" fontAlgn="base">
              <a:lnSpc>
                <a:spcPct val="120000"/>
              </a:lnSpc>
              <a:buNone/>
            </a:pPr>
            <a:endParaRPr lang="en-GB" sz="2600" b="1" i="0" dirty="0">
              <a:solidFill>
                <a:srgbClr val="0070C0"/>
              </a:solidFill>
              <a:effectLst/>
              <a:highlight>
                <a:srgbClr val="FFFFFF"/>
              </a:highlight>
              <a:latin typeface="Arial" panose="020B0604020202020204" pitchFamily="34" charset="0"/>
            </a:endParaRPr>
          </a:p>
          <a:p>
            <a:pPr marL="0" indent="0" algn="l" rtl="0" fontAlgn="base">
              <a:lnSpc>
                <a:spcPct val="120000"/>
              </a:lnSpc>
              <a:buNone/>
            </a:pPr>
            <a:r>
              <a:rPr lang="en-GB" sz="2600" b="1" i="0" dirty="0">
                <a:solidFill>
                  <a:srgbClr val="0070C0"/>
                </a:solidFill>
                <a:effectLst/>
                <a:highlight>
                  <a:srgbClr val="FFFFFF"/>
                </a:highlight>
                <a:latin typeface="Arial" panose="020B0604020202020204" pitchFamily="34" charset="0"/>
              </a:rPr>
              <a:t>Learning Outcome 1: 20%</a:t>
            </a:r>
            <a:r>
              <a:rPr lang="en-GB" sz="2600" b="0" i="0" dirty="0">
                <a:solidFill>
                  <a:srgbClr val="0070C0"/>
                </a:solidFill>
                <a:effectLst/>
                <a:highlight>
                  <a:srgbClr val="FFFFFF"/>
                </a:highlight>
                <a:latin typeface="Arial" panose="020B0604020202020204" pitchFamily="34" charset="0"/>
              </a:rPr>
              <a:t> -  </a:t>
            </a:r>
            <a:endParaRPr lang="en-GB" sz="2600" b="0" i="0" dirty="0">
              <a:solidFill>
                <a:srgbClr val="0070C0"/>
              </a:solidFill>
              <a:effectLst/>
              <a:highlight>
                <a:srgbClr val="FFFFFF"/>
              </a:highlight>
              <a:latin typeface="Segoe UI" panose="020B0502040204020203" pitchFamily="34" charset="0"/>
            </a:endParaRPr>
          </a:p>
          <a:p>
            <a:pPr algn="l" rtl="0" fontAlgn="base">
              <a:lnSpc>
                <a:spcPct val="120000"/>
              </a:lnSpc>
            </a:pPr>
            <a:r>
              <a:rPr lang="en-GB" sz="2600" b="0" i="0" dirty="0">
                <a:solidFill>
                  <a:srgbClr val="0070C0"/>
                </a:solidFill>
                <a:effectLst/>
                <a:highlight>
                  <a:srgbClr val="FFFFFF"/>
                </a:highlight>
                <a:latin typeface="Arial" panose="020B0604020202020204" pitchFamily="34" charset="0"/>
              </a:rPr>
              <a:t>This is a reflective section where you consider how  poverty and disadvantage may affect learners’ educational progress and development in a particular </a:t>
            </a:r>
            <a:r>
              <a:rPr lang="en-GB" sz="2600" b="1" i="0" dirty="0">
                <a:solidFill>
                  <a:srgbClr val="0070C0"/>
                </a:solidFill>
                <a:effectLst/>
                <a:highlight>
                  <a:srgbClr val="FFFFFF"/>
                </a:highlight>
                <a:latin typeface="Arial" panose="020B0604020202020204" pitchFamily="34" charset="0"/>
              </a:rPr>
              <a:t>context</a:t>
            </a:r>
            <a:r>
              <a:rPr lang="en-GB" sz="2600" b="0" i="0" dirty="0">
                <a:solidFill>
                  <a:srgbClr val="0070C0"/>
                </a:solidFill>
                <a:effectLst/>
                <a:highlight>
                  <a:srgbClr val="FFFFFF"/>
                </a:highlight>
                <a:latin typeface="Arial" panose="020B0604020202020204" pitchFamily="34" charset="0"/>
              </a:rPr>
              <a:t> (school, classroom, college, another educational environment). It is acceptable to be specific here in thinking about a particular demographic of learners, a scenario or case study. You should </a:t>
            </a:r>
            <a:r>
              <a:rPr lang="en-GB" sz="2600" b="1" i="0" dirty="0">
                <a:solidFill>
                  <a:srgbClr val="0070C0"/>
                </a:solidFill>
                <a:effectLst/>
                <a:highlight>
                  <a:srgbClr val="FFFFFF"/>
                </a:highlight>
                <a:latin typeface="Arial" panose="020B0604020202020204" pitchFamily="34" charset="0"/>
              </a:rPr>
              <a:t>critique </a:t>
            </a:r>
            <a:r>
              <a:rPr lang="en-GB" sz="2600" b="0" i="0" dirty="0">
                <a:solidFill>
                  <a:srgbClr val="0070C0"/>
                </a:solidFill>
                <a:effectLst/>
                <a:highlight>
                  <a:srgbClr val="FFFFFF"/>
                </a:highlight>
                <a:latin typeface="Arial" panose="020B0604020202020204" pitchFamily="34" charset="0"/>
              </a:rPr>
              <a:t>differences in understanding poverty including the impact on learner and differing attitudes towards poverty. </a:t>
            </a:r>
            <a:endParaRPr lang="en-GB" sz="2600" b="0" i="0" dirty="0">
              <a:solidFill>
                <a:srgbClr val="0070C0"/>
              </a:solidFill>
              <a:effectLst/>
              <a:highlight>
                <a:srgbClr val="FFFFFF"/>
              </a:highlight>
              <a:latin typeface="Segoe UI" panose="020B0502040204020203" pitchFamily="34" charset="0"/>
            </a:endParaRPr>
          </a:p>
          <a:p>
            <a:pPr marL="0" indent="0" algn="l" rtl="0" fontAlgn="base">
              <a:lnSpc>
                <a:spcPct val="120000"/>
              </a:lnSpc>
              <a:buNone/>
            </a:pPr>
            <a:r>
              <a:rPr lang="en-GB" sz="2600" b="1" i="0" dirty="0">
                <a:solidFill>
                  <a:srgbClr val="0070C0"/>
                </a:solidFill>
                <a:effectLst/>
                <a:highlight>
                  <a:srgbClr val="FFFFFF"/>
                </a:highlight>
                <a:latin typeface="Arial" panose="020B0604020202020204" pitchFamily="34" charset="0"/>
              </a:rPr>
              <a:t>Learning Outcome 2:  20%</a:t>
            </a:r>
            <a:r>
              <a:rPr lang="en-GB" sz="2600" b="0" i="0" dirty="0">
                <a:solidFill>
                  <a:srgbClr val="0070C0"/>
                </a:solidFill>
                <a:effectLst/>
                <a:highlight>
                  <a:srgbClr val="FFFFFF"/>
                </a:highlight>
                <a:latin typeface="Arial" panose="020B0604020202020204" pitchFamily="34" charset="0"/>
              </a:rPr>
              <a:t>  </a:t>
            </a:r>
            <a:endParaRPr lang="en-GB" sz="2600" b="0" i="0" dirty="0">
              <a:solidFill>
                <a:srgbClr val="0070C0"/>
              </a:solidFill>
              <a:effectLst/>
              <a:highlight>
                <a:srgbClr val="FFFFFF"/>
              </a:highlight>
              <a:latin typeface="Segoe UI" panose="020B0502040204020203" pitchFamily="34" charset="0"/>
            </a:endParaRPr>
          </a:p>
          <a:p>
            <a:pPr algn="l" rtl="0" fontAlgn="base">
              <a:lnSpc>
                <a:spcPct val="120000"/>
              </a:lnSpc>
            </a:pPr>
            <a:r>
              <a:rPr lang="en-GB" sz="2600" b="0" i="0" dirty="0">
                <a:solidFill>
                  <a:srgbClr val="0070C0"/>
                </a:solidFill>
                <a:effectLst/>
                <a:highlight>
                  <a:srgbClr val="FFFFFF"/>
                </a:highlight>
                <a:latin typeface="Arial" panose="020B0604020202020204" pitchFamily="34" charset="0"/>
              </a:rPr>
              <a:t>Thinking of ways children are </a:t>
            </a:r>
            <a:r>
              <a:rPr lang="en-GB" sz="2600" b="1" i="0" dirty="0">
                <a:solidFill>
                  <a:srgbClr val="0070C0"/>
                </a:solidFill>
                <a:effectLst/>
                <a:highlight>
                  <a:srgbClr val="FFFFFF"/>
                </a:highlight>
                <a:latin typeface="Arial" panose="020B0604020202020204" pitchFamily="34" charset="0"/>
              </a:rPr>
              <a:t>identified</a:t>
            </a:r>
            <a:r>
              <a:rPr lang="en-GB" sz="2600" b="0" i="0" dirty="0">
                <a:solidFill>
                  <a:srgbClr val="0070C0"/>
                </a:solidFill>
                <a:effectLst/>
                <a:highlight>
                  <a:srgbClr val="FFFFFF"/>
                </a:highlight>
                <a:latin typeface="Arial" panose="020B0604020202020204" pitchFamily="34" charset="0"/>
              </a:rPr>
              <a:t> in an educational setting, what measurements of learning and development are used in your chosen setting and consider how these might benefit or prevent children from achieving their potential. Think critically throughout: How are they being identified? Are there gaps? What is being measured? Why? Does it show the holistic view of the learner’s development? What is missing? </a:t>
            </a:r>
            <a:endParaRPr lang="en-GB" sz="2600" b="0" i="0" dirty="0">
              <a:solidFill>
                <a:srgbClr val="0070C0"/>
              </a:solidFill>
              <a:effectLst/>
              <a:highlight>
                <a:srgbClr val="FFFFFF"/>
              </a:highlight>
              <a:latin typeface="Segoe UI" panose="020B0502040204020203" pitchFamily="34" charset="0"/>
            </a:endParaRPr>
          </a:p>
          <a:p>
            <a:pPr algn="l" rtl="0" fontAlgn="base">
              <a:lnSpc>
                <a:spcPct val="120000"/>
              </a:lnSpc>
            </a:pPr>
            <a:r>
              <a:rPr lang="en-GB" sz="2600" b="0" i="0" dirty="0">
                <a:solidFill>
                  <a:srgbClr val="0070C0"/>
                </a:solidFill>
                <a:effectLst/>
                <a:highlight>
                  <a:srgbClr val="FFFFFF"/>
                </a:highlight>
                <a:latin typeface="Arial" panose="020B0604020202020204" pitchFamily="34" charset="0"/>
              </a:rPr>
              <a:t>Demonstrate understanding of relevant </a:t>
            </a:r>
            <a:r>
              <a:rPr lang="en-GB" sz="2600" b="1" i="0" dirty="0">
                <a:solidFill>
                  <a:srgbClr val="0070C0"/>
                </a:solidFill>
                <a:effectLst/>
                <a:highlight>
                  <a:srgbClr val="FFFFFF"/>
                </a:highlight>
                <a:latin typeface="Arial" panose="020B0604020202020204" pitchFamily="34" charset="0"/>
              </a:rPr>
              <a:t>policy and theories</a:t>
            </a:r>
            <a:r>
              <a:rPr lang="en-GB" sz="2600" b="0" i="0" dirty="0">
                <a:solidFill>
                  <a:srgbClr val="0070C0"/>
                </a:solidFill>
                <a:effectLst/>
                <a:highlight>
                  <a:srgbClr val="FFFFFF"/>
                </a:highlight>
                <a:latin typeface="Arial" panose="020B0604020202020204" pitchFamily="34" charset="0"/>
              </a:rPr>
              <a:t> in supporting evaluation of the above. </a:t>
            </a:r>
            <a:endParaRPr lang="en-GB" sz="2600" b="0" i="0" dirty="0">
              <a:solidFill>
                <a:srgbClr val="0070C0"/>
              </a:solidFill>
              <a:effectLst/>
              <a:highlight>
                <a:srgbClr val="FFFFFF"/>
              </a:highlight>
              <a:latin typeface="Segoe UI" panose="020B0502040204020203" pitchFamily="34" charset="0"/>
            </a:endParaRPr>
          </a:p>
          <a:p>
            <a:endParaRPr lang="en-GB" dirty="0"/>
          </a:p>
        </p:txBody>
      </p:sp>
    </p:spTree>
    <p:extLst>
      <p:ext uri="{BB962C8B-B14F-4D97-AF65-F5344CB8AC3E}">
        <p14:creationId xmlns:p14="http://schemas.microsoft.com/office/powerpoint/2010/main" val="17212266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E441F13-A858-D538-BF02-C67367540307}"/>
              </a:ext>
            </a:extLst>
          </p:cNvPr>
          <p:cNvSpPr>
            <a:spLocks noGrp="1"/>
          </p:cNvSpPr>
          <p:nvPr>
            <p:ph idx="1"/>
          </p:nvPr>
        </p:nvSpPr>
        <p:spPr>
          <a:xfrm>
            <a:off x="268431" y="938934"/>
            <a:ext cx="7886700" cy="4351338"/>
          </a:xfrm>
        </p:spPr>
        <p:txBody>
          <a:bodyPr>
            <a:normAutofit fontScale="70000" lnSpcReduction="20000"/>
          </a:bodyPr>
          <a:lstStyle/>
          <a:p>
            <a:pPr marL="0" indent="0" algn="l" rtl="0" fontAlgn="base">
              <a:buNone/>
            </a:pPr>
            <a:r>
              <a:rPr lang="en-GB" sz="2800" b="1" i="0" u="sng" dirty="0">
                <a:solidFill>
                  <a:srgbClr val="0070C0"/>
                </a:solidFill>
                <a:effectLst/>
                <a:highlight>
                  <a:srgbClr val="FFFFFF"/>
                </a:highlight>
                <a:latin typeface="Arial" panose="020B0604020202020204" pitchFamily="34" charset="0"/>
              </a:rPr>
              <a:t>Part 2:  Action plan (2,000 words)</a:t>
            </a:r>
            <a:r>
              <a:rPr lang="en-GB" sz="2800" b="0" i="0" dirty="0">
                <a:solidFill>
                  <a:srgbClr val="0070C0"/>
                </a:solidFill>
                <a:effectLst/>
                <a:highlight>
                  <a:srgbClr val="FFFFFF"/>
                </a:highlight>
                <a:latin typeface="Arial" panose="020B0604020202020204" pitchFamily="34" charset="0"/>
              </a:rPr>
              <a:t> </a:t>
            </a:r>
            <a:endParaRPr lang="en-GB" sz="1800" b="0" i="0" dirty="0">
              <a:solidFill>
                <a:srgbClr val="0070C0"/>
              </a:solidFill>
              <a:effectLst/>
              <a:highlight>
                <a:srgbClr val="FFFFFF"/>
              </a:highlight>
              <a:latin typeface="Segoe UI" panose="020B0502040204020203" pitchFamily="34" charset="0"/>
            </a:endParaRPr>
          </a:p>
          <a:p>
            <a:pPr marL="0" indent="0" algn="l" rtl="0" fontAlgn="base">
              <a:buNone/>
            </a:pPr>
            <a:r>
              <a:rPr lang="en-GB" sz="2800" b="0" i="0" dirty="0">
                <a:solidFill>
                  <a:srgbClr val="0070C0"/>
                </a:solidFill>
                <a:effectLst/>
                <a:highlight>
                  <a:srgbClr val="FFFFFF"/>
                </a:highlight>
                <a:latin typeface="Arial" panose="020B0604020202020204" pitchFamily="34" charset="0"/>
              </a:rPr>
              <a:t> </a:t>
            </a:r>
            <a:endParaRPr lang="en-GB" sz="1800" b="0" i="0" dirty="0">
              <a:solidFill>
                <a:srgbClr val="0070C0"/>
              </a:solidFill>
              <a:effectLst/>
              <a:highlight>
                <a:srgbClr val="FFFFFF"/>
              </a:highlight>
              <a:latin typeface="Segoe UI" panose="020B0502040204020203" pitchFamily="34" charset="0"/>
            </a:endParaRPr>
          </a:p>
          <a:p>
            <a:pPr algn="l" rtl="0" fontAlgn="base"/>
            <a:r>
              <a:rPr lang="en-GB" sz="2800" b="0" i="0" dirty="0">
                <a:solidFill>
                  <a:srgbClr val="0070C0"/>
                </a:solidFill>
                <a:effectLst/>
                <a:highlight>
                  <a:srgbClr val="FFFFFF"/>
                </a:highlight>
                <a:latin typeface="Arial" panose="020B0604020202020204" pitchFamily="34" charset="0"/>
              </a:rPr>
              <a:t>LO3:  Critically explore the whole systems approach and how this affects practice. </a:t>
            </a:r>
            <a:endParaRPr lang="en-GB" sz="1800" b="0" i="0" dirty="0">
              <a:solidFill>
                <a:srgbClr val="0070C0"/>
              </a:solidFill>
              <a:effectLst/>
              <a:highlight>
                <a:srgbClr val="FFFFFF"/>
              </a:highlight>
              <a:latin typeface="Segoe UI" panose="020B0502040204020203" pitchFamily="34" charset="0"/>
            </a:endParaRPr>
          </a:p>
          <a:p>
            <a:pPr marL="0" indent="0" algn="l" rtl="0" fontAlgn="base">
              <a:buNone/>
            </a:pPr>
            <a:endParaRPr lang="en-GB" sz="1800" b="0" i="0" dirty="0">
              <a:solidFill>
                <a:srgbClr val="0070C0"/>
              </a:solidFill>
              <a:effectLst/>
              <a:highlight>
                <a:srgbClr val="FFFFFF"/>
              </a:highlight>
              <a:latin typeface="Segoe UI" panose="020B0502040204020203" pitchFamily="34" charset="0"/>
            </a:endParaRPr>
          </a:p>
          <a:p>
            <a:pPr algn="l" rtl="0" fontAlgn="base"/>
            <a:r>
              <a:rPr lang="en-GB" sz="2800" b="0" i="0" dirty="0">
                <a:solidFill>
                  <a:srgbClr val="0070C0"/>
                </a:solidFill>
                <a:effectLst/>
                <a:highlight>
                  <a:srgbClr val="FFFFFF"/>
                </a:highlight>
                <a:latin typeface="Arial" panose="020B0604020202020204" pitchFamily="34" charset="0"/>
              </a:rPr>
              <a:t>LO4: Critically examine how to plan, implement, and evaluate a change in practice that will benefit learners who are impacted by poverty and disadvantage in educational settings.  </a:t>
            </a:r>
            <a:endParaRPr lang="en-GB" sz="1800" b="0" i="0" dirty="0">
              <a:solidFill>
                <a:srgbClr val="0070C0"/>
              </a:solidFill>
              <a:effectLst/>
              <a:highlight>
                <a:srgbClr val="FFFFFF"/>
              </a:highlight>
              <a:latin typeface="Segoe UI" panose="020B0502040204020203" pitchFamily="34" charset="0"/>
            </a:endParaRPr>
          </a:p>
          <a:p>
            <a:pPr marL="0" indent="0" algn="l" rtl="0" fontAlgn="base">
              <a:buNone/>
            </a:pPr>
            <a:endParaRPr lang="en-GB" sz="1800" b="0" i="0" dirty="0">
              <a:solidFill>
                <a:srgbClr val="0070C0"/>
              </a:solidFill>
              <a:effectLst/>
              <a:highlight>
                <a:srgbClr val="FFFFFF"/>
              </a:highlight>
              <a:latin typeface="Segoe UI" panose="020B0502040204020203" pitchFamily="34" charset="0"/>
            </a:endParaRPr>
          </a:p>
          <a:p>
            <a:pPr marL="0" indent="0" algn="l" rtl="0" fontAlgn="base">
              <a:buNone/>
            </a:pPr>
            <a:r>
              <a:rPr lang="en-GB" sz="2800" b="0" i="0" dirty="0">
                <a:solidFill>
                  <a:srgbClr val="0070C0"/>
                </a:solidFill>
                <a:effectLst/>
                <a:highlight>
                  <a:srgbClr val="FFFFFF"/>
                </a:highlight>
                <a:latin typeface="Arial" panose="020B0604020202020204" pitchFamily="34" charset="0"/>
              </a:rPr>
              <a:t>You will need to consider how you would respond to the issue(s) identified and examined in Part 1 in your own practice. You will need to critically justify your proposed plan of action, and if implemented demonstrate why you believe it might contribute to addressing the issues identified. You will also need to consider how you would evaluate the changes that you would implement. </a:t>
            </a:r>
            <a:endParaRPr lang="en-GB" sz="1800" b="0" i="0" dirty="0">
              <a:solidFill>
                <a:srgbClr val="0070C0"/>
              </a:solidFill>
              <a:effectLst/>
              <a:highlight>
                <a:srgbClr val="FFFFFF"/>
              </a:highlight>
              <a:latin typeface="Segoe UI" panose="020B0502040204020203" pitchFamily="34" charset="0"/>
            </a:endParaRPr>
          </a:p>
          <a:p>
            <a:endParaRPr lang="en-GB" dirty="0"/>
          </a:p>
        </p:txBody>
      </p:sp>
    </p:spTree>
    <p:extLst>
      <p:ext uri="{BB962C8B-B14F-4D97-AF65-F5344CB8AC3E}">
        <p14:creationId xmlns:p14="http://schemas.microsoft.com/office/powerpoint/2010/main" val="4889885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461D23F-F671-C220-6720-EFF42BAC1D45}"/>
              </a:ext>
            </a:extLst>
          </p:cNvPr>
          <p:cNvSpPr>
            <a:spLocks noGrp="1"/>
          </p:cNvSpPr>
          <p:nvPr>
            <p:ph idx="1"/>
          </p:nvPr>
        </p:nvSpPr>
        <p:spPr>
          <a:xfrm>
            <a:off x="0" y="152399"/>
            <a:ext cx="9107632" cy="5985164"/>
          </a:xfrm>
        </p:spPr>
        <p:txBody>
          <a:bodyPr>
            <a:normAutofit fontScale="77500" lnSpcReduction="20000"/>
          </a:bodyPr>
          <a:lstStyle/>
          <a:p>
            <a:pPr marL="0" indent="0" algn="l" rtl="0" fontAlgn="base">
              <a:buNone/>
            </a:pPr>
            <a:r>
              <a:rPr lang="en-GB" sz="2100" b="1" i="0" dirty="0">
                <a:solidFill>
                  <a:srgbClr val="0070C0"/>
                </a:solidFill>
                <a:effectLst/>
                <a:highlight>
                  <a:srgbClr val="FFFFFF"/>
                </a:highlight>
                <a:latin typeface="Arial" panose="020B0604020202020204" pitchFamily="34" charset="0"/>
              </a:rPr>
              <a:t>What should Part 2 look like?</a:t>
            </a:r>
            <a:r>
              <a:rPr lang="en-GB" sz="2100" b="0" i="0" dirty="0">
                <a:solidFill>
                  <a:srgbClr val="0070C0"/>
                </a:solidFill>
                <a:effectLst/>
                <a:highlight>
                  <a:srgbClr val="FFFFFF"/>
                </a:highlight>
                <a:latin typeface="Arial" panose="020B0604020202020204" pitchFamily="34" charset="0"/>
              </a:rPr>
              <a:t> </a:t>
            </a:r>
            <a:endParaRPr lang="en-GB" sz="2100" b="0" i="0" dirty="0">
              <a:solidFill>
                <a:srgbClr val="0070C0"/>
              </a:solidFill>
              <a:effectLst/>
              <a:highlight>
                <a:srgbClr val="FFFFFF"/>
              </a:highlight>
              <a:latin typeface="Segoe UI" panose="020B0502040204020203" pitchFamily="34" charset="0"/>
            </a:endParaRPr>
          </a:p>
          <a:p>
            <a:pPr algn="l" rtl="0" fontAlgn="base">
              <a:lnSpc>
                <a:spcPct val="120000"/>
              </a:lnSpc>
            </a:pPr>
            <a:r>
              <a:rPr lang="en-GB" sz="2100" b="1" i="0" dirty="0">
                <a:solidFill>
                  <a:srgbClr val="0070C0"/>
                </a:solidFill>
                <a:effectLst/>
                <a:highlight>
                  <a:srgbClr val="FFFFFF"/>
                </a:highlight>
                <a:latin typeface="Arial" panose="020B0604020202020204" pitchFamily="34" charset="0"/>
              </a:rPr>
              <a:t>This section sets out your change to practice </a:t>
            </a:r>
            <a:r>
              <a:rPr lang="en-GB" sz="2100" b="0" i="0" dirty="0">
                <a:solidFill>
                  <a:srgbClr val="0070C0"/>
                </a:solidFill>
                <a:effectLst/>
                <a:highlight>
                  <a:srgbClr val="FFFFFF"/>
                </a:highlight>
                <a:latin typeface="Arial" panose="020B0604020202020204" pitchFamily="34" charset="0"/>
              </a:rPr>
              <a:t>to respond to poverty and disadvantage in your educational setting. Using the issue(s) raised in part 1 of this assignment critically explore and </a:t>
            </a:r>
            <a:r>
              <a:rPr lang="en-GB" sz="2100" b="1" i="0" dirty="0">
                <a:solidFill>
                  <a:srgbClr val="0070C0"/>
                </a:solidFill>
                <a:effectLst/>
                <a:highlight>
                  <a:srgbClr val="FFFFFF"/>
                </a:highlight>
                <a:latin typeface="Arial" panose="020B0604020202020204" pitchFamily="34" charset="0"/>
              </a:rPr>
              <a:t>propose solutions</a:t>
            </a:r>
            <a:r>
              <a:rPr lang="en-GB" sz="2100" b="0" i="0" dirty="0">
                <a:solidFill>
                  <a:srgbClr val="0070C0"/>
                </a:solidFill>
                <a:effectLst/>
                <a:highlight>
                  <a:srgbClr val="FFFFFF"/>
                </a:highlight>
                <a:latin typeface="Arial" panose="020B0604020202020204" pitchFamily="34" charset="0"/>
              </a:rPr>
              <a:t> to the problems identified, You will need to evidence critical </a:t>
            </a:r>
            <a:r>
              <a:rPr lang="en-GB" sz="2100" b="1" i="0" dirty="0">
                <a:solidFill>
                  <a:srgbClr val="0070C0"/>
                </a:solidFill>
                <a:effectLst/>
                <a:highlight>
                  <a:srgbClr val="FFFFFF"/>
                </a:highlight>
                <a:latin typeface="Arial" panose="020B0604020202020204" pitchFamily="34" charset="0"/>
              </a:rPr>
              <a:t>reflection on the challenges</a:t>
            </a:r>
            <a:r>
              <a:rPr lang="en-GB" sz="2100" b="0" i="0" dirty="0">
                <a:solidFill>
                  <a:srgbClr val="0070C0"/>
                </a:solidFill>
                <a:effectLst/>
                <a:highlight>
                  <a:srgbClr val="FFFFFF"/>
                </a:highlight>
                <a:latin typeface="Arial" panose="020B0604020202020204" pitchFamily="34" charset="0"/>
              </a:rPr>
              <a:t> of your proposed solutions. Within the context identified.  </a:t>
            </a:r>
            <a:endParaRPr lang="en-GB" sz="2100" b="0" i="0" dirty="0">
              <a:solidFill>
                <a:srgbClr val="0070C0"/>
              </a:solidFill>
              <a:effectLst/>
              <a:highlight>
                <a:srgbClr val="FFFFFF"/>
              </a:highlight>
              <a:latin typeface="Segoe UI" panose="020B0502040204020203" pitchFamily="34" charset="0"/>
            </a:endParaRPr>
          </a:p>
          <a:p>
            <a:pPr algn="l" rtl="0" fontAlgn="base">
              <a:lnSpc>
                <a:spcPct val="120000"/>
              </a:lnSpc>
            </a:pPr>
            <a:r>
              <a:rPr lang="en-GB" sz="2100" b="1" i="0" dirty="0">
                <a:solidFill>
                  <a:srgbClr val="0070C0"/>
                </a:solidFill>
                <a:effectLst/>
                <a:highlight>
                  <a:srgbClr val="FFFFFF"/>
                </a:highlight>
                <a:latin typeface="Arial" panose="020B0604020202020204" pitchFamily="34" charset="0"/>
              </a:rPr>
              <a:t>Your action plan can be written in table form or in subheading form. It will </a:t>
            </a:r>
            <a:r>
              <a:rPr lang="en-GB" sz="2100" b="0" i="0" dirty="0">
                <a:solidFill>
                  <a:srgbClr val="0070C0"/>
                </a:solidFill>
                <a:effectLst/>
                <a:highlight>
                  <a:srgbClr val="FFFFFF"/>
                </a:highlight>
                <a:latin typeface="Arial" panose="020B0604020202020204" pitchFamily="34" charset="0"/>
              </a:rPr>
              <a:t>draw upon </a:t>
            </a:r>
            <a:r>
              <a:rPr lang="en-GB" sz="2100" b="1" i="0" dirty="0">
                <a:solidFill>
                  <a:srgbClr val="0070C0"/>
                </a:solidFill>
                <a:effectLst/>
                <a:highlight>
                  <a:srgbClr val="FFFFFF"/>
                </a:highlight>
                <a:latin typeface="Arial" panose="020B0604020202020204" pitchFamily="34" charset="0"/>
              </a:rPr>
              <a:t>empirical evidence</a:t>
            </a:r>
            <a:r>
              <a:rPr lang="en-GB" sz="2100" b="0" i="0" dirty="0">
                <a:solidFill>
                  <a:srgbClr val="0070C0"/>
                </a:solidFill>
                <a:effectLst/>
                <a:highlight>
                  <a:srgbClr val="FFFFFF"/>
                </a:highlight>
                <a:latin typeface="Arial" panose="020B0604020202020204" pitchFamily="34" charset="0"/>
              </a:rPr>
              <a:t> from literature, relevant policies, and theories and be referenced throughout. You will need to consider your </a:t>
            </a:r>
            <a:r>
              <a:rPr lang="en-GB" sz="2100" b="1" i="0" dirty="0">
                <a:solidFill>
                  <a:srgbClr val="0070C0"/>
                </a:solidFill>
                <a:effectLst/>
                <a:highlight>
                  <a:srgbClr val="FFFFFF"/>
                </a:highlight>
                <a:latin typeface="Arial" panose="020B0604020202020204" pitchFamily="34" charset="0"/>
              </a:rPr>
              <a:t>specific</a:t>
            </a:r>
            <a:r>
              <a:rPr lang="en-GB" sz="2100" b="0" i="0" dirty="0">
                <a:solidFill>
                  <a:srgbClr val="0070C0"/>
                </a:solidFill>
                <a:effectLst/>
                <a:highlight>
                  <a:srgbClr val="FFFFFF"/>
                </a:highlight>
                <a:latin typeface="Arial" panose="020B0604020202020204" pitchFamily="34" charset="0"/>
              </a:rPr>
              <a:t> goals (and why you are choosing it/them), how you will evaluate, or </a:t>
            </a:r>
            <a:r>
              <a:rPr lang="en-GB" sz="2100" b="1" i="0" dirty="0">
                <a:solidFill>
                  <a:srgbClr val="0070C0"/>
                </a:solidFill>
                <a:effectLst/>
                <a:highlight>
                  <a:srgbClr val="FFFFFF"/>
                </a:highlight>
                <a:latin typeface="Arial" panose="020B0604020202020204" pitchFamily="34" charset="0"/>
              </a:rPr>
              <a:t>measure</a:t>
            </a:r>
            <a:r>
              <a:rPr lang="en-GB" sz="2100" b="0" i="0" dirty="0">
                <a:solidFill>
                  <a:srgbClr val="0070C0"/>
                </a:solidFill>
                <a:effectLst/>
                <a:highlight>
                  <a:srgbClr val="FFFFFF"/>
                </a:highlight>
                <a:latin typeface="Arial" panose="020B0604020202020204" pitchFamily="34" charset="0"/>
              </a:rPr>
              <a:t> progress made, the challenges in </a:t>
            </a:r>
            <a:r>
              <a:rPr lang="en-GB" sz="2100" b="1" i="0" dirty="0">
                <a:solidFill>
                  <a:srgbClr val="0070C0"/>
                </a:solidFill>
                <a:effectLst/>
                <a:highlight>
                  <a:srgbClr val="FFFFFF"/>
                </a:highlight>
                <a:latin typeface="Arial" panose="020B0604020202020204" pitchFamily="34" charset="0"/>
              </a:rPr>
              <a:t>attaining</a:t>
            </a:r>
            <a:r>
              <a:rPr lang="en-GB" sz="2100" b="0" i="0" dirty="0">
                <a:solidFill>
                  <a:srgbClr val="0070C0"/>
                </a:solidFill>
                <a:effectLst/>
                <a:highlight>
                  <a:srgbClr val="FFFFFF"/>
                </a:highlight>
                <a:latin typeface="Arial" panose="020B0604020202020204" pitchFamily="34" charset="0"/>
              </a:rPr>
              <a:t> your goals (make sure that they are </a:t>
            </a:r>
            <a:r>
              <a:rPr lang="en-GB" sz="2100" b="1" i="0" dirty="0">
                <a:solidFill>
                  <a:srgbClr val="0070C0"/>
                </a:solidFill>
                <a:effectLst/>
                <a:highlight>
                  <a:srgbClr val="FFFFFF"/>
                </a:highlight>
                <a:latin typeface="Arial" panose="020B0604020202020204" pitchFamily="34" charset="0"/>
              </a:rPr>
              <a:t>relevant</a:t>
            </a:r>
            <a:r>
              <a:rPr lang="en-GB" sz="2100" b="0" i="0" dirty="0">
                <a:solidFill>
                  <a:srgbClr val="0070C0"/>
                </a:solidFill>
                <a:effectLst/>
                <a:highlight>
                  <a:srgbClr val="FFFFFF"/>
                </a:highlight>
                <a:latin typeface="Arial" panose="020B0604020202020204" pitchFamily="34" charset="0"/>
              </a:rPr>
              <a:t> to responding to poverty and disadvantage) and show a realistic, </a:t>
            </a:r>
            <a:r>
              <a:rPr lang="en-GB" sz="2100" b="1" i="0" dirty="0">
                <a:solidFill>
                  <a:srgbClr val="0070C0"/>
                </a:solidFill>
                <a:effectLst/>
                <a:highlight>
                  <a:srgbClr val="FFFFFF"/>
                </a:highlight>
                <a:latin typeface="Arial" panose="020B0604020202020204" pitchFamily="34" charset="0"/>
              </a:rPr>
              <a:t>timely</a:t>
            </a:r>
            <a:r>
              <a:rPr lang="en-GB" sz="2100" b="0" i="0" dirty="0">
                <a:solidFill>
                  <a:srgbClr val="0070C0"/>
                </a:solidFill>
                <a:effectLst/>
                <a:highlight>
                  <a:srgbClr val="FFFFFF"/>
                </a:highlight>
                <a:latin typeface="Arial" panose="020B0604020202020204" pitchFamily="34" charset="0"/>
              </a:rPr>
              <a:t> end date (if appropriate). These constitute SMART goals for your action plan.  </a:t>
            </a:r>
            <a:endParaRPr lang="en-GB" sz="2100" b="0" i="0" dirty="0">
              <a:solidFill>
                <a:srgbClr val="0070C0"/>
              </a:solidFill>
              <a:effectLst/>
              <a:highlight>
                <a:srgbClr val="FFFFFF"/>
              </a:highlight>
              <a:latin typeface="Segoe UI" panose="020B0502040204020203" pitchFamily="34" charset="0"/>
            </a:endParaRPr>
          </a:p>
          <a:p>
            <a:pPr marL="0" indent="0" algn="l" rtl="0" fontAlgn="base">
              <a:buNone/>
            </a:pPr>
            <a:r>
              <a:rPr lang="en-GB" sz="2100" b="1" i="0" dirty="0">
                <a:solidFill>
                  <a:srgbClr val="0070C0"/>
                </a:solidFill>
                <a:effectLst/>
                <a:highlight>
                  <a:srgbClr val="FFFFFF"/>
                </a:highlight>
                <a:latin typeface="Arial" panose="020B0604020202020204" pitchFamily="34" charset="0"/>
              </a:rPr>
              <a:t>Learning Outcome 3</a:t>
            </a:r>
            <a:r>
              <a:rPr lang="en-GB" sz="2100" b="0" i="0" dirty="0">
                <a:solidFill>
                  <a:srgbClr val="0070C0"/>
                </a:solidFill>
                <a:effectLst/>
                <a:highlight>
                  <a:srgbClr val="FFFFFF"/>
                </a:highlight>
                <a:latin typeface="Arial" panose="020B0604020202020204" pitchFamily="34" charset="0"/>
              </a:rPr>
              <a:t>: </a:t>
            </a:r>
            <a:r>
              <a:rPr lang="en-GB" sz="2100" b="1" i="0" dirty="0">
                <a:solidFill>
                  <a:srgbClr val="0070C0"/>
                </a:solidFill>
                <a:effectLst/>
                <a:highlight>
                  <a:srgbClr val="FFFFFF"/>
                </a:highlight>
                <a:latin typeface="Arial" panose="020B0604020202020204" pitchFamily="34" charset="0"/>
              </a:rPr>
              <a:t>20% </a:t>
            </a:r>
            <a:r>
              <a:rPr lang="en-GB" sz="2100" b="0" i="0" dirty="0">
                <a:solidFill>
                  <a:srgbClr val="0070C0"/>
                </a:solidFill>
                <a:effectLst/>
                <a:highlight>
                  <a:srgbClr val="FFFFFF"/>
                </a:highlight>
                <a:latin typeface="Arial" panose="020B0604020202020204" pitchFamily="34" charset="0"/>
              </a:rPr>
              <a:t>  </a:t>
            </a:r>
            <a:endParaRPr lang="en-GB" sz="2100" b="0" i="0" dirty="0">
              <a:solidFill>
                <a:srgbClr val="0070C0"/>
              </a:solidFill>
              <a:effectLst/>
              <a:highlight>
                <a:srgbClr val="FFFFFF"/>
              </a:highlight>
              <a:latin typeface="Segoe UI" panose="020B0502040204020203" pitchFamily="34" charset="0"/>
            </a:endParaRPr>
          </a:p>
          <a:p>
            <a:pPr algn="l" rtl="0" fontAlgn="base"/>
            <a:r>
              <a:rPr lang="en-GB" sz="2100" b="0" i="0" dirty="0">
                <a:solidFill>
                  <a:srgbClr val="0070C0"/>
                </a:solidFill>
                <a:effectLst/>
                <a:highlight>
                  <a:srgbClr val="FFFFFF"/>
                </a:highlight>
                <a:latin typeface="Arial" panose="020B0604020202020204" pitchFamily="34" charset="0"/>
              </a:rPr>
              <a:t>In one section of your action plan, you need to consider the government’s current emphasis on whole systems approaches and what this means for your practice and your proposed action plan. This could be related to the new emphasis on Community Focussed Schools in Wales, or other whole systems approaches and how this approach can be beneficial but have its challenges. You may consider how working with others across systems may provide challenges to implementing your proposed solution. </a:t>
            </a:r>
            <a:endParaRPr lang="en-GB" sz="2100" b="0" i="0" dirty="0">
              <a:solidFill>
                <a:srgbClr val="0070C0"/>
              </a:solidFill>
              <a:effectLst/>
              <a:highlight>
                <a:srgbClr val="FFFFFF"/>
              </a:highlight>
              <a:latin typeface="Segoe UI" panose="020B0502040204020203" pitchFamily="34" charset="0"/>
            </a:endParaRPr>
          </a:p>
          <a:p>
            <a:pPr marL="0" indent="0" algn="l" rtl="0" fontAlgn="base">
              <a:buNone/>
            </a:pPr>
            <a:r>
              <a:rPr lang="en-GB" sz="2100" b="1" i="0" dirty="0">
                <a:solidFill>
                  <a:srgbClr val="0070C0"/>
                </a:solidFill>
                <a:effectLst/>
                <a:highlight>
                  <a:srgbClr val="FFFFFF"/>
                </a:highlight>
                <a:latin typeface="Arial" panose="020B0604020202020204" pitchFamily="34" charset="0"/>
              </a:rPr>
              <a:t>Learning Outcome 4: 30% </a:t>
            </a:r>
            <a:r>
              <a:rPr lang="en-GB" sz="2100" b="0" i="0" dirty="0">
                <a:solidFill>
                  <a:srgbClr val="0070C0"/>
                </a:solidFill>
                <a:effectLst/>
                <a:highlight>
                  <a:srgbClr val="FFFFFF"/>
                </a:highlight>
                <a:latin typeface="Arial" panose="020B0604020202020204" pitchFamily="34" charset="0"/>
              </a:rPr>
              <a:t> </a:t>
            </a:r>
            <a:endParaRPr lang="en-GB" sz="2100" b="0" i="0" dirty="0">
              <a:solidFill>
                <a:srgbClr val="0070C0"/>
              </a:solidFill>
              <a:effectLst/>
              <a:highlight>
                <a:srgbClr val="FFFFFF"/>
              </a:highlight>
              <a:latin typeface="Segoe UI" panose="020B0502040204020203" pitchFamily="34" charset="0"/>
            </a:endParaRPr>
          </a:p>
          <a:p>
            <a:pPr algn="l" rtl="0" fontAlgn="base"/>
            <a:r>
              <a:rPr lang="en-GB" sz="2100" b="0" i="0" dirty="0">
                <a:solidFill>
                  <a:srgbClr val="0070C0"/>
                </a:solidFill>
                <a:effectLst/>
                <a:highlight>
                  <a:srgbClr val="FFFFFF"/>
                </a:highlight>
                <a:latin typeface="Arial" panose="020B0604020202020204" pitchFamily="34" charset="0"/>
              </a:rPr>
              <a:t>Consider your proposed solution. How would you plan to do this? What would be the concerns? How would you implement it? What are the challenges? How are you going to know if it is working? What will you use to evaluate changes for learners? What are the barriers to evaluating this change? </a:t>
            </a:r>
            <a:endParaRPr lang="en-GB" sz="2100" b="0" i="0" dirty="0">
              <a:solidFill>
                <a:srgbClr val="0070C0"/>
              </a:solidFill>
              <a:effectLst/>
              <a:highlight>
                <a:srgbClr val="FFFFFF"/>
              </a:highlight>
              <a:latin typeface="Segoe UI" panose="020B0502040204020203" pitchFamily="34" charset="0"/>
            </a:endParaRPr>
          </a:p>
          <a:p>
            <a:endParaRPr lang="en-GB" dirty="0"/>
          </a:p>
        </p:txBody>
      </p:sp>
    </p:spTree>
    <p:extLst>
      <p:ext uri="{BB962C8B-B14F-4D97-AF65-F5344CB8AC3E}">
        <p14:creationId xmlns:p14="http://schemas.microsoft.com/office/powerpoint/2010/main" val="30613545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3DC9E84-4F11-8B45-B2BA-B4751E86F3ED}"/>
              </a:ext>
            </a:extLst>
          </p:cNvPr>
          <p:cNvSpPr>
            <a:spLocks noGrp="1"/>
          </p:cNvSpPr>
          <p:nvPr>
            <p:ph type="body" idx="1"/>
          </p:nvPr>
        </p:nvSpPr>
        <p:spPr>
          <a:xfrm>
            <a:off x="95816" y="3569568"/>
            <a:ext cx="7886700" cy="1284967"/>
          </a:xfrm>
          <a:prstGeom prst="rect">
            <a:avLst/>
          </a:prstGeom>
        </p:spPr>
        <p:txBody>
          <a:bodyPr vert="horz" wrap="square" lIns="34289" tIns="34290" rIns="34289" bIns="34290" rtlCol="0" anchor="t">
            <a:spAutoFit/>
          </a:bodyPr>
          <a:lstStyle/>
          <a:p>
            <a:pPr marL="0" indent="0">
              <a:buNone/>
            </a:pPr>
            <a:r>
              <a:rPr lang="en-GB" sz="1500" dirty="0">
                <a:solidFill>
                  <a:srgbClr val="0070C0"/>
                </a:solidFill>
                <a:latin typeface="Arial" panose="020B0604020202020204" pitchFamily="34" charset="0"/>
                <a:ea typeface="Calibri" panose="020F0502020204030204" pitchFamily="34" charset="0"/>
                <a:cs typeface="Arial" panose="020B0604020202020204" pitchFamily="34" charset="0"/>
              </a:rPr>
              <a:t>You will not be collecting, analysing or presenting primary data for this assignment.</a:t>
            </a:r>
          </a:p>
          <a:p>
            <a:pPr marL="0" indent="0">
              <a:buNone/>
            </a:pPr>
            <a:r>
              <a:rPr lang="en-GB" sz="1500" b="1" dirty="0">
                <a:solidFill>
                  <a:srgbClr val="0070C0"/>
                </a:solidFill>
                <a:latin typeface="Arial" panose="020B0604020202020204" pitchFamily="34" charset="0"/>
                <a:ea typeface="Calibri" panose="020F0502020204030204" pitchFamily="34" charset="0"/>
                <a:cs typeface="Arial" panose="020B0604020202020204" pitchFamily="34" charset="0"/>
              </a:rPr>
              <a:t>Submission deadline:</a:t>
            </a:r>
            <a:r>
              <a:rPr lang="en-GB" sz="1500" dirty="0">
                <a:solidFill>
                  <a:srgbClr val="0070C0"/>
                </a:solidFill>
                <a:latin typeface="Arial" panose="020B0604020202020204" pitchFamily="34" charset="0"/>
                <a:ea typeface="Calibri" panose="020F0502020204030204" pitchFamily="34" charset="0"/>
                <a:cs typeface="Arial" panose="020B0604020202020204" pitchFamily="34" charset="0"/>
              </a:rPr>
              <a:t> before and up to</a:t>
            </a:r>
            <a:r>
              <a:rPr lang="en-GB" sz="1500" b="1" dirty="0">
                <a:solidFill>
                  <a:srgbClr val="0070C0"/>
                </a:solidFill>
                <a:latin typeface="Arial" panose="020B0604020202020204" pitchFamily="34" charset="0"/>
                <a:ea typeface="Calibri" panose="020F0502020204030204" pitchFamily="34" charset="0"/>
                <a:cs typeface="Arial" panose="020B0604020202020204" pitchFamily="34" charset="0"/>
              </a:rPr>
              <a:t> 11:59</a:t>
            </a:r>
            <a:r>
              <a:rPr lang="en-GB" sz="1500" dirty="0">
                <a:solidFill>
                  <a:srgbClr val="0070C0"/>
                </a:solidFill>
                <a:latin typeface="Arial" panose="020B0604020202020204" pitchFamily="34" charset="0"/>
                <a:ea typeface="Calibri" panose="020F0502020204030204" pitchFamily="34" charset="0"/>
                <a:cs typeface="Arial" panose="020B0604020202020204" pitchFamily="34" charset="0"/>
              </a:rPr>
              <a:t> (23:59 hours) by Thursday 29/8/24 </a:t>
            </a:r>
          </a:p>
          <a:p>
            <a:pPr marL="0" indent="0">
              <a:buNone/>
            </a:pPr>
            <a:r>
              <a:rPr lang="en-GB" sz="1500" b="1" dirty="0">
                <a:solidFill>
                  <a:srgbClr val="0070C0"/>
                </a:solidFill>
                <a:latin typeface="Arial"/>
                <a:cs typeface="Arial"/>
              </a:rPr>
              <a:t>Return - Thursday 26/9/2024  @14:00</a:t>
            </a:r>
            <a:endParaRPr lang="en-GB" sz="1500" dirty="0">
              <a:solidFill>
                <a:srgbClr val="0070C0"/>
              </a:solidFill>
              <a:latin typeface="Arial" panose="020B0604020202020204" pitchFamily="34" charset="0"/>
              <a:cs typeface="Arial" panose="020B0604020202020204" pitchFamily="34" charset="0"/>
            </a:endParaRPr>
          </a:p>
          <a:p>
            <a:endParaRPr lang="en-GB" sz="15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1">
            <a:extLst>
              <a:ext uri="{FF2B5EF4-FFF2-40B4-BE49-F238E27FC236}">
                <a16:creationId xmlns:a16="http://schemas.microsoft.com/office/drawing/2014/main" id="{630F17EA-CC19-54F4-B88D-25C2536E10A4}"/>
              </a:ext>
            </a:extLst>
          </p:cNvPr>
          <p:cNvSpPr>
            <a:spLocks noGrp="1" noChangeArrowheads="1"/>
          </p:cNvSpPr>
          <p:nvPr>
            <p:ph type="title"/>
          </p:nvPr>
        </p:nvSpPr>
        <p:spPr bwMode="auto">
          <a:xfrm>
            <a:off x="134152" y="1853905"/>
            <a:ext cx="7753726" cy="957478"/>
          </a:xfrm>
          <a:prstGeom prst="rect">
            <a:avLst/>
          </a:prstGeom>
          <a:noFill/>
          <a:ln>
            <a:noFill/>
          </a:ln>
          <a:effectLst/>
        </p:spPr>
        <p:txBody>
          <a:bodyPr vert="horz" wrap="none" lIns="0" tIns="-5951" rIns="0" bIns="-5951" numCol="1" rtlCol="0" anchor="ctr" anchorCtr="0" compatLnSpc="1">
            <a:prstTxWarp prst="textNoShape">
              <a:avLst/>
            </a:prstTxWarp>
            <a:spAutoFit/>
          </a:bodyPr>
          <a:lstStyle/>
          <a:p>
            <a:pPr eaLnBrk="0" fontAlgn="base" hangingPunct="0">
              <a:lnSpc>
                <a:spcPct val="100000"/>
              </a:lnSpc>
              <a:spcBef>
                <a:spcPct val="0"/>
              </a:spcBef>
              <a:spcAft>
                <a:spcPct val="0"/>
              </a:spcAft>
            </a:pPr>
            <a:r>
              <a:rPr lang="cy-GB" altLang="en-US" sz="1575">
                <a:latin typeface="Arial Unicode MS"/>
                <a:ea typeface="inherit"/>
              </a:rPr>
              <a:t>Ni fyddwch yn casglu, dadansoddi na chyflwyno data cynradd ar gyfer yr aseiniad hwn.</a:t>
            </a:r>
            <a:br>
              <a:rPr lang="cy-GB" altLang="en-US" sz="1575">
                <a:latin typeface="Arial Unicode MS"/>
                <a:ea typeface="inherit"/>
              </a:rPr>
            </a:br>
            <a:br>
              <a:rPr lang="cy-GB" altLang="en-US" sz="1575">
                <a:latin typeface="Arial Unicode MS"/>
                <a:ea typeface="inherit"/>
              </a:rPr>
            </a:br>
            <a:r>
              <a:rPr lang="cy-GB" altLang="en-US" sz="1575" b="1">
                <a:latin typeface="Arial Unicode MS"/>
                <a:ea typeface="inherit"/>
              </a:rPr>
              <a:t>Dyddiad cau ar gyfer cyflwyno</a:t>
            </a:r>
            <a:r>
              <a:rPr lang="cy-GB" altLang="en-US" sz="1575">
                <a:latin typeface="Arial Unicode MS"/>
                <a:ea typeface="inherit"/>
              </a:rPr>
              <a:t>: cyn a hyd at 11:59 (23:59 awr) ar ddydd Iau 29/8/24 </a:t>
            </a:r>
            <a:br>
              <a:rPr lang="cy-GB" altLang="en-US" sz="1575">
                <a:latin typeface="Arial Unicode MS"/>
                <a:ea typeface="inherit"/>
              </a:rPr>
            </a:br>
            <a:r>
              <a:rPr lang="cy-GB" altLang="en-US" sz="1575" b="1">
                <a:latin typeface="Arial Unicode MS"/>
                <a:ea typeface="inherit"/>
              </a:rPr>
              <a:t>Dychwelyd -</a:t>
            </a:r>
            <a:r>
              <a:rPr lang="cy-GB" altLang="en-US" sz="1575">
                <a:latin typeface="Arial Unicode MS"/>
                <a:ea typeface="inherit"/>
              </a:rPr>
              <a:t> Dydd Iau 26/9/2024  am 14:00</a:t>
            </a:r>
            <a:r>
              <a:rPr lang="cy-GB" altLang="en-US" sz="375"/>
              <a:t> </a:t>
            </a:r>
            <a:endParaRPr lang="cy-GB" altLang="en-US" sz="1350">
              <a:latin typeface="Arial" panose="020B0604020202020204" pitchFamily="34" charset="0"/>
            </a:endParaRPr>
          </a:p>
        </p:txBody>
      </p:sp>
    </p:spTree>
    <p:extLst>
      <p:ext uri="{BB962C8B-B14F-4D97-AF65-F5344CB8AC3E}">
        <p14:creationId xmlns:p14="http://schemas.microsoft.com/office/powerpoint/2010/main" val="1503047498"/>
      </p:ext>
    </p:extLst>
  </p:cSld>
  <p:clrMapOvr>
    <a:masterClrMapping/>
  </p:clrMapOvr>
  <p:extLst>
    <p:ext uri="{6950BFC3-D8DA-4A85-94F7-54DA5524770B}">
      <p188:commentRel xmlns:p188="http://schemas.microsoft.com/office/powerpoint/2018/8/main" r:id="rId2"/>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D7C88-69B3-B663-4B95-063962B3947E}"/>
              </a:ext>
            </a:extLst>
          </p:cNvPr>
          <p:cNvSpPr>
            <a:spLocks noGrp="1"/>
          </p:cNvSpPr>
          <p:nvPr>
            <p:ph type="title"/>
          </p:nvPr>
        </p:nvSpPr>
        <p:spPr/>
        <p:txBody>
          <a:bodyPr/>
          <a:lstStyle/>
          <a:p>
            <a:r>
              <a:rPr kumimoji="0" lang="cy-GB" altLang="en-US" sz="4400" b="0" i="0" u="none" strike="noStrike" cap="none" normalizeH="0" baseline="0" dirty="0">
                <a:ln>
                  <a:noFill/>
                </a:ln>
                <a:solidFill>
                  <a:srgbClr val="202124"/>
                </a:solidFill>
                <a:effectLst/>
                <a:latin typeface="Arial Unicode MS"/>
                <a:ea typeface="inherit"/>
              </a:rPr>
              <a:t>Syniadau o </a:t>
            </a:r>
            <a:r>
              <a:rPr lang="cy-GB" altLang="en-US" dirty="0">
                <a:solidFill>
                  <a:srgbClr val="202124"/>
                </a:solidFill>
                <a:latin typeface="Arial Unicode MS"/>
                <a:ea typeface="inherit"/>
              </a:rPr>
              <a:t>arfer</a:t>
            </a:r>
            <a:r>
              <a:rPr kumimoji="0" lang="cy-GB" altLang="en-US" sz="800" b="0" i="0" u="none" strike="noStrike" cap="none" normalizeH="0" baseline="0" dirty="0">
                <a:ln>
                  <a:noFill/>
                </a:ln>
                <a:effectLst/>
              </a:rPr>
              <a:t> </a:t>
            </a:r>
            <a:br>
              <a:rPr lang="cy-GB" altLang="en-US" sz="3600" b="0" i="0" u="none" strike="noStrike" cap="none" normalizeH="0" baseline="0" dirty="0">
                <a:ln>
                  <a:noFill/>
                </a:ln>
                <a:effectLst/>
                <a:latin typeface="Arial" panose="020B0604020202020204" pitchFamily="34" charset="0"/>
              </a:rPr>
            </a:br>
            <a:r>
              <a:rPr lang="en-GB" dirty="0">
                <a:solidFill>
                  <a:srgbClr val="0070C0"/>
                </a:solidFill>
              </a:rPr>
              <a:t>Ideas from practice</a:t>
            </a:r>
          </a:p>
        </p:txBody>
      </p:sp>
      <p:sp>
        <p:nvSpPr>
          <p:cNvPr id="3" name="Content Placeholder 2">
            <a:extLst>
              <a:ext uri="{FF2B5EF4-FFF2-40B4-BE49-F238E27FC236}">
                <a16:creationId xmlns:a16="http://schemas.microsoft.com/office/drawing/2014/main" id="{4C282AEF-5FDB-EFBE-6E38-F5BA2835475B}"/>
              </a:ext>
            </a:extLst>
          </p:cNvPr>
          <p:cNvSpPr>
            <a:spLocks noGrp="1"/>
          </p:cNvSpPr>
          <p:nvPr>
            <p:ph idx="1"/>
          </p:nvPr>
        </p:nvSpPr>
        <p:spPr>
          <a:xfrm>
            <a:off x="280679" y="1618417"/>
            <a:ext cx="7886700" cy="4351338"/>
          </a:xfrm>
        </p:spPr>
        <p:txBody>
          <a:bodyPr vert="horz" lIns="91440" tIns="45720" rIns="91440" bIns="45720" rtlCol="0" anchor="t">
            <a:normAutofit/>
          </a:bodyPr>
          <a:lstStyle/>
          <a:p>
            <a:endParaRPr kumimoji="0" lang="cy-GB" altLang="en-US" sz="1800" b="0" i="0" u="none" strike="noStrike" cap="none" normalizeH="0" baseline="0" dirty="0">
              <a:ln>
                <a:noFill/>
              </a:ln>
              <a:solidFill>
                <a:srgbClr val="202124"/>
              </a:solidFill>
              <a:effectLst/>
              <a:latin typeface="Arial Unicode MS"/>
              <a:ea typeface="inherit"/>
            </a:endParaRPr>
          </a:p>
          <a:p>
            <a:r>
              <a:rPr lang="cy-GB" altLang="en-US" sz="1800" dirty="0">
                <a:solidFill>
                  <a:srgbClr val="202124"/>
                </a:solidFill>
                <a:latin typeface="Arial Unicode MS"/>
                <a:ea typeface="inherit"/>
              </a:rPr>
              <a:t>Beth oedd eich negeseuon allweddol o’r D. Sadwrn Cenedlaethol? /</a:t>
            </a:r>
          </a:p>
          <a:p>
            <a:pPr marL="0" indent="0">
              <a:buNone/>
            </a:pPr>
            <a:r>
              <a:rPr lang="cy-GB" altLang="en-US" sz="1800" dirty="0">
                <a:solidFill>
                  <a:srgbClr val="0070C0"/>
                </a:solidFill>
                <a:latin typeface="Arial Unicode MS"/>
                <a:ea typeface="inherit"/>
              </a:rPr>
              <a:t> </a:t>
            </a:r>
            <a:r>
              <a:rPr lang="cy-GB" altLang="en-US" sz="1800" dirty="0" err="1">
                <a:solidFill>
                  <a:srgbClr val="0070C0"/>
                </a:solidFill>
                <a:latin typeface="Arial Unicode MS"/>
                <a:ea typeface="inherit"/>
              </a:rPr>
              <a:t>What</a:t>
            </a:r>
            <a:r>
              <a:rPr lang="cy-GB" altLang="en-US" sz="1800" dirty="0">
                <a:solidFill>
                  <a:srgbClr val="0070C0"/>
                </a:solidFill>
                <a:latin typeface="Arial Unicode MS"/>
                <a:ea typeface="inherit"/>
              </a:rPr>
              <a:t> </a:t>
            </a:r>
            <a:r>
              <a:rPr lang="cy-GB" altLang="en-US" sz="1800" dirty="0" err="1">
                <a:solidFill>
                  <a:srgbClr val="0070C0"/>
                </a:solidFill>
                <a:latin typeface="Arial Unicode MS"/>
                <a:ea typeface="inherit"/>
              </a:rPr>
              <a:t>were</a:t>
            </a:r>
            <a:r>
              <a:rPr lang="cy-GB" altLang="en-US" sz="1800" dirty="0">
                <a:solidFill>
                  <a:srgbClr val="0070C0"/>
                </a:solidFill>
                <a:latin typeface="Arial Unicode MS"/>
                <a:ea typeface="inherit"/>
              </a:rPr>
              <a:t> </a:t>
            </a:r>
            <a:r>
              <a:rPr lang="cy-GB" altLang="en-US" sz="1800" dirty="0" err="1">
                <a:solidFill>
                  <a:srgbClr val="0070C0"/>
                </a:solidFill>
                <a:latin typeface="Arial Unicode MS"/>
                <a:ea typeface="inherit"/>
              </a:rPr>
              <a:t>your</a:t>
            </a:r>
            <a:r>
              <a:rPr lang="cy-GB" altLang="en-US" sz="1800" dirty="0">
                <a:solidFill>
                  <a:srgbClr val="0070C0"/>
                </a:solidFill>
                <a:latin typeface="Arial Unicode MS"/>
                <a:ea typeface="inherit"/>
              </a:rPr>
              <a:t> </a:t>
            </a:r>
            <a:r>
              <a:rPr lang="cy-GB" altLang="en-US" sz="1800" dirty="0" err="1">
                <a:solidFill>
                  <a:srgbClr val="0070C0"/>
                </a:solidFill>
                <a:latin typeface="Arial Unicode MS"/>
                <a:ea typeface="inherit"/>
              </a:rPr>
              <a:t>key</a:t>
            </a:r>
            <a:r>
              <a:rPr lang="cy-GB" altLang="en-US" sz="1800" dirty="0">
                <a:solidFill>
                  <a:srgbClr val="0070C0"/>
                </a:solidFill>
                <a:latin typeface="Arial Unicode MS"/>
                <a:ea typeface="inherit"/>
              </a:rPr>
              <a:t> </a:t>
            </a:r>
            <a:r>
              <a:rPr lang="cy-GB" altLang="en-US" sz="1800" dirty="0" err="1">
                <a:solidFill>
                  <a:srgbClr val="0070C0"/>
                </a:solidFill>
                <a:latin typeface="Arial Unicode MS"/>
                <a:ea typeface="inherit"/>
              </a:rPr>
              <a:t>messages</a:t>
            </a:r>
            <a:r>
              <a:rPr lang="cy-GB" altLang="en-US" sz="1800" dirty="0">
                <a:solidFill>
                  <a:srgbClr val="0070C0"/>
                </a:solidFill>
                <a:latin typeface="Arial Unicode MS"/>
                <a:ea typeface="inherit"/>
              </a:rPr>
              <a:t> </a:t>
            </a:r>
            <a:r>
              <a:rPr lang="cy-GB" altLang="en-US" sz="1800" dirty="0" err="1">
                <a:solidFill>
                  <a:srgbClr val="0070C0"/>
                </a:solidFill>
                <a:latin typeface="Arial Unicode MS"/>
                <a:ea typeface="inherit"/>
              </a:rPr>
              <a:t>from</a:t>
            </a:r>
            <a:r>
              <a:rPr lang="cy-GB" altLang="en-US" sz="1800" dirty="0">
                <a:solidFill>
                  <a:srgbClr val="0070C0"/>
                </a:solidFill>
                <a:latin typeface="Arial Unicode MS"/>
                <a:ea typeface="inherit"/>
              </a:rPr>
              <a:t> the First </a:t>
            </a:r>
            <a:r>
              <a:rPr lang="cy-GB" altLang="en-US" sz="1800" dirty="0" err="1">
                <a:solidFill>
                  <a:srgbClr val="0070C0"/>
                </a:solidFill>
                <a:latin typeface="Arial Unicode MS"/>
                <a:ea typeface="inherit"/>
              </a:rPr>
              <a:t>Nat</a:t>
            </a:r>
            <a:r>
              <a:rPr lang="cy-GB" altLang="en-US" sz="1800" dirty="0">
                <a:solidFill>
                  <a:srgbClr val="0070C0"/>
                </a:solidFill>
                <a:latin typeface="Arial Unicode MS"/>
                <a:ea typeface="inherit"/>
              </a:rPr>
              <a:t> </a:t>
            </a:r>
            <a:r>
              <a:rPr lang="cy-GB" altLang="en-US" sz="1800" dirty="0" err="1">
                <a:solidFill>
                  <a:srgbClr val="0070C0"/>
                </a:solidFill>
                <a:latin typeface="Arial Unicode MS"/>
                <a:ea typeface="inherit"/>
              </a:rPr>
              <a:t>Sat</a:t>
            </a:r>
            <a:endParaRPr lang="cy-GB" altLang="en-US" sz="1800" dirty="0">
              <a:solidFill>
                <a:srgbClr val="0070C0"/>
              </a:solidFill>
              <a:latin typeface="Arial Unicode MS"/>
              <a:ea typeface="inherit"/>
            </a:endParaRPr>
          </a:p>
          <a:p>
            <a:endParaRPr lang="cy-GB" altLang="en-US" sz="1800" dirty="0">
              <a:solidFill>
                <a:srgbClr val="202124"/>
              </a:solidFill>
              <a:latin typeface="Arial Unicode MS"/>
              <a:ea typeface="inherit"/>
            </a:endParaRPr>
          </a:p>
          <a:p>
            <a:r>
              <a:rPr lang="cy-GB" altLang="en-US" sz="1800" dirty="0" err="1">
                <a:solidFill>
                  <a:srgbClr val="202124"/>
                </a:solidFill>
                <a:latin typeface="Arial Unicode MS"/>
                <a:ea typeface="inherit"/>
              </a:rPr>
              <a:t>Has</a:t>
            </a:r>
            <a:r>
              <a:rPr lang="cy-GB" altLang="en-US" sz="1800" dirty="0">
                <a:solidFill>
                  <a:srgbClr val="202124"/>
                </a:solidFill>
                <a:latin typeface="Arial Unicode MS"/>
                <a:ea typeface="inherit"/>
              </a:rPr>
              <a:t> </a:t>
            </a:r>
            <a:r>
              <a:rPr lang="cy-GB" altLang="en-US" sz="1800" dirty="0" err="1">
                <a:solidFill>
                  <a:srgbClr val="202124"/>
                </a:solidFill>
                <a:latin typeface="Arial Unicode MS"/>
                <a:ea typeface="inherit"/>
              </a:rPr>
              <a:t>anything</a:t>
            </a:r>
            <a:r>
              <a:rPr lang="cy-GB" altLang="en-US" sz="1800" dirty="0">
                <a:solidFill>
                  <a:srgbClr val="202124"/>
                </a:solidFill>
                <a:latin typeface="Arial Unicode MS"/>
                <a:ea typeface="inherit"/>
              </a:rPr>
              <a:t> we </a:t>
            </a:r>
            <a:r>
              <a:rPr lang="cy-GB" altLang="en-US" sz="1800" dirty="0" err="1">
                <a:solidFill>
                  <a:srgbClr val="202124"/>
                </a:solidFill>
                <a:latin typeface="Arial Unicode MS"/>
                <a:ea typeface="inherit"/>
              </a:rPr>
              <a:t>discussed</a:t>
            </a:r>
            <a:r>
              <a:rPr lang="cy-GB" altLang="en-US" sz="1800" dirty="0">
                <a:solidFill>
                  <a:srgbClr val="202124"/>
                </a:solidFill>
                <a:latin typeface="Arial Unicode MS"/>
                <a:ea typeface="inherit"/>
              </a:rPr>
              <a:t> </a:t>
            </a:r>
            <a:r>
              <a:rPr lang="cy-GB" altLang="en-US" sz="1800" dirty="0" err="1">
                <a:solidFill>
                  <a:srgbClr val="202124"/>
                </a:solidFill>
                <a:latin typeface="Arial Unicode MS"/>
                <a:ea typeface="inherit"/>
              </a:rPr>
              <a:t>made</a:t>
            </a:r>
            <a:r>
              <a:rPr lang="cy-GB" altLang="en-US" sz="1800" dirty="0">
                <a:solidFill>
                  <a:srgbClr val="202124"/>
                </a:solidFill>
                <a:latin typeface="Arial Unicode MS"/>
                <a:ea typeface="inherit"/>
              </a:rPr>
              <a:t> </a:t>
            </a:r>
            <a:r>
              <a:rPr lang="cy-GB" altLang="en-US" sz="1800" dirty="0" err="1">
                <a:solidFill>
                  <a:srgbClr val="202124"/>
                </a:solidFill>
                <a:latin typeface="Arial Unicode MS"/>
                <a:ea typeface="inherit"/>
              </a:rPr>
              <a:t>you</a:t>
            </a:r>
            <a:r>
              <a:rPr lang="cy-GB" altLang="en-US" sz="1800" dirty="0">
                <a:solidFill>
                  <a:srgbClr val="202124"/>
                </a:solidFill>
                <a:latin typeface="Arial Unicode MS"/>
                <a:ea typeface="inherit"/>
              </a:rPr>
              <a:t> </a:t>
            </a:r>
            <a:r>
              <a:rPr lang="cy-GB" altLang="en-US" sz="1800" dirty="0" err="1">
                <a:solidFill>
                  <a:srgbClr val="202124"/>
                </a:solidFill>
                <a:latin typeface="Arial Unicode MS"/>
                <a:ea typeface="inherit"/>
              </a:rPr>
              <a:t>think</a:t>
            </a:r>
            <a:r>
              <a:rPr lang="cy-GB" altLang="en-US" sz="1800" dirty="0">
                <a:solidFill>
                  <a:srgbClr val="202124"/>
                </a:solidFill>
                <a:latin typeface="Arial Unicode MS"/>
                <a:ea typeface="inherit"/>
              </a:rPr>
              <a:t> </a:t>
            </a:r>
            <a:r>
              <a:rPr lang="cy-GB" altLang="en-US" sz="1800" dirty="0" err="1">
                <a:solidFill>
                  <a:srgbClr val="202124"/>
                </a:solidFill>
                <a:latin typeface="Arial Unicode MS"/>
                <a:ea typeface="inherit"/>
              </a:rPr>
              <a:t>differently</a:t>
            </a:r>
            <a:r>
              <a:rPr lang="cy-GB" altLang="en-US" sz="1800" dirty="0">
                <a:solidFill>
                  <a:srgbClr val="202124"/>
                </a:solidFill>
                <a:latin typeface="Arial Unicode MS"/>
                <a:ea typeface="inherit"/>
              </a:rPr>
              <a:t> </a:t>
            </a:r>
            <a:r>
              <a:rPr lang="cy-GB" altLang="en-US" sz="1800" dirty="0" err="1">
                <a:solidFill>
                  <a:srgbClr val="202124"/>
                </a:solidFill>
                <a:latin typeface="Arial Unicode MS"/>
                <a:ea typeface="inherit"/>
              </a:rPr>
              <a:t>about</a:t>
            </a:r>
            <a:r>
              <a:rPr lang="cy-GB" altLang="en-US" sz="1800" dirty="0">
                <a:solidFill>
                  <a:srgbClr val="202124"/>
                </a:solidFill>
                <a:latin typeface="Arial Unicode MS"/>
                <a:ea typeface="inherit"/>
              </a:rPr>
              <a:t> </a:t>
            </a:r>
            <a:r>
              <a:rPr lang="cy-GB" altLang="en-US" sz="1800" dirty="0" err="1">
                <a:solidFill>
                  <a:srgbClr val="202124"/>
                </a:solidFill>
                <a:latin typeface="Arial Unicode MS"/>
                <a:ea typeface="inherit"/>
              </a:rPr>
              <a:t>your</a:t>
            </a:r>
            <a:r>
              <a:rPr lang="cy-GB" altLang="en-US" sz="1800" dirty="0">
                <a:solidFill>
                  <a:srgbClr val="202124"/>
                </a:solidFill>
                <a:latin typeface="Arial Unicode MS"/>
                <a:ea typeface="inherit"/>
              </a:rPr>
              <a:t> </a:t>
            </a:r>
            <a:r>
              <a:rPr lang="cy-GB" altLang="en-US" sz="1800" dirty="0" err="1">
                <a:solidFill>
                  <a:srgbClr val="202124"/>
                </a:solidFill>
                <a:latin typeface="Arial Unicode MS"/>
                <a:ea typeface="inherit"/>
              </a:rPr>
              <a:t>practice</a:t>
            </a:r>
            <a:r>
              <a:rPr lang="cy-GB" altLang="en-US" sz="1800" dirty="0">
                <a:solidFill>
                  <a:srgbClr val="202124"/>
                </a:solidFill>
                <a:latin typeface="Arial Unicode MS"/>
                <a:ea typeface="inherit"/>
              </a:rPr>
              <a:t>?</a:t>
            </a:r>
          </a:p>
          <a:p>
            <a:pPr marL="0" indent="0">
              <a:buNone/>
            </a:pPr>
            <a:r>
              <a:rPr lang="cy-GB" altLang="en-US" sz="1800" dirty="0">
                <a:solidFill>
                  <a:srgbClr val="0070C0"/>
                </a:solidFill>
                <a:latin typeface="Arial Unicode MS"/>
                <a:ea typeface="inherit"/>
              </a:rPr>
              <a:t>A oes unrhyw beth a drafodwyd gennym wedi gwneud ichi </a:t>
            </a:r>
            <a:r>
              <a:rPr lang="cy-GB" altLang="en-US" sz="1800" dirty="0" err="1">
                <a:solidFill>
                  <a:srgbClr val="0070C0"/>
                </a:solidFill>
                <a:latin typeface="Arial Unicode MS"/>
                <a:ea typeface="inherit"/>
              </a:rPr>
              <a:t>feddwlyn</a:t>
            </a:r>
            <a:r>
              <a:rPr lang="cy-GB" altLang="en-US" sz="1800" dirty="0">
                <a:solidFill>
                  <a:srgbClr val="0070C0"/>
                </a:solidFill>
                <a:latin typeface="Arial Unicode MS"/>
                <a:ea typeface="inherit"/>
              </a:rPr>
              <a:t> wahanol am eich ymarfer?</a:t>
            </a:r>
          </a:p>
          <a:p>
            <a:pPr marL="0" indent="0">
              <a:buNone/>
            </a:pPr>
            <a:endParaRPr kumimoji="0" lang="cy-GB" altLang="en-US" sz="1800" b="0" i="0" u="none" strike="noStrike" cap="none" normalizeH="0" baseline="0" dirty="0">
              <a:ln>
                <a:noFill/>
              </a:ln>
              <a:solidFill>
                <a:srgbClr val="202124"/>
              </a:solidFill>
              <a:effectLst/>
              <a:latin typeface="Arial Unicode MS"/>
              <a:ea typeface="inherit"/>
            </a:endParaRPr>
          </a:p>
          <a:p>
            <a:r>
              <a:rPr kumimoji="0" lang="cy-GB" altLang="en-US" sz="1800" b="0" i="0" u="none" strike="noStrike" cap="none" normalizeH="0" baseline="0" dirty="0">
                <a:ln>
                  <a:noFill/>
                </a:ln>
                <a:solidFill>
                  <a:srgbClr val="202124"/>
                </a:solidFill>
                <a:effectLst/>
                <a:latin typeface="Arial Unicode MS"/>
                <a:ea typeface="inherit"/>
              </a:rPr>
              <a:t>Cyflwyniad 2 funud gan ddarlithwyr</a:t>
            </a:r>
            <a:r>
              <a:rPr lang="cy-GB" altLang="en-US" sz="200" dirty="0"/>
              <a:t> </a:t>
            </a:r>
            <a:r>
              <a:rPr kumimoji="0" lang="cy-GB" altLang="en-US" sz="1400" b="0" i="0" u="none" strike="noStrike" cap="none" normalizeH="0" baseline="0" dirty="0">
                <a:ln>
                  <a:noFill/>
                </a:ln>
                <a:solidFill>
                  <a:schemeClr val="tx1"/>
                </a:solidFill>
                <a:effectLst/>
                <a:latin typeface="Arial"/>
                <a:cs typeface="Arial"/>
              </a:rPr>
              <a:t> </a:t>
            </a:r>
            <a:r>
              <a:rPr lang="cy-GB" altLang="en-US" sz="1400" dirty="0">
                <a:latin typeface="Arial"/>
                <a:cs typeface="Arial"/>
              </a:rPr>
              <a:t>/  </a:t>
            </a:r>
            <a:r>
              <a:rPr lang="en-GB" sz="1800" b="0" i="0" dirty="0">
                <a:solidFill>
                  <a:srgbClr val="0070C0"/>
                </a:solidFill>
                <a:effectLst/>
                <a:highlight>
                  <a:srgbClr val="FFFFFF"/>
                </a:highlight>
                <a:latin typeface="Arial"/>
                <a:cs typeface="Arial"/>
              </a:rPr>
              <a:t>2 minute pitch by lecturers</a:t>
            </a:r>
          </a:p>
          <a:p>
            <a:endParaRPr lang="en-GB" sz="1800" dirty="0">
              <a:highlight>
                <a:srgbClr val="FFFFFF"/>
              </a:highlight>
              <a:latin typeface="Arial" panose="020B0604020202020204" pitchFamily="34" charset="0"/>
            </a:endParaRPr>
          </a:p>
          <a:p>
            <a:r>
              <a:rPr lang="en-GB" sz="1800" dirty="0">
                <a:highlight>
                  <a:srgbClr val="FFFFFF"/>
                </a:highlight>
                <a:latin typeface="Arial"/>
                <a:cs typeface="Arial"/>
              </a:rPr>
              <a:t>Pa </a:t>
            </a:r>
            <a:r>
              <a:rPr lang="en-GB" sz="1800" dirty="0" err="1">
                <a:highlight>
                  <a:srgbClr val="FFFFFF"/>
                </a:highlight>
                <a:latin typeface="Arial"/>
                <a:cs typeface="Arial"/>
              </a:rPr>
              <a:t>syniadau</a:t>
            </a:r>
            <a:r>
              <a:rPr lang="en-GB" sz="1800" dirty="0">
                <a:highlight>
                  <a:srgbClr val="FFFFFF"/>
                </a:highlight>
                <a:latin typeface="Arial"/>
                <a:cs typeface="Arial"/>
              </a:rPr>
              <a:t> </a:t>
            </a:r>
            <a:r>
              <a:rPr lang="en-GB" sz="1800" dirty="0" err="1">
                <a:highlight>
                  <a:srgbClr val="FFFFFF"/>
                </a:highlight>
                <a:latin typeface="Arial"/>
                <a:cs typeface="Arial"/>
              </a:rPr>
              <a:t>sydd</a:t>
            </a:r>
            <a:r>
              <a:rPr lang="en-GB" sz="1800" dirty="0">
                <a:highlight>
                  <a:srgbClr val="FFFFFF"/>
                </a:highlight>
                <a:latin typeface="Arial"/>
                <a:cs typeface="Arial"/>
              </a:rPr>
              <a:t> </a:t>
            </a:r>
            <a:r>
              <a:rPr lang="en-GB" sz="1800" dirty="0" err="1">
                <a:highlight>
                  <a:srgbClr val="FFFFFF"/>
                </a:highlight>
                <a:latin typeface="Arial"/>
                <a:cs typeface="Arial"/>
              </a:rPr>
              <a:t>gennych</a:t>
            </a:r>
            <a:r>
              <a:rPr lang="en-GB" sz="1800" b="0" i="0" dirty="0">
                <a:effectLst/>
                <a:highlight>
                  <a:srgbClr val="FFFFFF"/>
                </a:highlight>
                <a:latin typeface="Arial"/>
                <a:cs typeface="Arial"/>
              </a:rPr>
              <a:t>?</a:t>
            </a:r>
            <a:r>
              <a:rPr lang="en-GB" sz="1800" dirty="0">
                <a:highlight>
                  <a:srgbClr val="FFFFFF"/>
                </a:highlight>
                <a:latin typeface="Arial"/>
                <a:cs typeface="Arial"/>
              </a:rPr>
              <a:t> </a:t>
            </a:r>
            <a:r>
              <a:rPr lang="en-GB" sz="1800" b="0" i="0" dirty="0">
                <a:effectLst/>
                <a:highlight>
                  <a:srgbClr val="FFFFFF"/>
                </a:highlight>
                <a:latin typeface="Arial"/>
                <a:cs typeface="Arial"/>
              </a:rPr>
              <a:t> </a:t>
            </a:r>
            <a:r>
              <a:rPr lang="en-GB" sz="1800" b="0" i="0" dirty="0">
                <a:solidFill>
                  <a:srgbClr val="0070C0"/>
                </a:solidFill>
                <a:effectLst/>
                <a:highlight>
                  <a:srgbClr val="FFFFFF"/>
                </a:highlight>
                <a:latin typeface="Arial"/>
                <a:cs typeface="Arial"/>
              </a:rPr>
              <a:t>/ What ideas are you thinking of? </a:t>
            </a:r>
            <a:endParaRPr lang="en-GB" dirty="0">
              <a:solidFill>
                <a:srgbClr val="0070C0"/>
              </a:solidFill>
              <a:latin typeface="Arial"/>
              <a:cs typeface="Arial"/>
            </a:endParaRPr>
          </a:p>
        </p:txBody>
      </p:sp>
      <p:sp>
        <p:nvSpPr>
          <p:cNvPr id="4" name="Rectangle 1">
            <a:extLst>
              <a:ext uri="{FF2B5EF4-FFF2-40B4-BE49-F238E27FC236}">
                <a16:creationId xmlns:a16="http://schemas.microsoft.com/office/drawing/2014/main" id="{0620D2C4-2E67-C8AF-0067-5A7E3C89C0FE}"/>
              </a:ext>
            </a:extLst>
          </p:cNvPr>
          <p:cNvSpPr>
            <a:spLocks noChangeArrowheads="1"/>
          </p:cNvSpPr>
          <p:nvPr/>
        </p:nvSpPr>
        <p:spPr bwMode="auto">
          <a:xfrm>
            <a:off x="-304800" y="98113"/>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dirty="0">
              <a:ln>
                <a:noFill/>
              </a:ln>
              <a:solidFill>
                <a:schemeClr val="tx1"/>
              </a:solidFill>
              <a:effectLst/>
              <a:latin typeface="Arial" panose="020B0604020202020204" pitchFamily="34" charset="0"/>
            </a:endParaRPr>
          </a:p>
        </p:txBody>
      </p:sp>
      <p:sp>
        <p:nvSpPr>
          <p:cNvPr id="5" name="Rectangle 2">
            <a:extLst>
              <a:ext uri="{FF2B5EF4-FFF2-40B4-BE49-F238E27FC236}">
                <a16:creationId xmlns:a16="http://schemas.microsoft.com/office/drawing/2014/main" id="{FE33583B-BBFA-23C7-D4BE-2175CEFA644A}"/>
              </a:ext>
            </a:extLst>
          </p:cNvPr>
          <p:cNvSpPr>
            <a:spLocks noChangeArrowheads="1"/>
          </p:cNvSpPr>
          <p:nvPr/>
        </p:nvSpPr>
        <p:spPr bwMode="auto">
          <a:xfrm>
            <a:off x="0" y="98113"/>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866093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509F9-769D-2BB2-291F-7929EE58A7B0}"/>
              </a:ext>
            </a:extLst>
          </p:cNvPr>
          <p:cNvSpPr>
            <a:spLocks noGrp="1"/>
          </p:cNvSpPr>
          <p:nvPr>
            <p:ph type="title"/>
          </p:nvPr>
        </p:nvSpPr>
        <p:spPr>
          <a:xfrm>
            <a:off x="256927" y="-165346"/>
            <a:ext cx="7886700" cy="1325563"/>
          </a:xfrm>
        </p:spPr>
        <p:txBody>
          <a:bodyPr/>
          <a:lstStyle/>
          <a:p>
            <a:r>
              <a:rPr lang="en-GB" dirty="0"/>
              <a:t>Yasmeen 2 </a:t>
            </a:r>
            <a:r>
              <a:rPr lang="en-GB" dirty="0" err="1"/>
              <a:t>muned</a:t>
            </a:r>
            <a:endParaRPr lang="en-GB" dirty="0"/>
          </a:p>
        </p:txBody>
      </p:sp>
      <p:sp>
        <p:nvSpPr>
          <p:cNvPr id="4" name="Rectangle 1">
            <a:extLst>
              <a:ext uri="{FF2B5EF4-FFF2-40B4-BE49-F238E27FC236}">
                <a16:creationId xmlns:a16="http://schemas.microsoft.com/office/drawing/2014/main" id="{033A32E0-21E5-FE52-D753-05764F0B554F}"/>
              </a:ext>
            </a:extLst>
          </p:cNvPr>
          <p:cNvSpPr>
            <a:spLocks noGrp="1" noChangeArrowheads="1"/>
          </p:cNvSpPr>
          <p:nvPr>
            <p:ph idx="1"/>
          </p:nvPr>
        </p:nvSpPr>
        <p:spPr bwMode="auto">
          <a:xfrm>
            <a:off x="256927" y="1082522"/>
            <a:ext cx="7476406" cy="4692956"/>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800" b="1" i="0" u="none" strike="noStrike" cap="none" normalizeH="0" baseline="0" dirty="0">
                <a:ln>
                  <a:noFill/>
                </a:ln>
                <a:solidFill>
                  <a:srgbClr val="202124"/>
                </a:solidFill>
                <a:effectLst/>
                <a:latin typeface="Arial Unicode MS"/>
                <a:ea typeface="inherit"/>
              </a:rPr>
              <a:t>Nodi mater </a:t>
            </a:r>
            <a:r>
              <a:rPr kumimoji="0" lang="cy-GB" altLang="en-US" sz="1800" b="0" i="0" u="none" strike="noStrike" cap="none" normalizeH="0" baseline="0" dirty="0">
                <a:ln>
                  <a:noFill/>
                </a:ln>
                <a:solidFill>
                  <a:srgbClr val="202124"/>
                </a:solidFill>
                <a:effectLst/>
                <a:latin typeface="Arial Unicode MS"/>
                <a:ea typeface="inherit"/>
              </a:rPr>
              <a:t>- Cyrhaeddiad mathemateg is yn yr ysgol gynradd ar gyfer</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800" b="0" i="0" u="none" strike="noStrike" cap="none" normalizeH="0" baseline="0" dirty="0">
                <a:ln>
                  <a:noFill/>
                </a:ln>
                <a:solidFill>
                  <a:srgbClr val="202124"/>
                </a:solidFill>
                <a:effectLst/>
                <a:latin typeface="Arial Unicode MS"/>
                <a:ea typeface="inherit"/>
              </a:rPr>
              <a:t> disgyblion incwm isel ag anghenion dysgu ychwanegol.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dirty="0">
              <a:ln>
                <a:noFill/>
              </a:ln>
              <a:solidFill>
                <a:srgbClr val="202124"/>
              </a:solidFill>
              <a:effectLst/>
              <a:latin typeface="Arial Unicode MS"/>
              <a:ea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800" b="1" i="0" u="none" strike="noStrike" cap="none" normalizeH="0" baseline="0" dirty="0">
                <a:ln>
                  <a:noFill/>
                </a:ln>
                <a:solidFill>
                  <a:srgbClr val="202124"/>
                </a:solidFill>
                <a:effectLst/>
                <a:latin typeface="Arial Unicode MS"/>
                <a:ea typeface="inherit"/>
              </a:rPr>
              <a:t>Adolygu ymchwil cysylltiedig </a:t>
            </a:r>
            <a:r>
              <a:rPr kumimoji="0" lang="cy-GB" altLang="en-US" sz="1800" b="0" i="0" u="none" strike="noStrike" cap="none" normalizeH="0" baseline="0" dirty="0">
                <a:ln>
                  <a:noFill/>
                </a:ln>
                <a:solidFill>
                  <a:srgbClr val="202124"/>
                </a:solidFill>
                <a:effectLst/>
                <a:latin typeface="Arial Unicode MS"/>
                <a:ea typeface="inherit"/>
              </a:rPr>
              <a:t>- </a:t>
            </a:r>
            <a:r>
              <a:rPr kumimoji="0" lang="cy-GB" altLang="en-US" sz="1800" b="0" i="0" u="none" strike="noStrike" cap="none" normalizeH="0" baseline="0" dirty="0" err="1">
                <a:ln>
                  <a:noFill/>
                </a:ln>
                <a:solidFill>
                  <a:srgbClr val="202124"/>
                </a:solidFill>
                <a:effectLst/>
                <a:latin typeface="Arial Unicode MS"/>
                <a:ea typeface="inherit"/>
              </a:rPr>
              <a:t>Noyes</a:t>
            </a:r>
            <a:r>
              <a:rPr kumimoji="0" lang="cy-GB" altLang="en-US" sz="1800" b="0" i="0" u="none" strike="noStrike" cap="none" normalizeH="0" baseline="0" dirty="0">
                <a:ln>
                  <a:noFill/>
                </a:ln>
                <a:solidFill>
                  <a:srgbClr val="202124"/>
                </a:solidFill>
                <a:effectLst/>
                <a:latin typeface="Arial Unicode MS"/>
                <a:ea typeface="inherit"/>
              </a:rPr>
              <a:t> </a:t>
            </a:r>
            <a:r>
              <a:rPr kumimoji="0" lang="cy-GB" altLang="en-US" sz="1800" b="0" i="0" u="none" strike="noStrike" cap="none" normalizeH="0" baseline="0" dirty="0" err="1">
                <a:ln>
                  <a:noFill/>
                </a:ln>
                <a:solidFill>
                  <a:srgbClr val="202124"/>
                </a:solidFill>
                <a:effectLst/>
                <a:latin typeface="Arial Unicode MS"/>
                <a:ea typeface="inherit"/>
              </a:rPr>
              <a:t>et</a:t>
            </a:r>
            <a:r>
              <a:rPr kumimoji="0" lang="cy-GB" altLang="en-US" sz="1800" b="0" i="0" u="none" strike="noStrike" cap="none" normalizeH="0" baseline="0" dirty="0">
                <a:ln>
                  <a:noFill/>
                </a:ln>
                <a:solidFill>
                  <a:srgbClr val="202124"/>
                </a:solidFill>
                <a:effectLst/>
                <a:latin typeface="Arial Unicode MS"/>
                <a:ea typeface="inherit"/>
              </a:rPr>
              <a:t> </a:t>
            </a:r>
            <a:r>
              <a:rPr kumimoji="0" lang="cy-GB" altLang="en-US" sz="1800" b="0" i="0" u="none" strike="noStrike" cap="none" normalizeH="0" baseline="0" dirty="0" err="1">
                <a:ln>
                  <a:noFill/>
                </a:ln>
                <a:solidFill>
                  <a:srgbClr val="202124"/>
                </a:solidFill>
                <a:effectLst/>
                <a:latin typeface="Arial Unicode MS"/>
                <a:ea typeface="inherit"/>
              </a:rPr>
              <a:t>al</a:t>
            </a:r>
            <a:r>
              <a:rPr kumimoji="0" lang="cy-GB" altLang="en-US" sz="1800" b="0" i="0" u="none" strike="noStrike" cap="none" normalizeH="0" baseline="0" dirty="0">
                <a:ln>
                  <a:noFill/>
                </a:ln>
                <a:solidFill>
                  <a:srgbClr val="202124"/>
                </a:solidFill>
                <a:effectLst/>
                <a:latin typeface="Arial Unicode MS"/>
                <a:ea typeface="inherit"/>
              </a:rPr>
              <a:t>. (2023) ar ostyngiad mewn </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800" b="0" i="0" u="none" strike="noStrike" cap="none" normalizeH="0" baseline="0" dirty="0">
                <a:ln>
                  <a:noFill/>
                </a:ln>
                <a:solidFill>
                  <a:srgbClr val="202124"/>
                </a:solidFill>
                <a:effectLst/>
                <a:latin typeface="Arial Unicode MS"/>
                <a:ea typeface="inherit"/>
              </a:rPr>
              <a:t>llwyddiant TGAU ar gyfer myfyrwyr incwm isel, anabl o 4 oed yn Lloegr.</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800" b="0" i="0" u="none" strike="noStrike" cap="none" normalizeH="0" baseline="0" dirty="0">
                <a:ln>
                  <a:noFill/>
                </a:ln>
                <a:solidFill>
                  <a:srgbClr val="202124"/>
                </a:solidFill>
                <a:effectLst/>
                <a:latin typeface="Arial Unicode MS"/>
                <a:ea typeface="inherit"/>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800" b="1" i="0" u="none" strike="noStrike" cap="none" normalizeH="0" baseline="0" dirty="0">
                <a:ln>
                  <a:noFill/>
                </a:ln>
                <a:solidFill>
                  <a:srgbClr val="202124"/>
                </a:solidFill>
                <a:effectLst/>
                <a:latin typeface="Arial Unicode MS"/>
                <a:ea typeface="inherit"/>
              </a:rPr>
              <a:t>Ystyried fframwaith damcaniaethol </a:t>
            </a:r>
            <a:r>
              <a:rPr kumimoji="0" lang="cy-GB" altLang="en-US" sz="1800" b="0" i="0" u="none" strike="noStrike" cap="none" normalizeH="0" baseline="0" dirty="0">
                <a:ln>
                  <a:noFill/>
                </a:ln>
                <a:solidFill>
                  <a:srgbClr val="202124"/>
                </a:solidFill>
                <a:effectLst/>
                <a:latin typeface="Arial Unicode MS"/>
                <a:ea typeface="inherit"/>
              </a:rPr>
              <a:t>- </a:t>
            </a:r>
            <a:r>
              <a:rPr kumimoji="0" lang="cy-GB" altLang="en-US" sz="1800" b="0" i="0" u="none" strike="noStrike" cap="none" normalizeH="0" baseline="0" dirty="0" err="1">
                <a:ln>
                  <a:noFill/>
                </a:ln>
                <a:solidFill>
                  <a:srgbClr val="202124"/>
                </a:solidFill>
                <a:effectLst/>
                <a:latin typeface="Arial Unicode MS"/>
                <a:ea typeface="inherit"/>
              </a:rPr>
              <a:t>Disgwrs</a:t>
            </a:r>
            <a:r>
              <a:rPr kumimoji="0" lang="cy-GB" altLang="en-US" sz="1800" b="0" i="0" u="none" strike="noStrike" cap="none" normalizeH="0" baseline="0" dirty="0">
                <a:ln>
                  <a:noFill/>
                </a:ln>
                <a:solidFill>
                  <a:srgbClr val="202124"/>
                </a:solidFill>
                <a:effectLst/>
                <a:latin typeface="Arial Unicode MS"/>
                <a:ea typeface="inherit"/>
              </a:rPr>
              <a:t> cyfalaf dynol</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800" b="0" i="0" u="none" strike="noStrike" cap="none" normalizeH="0" baseline="0" dirty="0">
                <a:ln>
                  <a:noFill/>
                </a:ln>
                <a:solidFill>
                  <a:srgbClr val="202124"/>
                </a:solidFill>
                <a:effectLst/>
                <a:latin typeface="Arial Unicode MS"/>
                <a:ea typeface="inherit"/>
              </a:rPr>
              <a:t> (</a:t>
            </a:r>
            <a:r>
              <a:rPr kumimoji="0" lang="cy-GB" altLang="en-US" sz="1800" b="0" i="0" u="none" strike="noStrike" cap="none" normalizeH="0" baseline="0" dirty="0" err="1">
                <a:ln>
                  <a:noFill/>
                </a:ln>
                <a:solidFill>
                  <a:srgbClr val="202124"/>
                </a:solidFill>
                <a:effectLst/>
                <a:latin typeface="Arial Unicode MS"/>
                <a:ea typeface="inherit"/>
              </a:rPr>
              <a:t>MacKenzie</a:t>
            </a:r>
            <a:r>
              <a:rPr kumimoji="0" lang="cy-GB" altLang="en-US" sz="1800" b="0" i="0" u="none" strike="noStrike" cap="none" normalizeH="0" baseline="0" dirty="0">
                <a:ln>
                  <a:noFill/>
                </a:ln>
                <a:solidFill>
                  <a:srgbClr val="202124"/>
                </a:solidFill>
                <a:effectLst/>
                <a:latin typeface="Arial Unicode MS"/>
                <a:ea typeface="inherit"/>
              </a:rPr>
              <a:t> a </a:t>
            </a:r>
            <a:r>
              <a:rPr kumimoji="0" lang="cy-GB" altLang="en-US" sz="1800" b="0" i="0" u="none" strike="noStrike" cap="none" normalizeH="0" baseline="0" dirty="0" err="1">
                <a:ln>
                  <a:noFill/>
                </a:ln>
                <a:solidFill>
                  <a:srgbClr val="202124"/>
                </a:solidFill>
                <a:effectLst/>
                <a:latin typeface="Arial Unicode MS"/>
                <a:ea typeface="inherit"/>
              </a:rPr>
              <a:t>Chiang</a:t>
            </a:r>
            <a:r>
              <a:rPr kumimoji="0" lang="cy-GB" altLang="en-US" sz="1800" b="0" i="0" u="none" strike="noStrike" cap="none" normalizeH="0" baseline="0" dirty="0">
                <a:ln>
                  <a:noFill/>
                </a:ln>
                <a:solidFill>
                  <a:srgbClr val="202124"/>
                </a:solidFill>
                <a:effectLst/>
                <a:latin typeface="Arial Unicode MS"/>
                <a:ea typeface="inherit"/>
              </a:rPr>
              <a:t>, 2023).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dirty="0">
              <a:ln>
                <a:noFill/>
              </a:ln>
              <a:solidFill>
                <a:srgbClr val="202124"/>
              </a:solidFill>
              <a:effectLst/>
              <a:latin typeface="Arial Unicode MS"/>
              <a:ea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800" b="1" i="0" u="none" strike="noStrike" cap="none" normalizeH="0" baseline="0" dirty="0">
                <a:ln>
                  <a:noFill/>
                </a:ln>
                <a:solidFill>
                  <a:srgbClr val="202124"/>
                </a:solidFill>
                <a:effectLst/>
                <a:latin typeface="Arial Unicode MS"/>
                <a:ea typeface="inherit"/>
              </a:rPr>
              <a:t>Archwilio mesurau tlodi ac anfantais </a:t>
            </a:r>
            <a:r>
              <a:rPr kumimoji="0" lang="cy-GB" altLang="en-US" sz="1800" b="0" i="0" u="none" strike="noStrike" cap="none" normalizeH="0" baseline="0" dirty="0">
                <a:ln>
                  <a:noFill/>
                </a:ln>
                <a:solidFill>
                  <a:srgbClr val="202124"/>
                </a:solidFill>
                <a:effectLst/>
                <a:latin typeface="Arial Unicode MS"/>
                <a:ea typeface="inherit"/>
              </a:rPr>
              <a:t>- </a:t>
            </a:r>
            <a:r>
              <a:rPr kumimoji="0" lang="cy-GB" altLang="en-US" sz="1800" b="0" i="0" u="none" strike="noStrike" cap="none" normalizeH="0" baseline="0" dirty="0" err="1">
                <a:ln>
                  <a:noFill/>
                </a:ln>
                <a:solidFill>
                  <a:srgbClr val="202124"/>
                </a:solidFill>
                <a:effectLst/>
                <a:latin typeface="Arial Unicode MS"/>
                <a:ea typeface="inherit"/>
              </a:rPr>
              <a:t>PDG</a:t>
            </a:r>
            <a:r>
              <a:rPr kumimoji="0" lang="cy-GB" altLang="en-US" sz="1800" b="0" i="0" u="none" strike="noStrike" cap="none" normalizeH="0" baseline="0" dirty="0">
                <a:ln>
                  <a:noFill/>
                </a:ln>
                <a:solidFill>
                  <a:srgbClr val="202124"/>
                </a:solidFill>
                <a:effectLst/>
                <a:latin typeface="Arial Unicode MS"/>
                <a:ea typeface="inherit"/>
              </a:rPr>
              <a:t>, anfanteision nas gwelwyd</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800" b="0" i="0" u="none" strike="noStrike" cap="none" normalizeH="0" baseline="0" dirty="0">
                <a:ln>
                  <a:noFill/>
                </a:ln>
                <a:solidFill>
                  <a:srgbClr val="202124"/>
                </a:solidFill>
                <a:effectLst/>
                <a:latin typeface="Arial Unicode MS"/>
                <a:ea typeface="inherit"/>
              </a:rPr>
              <a:t>, materion dyrannu adnoddau 'gweithio'n wael’.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dirty="0">
              <a:ln>
                <a:noFill/>
              </a:ln>
              <a:solidFill>
                <a:srgbClr val="202124"/>
              </a:solidFill>
              <a:effectLst/>
              <a:latin typeface="Arial Unicode MS"/>
              <a:ea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800" b="1" i="0" u="none" strike="noStrike" cap="none" normalizeH="0" baseline="0" dirty="0">
                <a:ln>
                  <a:noFill/>
                </a:ln>
                <a:solidFill>
                  <a:srgbClr val="202124"/>
                </a:solidFill>
                <a:effectLst/>
                <a:latin typeface="Arial Unicode MS"/>
                <a:ea typeface="inherit"/>
              </a:rPr>
              <a:t>Dadansoddi mesur dysgu </a:t>
            </a:r>
            <a:r>
              <a:rPr kumimoji="0" lang="cy-GB" altLang="en-US" sz="1800" b="0" i="0" u="none" strike="noStrike" cap="none" normalizeH="0" baseline="0" dirty="0">
                <a:ln>
                  <a:noFill/>
                </a:ln>
                <a:solidFill>
                  <a:srgbClr val="202124"/>
                </a:solidFill>
                <a:effectLst/>
                <a:latin typeface="Arial Unicode MS"/>
                <a:ea typeface="inherit"/>
              </a:rPr>
              <a:t>– Gallu fel cysyniad mewn perthynas</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800" b="0" i="0" u="none" strike="noStrike" cap="none" normalizeH="0" baseline="0" dirty="0">
                <a:ln>
                  <a:noFill/>
                </a:ln>
                <a:solidFill>
                  <a:srgbClr val="202124"/>
                </a:solidFill>
                <a:effectLst/>
                <a:latin typeface="Arial Unicode MS"/>
                <a:ea typeface="inherit"/>
              </a:rPr>
              <a:t> ag anghydraddoldebau (</a:t>
            </a:r>
            <a:r>
              <a:rPr kumimoji="0" lang="cy-GB" altLang="en-US" sz="1800" b="0" i="0" u="none" strike="noStrike" cap="none" normalizeH="0" baseline="0" dirty="0" err="1">
                <a:ln>
                  <a:noFill/>
                </a:ln>
                <a:solidFill>
                  <a:srgbClr val="202124"/>
                </a:solidFill>
                <a:effectLst/>
                <a:latin typeface="Arial Unicode MS"/>
                <a:ea typeface="inherit"/>
              </a:rPr>
              <a:t>Bradbury</a:t>
            </a:r>
            <a:r>
              <a:rPr kumimoji="0" lang="cy-GB" altLang="en-US" sz="1800" b="0" i="0" u="none" strike="noStrike" cap="none" normalizeH="0" baseline="0" dirty="0">
                <a:ln>
                  <a:noFill/>
                </a:ln>
                <a:solidFill>
                  <a:srgbClr val="202124"/>
                </a:solidFill>
                <a:effectLst/>
                <a:latin typeface="Arial Unicode MS"/>
                <a:ea typeface="inherit"/>
              </a:rPr>
              <a:t>, 2021).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dirty="0">
              <a:ln>
                <a:noFill/>
              </a:ln>
              <a:solidFill>
                <a:srgbClr val="202124"/>
              </a:solidFill>
              <a:effectLst/>
              <a:latin typeface="Arial Unicode MS"/>
              <a:ea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800" b="1" i="0" u="none" strike="noStrike" cap="none" normalizeH="0" baseline="0" dirty="0">
                <a:ln>
                  <a:noFill/>
                </a:ln>
                <a:solidFill>
                  <a:srgbClr val="202124"/>
                </a:solidFill>
                <a:effectLst/>
                <a:latin typeface="Arial Unicode MS"/>
                <a:ea typeface="inherit"/>
              </a:rPr>
              <a:t>Gwerthuso arferion grwpio yn feirniadol </a:t>
            </a:r>
            <a:r>
              <a:rPr kumimoji="0" lang="cy-GB" altLang="en-US" sz="1800" b="0" i="0" u="none" strike="noStrike" cap="none" normalizeH="0" baseline="0" dirty="0">
                <a:ln>
                  <a:noFill/>
                </a:ln>
                <a:solidFill>
                  <a:srgbClr val="202124"/>
                </a:solidFill>
                <a:effectLst/>
                <a:latin typeface="Arial Unicode MS"/>
                <a:ea typeface="inherit"/>
              </a:rPr>
              <a:t>- gallu homogenaidd,</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800" b="0" i="0" u="none" strike="noStrike" cap="none" normalizeH="0" baseline="0" dirty="0">
                <a:ln>
                  <a:noFill/>
                </a:ln>
                <a:solidFill>
                  <a:srgbClr val="202124"/>
                </a:solidFill>
                <a:effectLst/>
                <a:latin typeface="Arial Unicode MS"/>
                <a:ea typeface="inherit"/>
              </a:rPr>
              <a:t> grwpio a labelu profiadau dysgwyr yng Nghymru (</a:t>
            </a:r>
            <a:r>
              <a:rPr kumimoji="0" lang="cy-GB" altLang="en-US" sz="1800" b="0" i="0" u="none" strike="noStrike" cap="none" normalizeH="0" baseline="0" dirty="0" err="1">
                <a:ln>
                  <a:noFill/>
                </a:ln>
                <a:solidFill>
                  <a:srgbClr val="202124"/>
                </a:solidFill>
                <a:effectLst/>
                <a:latin typeface="Arial Unicode MS"/>
                <a:ea typeface="inherit"/>
              </a:rPr>
              <a:t>Conn</a:t>
            </a:r>
            <a:r>
              <a:rPr kumimoji="0" lang="cy-GB" altLang="en-US" sz="1800" b="0" i="0" u="none" strike="noStrike" cap="none" normalizeH="0" baseline="0" dirty="0">
                <a:ln>
                  <a:noFill/>
                </a:ln>
                <a:solidFill>
                  <a:srgbClr val="202124"/>
                </a:solidFill>
                <a:effectLst/>
                <a:latin typeface="Arial Unicode MS"/>
                <a:ea typeface="inherit"/>
              </a:rPr>
              <a:t> </a:t>
            </a:r>
            <a:r>
              <a:rPr kumimoji="0" lang="cy-GB" altLang="en-US" sz="1800" b="0" i="0" u="none" strike="noStrike" cap="none" normalizeH="0" baseline="0" dirty="0" err="1">
                <a:ln>
                  <a:noFill/>
                </a:ln>
                <a:solidFill>
                  <a:srgbClr val="202124"/>
                </a:solidFill>
                <a:effectLst/>
                <a:latin typeface="Arial Unicode MS"/>
                <a:ea typeface="inherit"/>
              </a:rPr>
              <a:t>et</a:t>
            </a:r>
            <a:r>
              <a:rPr kumimoji="0" lang="cy-GB" altLang="en-US" sz="1800" b="0" i="0" u="none" strike="noStrike" cap="none" normalizeH="0" baseline="0" dirty="0">
                <a:ln>
                  <a:noFill/>
                </a:ln>
                <a:solidFill>
                  <a:srgbClr val="202124"/>
                </a:solidFill>
                <a:effectLst/>
                <a:latin typeface="Arial Unicode MS"/>
                <a:ea typeface="inherit"/>
              </a:rPr>
              <a:t> </a:t>
            </a:r>
            <a:r>
              <a:rPr kumimoji="0" lang="cy-GB" altLang="en-US" sz="1800" b="0" i="0" u="none" strike="noStrike" cap="none" normalizeH="0" baseline="0" dirty="0" err="1">
                <a:ln>
                  <a:noFill/>
                </a:ln>
                <a:solidFill>
                  <a:srgbClr val="202124"/>
                </a:solidFill>
                <a:effectLst/>
                <a:latin typeface="Arial Unicode MS"/>
                <a:ea typeface="inherit"/>
              </a:rPr>
              <a:t>al</a:t>
            </a:r>
            <a:r>
              <a:rPr kumimoji="0" lang="cy-GB" altLang="en-US" sz="1800" b="0" i="0" u="none" strike="noStrike" cap="none" normalizeH="0" baseline="0" dirty="0">
                <a:ln>
                  <a:noFill/>
                </a:ln>
                <a:solidFill>
                  <a:srgbClr val="202124"/>
                </a:solidFill>
                <a:effectLst/>
                <a:latin typeface="Arial Unicode MS"/>
                <a:ea typeface="inherit"/>
              </a:rPr>
              <a:t>., 2024).</a:t>
            </a:r>
            <a:r>
              <a:rPr kumimoji="0" lang="cy-GB" altLang="en-US" sz="1800" b="0" i="0" u="none" strike="noStrike" cap="none" normalizeH="0" baseline="0" dirty="0">
                <a:ln>
                  <a:noFill/>
                </a:ln>
                <a:solidFill>
                  <a:schemeClr val="tx1"/>
                </a:solidFill>
                <a:effectLst/>
              </a:rPr>
              <a:t> </a:t>
            </a:r>
            <a:endParaRPr kumimoji="0" lang="cy-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513600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D0D21-EEA2-150D-9922-4B3D231A752A}"/>
              </a:ext>
            </a:extLst>
          </p:cNvPr>
          <p:cNvSpPr>
            <a:spLocks noGrp="1"/>
          </p:cNvSpPr>
          <p:nvPr>
            <p:ph type="title"/>
          </p:nvPr>
        </p:nvSpPr>
        <p:spPr>
          <a:xfrm>
            <a:off x="279858" y="85283"/>
            <a:ext cx="7886700" cy="1325563"/>
          </a:xfrm>
        </p:spPr>
        <p:txBody>
          <a:bodyPr/>
          <a:lstStyle/>
          <a:p>
            <a:r>
              <a:rPr lang="en-GB" dirty="0">
                <a:solidFill>
                  <a:srgbClr val="0070C0"/>
                </a:solidFill>
              </a:rPr>
              <a:t>Yasmeen 2 minutes</a:t>
            </a:r>
          </a:p>
        </p:txBody>
      </p:sp>
      <p:sp>
        <p:nvSpPr>
          <p:cNvPr id="3" name="Content Placeholder 2">
            <a:extLst>
              <a:ext uri="{FF2B5EF4-FFF2-40B4-BE49-F238E27FC236}">
                <a16:creationId xmlns:a16="http://schemas.microsoft.com/office/drawing/2014/main" id="{EEF5443E-FF09-8DC6-EC8D-E3BC319E42B7}"/>
              </a:ext>
            </a:extLst>
          </p:cNvPr>
          <p:cNvSpPr>
            <a:spLocks noGrp="1"/>
          </p:cNvSpPr>
          <p:nvPr>
            <p:ph idx="1"/>
          </p:nvPr>
        </p:nvSpPr>
        <p:spPr>
          <a:xfrm>
            <a:off x="383553" y="1410846"/>
            <a:ext cx="7886700" cy="4351338"/>
          </a:xfrm>
        </p:spPr>
        <p:txBody>
          <a:bodyPr>
            <a:normAutofit fontScale="77500" lnSpcReduction="20000"/>
          </a:bodyPr>
          <a:lstStyle/>
          <a:p>
            <a:pPr algn="l"/>
            <a:r>
              <a:rPr lang="en-GB" b="1" i="0" dirty="0">
                <a:solidFill>
                  <a:srgbClr val="0070C0"/>
                </a:solidFill>
                <a:effectLst/>
                <a:latin typeface="Arial" panose="020B0604020202020204" pitchFamily="34" charset="0"/>
                <a:cs typeface="Arial" panose="020B0604020202020204" pitchFamily="34" charset="0"/>
              </a:rPr>
              <a:t>Identify issue </a:t>
            </a:r>
            <a:r>
              <a:rPr lang="en-GB" b="0" i="0" dirty="0">
                <a:solidFill>
                  <a:srgbClr val="0070C0"/>
                </a:solidFill>
                <a:effectLst/>
                <a:latin typeface="Arial" panose="020B0604020202020204" pitchFamily="34" charset="0"/>
                <a:cs typeface="Arial" panose="020B0604020202020204" pitchFamily="34" charset="0"/>
              </a:rPr>
              <a:t>- Lower mathematics attainment in primary school for low-income pupils with additional learning needs.</a:t>
            </a:r>
          </a:p>
          <a:p>
            <a:pPr algn="l"/>
            <a:r>
              <a:rPr lang="en-GB" b="1" i="0" dirty="0">
                <a:solidFill>
                  <a:srgbClr val="0070C0"/>
                </a:solidFill>
                <a:effectLst/>
                <a:latin typeface="Arial" panose="020B0604020202020204" pitchFamily="34" charset="0"/>
                <a:cs typeface="Arial" panose="020B0604020202020204" pitchFamily="34" charset="0"/>
              </a:rPr>
              <a:t>Review related research </a:t>
            </a:r>
            <a:r>
              <a:rPr lang="en-GB" b="0" i="0" dirty="0">
                <a:solidFill>
                  <a:srgbClr val="0070C0"/>
                </a:solidFill>
                <a:effectLst/>
                <a:latin typeface="Arial" panose="020B0604020202020204" pitchFamily="34" charset="0"/>
                <a:cs typeface="Arial" panose="020B0604020202020204" pitchFamily="34" charset="0"/>
              </a:rPr>
              <a:t>- Noyes et al. (2023) on reduced GCSE success for low-income, disabled students from age 4 in England.</a:t>
            </a:r>
          </a:p>
          <a:p>
            <a:pPr algn="l"/>
            <a:r>
              <a:rPr lang="en-GB" b="1" i="0" dirty="0">
                <a:solidFill>
                  <a:srgbClr val="0070C0"/>
                </a:solidFill>
                <a:effectLst/>
                <a:latin typeface="Arial" panose="020B0604020202020204" pitchFamily="34" charset="0"/>
                <a:cs typeface="Arial" panose="020B0604020202020204" pitchFamily="34" charset="0"/>
              </a:rPr>
              <a:t>Consider theoretical framework </a:t>
            </a:r>
            <a:r>
              <a:rPr lang="en-GB" b="0" i="0" dirty="0">
                <a:solidFill>
                  <a:srgbClr val="0070C0"/>
                </a:solidFill>
                <a:effectLst/>
                <a:latin typeface="Arial" panose="020B0604020202020204" pitchFamily="34" charset="0"/>
                <a:cs typeface="Arial" panose="020B0604020202020204" pitchFamily="34" charset="0"/>
              </a:rPr>
              <a:t>- Human capital discourse (</a:t>
            </a:r>
            <a:r>
              <a:rPr lang="en-GB" b="0" i="0" dirty="0" err="1">
                <a:solidFill>
                  <a:srgbClr val="0070C0"/>
                </a:solidFill>
                <a:effectLst/>
                <a:latin typeface="Arial" panose="020B0604020202020204" pitchFamily="34" charset="0"/>
                <a:cs typeface="Arial" panose="020B0604020202020204" pitchFamily="34" charset="0"/>
              </a:rPr>
              <a:t>MacKenzie</a:t>
            </a:r>
            <a:r>
              <a:rPr lang="en-GB" b="0" i="0" dirty="0">
                <a:solidFill>
                  <a:srgbClr val="0070C0"/>
                </a:solidFill>
                <a:effectLst/>
                <a:latin typeface="Arial" panose="020B0604020202020204" pitchFamily="34" charset="0"/>
                <a:cs typeface="Arial" panose="020B0604020202020204" pitchFamily="34" charset="0"/>
              </a:rPr>
              <a:t> and Chiang, 2023).</a:t>
            </a:r>
          </a:p>
          <a:p>
            <a:pPr algn="l"/>
            <a:r>
              <a:rPr lang="en-GB" b="1" i="0" dirty="0">
                <a:solidFill>
                  <a:srgbClr val="0070C0"/>
                </a:solidFill>
                <a:effectLst/>
                <a:latin typeface="Arial" panose="020B0604020202020204" pitchFamily="34" charset="0"/>
                <a:cs typeface="Arial" panose="020B0604020202020204" pitchFamily="34" charset="0"/>
              </a:rPr>
              <a:t>Examine poverty and disadvantage measures </a:t>
            </a:r>
            <a:r>
              <a:rPr lang="en-GB" b="0" i="0" dirty="0">
                <a:solidFill>
                  <a:srgbClr val="0070C0"/>
                </a:solidFill>
                <a:effectLst/>
                <a:latin typeface="Arial" panose="020B0604020202020204" pitchFamily="34" charset="0"/>
                <a:cs typeface="Arial" panose="020B0604020202020204" pitchFamily="34" charset="0"/>
              </a:rPr>
              <a:t>- </a:t>
            </a:r>
            <a:r>
              <a:rPr lang="en-GB" b="0" i="0" dirty="0" err="1">
                <a:solidFill>
                  <a:srgbClr val="0070C0"/>
                </a:solidFill>
                <a:effectLst/>
                <a:latin typeface="Arial" panose="020B0604020202020204" pitchFamily="34" charset="0"/>
                <a:cs typeface="Arial" panose="020B0604020202020204" pitchFamily="34" charset="0"/>
              </a:rPr>
              <a:t>PDG</a:t>
            </a:r>
            <a:r>
              <a:rPr lang="en-GB" b="0" i="0" dirty="0">
                <a:solidFill>
                  <a:srgbClr val="0070C0"/>
                </a:solidFill>
                <a:effectLst/>
                <a:latin typeface="Arial" panose="020B0604020202020204" pitchFamily="34" charset="0"/>
                <a:cs typeface="Arial" panose="020B0604020202020204" pitchFamily="34" charset="0"/>
              </a:rPr>
              <a:t>, unseen disadvantages, 'working poor' resource allocation issues.</a:t>
            </a:r>
          </a:p>
          <a:p>
            <a:pPr algn="l"/>
            <a:r>
              <a:rPr lang="en-GB" b="1" i="0" dirty="0">
                <a:solidFill>
                  <a:srgbClr val="0070C0"/>
                </a:solidFill>
                <a:effectLst/>
                <a:latin typeface="Arial" panose="020B0604020202020204" pitchFamily="34" charset="0"/>
                <a:cs typeface="Arial" panose="020B0604020202020204" pitchFamily="34" charset="0"/>
              </a:rPr>
              <a:t>Analyse learning measurement </a:t>
            </a:r>
            <a:r>
              <a:rPr lang="en-GB" b="0" i="0" dirty="0">
                <a:solidFill>
                  <a:srgbClr val="0070C0"/>
                </a:solidFill>
                <a:effectLst/>
                <a:latin typeface="Arial" panose="020B0604020202020204" pitchFamily="34" charset="0"/>
                <a:cs typeface="Arial" panose="020B0604020202020204" pitchFamily="34" charset="0"/>
              </a:rPr>
              <a:t>– Ability as a concept in relation to inequalities (Bradbury, 2021).</a:t>
            </a:r>
          </a:p>
          <a:p>
            <a:pPr algn="l"/>
            <a:r>
              <a:rPr lang="en-GB" b="1" i="0" dirty="0">
                <a:solidFill>
                  <a:srgbClr val="0070C0"/>
                </a:solidFill>
                <a:effectLst/>
                <a:latin typeface="Arial" panose="020B0604020202020204" pitchFamily="34" charset="0"/>
                <a:cs typeface="Arial" panose="020B0604020202020204" pitchFamily="34" charset="0"/>
              </a:rPr>
              <a:t>Critically evaluate grouping practices </a:t>
            </a:r>
            <a:r>
              <a:rPr lang="en-GB" b="0" i="0" dirty="0">
                <a:solidFill>
                  <a:srgbClr val="0070C0"/>
                </a:solidFill>
                <a:effectLst/>
                <a:latin typeface="Arial" panose="020B0604020202020204" pitchFamily="34" charset="0"/>
                <a:cs typeface="Arial" panose="020B0604020202020204" pitchFamily="34" charset="0"/>
              </a:rPr>
              <a:t>- Homogeneous ability grouping and labelling experiences of learners in Wales (Conn et al., 2024).</a:t>
            </a:r>
          </a:p>
          <a:p>
            <a:endParaRPr lang="en-GB" dirty="0"/>
          </a:p>
        </p:txBody>
      </p:sp>
    </p:spTree>
    <p:extLst>
      <p:ext uri="{BB962C8B-B14F-4D97-AF65-F5344CB8AC3E}">
        <p14:creationId xmlns:p14="http://schemas.microsoft.com/office/powerpoint/2010/main" val="26619300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18A2E-F36E-5440-9B75-99563ADE0018}"/>
              </a:ext>
            </a:extLst>
          </p:cNvPr>
          <p:cNvSpPr>
            <a:spLocks noGrp="1"/>
          </p:cNvSpPr>
          <p:nvPr>
            <p:ph type="title"/>
          </p:nvPr>
        </p:nvSpPr>
        <p:spPr>
          <a:xfrm>
            <a:off x="242047" y="940596"/>
            <a:ext cx="7886700" cy="994172"/>
          </a:xfrm>
        </p:spPr>
        <p:txBody>
          <a:bodyPr vert="horz" lIns="34289" tIns="34290" rIns="34289" bIns="34290" rtlCol="0" anchor="ctr">
            <a:normAutofit/>
          </a:bodyPr>
          <a:lstStyle/>
          <a:p>
            <a:r>
              <a:rPr lang="en-US" err="1"/>
              <a:t>Damcaniaethau</a:t>
            </a:r>
            <a:r>
              <a:rPr lang="en-US"/>
              <a:t> </a:t>
            </a:r>
            <a:r>
              <a:rPr lang="en-US" err="1"/>
              <a:t>tlodi</a:t>
            </a:r>
            <a:r>
              <a:rPr lang="en-US"/>
              <a:t> ac </a:t>
            </a:r>
            <a:r>
              <a:rPr lang="en-US" err="1"/>
              <a:t>anfantais</a:t>
            </a:r>
          </a:p>
        </p:txBody>
      </p:sp>
      <p:pic>
        <p:nvPicPr>
          <p:cNvPr id="5" name="Content Placeholder 4" descr="A diagram of different types of systems&#10;&#10;Description automatically generated">
            <a:extLst>
              <a:ext uri="{FF2B5EF4-FFF2-40B4-BE49-F238E27FC236}">
                <a16:creationId xmlns:a16="http://schemas.microsoft.com/office/drawing/2014/main" id="{852496A6-C2A8-7E3F-F059-AE2DA9F4429D}"/>
              </a:ext>
            </a:extLst>
          </p:cNvPr>
          <p:cNvPicPr>
            <a:picLocks noGrp="1" noChangeAspect="1"/>
          </p:cNvPicPr>
          <p:nvPr>
            <p:ph sz="half" idx="2"/>
          </p:nvPr>
        </p:nvPicPr>
        <p:blipFill>
          <a:blip r:embed="rId2"/>
          <a:stretch>
            <a:fillRect/>
          </a:stretch>
        </p:blipFill>
        <p:spPr>
          <a:xfrm>
            <a:off x="784070" y="2130817"/>
            <a:ext cx="3575360" cy="3132188"/>
          </a:xfrm>
        </p:spPr>
      </p:pic>
      <p:sp>
        <p:nvSpPr>
          <p:cNvPr id="6" name="TextBox 5">
            <a:extLst>
              <a:ext uri="{FF2B5EF4-FFF2-40B4-BE49-F238E27FC236}">
                <a16:creationId xmlns:a16="http://schemas.microsoft.com/office/drawing/2014/main" id="{3A28D639-699D-9A57-B4EE-5F48030B6424}"/>
              </a:ext>
            </a:extLst>
          </p:cNvPr>
          <p:cNvSpPr txBox="1"/>
          <p:nvPr/>
        </p:nvSpPr>
        <p:spPr>
          <a:xfrm>
            <a:off x="4569831" y="1813003"/>
            <a:ext cx="3198556" cy="47666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4289" tIns="34289" rIns="34289" bIns="34289" numCol="1" spcCol="38100" rtlCol="0" fromWordArt="0" anchor="t" anchorCtr="0" forceAA="0" compatLnSpc="1">
            <a:prstTxWarp prst="textNoShape">
              <a:avLst/>
            </a:prstTxWarp>
            <a:spAutoFit/>
          </a:bodyPr>
          <a:lstStyle/>
          <a:p>
            <a:r>
              <a:rPr lang="en-US" sz="1350" err="1">
                <a:latin typeface="Arial"/>
                <a:ea typeface="+mn-lt"/>
                <a:cs typeface="+mn-lt"/>
              </a:rPr>
              <a:t>Nid</a:t>
            </a:r>
            <a:r>
              <a:rPr lang="en-US" sz="1350">
                <a:latin typeface="Arial"/>
                <a:ea typeface="+mn-lt"/>
                <a:cs typeface="+mn-lt"/>
              </a:rPr>
              <a:t> </a:t>
            </a:r>
            <a:r>
              <a:rPr lang="en-US" sz="1350" err="1">
                <a:latin typeface="Arial"/>
                <a:ea typeface="+mn-lt"/>
                <a:cs typeface="+mn-lt"/>
              </a:rPr>
              <a:t>yw’r</a:t>
            </a:r>
            <a:r>
              <a:rPr lang="en-US" sz="1350">
                <a:latin typeface="Arial"/>
                <a:ea typeface="+mn-lt"/>
                <a:cs typeface="+mn-lt"/>
              </a:rPr>
              <a:t> </a:t>
            </a:r>
            <a:r>
              <a:rPr lang="en-US" sz="1350" err="1">
                <a:latin typeface="Arial"/>
                <a:ea typeface="+mn-lt"/>
                <a:cs typeface="+mn-lt"/>
              </a:rPr>
              <a:t>dysgwr</a:t>
            </a:r>
            <a:r>
              <a:rPr lang="en-US" sz="1350">
                <a:latin typeface="Arial"/>
                <a:ea typeface="+mn-lt"/>
                <a:cs typeface="+mn-lt"/>
              </a:rPr>
              <a:t> </a:t>
            </a:r>
            <a:r>
              <a:rPr lang="en-US" sz="1350" err="1">
                <a:latin typeface="Arial"/>
                <a:ea typeface="+mn-lt"/>
                <a:cs typeface="+mn-lt"/>
              </a:rPr>
              <a:t>yn</a:t>
            </a:r>
            <a:r>
              <a:rPr lang="en-US" sz="1350">
                <a:latin typeface="Arial"/>
                <a:ea typeface="+mn-lt"/>
                <a:cs typeface="+mn-lt"/>
              </a:rPr>
              <a:t> </a:t>
            </a:r>
            <a:r>
              <a:rPr lang="en-US" sz="1350" err="1">
                <a:latin typeface="Arial"/>
                <a:ea typeface="+mn-lt"/>
                <a:cs typeface="+mn-lt"/>
              </a:rPr>
              <a:t>bodoli</a:t>
            </a:r>
            <a:r>
              <a:rPr lang="en-US" sz="1350">
                <a:latin typeface="Arial"/>
                <a:ea typeface="+mn-lt"/>
                <a:cs typeface="+mn-lt"/>
              </a:rPr>
              <a:t> </a:t>
            </a:r>
            <a:r>
              <a:rPr lang="en-US" sz="1350" err="1">
                <a:latin typeface="Arial"/>
                <a:ea typeface="+mn-lt"/>
                <a:cs typeface="+mn-lt"/>
              </a:rPr>
              <a:t>mewn</a:t>
            </a:r>
            <a:r>
              <a:rPr lang="en-US" sz="1350">
                <a:latin typeface="Arial"/>
                <a:ea typeface="+mn-lt"/>
                <a:cs typeface="+mn-lt"/>
              </a:rPr>
              <a:t> </a:t>
            </a:r>
            <a:r>
              <a:rPr lang="en-US" sz="1350" err="1">
                <a:latin typeface="Arial"/>
                <a:ea typeface="+mn-lt"/>
                <a:cs typeface="+mn-lt"/>
              </a:rPr>
              <a:t>gwagle</a:t>
            </a:r>
            <a:r>
              <a:rPr lang="en-US" sz="1350">
                <a:latin typeface="Arial"/>
                <a:ea typeface="+mn-lt"/>
                <a:cs typeface="+mn-lt"/>
              </a:rPr>
              <a:t> ac </a:t>
            </a:r>
            <a:r>
              <a:rPr lang="en-US" sz="1350" err="1">
                <a:latin typeface="Arial"/>
                <a:ea typeface="+mn-lt"/>
                <a:cs typeface="+mn-lt"/>
              </a:rPr>
              <a:t>mae’n</a:t>
            </a:r>
            <a:r>
              <a:rPr lang="en-US" sz="1350">
                <a:latin typeface="Arial"/>
                <a:ea typeface="+mn-lt"/>
                <a:cs typeface="+mn-lt"/>
              </a:rPr>
              <a:t> </a:t>
            </a:r>
            <a:r>
              <a:rPr lang="en-US" sz="1350" err="1">
                <a:latin typeface="Arial"/>
                <a:ea typeface="+mn-lt"/>
                <a:cs typeface="+mn-lt"/>
              </a:rPr>
              <a:t>bwysig</a:t>
            </a:r>
            <a:r>
              <a:rPr lang="en-US" sz="1350">
                <a:latin typeface="Arial"/>
                <a:ea typeface="+mn-lt"/>
                <a:cs typeface="+mn-lt"/>
              </a:rPr>
              <a:t> </a:t>
            </a:r>
            <a:r>
              <a:rPr lang="en-US" sz="1350" err="1">
                <a:latin typeface="Arial"/>
                <a:ea typeface="+mn-lt"/>
                <a:cs typeface="+mn-lt"/>
              </a:rPr>
              <a:t>ystyried</a:t>
            </a:r>
            <a:r>
              <a:rPr lang="en-US" sz="1350">
                <a:latin typeface="Arial"/>
                <a:ea typeface="+mn-lt"/>
                <a:cs typeface="+mn-lt"/>
              </a:rPr>
              <a:t> y </a:t>
            </a:r>
            <a:r>
              <a:rPr lang="en-US" sz="1350" err="1">
                <a:latin typeface="Arial"/>
                <a:ea typeface="+mn-lt"/>
                <a:cs typeface="+mn-lt"/>
              </a:rPr>
              <a:t>cyd-destunau</a:t>
            </a:r>
            <a:r>
              <a:rPr lang="en-US" sz="1350">
                <a:latin typeface="Arial"/>
                <a:ea typeface="+mn-lt"/>
                <a:cs typeface="+mn-lt"/>
              </a:rPr>
              <a:t> </a:t>
            </a:r>
            <a:r>
              <a:rPr lang="en-US" sz="1350" err="1">
                <a:latin typeface="Arial"/>
                <a:ea typeface="+mn-lt"/>
                <a:cs typeface="+mn-lt"/>
              </a:rPr>
              <a:t>a’r</a:t>
            </a:r>
            <a:r>
              <a:rPr lang="en-US" sz="1350">
                <a:latin typeface="Arial"/>
                <a:ea typeface="+mn-lt"/>
                <a:cs typeface="+mn-lt"/>
              </a:rPr>
              <a:t> </a:t>
            </a:r>
            <a:r>
              <a:rPr lang="en-US" sz="1350" err="1">
                <a:latin typeface="Arial"/>
                <a:ea typeface="+mn-lt"/>
                <a:cs typeface="+mn-lt"/>
              </a:rPr>
              <a:t>systemau</a:t>
            </a:r>
            <a:r>
              <a:rPr lang="en-US" sz="1350">
                <a:latin typeface="Arial"/>
                <a:ea typeface="+mn-lt"/>
                <a:cs typeface="+mn-lt"/>
              </a:rPr>
              <a:t> </a:t>
            </a:r>
            <a:r>
              <a:rPr lang="en-US" sz="1350" err="1">
                <a:latin typeface="Arial"/>
                <a:ea typeface="+mn-lt"/>
                <a:cs typeface="+mn-lt"/>
              </a:rPr>
              <a:t>ehangach</a:t>
            </a:r>
            <a:r>
              <a:rPr lang="en-US" sz="1350">
                <a:latin typeface="Arial"/>
                <a:ea typeface="+mn-lt"/>
                <a:cs typeface="+mn-lt"/>
              </a:rPr>
              <a:t> </a:t>
            </a:r>
            <a:r>
              <a:rPr lang="en-US" sz="1350" err="1">
                <a:latin typeface="Arial"/>
                <a:ea typeface="+mn-lt"/>
                <a:cs typeface="+mn-lt"/>
              </a:rPr>
              <a:t>sy’n</a:t>
            </a:r>
            <a:r>
              <a:rPr lang="en-US" sz="1350">
                <a:latin typeface="Arial"/>
                <a:ea typeface="+mn-lt"/>
                <a:cs typeface="+mn-lt"/>
              </a:rPr>
              <a:t> </a:t>
            </a:r>
            <a:r>
              <a:rPr lang="en-US" sz="1350" err="1">
                <a:latin typeface="Arial"/>
                <a:ea typeface="+mn-lt"/>
                <a:cs typeface="+mn-lt"/>
              </a:rPr>
              <a:t>amgylchynu</a:t>
            </a:r>
            <a:r>
              <a:rPr lang="en-US" sz="1350">
                <a:latin typeface="Arial"/>
                <a:ea typeface="+mn-lt"/>
                <a:cs typeface="+mn-lt"/>
              </a:rPr>
              <a:t> ac </a:t>
            </a:r>
            <a:r>
              <a:rPr lang="en-US" sz="1350" err="1">
                <a:latin typeface="Arial"/>
                <a:ea typeface="+mn-lt"/>
                <a:cs typeface="+mn-lt"/>
              </a:rPr>
              <a:t>yn</a:t>
            </a:r>
            <a:r>
              <a:rPr lang="en-US" sz="1350">
                <a:latin typeface="Arial"/>
                <a:ea typeface="+mn-lt"/>
                <a:cs typeface="+mn-lt"/>
              </a:rPr>
              <a:t> </a:t>
            </a:r>
            <a:r>
              <a:rPr lang="en-US" sz="1350" err="1">
                <a:latin typeface="Arial"/>
                <a:ea typeface="+mn-lt"/>
                <a:cs typeface="+mn-lt"/>
              </a:rPr>
              <a:t>dylanwadu</a:t>
            </a:r>
            <a:r>
              <a:rPr lang="en-US" sz="1350">
                <a:latin typeface="Arial"/>
                <a:ea typeface="+mn-lt"/>
                <a:cs typeface="+mn-lt"/>
              </a:rPr>
              <a:t> </a:t>
            </a:r>
            <a:r>
              <a:rPr lang="en-US" sz="1350" err="1">
                <a:latin typeface="Arial"/>
                <a:ea typeface="+mn-lt"/>
                <a:cs typeface="+mn-lt"/>
              </a:rPr>
              <a:t>ar</a:t>
            </a:r>
            <a:r>
              <a:rPr lang="en-US" sz="1350">
                <a:latin typeface="Arial"/>
                <a:ea typeface="+mn-lt"/>
                <a:cs typeface="+mn-lt"/>
              </a:rPr>
              <a:t> </a:t>
            </a:r>
            <a:r>
              <a:rPr lang="en-US" sz="1350" err="1">
                <a:latin typeface="Arial"/>
                <a:ea typeface="+mn-lt"/>
                <a:cs typeface="+mn-lt"/>
              </a:rPr>
              <a:t>fywyd</a:t>
            </a:r>
            <a:r>
              <a:rPr lang="en-US" sz="1350">
                <a:latin typeface="Arial"/>
                <a:ea typeface="+mn-lt"/>
                <a:cs typeface="+mn-lt"/>
              </a:rPr>
              <a:t> </a:t>
            </a:r>
            <a:r>
              <a:rPr lang="en-US" sz="1350" err="1">
                <a:latin typeface="Arial"/>
                <a:ea typeface="+mn-lt"/>
                <a:cs typeface="+mn-lt"/>
              </a:rPr>
              <a:t>dysgwr</a:t>
            </a:r>
            <a:r>
              <a:rPr lang="en-US" sz="1350">
                <a:latin typeface="Arial"/>
                <a:ea typeface="+mn-lt"/>
                <a:cs typeface="+mn-lt"/>
              </a:rPr>
              <a:t>.</a:t>
            </a:r>
            <a:endParaRPr lang="en-US" sz="1350">
              <a:latin typeface="Arial"/>
            </a:endParaRPr>
          </a:p>
          <a:p>
            <a:endParaRPr lang="en-US" sz="1350">
              <a:latin typeface="Arial"/>
            </a:endParaRPr>
          </a:p>
          <a:p>
            <a:endParaRPr lang="en-US" sz="1350">
              <a:latin typeface="Arial"/>
            </a:endParaRPr>
          </a:p>
          <a:p>
            <a:r>
              <a:rPr lang="en-US" sz="1350">
                <a:latin typeface="Arial"/>
                <a:ea typeface="+mn-lt"/>
                <a:cs typeface="+mn-lt"/>
              </a:rPr>
              <a:t>Mae' r </a:t>
            </a:r>
            <a:r>
              <a:rPr lang="en-US" sz="1350" err="1">
                <a:latin typeface="Arial"/>
                <a:ea typeface="+mn-lt"/>
                <a:cs typeface="+mn-lt"/>
              </a:rPr>
              <a:t>Exosystem</a:t>
            </a:r>
            <a:r>
              <a:rPr lang="en-US" sz="1350">
                <a:latin typeface="Arial"/>
                <a:ea typeface="+mn-lt"/>
                <a:cs typeface="+mn-lt"/>
              </a:rPr>
              <a:t>,  o </a:t>
            </a:r>
            <a:r>
              <a:rPr lang="en-US" sz="1350" err="1">
                <a:latin typeface="Arial"/>
                <a:ea typeface="+mn-lt"/>
                <a:cs typeface="+mn-lt"/>
              </a:rPr>
              <a:t>fewn</a:t>
            </a:r>
            <a:r>
              <a:rPr lang="en-US" sz="1350">
                <a:latin typeface="Arial"/>
                <a:ea typeface="+mn-lt"/>
                <a:cs typeface="+mn-lt"/>
              </a:rPr>
              <a:t> </a:t>
            </a:r>
            <a:r>
              <a:rPr lang="en-US" sz="1350" err="1">
                <a:latin typeface="Arial"/>
                <a:ea typeface="+mn-lt"/>
                <a:cs typeface="+mn-lt"/>
              </a:rPr>
              <a:t>Damcaniaeth</a:t>
            </a:r>
            <a:r>
              <a:rPr lang="en-US" sz="1350">
                <a:latin typeface="Arial"/>
                <a:ea typeface="+mn-lt"/>
                <a:cs typeface="+mn-lt"/>
              </a:rPr>
              <a:t> </a:t>
            </a:r>
            <a:r>
              <a:rPr lang="en-US" sz="1350" err="1">
                <a:latin typeface="Arial"/>
                <a:ea typeface="+mn-lt"/>
                <a:cs typeface="+mn-lt"/>
              </a:rPr>
              <a:t>Systemau</a:t>
            </a:r>
            <a:r>
              <a:rPr lang="en-US" sz="1350">
                <a:latin typeface="Arial"/>
                <a:ea typeface="+mn-lt"/>
                <a:cs typeface="+mn-lt"/>
              </a:rPr>
              <a:t> </a:t>
            </a:r>
            <a:r>
              <a:rPr lang="en-US" sz="1350" err="1">
                <a:latin typeface="Arial"/>
                <a:ea typeface="+mn-lt"/>
                <a:cs typeface="+mn-lt"/>
              </a:rPr>
              <a:t>Ecolegol</a:t>
            </a:r>
            <a:r>
              <a:rPr lang="en-US" sz="1350">
                <a:latin typeface="Arial"/>
                <a:ea typeface="+mn-lt"/>
                <a:cs typeface="+mn-lt"/>
              </a:rPr>
              <a:t> Bronfenbrenner, </a:t>
            </a:r>
            <a:r>
              <a:rPr lang="en-US" sz="1350" err="1">
                <a:latin typeface="Arial"/>
                <a:ea typeface="+mn-lt"/>
                <a:cs typeface="+mn-lt"/>
              </a:rPr>
              <a:t>yn</a:t>
            </a:r>
            <a:r>
              <a:rPr lang="en-US" sz="1350">
                <a:latin typeface="Arial"/>
                <a:ea typeface="+mn-lt"/>
                <a:cs typeface="+mn-lt"/>
              </a:rPr>
              <a:t> </a:t>
            </a:r>
            <a:r>
              <a:rPr lang="en-US" sz="1350" err="1">
                <a:latin typeface="Arial"/>
                <a:ea typeface="+mn-lt"/>
                <a:cs typeface="+mn-lt"/>
              </a:rPr>
              <a:t>cynnwys</a:t>
            </a:r>
            <a:r>
              <a:rPr lang="en-US" sz="1350">
                <a:latin typeface="Arial"/>
                <a:ea typeface="+mn-lt"/>
                <a:cs typeface="+mn-lt"/>
              </a:rPr>
              <a:t> </a:t>
            </a:r>
            <a:r>
              <a:rPr lang="en-US" sz="1350" err="1">
                <a:latin typeface="Arial"/>
                <a:ea typeface="+mn-lt"/>
                <a:cs typeface="+mn-lt"/>
              </a:rPr>
              <a:t>materion</a:t>
            </a:r>
            <a:r>
              <a:rPr lang="en-US" sz="1350">
                <a:latin typeface="Arial"/>
                <a:ea typeface="+mn-lt"/>
                <a:cs typeface="+mn-lt"/>
              </a:rPr>
              <a:t> </a:t>
            </a:r>
            <a:r>
              <a:rPr lang="en-US" sz="1350" err="1">
                <a:latin typeface="Arial"/>
                <a:ea typeface="+mn-lt"/>
                <a:cs typeface="+mn-lt"/>
              </a:rPr>
              <a:t>cymdeithasol</a:t>
            </a:r>
            <a:r>
              <a:rPr lang="en-US" sz="1350">
                <a:latin typeface="Arial"/>
                <a:ea typeface="+mn-lt"/>
                <a:cs typeface="+mn-lt"/>
              </a:rPr>
              <a:t> </a:t>
            </a:r>
            <a:r>
              <a:rPr lang="en-US" sz="1350" err="1">
                <a:latin typeface="Arial"/>
                <a:ea typeface="+mn-lt"/>
                <a:cs typeface="+mn-lt"/>
              </a:rPr>
              <a:t>cymhleth</a:t>
            </a:r>
            <a:r>
              <a:rPr lang="en-US" sz="1350">
                <a:latin typeface="Arial"/>
                <a:ea typeface="+mn-lt"/>
                <a:cs typeface="+mn-lt"/>
              </a:rPr>
              <a:t> </a:t>
            </a:r>
            <a:r>
              <a:rPr lang="en-US" sz="1350" err="1">
                <a:latin typeface="Arial"/>
                <a:ea typeface="+mn-lt"/>
                <a:cs typeface="+mn-lt"/>
              </a:rPr>
              <a:t>sy'n</a:t>
            </a:r>
            <a:r>
              <a:rPr lang="en-US" sz="1350">
                <a:latin typeface="Arial"/>
                <a:ea typeface="+mn-lt"/>
                <a:cs typeface="+mn-lt"/>
              </a:rPr>
              <a:t> </a:t>
            </a:r>
            <a:r>
              <a:rPr lang="en-US" sz="1350" err="1">
                <a:latin typeface="Arial"/>
                <a:ea typeface="+mn-lt"/>
                <a:cs typeface="+mn-lt"/>
              </a:rPr>
              <a:t>effeithio'n</a:t>
            </a:r>
            <a:r>
              <a:rPr lang="en-US" sz="1350">
                <a:latin typeface="Arial"/>
                <a:ea typeface="+mn-lt"/>
                <a:cs typeface="+mn-lt"/>
              </a:rPr>
              <a:t> </a:t>
            </a:r>
            <a:r>
              <a:rPr lang="en-US" sz="1350" err="1">
                <a:latin typeface="Arial"/>
                <a:ea typeface="+mn-lt"/>
                <a:cs typeface="+mn-lt"/>
              </a:rPr>
              <a:t>anuniongyrchol</a:t>
            </a:r>
            <a:r>
              <a:rPr lang="en-US" sz="1350">
                <a:latin typeface="Arial"/>
                <a:ea typeface="+mn-lt"/>
                <a:cs typeface="+mn-lt"/>
              </a:rPr>
              <a:t> </a:t>
            </a:r>
            <a:r>
              <a:rPr lang="en-US" sz="1350" err="1">
                <a:latin typeface="Arial"/>
                <a:ea typeface="+mn-lt"/>
                <a:cs typeface="+mn-lt"/>
              </a:rPr>
              <a:t>ar</a:t>
            </a:r>
            <a:r>
              <a:rPr lang="en-US" sz="1350">
                <a:latin typeface="Arial"/>
                <a:ea typeface="+mn-lt"/>
                <a:cs typeface="+mn-lt"/>
              </a:rPr>
              <a:t> </a:t>
            </a:r>
            <a:r>
              <a:rPr lang="en-US" sz="1350" err="1">
                <a:latin typeface="Arial"/>
                <a:ea typeface="+mn-lt"/>
                <a:cs typeface="+mn-lt"/>
              </a:rPr>
              <a:t>ddatblygiad</a:t>
            </a:r>
            <a:r>
              <a:rPr lang="en-US" sz="1350">
                <a:latin typeface="Arial"/>
                <a:ea typeface="+mn-lt"/>
                <a:cs typeface="+mn-lt"/>
              </a:rPr>
              <a:t> </a:t>
            </a:r>
            <a:r>
              <a:rPr lang="en-US" sz="1350" err="1">
                <a:latin typeface="Arial"/>
                <a:ea typeface="+mn-lt"/>
                <a:cs typeface="+mn-lt"/>
              </a:rPr>
              <a:t>dysgwr</a:t>
            </a:r>
            <a:r>
              <a:rPr lang="en-US" sz="1350">
                <a:latin typeface="Arial"/>
                <a:ea typeface="+mn-lt"/>
                <a:cs typeface="+mn-lt"/>
              </a:rPr>
              <a:t> ac a all </a:t>
            </a:r>
            <a:r>
              <a:rPr lang="en-US" sz="1350" err="1">
                <a:latin typeface="Arial"/>
                <a:ea typeface="+mn-lt"/>
                <a:cs typeface="+mn-lt"/>
              </a:rPr>
              <a:t>arwain</a:t>
            </a:r>
            <a:r>
              <a:rPr lang="en-US" sz="1350">
                <a:latin typeface="Arial"/>
                <a:ea typeface="+mn-lt"/>
                <a:cs typeface="+mn-lt"/>
              </a:rPr>
              <a:t> at </a:t>
            </a:r>
            <a:r>
              <a:rPr lang="en-US" sz="1350" err="1">
                <a:latin typeface="Arial"/>
                <a:ea typeface="+mn-lt"/>
                <a:cs typeface="+mn-lt"/>
              </a:rPr>
              <a:t>allgáu</a:t>
            </a:r>
            <a:r>
              <a:rPr lang="en-US" sz="1350">
                <a:latin typeface="Arial"/>
                <a:ea typeface="+mn-lt"/>
                <a:cs typeface="+mn-lt"/>
              </a:rPr>
              <a:t> </a:t>
            </a:r>
            <a:r>
              <a:rPr lang="en-US" sz="1350" err="1">
                <a:latin typeface="Arial"/>
                <a:ea typeface="+mn-lt"/>
                <a:cs typeface="+mn-lt"/>
              </a:rPr>
              <a:t>cymdeithasol</a:t>
            </a:r>
            <a:r>
              <a:rPr lang="en-US" sz="1350">
                <a:latin typeface="Arial"/>
                <a:ea typeface="+mn-lt"/>
                <a:cs typeface="+mn-lt"/>
              </a:rPr>
              <a:t>, </a:t>
            </a:r>
            <a:r>
              <a:rPr lang="en-US" sz="1350" err="1">
                <a:latin typeface="Arial"/>
                <a:ea typeface="+mn-lt"/>
                <a:cs typeface="+mn-lt"/>
              </a:rPr>
              <a:t>gan</a:t>
            </a:r>
            <a:r>
              <a:rPr lang="en-US" sz="1350">
                <a:latin typeface="Arial"/>
                <a:ea typeface="+mn-lt"/>
                <a:cs typeface="+mn-lt"/>
              </a:rPr>
              <a:t> </a:t>
            </a:r>
            <a:r>
              <a:rPr lang="en-US" sz="1350" err="1">
                <a:latin typeface="Arial"/>
                <a:ea typeface="+mn-lt"/>
                <a:cs typeface="+mn-lt"/>
              </a:rPr>
              <a:t>amlygu</a:t>
            </a:r>
            <a:r>
              <a:rPr lang="en-US" sz="1350">
                <a:latin typeface="Arial"/>
                <a:ea typeface="+mn-lt"/>
                <a:cs typeface="+mn-lt"/>
              </a:rPr>
              <a:t> </a:t>
            </a:r>
            <a:r>
              <a:rPr lang="en-US" sz="1350" err="1">
                <a:latin typeface="Arial"/>
                <a:ea typeface="+mn-lt"/>
                <a:cs typeface="+mn-lt"/>
              </a:rPr>
              <a:t>pwysigrwydd</a:t>
            </a:r>
            <a:r>
              <a:rPr lang="en-US" sz="1350">
                <a:latin typeface="Arial"/>
                <a:ea typeface="+mn-lt"/>
                <a:cs typeface="+mn-lt"/>
              </a:rPr>
              <a:t> </a:t>
            </a:r>
            <a:r>
              <a:rPr lang="en-US" sz="1350" err="1">
                <a:latin typeface="Arial"/>
                <a:ea typeface="+mn-lt"/>
                <a:cs typeface="+mn-lt"/>
              </a:rPr>
              <a:t>ystyried</a:t>
            </a:r>
            <a:r>
              <a:rPr lang="en-US" sz="1350">
                <a:latin typeface="Arial"/>
                <a:ea typeface="+mn-lt"/>
                <a:cs typeface="+mn-lt"/>
              </a:rPr>
              <a:t> y </a:t>
            </a:r>
            <a:r>
              <a:rPr lang="en-US" sz="1350" err="1">
                <a:latin typeface="Arial"/>
                <a:ea typeface="+mn-lt"/>
                <a:cs typeface="+mn-lt"/>
              </a:rPr>
              <a:t>ffactorau</a:t>
            </a:r>
            <a:r>
              <a:rPr lang="en-US" sz="1350">
                <a:latin typeface="Arial"/>
                <a:ea typeface="+mn-lt"/>
                <a:cs typeface="+mn-lt"/>
              </a:rPr>
              <a:t> </a:t>
            </a:r>
            <a:r>
              <a:rPr lang="en-US" sz="1350" err="1">
                <a:latin typeface="Arial"/>
                <a:ea typeface="+mn-lt"/>
                <a:cs typeface="+mn-lt"/>
              </a:rPr>
              <a:t>ehangach</a:t>
            </a:r>
            <a:r>
              <a:rPr lang="en-US" sz="1350">
                <a:latin typeface="Arial"/>
                <a:ea typeface="+mn-lt"/>
                <a:cs typeface="+mn-lt"/>
              </a:rPr>
              <a:t> </a:t>
            </a:r>
            <a:r>
              <a:rPr lang="en-US" sz="1350" err="1">
                <a:latin typeface="Arial"/>
                <a:ea typeface="+mn-lt"/>
                <a:cs typeface="+mn-lt"/>
              </a:rPr>
              <a:t>hyn</a:t>
            </a:r>
            <a:r>
              <a:rPr lang="en-US" sz="1350">
                <a:latin typeface="Arial"/>
                <a:ea typeface="+mn-lt"/>
                <a:cs typeface="+mn-lt"/>
              </a:rPr>
              <a:t> </a:t>
            </a:r>
            <a:r>
              <a:rPr lang="en-US" sz="1350" err="1">
                <a:latin typeface="Arial"/>
                <a:ea typeface="+mn-lt"/>
                <a:cs typeface="+mn-lt"/>
              </a:rPr>
              <a:t>wrth</a:t>
            </a:r>
            <a:r>
              <a:rPr lang="en-US" sz="1350">
                <a:latin typeface="Arial"/>
                <a:ea typeface="+mn-lt"/>
                <a:cs typeface="+mn-lt"/>
              </a:rPr>
              <a:t> </a:t>
            </a:r>
            <a:r>
              <a:rPr lang="en-US" sz="1350" err="1">
                <a:latin typeface="Arial"/>
                <a:ea typeface="+mn-lt"/>
                <a:cs typeface="+mn-lt"/>
              </a:rPr>
              <a:t>werthuso</a:t>
            </a:r>
            <a:r>
              <a:rPr lang="en-US" sz="1350">
                <a:latin typeface="Arial"/>
                <a:ea typeface="+mn-lt"/>
                <a:cs typeface="+mn-lt"/>
              </a:rPr>
              <a:t> </a:t>
            </a:r>
            <a:r>
              <a:rPr lang="en-US" sz="1350" err="1">
                <a:latin typeface="Arial"/>
                <a:ea typeface="+mn-lt"/>
                <a:cs typeface="+mn-lt"/>
              </a:rPr>
              <a:t>effeithiolrwydd</a:t>
            </a:r>
            <a:r>
              <a:rPr lang="en-US" sz="1350">
                <a:latin typeface="Arial"/>
                <a:ea typeface="+mn-lt"/>
                <a:cs typeface="+mn-lt"/>
              </a:rPr>
              <a:t> </a:t>
            </a:r>
            <a:r>
              <a:rPr lang="en-US" sz="1350" err="1">
                <a:latin typeface="Arial"/>
                <a:ea typeface="+mn-lt"/>
                <a:cs typeface="+mn-lt"/>
              </a:rPr>
              <a:t>mesurau</a:t>
            </a:r>
            <a:r>
              <a:rPr lang="en-US" sz="1350">
                <a:latin typeface="Arial"/>
                <a:ea typeface="+mn-lt"/>
                <a:cs typeface="+mn-lt"/>
              </a:rPr>
              <a:t> a </a:t>
            </a:r>
            <a:r>
              <a:rPr lang="en-US" sz="1350" err="1">
                <a:latin typeface="Arial"/>
                <a:ea typeface="+mn-lt"/>
                <a:cs typeface="+mn-lt"/>
              </a:rPr>
              <a:t>ddefnyddir</a:t>
            </a:r>
            <a:r>
              <a:rPr lang="en-US" sz="1350">
                <a:latin typeface="Arial"/>
                <a:ea typeface="+mn-lt"/>
                <a:cs typeface="+mn-lt"/>
              </a:rPr>
              <a:t> </a:t>
            </a:r>
            <a:r>
              <a:rPr lang="en-US" sz="1350" err="1">
                <a:latin typeface="Arial"/>
                <a:ea typeface="+mn-lt"/>
                <a:cs typeface="+mn-lt"/>
              </a:rPr>
              <a:t>i</a:t>
            </a:r>
            <a:r>
              <a:rPr lang="en-US" sz="1350">
                <a:latin typeface="Arial"/>
                <a:ea typeface="+mn-lt"/>
                <a:cs typeface="+mn-lt"/>
              </a:rPr>
              <a:t> nodi a </a:t>
            </a:r>
            <a:r>
              <a:rPr lang="en-US" sz="1350" err="1">
                <a:latin typeface="Arial"/>
                <a:ea typeface="+mn-lt"/>
                <a:cs typeface="+mn-lt"/>
              </a:rPr>
              <a:t>chefnogi</a:t>
            </a:r>
            <a:r>
              <a:rPr lang="en-US" sz="1350">
                <a:latin typeface="Arial"/>
                <a:ea typeface="+mn-lt"/>
                <a:cs typeface="+mn-lt"/>
              </a:rPr>
              <a:t> </a:t>
            </a:r>
            <a:r>
              <a:rPr lang="en-US" sz="1350" err="1">
                <a:latin typeface="Arial"/>
                <a:ea typeface="+mn-lt"/>
                <a:cs typeface="+mn-lt"/>
              </a:rPr>
              <a:t>dysgwyr</a:t>
            </a:r>
            <a:r>
              <a:rPr lang="en-US" sz="1350">
                <a:latin typeface="Arial"/>
                <a:ea typeface="+mn-lt"/>
                <a:cs typeface="+mn-lt"/>
              </a:rPr>
              <a:t> </a:t>
            </a:r>
            <a:r>
              <a:rPr lang="en-US" sz="1350" err="1">
                <a:latin typeface="Arial"/>
                <a:ea typeface="+mn-lt"/>
                <a:cs typeface="+mn-lt"/>
              </a:rPr>
              <a:t>yr</a:t>
            </a:r>
            <a:r>
              <a:rPr lang="en-US" sz="1350">
                <a:latin typeface="Arial"/>
                <a:ea typeface="+mn-lt"/>
                <a:cs typeface="+mn-lt"/>
              </a:rPr>
              <a:t> </a:t>
            </a:r>
            <a:r>
              <a:rPr lang="en-US" sz="1350" err="1">
                <a:latin typeface="Arial"/>
                <a:ea typeface="+mn-lt"/>
                <a:cs typeface="+mn-lt"/>
              </a:rPr>
              <a:t>effeithir</a:t>
            </a:r>
            <a:r>
              <a:rPr lang="en-US" sz="1350">
                <a:latin typeface="Arial"/>
                <a:ea typeface="+mn-lt"/>
                <a:cs typeface="+mn-lt"/>
              </a:rPr>
              <a:t> </a:t>
            </a:r>
            <a:r>
              <a:rPr lang="en-US" sz="1350" err="1">
                <a:latin typeface="Arial"/>
                <a:ea typeface="+mn-lt"/>
                <a:cs typeface="+mn-lt"/>
              </a:rPr>
              <a:t>arnynt</a:t>
            </a:r>
            <a:r>
              <a:rPr lang="en-US" sz="1350">
                <a:latin typeface="Arial"/>
                <a:ea typeface="+mn-lt"/>
                <a:cs typeface="+mn-lt"/>
              </a:rPr>
              <a:t> </a:t>
            </a:r>
            <a:r>
              <a:rPr lang="en-US" sz="1350" err="1">
                <a:latin typeface="Arial"/>
                <a:ea typeface="+mn-lt"/>
                <a:cs typeface="+mn-lt"/>
              </a:rPr>
              <a:t>gan</a:t>
            </a:r>
            <a:r>
              <a:rPr lang="en-US" sz="1350">
                <a:latin typeface="Arial"/>
                <a:ea typeface="+mn-lt"/>
                <a:cs typeface="+mn-lt"/>
              </a:rPr>
              <a:t> </a:t>
            </a:r>
            <a:r>
              <a:rPr lang="en-US" sz="1350" err="1">
                <a:latin typeface="Arial"/>
                <a:ea typeface="+mn-lt"/>
                <a:cs typeface="+mn-lt"/>
              </a:rPr>
              <a:t>tlodi</a:t>
            </a:r>
            <a:r>
              <a:rPr lang="en-US" sz="1350">
                <a:latin typeface="Arial"/>
                <a:ea typeface="+mn-lt"/>
                <a:cs typeface="+mn-lt"/>
              </a:rPr>
              <a:t> ac </a:t>
            </a:r>
            <a:r>
              <a:rPr lang="en-US" sz="1350" err="1">
                <a:latin typeface="Arial"/>
                <a:ea typeface="+mn-lt"/>
                <a:cs typeface="+mn-lt"/>
              </a:rPr>
              <a:t>anfantais</a:t>
            </a:r>
            <a:r>
              <a:rPr lang="en-US" sz="1350">
                <a:latin typeface="Arial"/>
                <a:ea typeface="+mn-lt"/>
                <a:cs typeface="+mn-lt"/>
              </a:rPr>
              <a:t>.</a:t>
            </a:r>
            <a:endParaRPr lang="en-US" sz="1350">
              <a:latin typeface="Arial"/>
            </a:endParaRPr>
          </a:p>
          <a:p>
            <a:endParaRPr lang="en-US" sz="1350">
              <a:latin typeface="Arial"/>
              <a:ea typeface="+mn-lt"/>
              <a:cs typeface="Calibri"/>
            </a:endParaRPr>
          </a:p>
          <a:p>
            <a:pPr marL="214313" indent="-214313">
              <a:buFont typeface="Arial"/>
              <a:buChar char="•"/>
            </a:pPr>
            <a:endParaRPr lang="en-US" sz="1350">
              <a:latin typeface="Calibri"/>
              <a:cs typeface="Calibri"/>
            </a:endParaRPr>
          </a:p>
          <a:p>
            <a:endParaRPr lang="en-US" sz="1350">
              <a:latin typeface="Calibri"/>
              <a:ea typeface="+mn-lt"/>
              <a:cs typeface="Calibri"/>
            </a:endParaRPr>
          </a:p>
          <a:p>
            <a:endParaRPr lang="en-US" sz="825">
              <a:solidFill>
                <a:srgbClr val="4D5156"/>
              </a:solidFill>
              <a:latin typeface="Arial"/>
              <a:ea typeface="+mn-lt"/>
              <a:cs typeface="Arial"/>
            </a:endParaRPr>
          </a:p>
          <a:p>
            <a:endParaRPr lang="en-US" sz="1350">
              <a:ea typeface="+mn-lt"/>
              <a:cs typeface="+mn-lt"/>
            </a:endParaRPr>
          </a:p>
          <a:p>
            <a:endParaRPr lang="en-US" sz="1350">
              <a:ea typeface="+mn-lt"/>
              <a:cs typeface="+mn-lt"/>
            </a:endParaRPr>
          </a:p>
        </p:txBody>
      </p:sp>
    </p:spTree>
    <p:extLst>
      <p:ext uri="{BB962C8B-B14F-4D97-AF65-F5344CB8AC3E}">
        <p14:creationId xmlns:p14="http://schemas.microsoft.com/office/powerpoint/2010/main" val="8489614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18A2E-F36E-5440-9B75-99563ADE0018}"/>
              </a:ext>
            </a:extLst>
          </p:cNvPr>
          <p:cNvSpPr>
            <a:spLocks noGrp="1"/>
          </p:cNvSpPr>
          <p:nvPr>
            <p:ph type="title"/>
          </p:nvPr>
        </p:nvSpPr>
        <p:spPr/>
        <p:txBody>
          <a:bodyPr vert="horz" lIns="34289" tIns="34290" rIns="34289" bIns="34290" rtlCol="0" anchor="ctr">
            <a:normAutofit/>
          </a:bodyPr>
          <a:lstStyle/>
          <a:p>
            <a:r>
              <a:rPr lang="en-US"/>
              <a:t>Theories of poverty and disadvantage</a:t>
            </a:r>
          </a:p>
        </p:txBody>
      </p:sp>
      <p:pic>
        <p:nvPicPr>
          <p:cNvPr id="5" name="Content Placeholder 4" descr="A diagram of different types of systems&#10;&#10;Description automatically generated">
            <a:extLst>
              <a:ext uri="{FF2B5EF4-FFF2-40B4-BE49-F238E27FC236}">
                <a16:creationId xmlns:a16="http://schemas.microsoft.com/office/drawing/2014/main" id="{852496A6-C2A8-7E3F-F059-AE2DA9F4429D}"/>
              </a:ext>
            </a:extLst>
          </p:cNvPr>
          <p:cNvPicPr>
            <a:picLocks noGrp="1" noChangeAspect="1"/>
          </p:cNvPicPr>
          <p:nvPr>
            <p:ph sz="half" idx="2"/>
          </p:nvPr>
        </p:nvPicPr>
        <p:blipFill>
          <a:blip r:embed="rId2"/>
          <a:stretch>
            <a:fillRect/>
          </a:stretch>
        </p:blipFill>
        <p:spPr>
          <a:xfrm>
            <a:off x="784070" y="2130817"/>
            <a:ext cx="3575360" cy="3132188"/>
          </a:xfrm>
        </p:spPr>
      </p:pic>
      <p:sp>
        <p:nvSpPr>
          <p:cNvPr id="6" name="TextBox 5">
            <a:extLst>
              <a:ext uri="{FF2B5EF4-FFF2-40B4-BE49-F238E27FC236}">
                <a16:creationId xmlns:a16="http://schemas.microsoft.com/office/drawing/2014/main" id="{3A28D639-699D-9A57-B4EE-5F48030B6424}"/>
              </a:ext>
            </a:extLst>
          </p:cNvPr>
          <p:cNvSpPr txBox="1"/>
          <p:nvPr/>
        </p:nvSpPr>
        <p:spPr>
          <a:xfrm>
            <a:off x="4452170" y="2037121"/>
            <a:ext cx="3198556" cy="478977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4289" tIns="34289" rIns="34289" bIns="34289" numCol="1" spcCol="38100" rtlCol="0" fromWordArt="0" anchor="t" anchorCtr="0" forceAA="0" compatLnSpc="1">
            <a:prstTxWarp prst="textNoShape">
              <a:avLst/>
            </a:prstTxWarp>
            <a:spAutoFit/>
          </a:bodyPr>
          <a:lstStyle/>
          <a:p>
            <a:r>
              <a:rPr lang="en-US" sz="1350">
                <a:ea typeface="+mn-lt"/>
                <a:cs typeface="+mn-lt"/>
              </a:rPr>
              <a:t>A learner does not exist in a vacuum and it is important to consider the broader contexts and systems that surround and influence a learner's life.</a:t>
            </a:r>
          </a:p>
          <a:p>
            <a:endParaRPr lang="en-US" sz="1500">
              <a:latin typeface="Arial Unicode MS"/>
              <a:ea typeface="+mn-lt"/>
              <a:cs typeface="+mn-lt"/>
            </a:endParaRPr>
          </a:p>
          <a:p>
            <a:pPr marL="214313" indent="-214313">
              <a:buFont typeface="Arial"/>
              <a:buChar char="•"/>
            </a:pPr>
            <a:r>
              <a:rPr lang="en-US" sz="1350">
                <a:latin typeface="Arial Unicode MS"/>
                <a:ea typeface="+mn-lt"/>
                <a:cs typeface="Arial"/>
              </a:rPr>
              <a:t>The </a:t>
            </a:r>
            <a:r>
              <a:rPr lang="en-US" sz="1350" err="1">
                <a:latin typeface="Arial Unicode MS"/>
                <a:ea typeface="+mn-lt"/>
                <a:cs typeface="Arial"/>
              </a:rPr>
              <a:t>Exosystem</a:t>
            </a:r>
            <a:r>
              <a:rPr lang="en-US" sz="1350">
                <a:latin typeface="Arial Unicode MS"/>
                <a:ea typeface="+mn-lt"/>
                <a:cs typeface="Arial"/>
              </a:rPr>
              <a:t>, a layer within Bronfenbrenner's Ecological Systems Theory, contains complex societal issues that indirectly impact a learner's development and can lead to social exclusion, highlighting the importance of considering these broader factors when evaluating the effectiveness of measures used to identify and support learners affected by poverty and disadvantage.</a:t>
            </a:r>
            <a:endParaRPr lang="en-US" sz="1350">
              <a:latin typeface="Arial Unicode MS"/>
            </a:endParaRPr>
          </a:p>
          <a:p>
            <a:endParaRPr lang="en-US" sz="1350">
              <a:latin typeface="Calibri"/>
              <a:ea typeface="+mn-lt"/>
              <a:cs typeface="Calibri"/>
            </a:endParaRPr>
          </a:p>
          <a:p>
            <a:endParaRPr lang="en-US" sz="1350">
              <a:latin typeface="Calibri"/>
              <a:ea typeface="+mn-lt"/>
              <a:cs typeface="Calibri"/>
            </a:endParaRPr>
          </a:p>
          <a:p>
            <a:pPr marL="214313" indent="-214313">
              <a:buFont typeface="Arial"/>
              <a:buChar char="•"/>
            </a:pPr>
            <a:endParaRPr lang="en-US" sz="1350">
              <a:latin typeface="Calibri"/>
              <a:cs typeface="Calibri"/>
            </a:endParaRPr>
          </a:p>
          <a:p>
            <a:endParaRPr lang="en-US" sz="1350">
              <a:latin typeface="Calibri"/>
              <a:ea typeface="+mn-lt"/>
              <a:cs typeface="Calibri"/>
            </a:endParaRPr>
          </a:p>
          <a:p>
            <a:endParaRPr lang="en-US" sz="825">
              <a:solidFill>
                <a:srgbClr val="4D5156"/>
              </a:solidFill>
              <a:latin typeface="Arial"/>
              <a:ea typeface="+mn-lt"/>
              <a:cs typeface="Arial"/>
            </a:endParaRPr>
          </a:p>
          <a:p>
            <a:endParaRPr lang="en-US" sz="1350">
              <a:ea typeface="+mn-lt"/>
              <a:cs typeface="+mn-lt"/>
            </a:endParaRPr>
          </a:p>
          <a:p>
            <a:endParaRPr lang="en-US" sz="1350">
              <a:ea typeface="+mn-lt"/>
              <a:cs typeface="+mn-lt"/>
            </a:endParaRPr>
          </a:p>
        </p:txBody>
      </p:sp>
    </p:spTree>
    <p:extLst>
      <p:ext uri="{BB962C8B-B14F-4D97-AF65-F5344CB8AC3E}">
        <p14:creationId xmlns:p14="http://schemas.microsoft.com/office/powerpoint/2010/main" val="17086044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789C5-498D-F618-ACAE-49C2AF8215B2}"/>
              </a:ext>
            </a:extLst>
          </p:cNvPr>
          <p:cNvSpPr>
            <a:spLocks noGrp="1"/>
          </p:cNvSpPr>
          <p:nvPr>
            <p:ph type="title"/>
          </p:nvPr>
        </p:nvSpPr>
        <p:spPr>
          <a:xfrm>
            <a:off x="163154" y="919088"/>
            <a:ext cx="7886700" cy="994172"/>
          </a:xfrm>
        </p:spPr>
        <p:txBody>
          <a:bodyPr vert="horz" lIns="34289" tIns="34290" rIns="34289" bIns="34290" rtlCol="0" anchor="ctr">
            <a:normAutofit/>
          </a:bodyPr>
          <a:lstStyle/>
          <a:p>
            <a:r>
              <a:rPr lang="en-US" sz="2700" err="1"/>
              <a:t>Safbwyntiau</a:t>
            </a:r>
            <a:r>
              <a:rPr lang="en-US" sz="2700"/>
              <a:t> </a:t>
            </a:r>
            <a:r>
              <a:rPr lang="en-US" sz="2700" err="1"/>
              <a:t>damcaniaethol</a:t>
            </a:r>
            <a:r>
              <a:rPr lang="en-US" sz="2700"/>
              <a:t> </a:t>
            </a:r>
            <a:r>
              <a:rPr lang="en-US" sz="2700" err="1"/>
              <a:t>addysg</a:t>
            </a:r>
            <a:r>
              <a:rPr lang="en-US" sz="2700"/>
              <a:t> a </a:t>
            </a:r>
            <a:r>
              <a:rPr lang="en-US" sz="2700" err="1"/>
              <a:t>thlodi</a:t>
            </a:r>
            <a:endParaRPr lang="en-US" sz="2700"/>
          </a:p>
        </p:txBody>
      </p:sp>
      <p:sp>
        <p:nvSpPr>
          <p:cNvPr id="3" name="Content Placeholder 2">
            <a:extLst>
              <a:ext uri="{FF2B5EF4-FFF2-40B4-BE49-F238E27FC236}">
                <a16:creationId xmlns:a16="http://schemas.microsoft.com/office/drawing/2014/main" id="{82EAE12E-717C-F50E-6C1B-DE38990A0ED7}"/>
              </a:ext>
            </a:extLst>
          </p:cNvPr>
          <p:cNvSpPr>
            <a:spLocks noGrp="1"/>
          </p:cNvSpPr>
          <p:nvPr>
            <p:ph sz="half" idx="1"/>
          </p:nvPr>
        </p:nvSpPr>
        <p:spPr>
          <a:xfrm>
            <a:off x="200025" y="1982198"/>
            <a:ext cx="7812958" cy="3263504"/>
          </a:xfrm>
        </p:spPr>
        <p:txBody>
          <a:bodyPr vert="horz" lIns="34289" tIns="34290" rIns="34289" bIns="34290" rtlCol="0" anchor="t">
            <a:normAutofit fontScale="55000" lnSpcReduction="20000"/>
          </a:bodyPr>
          <a:lstStyle/>
          <a:p>
            <a:pPr marL="0" indent="0">
              <a:buNone/>
            </a:pPr>
            <a:r>
              <a:rPr lang="en-US">
                <a:ea typeface="+mn-lt"/>
                <a:cs typeface="+mn-lt"/>
              </a:rPr>
              <a:t>Terzi;  </a:t>
            </a:r>
            <a:r>
              <a:rPr lang="en-US" err="1">
                <a:ea typeface="+mn-lt"/>
                <a:cs typeface="+mn-lt"/>
              </a:rPr>
              <a:t>Unterhalter</a:t>
            </a:r>
            <a:r>
              <a:rPr lang="en-US">
                <a:ea typeface="+mn-lt"/>
                <a:cs typeface="+mn-lt"/>
              </a:rPr>
              <a:t>;  Judith </a:t>
            </a:r>
            <a:r>
              <a:rPr lang="en-US" err="1">
                <a:ea typeface="+mn-lt"/>
                <a:cs typeface="+mn-lt"/>
              </a:rPr>
              <a:t>Suissa</a:t>
            </a:r>
            <a:r>
              <a:rPr lang="en-US">
                <a:ea typeface="+mn-lt"/>
                <a:cs typeface="+mn-lt"/>
              </a:rPr>
              <a:t>, (2022).</a:t>
            </a:r>
            <a:endParaRPr lang="en-US"/>
          </a:p>
          <a:p>
            <a:endParaRPr lang="en-US"/>
          </a:p>
          <a:p>
            <a:r>
              <a:rPr lang="en-US" err="1">
                <a:ea typeface="+mn-lt"/>
                <a:cs typeface="+mn-lt"/>
              </a:rPr>
              <a:t>Safbwynt</a:t>
            </a:r>
            <a:r>
              <a:rPr lang="en-US">
                <a:ea typeface="+mn-lt"/>
                <a:cs typeface="+mn-lt"/>
              </a:rPr>
              <a:t> plant/</a:t>
            </a:r>
            <a:r>
              <a:rPr lang="en-US" err="1">
                <a:ea typeface="+mn-lt"/>
                <a:cs typeface="+mn-lt"/>
              </a:rPr>
              <a:t>plentyndod</a:t>
            </a:r>
            <a:r>
              <a:rPr lang="en-US">
                <a:ea typeface="+mn-lt"/>
                <a:cs typeface="+mn-lt"/>
              </a:rPr>
              <a:t> o </a:t>
            </a:r>
            <a:r>
              <a:rPr lang="en-US" err="1">
                <a:ea typeface="+mn-lt"/>
                <a:cs typeface="+mn-lt"/>
              </a:rPr>
              <a:t>Ogledd</a:t>
            </a:r>
            <a:r>
              <a:rPr lang="en-US">
                <a:ea typeface="+mn-lt"/>
                <a:cs typeface="+mn-lt"/>
              </a:rPr>
              <a:t> </a:t>
            </a:r>
            <a:r>
              <a:rPr lang="en-US" err="1">
                <a:ea typeface="+mn-lt"/>
                <a:cs typeface="+mn-lt"/>
              </a:rPr>
              <a:t>Byd-eang</a:t>
            </a:r>
            <a:r>
              <a:rPr lang="en-US">
                <a:ea typeface="+mn-lt"/>
                <a:cs typeface="+mn-lt"/>
              </a:rPr>
              <a:t> â ‘</a:t>
            </a:r>
            <a:r>
              <a:rPr lang="en-US" err="1">
                <a:ea typeface="+mn-lt"/>
                <a:cs typeface="+mn-lt"/>
              </a:rPr>
              <a:t>hawliau</a:t>
            </a:r>
            <a:r>
              <a:rPr lang="en-US">
                <a:ea typeface="+mn-lt"/>
                <a:cs typeface="+mn-lt"/>
              </a:rPr>
              <a:t>’ </a:t>
            </a:r>
            <a:r>
              <a:rPr lang="en-US" err="1">
                <a:ea typeface="+mn-lt"/>
                <a:cs typeface="+mn-lt"/>
              </a:rPr>
              <a:t>sy’n</a:t>
            </a:r>
            <a:r>
              <a:rPr lang="en-US">
                <a:ea typeface="+mn-lt"/>
                <a:cs typeface="+mn-lt"/>
              </a:rPr>
              <a:t> ‘</a:t>
            </a:r>
            <a:r>
              <a:rPr lang="en-US" err="1">
                <a:ea typeface="+mn-lt"/>
                <a:cs typeface="+mn-lt"/>
              </a:rPr>
              <a:t>agored</a:t>
            </a:r>
            <a:r>
              <a:rPr lang="en-US">
                <a:ea typeface="+mn-lt"/>
                <a:cs typeface="+mn-lt"/>
              </a:rPr>
              <a:t> i </a:t>
            </a:r>
            <a:r>
              <a:rPr lang="en-US" err="1">
                <a:ea typeface="+mn-lt"/>
                <a:cs typeface="+mn-lt"/>
              </a:rPr>
              <a:t>niwed</a:t>
            </a:r>
            <a:r>
              <a:rPr lang="en-US">
                <a:ea typeface="+mn-lt"/>
                <a:cs typeface="+mn-lt"/>
              </a:rPr>
              <a:t>’ a De </a:t>
            </a:r>
            <a:r>
              <a:rPr lang="en-US" err="1">
                <a:ea typeface="+mn-lt"/>
                <a:cs typeface="+mn-lt"/>
              </a:rPr>
              <a:t>Byd-eang</a:t>
            </a:r>
            <a:r>
              <a:rPr lang="en-US">
                <a:ea typeface="+mn-lt"/>
                <a:cs typeface="+mn-lt"/>
              </a:rPr>
              <a:t> </a:t>
            </a:r>
            <a:r>
              <a:rPr lang="en-US" err="1">
                <a:ea typeface="+mn-lt"/>
                <a:cs typeface="+mn-lt"/>
              </a:rPr>
              <a:t>sy’n</a:t>
            </a:r>
            <a:r>
              <a:rPr lang="en-US">
                <a:ea typeface="+mn-lt"/>
                <a:cs typeface="+mn-lt"/>
              </a:rPr>
              <a:t> </a:t>
            </a:r>
            <a:r>
              <a:rPr lang="en-US" err="1">
                <a:ea typeface="+mn-lt"/>
                <a:cs typeface="+mn-lt"/>
              </a:rPr>
              <a:t>wydn</a:t>
            </a:r>
            <a:r>
              <a:rPr lang="en-US">
                <a:ea typeface="+mn-lt"/>
                <a:cs typeface="+mn-lt"/>
              </a:rPr>
              <a:t> ac </a:t>
            </a:r>
            <a:r>
              <a:rPr lang="en-US" err="1">
                <a:ea typeface="+mn-lt"/>
                <a:cs typeface="+mn-lt"/>
              </a:rPr>
              <a:t>yn</a:t>
            </a:r>
            <a:r>
              <a:rPr lang="en-US">
                <a:ea typeface="+mn-lt"/>
                <a:cs typeface="+mn-lt"/>
              </a:rPr>
              <a:t> </a:t>
            </a:r>
            <a:r>
              <a:rPr lang="en-US" err="1">
                <a:ea typeface="+mn-lt"/>
                <a:cs typeface="+mn-lt"/>
              </a:rPr>
              <a:t>ymreolaethol</a:t>
            </a:r>
            <a:r>
              <a:rPr lang="en-US">
                <a:ea typeface="+mn-lt"/>
                <a:cs typeface="+mn-lt"/>
              </a:rPr>
              <a:t> (Haines, 2019 </a:t>
            </a:r>
            <a:r>
              <a:rPr lang="en-US" err="1">
                <a:ea typeface="+mn-lt"/>
                <a:cs typeface="+mn-lt"/>
              </a:rPr>
              <a:t>yn</a:t>
            </a:r>
            <a:r>
              <a:rPr lang="en-US">
                <a:ea typeface="+mn-lt"/>
                <a:cs typeface="+mn-lt"/>
              </a:rPr>
              <a:t> </a:t>
            </a:r>
            <a:r>
              <a:rPr lang="en-US" err="1">
                <a:ea typeface="+mn-lt"/>
                <a:cs typeface="+mn-lt"/>
              </a:rPr>
              <a:t>cwestiynu</a:t>
            </a:r>
            <a:r>
              <a:rPr lang="en-US">
                <a:ea typeface="+mn-lt"/>
                <a:cs typeface="+mn-lt"/>
              </a:rPr>
              <a:t> </a:t>
            </a:r>
            <a:r>
              <a:rPr lang="en-US" err="1">
                <a:ea typeface="+mn-lt"/>
                <a:cs typeface="+mn-lt"/>
              </a:rPr>
              <a:t>safbwyntiau</a:t>
            </a:r>
            <a:r>
              <a:rPr lang="en-US">
                <a:ea typeface="+mn-lt"/>
                <a:cs typeface="+mn-lt"/>
              </a:rPr>
              <a:t> </a:t>
            </a:r>
            <a:r>
              <a:rPr lang="en-US" err="1">
                <a:ea typeface="+mn-lt"/>
                <a:cs typeface="+mn-lt"/>
              </a:rPr>
              <a:t>normadol</a:t>
            </a:r>
            <a:r>
              <a:rPr lang="en-US">
                <a:ea typeface="+mn-lt"/>
                <a:cs typeface="+mn-lt"/>
              </a:rPr>
              <a:t> </a:t>
            </a:r>
            <a:r>
              <a:rPr lang="en-US" err="1">
                <a:ea typeface="+mn-lt"/>
                <a:cs typeface="+mn-lt"/>
              </a:rPr>
              <a:t>ynghylch</a:t>
            </a:r>
            <a:r>
              <a:rPr lang="en-US">
                <a:ea typeface="+mn-lt"/>
                <a:cs typeface="+mn-lt"/>
              </a:rPr>
              <a:t> </a:t>
            </a:r>
            <a:r>
              <a:rPr lang="en-US" err="1">
                <a:ea typeface="+mn-lt"/>
                <a:cs typeface="+mn-lt"/>
              </a:rPr>
              <a:t>statws</a:t>
            </a:r>
            <a:r>
              <a:rPr lang="en-US">
                <a:ea typeface="+mn-lt"/>
                <a:cs typeface="+mn-lt"/>
              </a:rPr>
              <a:t> </a:t>
            </a:r>
            <a:r>
              <a:rPr lang="en-US" err="1">
                <a:ea typeface="+mn-lt"/>
                <a:cs typeface="+mn-lt"/>
              </a:rPr>
              <a:t>moesol</a:t>
            </a:r>
            <a:r>
              <a:rPr lang="en-US">
                <a:ea typeface="+mn-lt"/>
                <a:cs typeface="+mn-lt"/>
              </a:rPr>
              <a:t> plant </a:t>
            </a:r>
            <a:r>
              <a:rPr lang="en-US" err="1">
                <a:ea typeface="+mn-lt"/>
                <a:cs typeface="+mn-lt"/>
              </a:rPr>
              <a:t>fel</a:t>
            </a:r>
            <a:r>
              <a:rPr lang="en-US">
                <a:ea typeface="+mn-lt"/>
                <a:cs typeface="+mn-lt"/>
              </a:rPr>
              <a:t> </a:t>
            </a:r>
            <a:r>
              <a:rPr lang="en-US" err="1">
                <a:ea typeface="+mn-lt"/>
                <a:cs typeface="+mn-lt"/>
              </a:rPr>
              <a:t>rhai</a:t>
            </a:r>
            <a:r>
              <a:rPr lang="en-US">
                <a:ea typeface="+mn-lt"/>
                <a:cs typeface="+mn-lt"/>
              </a:rPr>
              <a:t> </a:t>
            </a:r>
            <a:r>
              <a:rPr lang="en-US" err="1">
                <a:ea typeface="+mn-lt"/>
                <a:cs typeface="+mn-lt"/>
              </a:rPr>
              <a:t>diamddiffyn</a:t>
            </a:r>
            <a:r>
              <a:rPr lang="en-US">
                <a:ea typeface="+mn-lt"/>
                <a:cs typeface="+mn-lt"/>
              </a:rPr>
              <a:t> a </a:t>
            </a:r>
            <a:r>
              <a:rPr lang="en-US" err="1">
                <a:ea typeface="+mn-lt"/>
                <a:cs typeface="+mn-lt"/>
              </a:rPr>
              <a:t>dibynnol</a:t>
            </a:r>
            <a:r>
              <a:rPr lang="en-US">
                <a:ea typeface="+mn-lt"/>
                <a:cs typeface="+mn-lt"/>
              </a:rPr>
              <a:t>.</a:t>
            </a:r>
            <a:endParaRPr lang="en-US"/>
          </a:p>
          <a:p>
            <a:r>
              <a:rPr lang="en-US" err="1">
                <a:ea typeface="+mn-lt"/>
                <a:cs typeface="+mn-lt"/>
              </a:rPr>
              <a:t>Nodweddir</a:t>
            </a:r>
            <a:r>
              <a:rPr lang="en-US">
                <a:ea typeface="+mn-lt"/>
                <a:cs typeface="+mn-lt"/>
              </a:rPr>
              <a:t> '</a:t>
            </a:r>
            <a:r>
              <a:rPr lang="en-US" err="1">
                <a:ea typeface="+mn-lt"/>
                <a:cs typeface="+mn-lt"/>
              </a:rPr>
              <a:t>addysgeg</a:t>
            </a:r>
            <a:r>
              <a:rPr lang="en-US">
                <a:ea typeface="+mn-lt"/>
                <a:cs typeface="+mn-lt"/>
              </a:rPr>
              <a:t> </a:t>
            </a:r>
            <a:r>
              <a:rPr lang="en-US" err="1">
                <a:ea typeface="+mn-lt"/>
                <a:cs typeface="+mn-lt"/>
              </a:rPr>
              <a:t>tlodi</a:t>
            </a:r>
            <a:r>
              <a:rPr lang="en-US">
                <a:ea typeface="+mn-lt"/>
                <a:cs typeface="+mn-lt"/>
              </a:rPr>
              <a:t>' a </a:t>
            </a:r>
            <a:r>
              <a:rPr lang="en-US" err="1">
                <a:ea typeface="+mn-lt"/>
                <a:cs typeface="+mn-lt"/>
              </a:rPr>
              <a:t>brofir</a:t>
            </a:r>
            <a:r>
              <a:rPr lang="en-US">
                <a:ea typeface="+mn-lt"/>
                <a:cs typeface="+mn-lt"/>
              </a:rPr>
              <a:t> </a:t>
            </a:r>
            <a:r>
              <a:rPr lang="en-US" err="1">
                <a:ea typeface="+mn-lt"/>
                <a:cs typeface="+mn-lt"/>
              </a:rPr>
              <a:t>gan</a:t>
            </a:r>
            <a:r>
              <a:rPr lang="en-US">
                <a:ea typeface="+mn-lt"/>
                <a:cs typeface="+mn-lt"/>
              </a:rPr>
              <a:t> </a:t>
            </a:r>
            <a:r>
              <a:rPr lang="en-US" err="1">
                <a:ea typeface="+mn-lt"/>
                <a:cs typeface="+mn-lt"/>
              </a:rPr>
              <a:t>ddysgwyr</a:t>
            </a:r>
            <a:r>
              <a:rPr lang="en-US">
                <a:ea typeface="+mn-lt"/>
                <a:cs typeface="+mn-lt"/>
              </a:rPr>
              <a:t> </a:t>
            </a:r>
            <a:r>
              <a:rPr lang="en-US" err="1">
                <a:ea typeface="+mn-lt"/>
                <a:cs typeface="+mn-lt"/>
              </a:rPr>
              <a:t>gan</a:t>
            </a:r>
            <a:r>
              <a:rPr lang="en-US">
                <a:ea typeface="+mn-lt"/>
                <a:cs typeface="+mn-lt"/>
              </a:rPr>
              <a:t> </a:t>
            </a:r>
            <a:r>
              <a:rPr lang="en-US" err="1">
                <a:ea typeface="+mn-lt"/>
                <a:cs typeface="+mn-lt"/>
              </a:rPr>
              <a:t>ffocws</a:t>
            </a:r>
            <a:r>
              <a:rPr lang="en-US">
                <a:ea typeface="+mn-lt"/>
                <a:cs typeface="+mn-lt"/>
              </a:rPr>
              <a:t> </a:t>
            </a:r>
            <a:r>
              <a:rPr lang="en-US" err="1">
                <a:ea typeface="+mn-lt"/>
                <a:cs typeface="+mn-lt"/>
              </a:rPr>
              <a:t>ar</a:t>
            </a:r>
            <a:r>
              <a:rPr lang="en-US">
                <a:ea typeface="+mn-lt"/>
                <a:cs typeface="+mn-lt"/>
              </a:rPr>
              <a:t> </a:t>
            </a:r>
            <a:r>
              <a:rPr lang="en-US" err="1">
                <a:ea typeface="+mn-lt"/>
                <a:cs typeface="+mn-lt"/>
              </a:rPr>
              <a:t>ddisgyblaeth</a:t>
            </a:r>
            <a:r>
              <a:rPr lang="en-US">
                <a:ea typeface="+mn-lt"/>
                <a:cs typeface="+mn-lt"/>
              </a:rPr>
              <a:t>, </a:t>
            </a:r>
            <a:r>
              <a:rPr lang="en-US" err="1">
                <a:ea typeface="+mn-lt"/>
                <a:cs typeface="+mn-lt"/>
              </a:rPr>
              <a:t>ymgysylltiad</a:t>
            </a:r>
            <a:r>
              <a:rPr lang="en-US">
                <a:ea typeface="+mn-lt"/>
                <a:cs typeface="+mn-lt"/>
              </a:rPr>
              <a:t> </a:t>
            </a:r>
            <a:r>
              <a:rPr lang="en-US" err="1">
                <a:ea typeface="+mn-lt"/>
                <a:cs typeface="+mn-lt"/>
              </a:rPr>
              <a:t>deallusol</a:t>
            </a:r>
            <a:r>
              <a:rPr lang="en-US">
                <a:ea typeface="+mn-lt"/>
                <a:cs typeface="+mn-lt"/>
              </a:rPr>
              <a:t> </a:t>
            </a:r>
            <a:r>
              <a:rPr lang="en-US" err="1">
                <a:ea typeface="+mn-lt"/>
                <a:cs typeface="+mn-lt"/>
              </a:rPr>
              <a:t>isel</a:t>
            </a:r>
            <a:r>
              <a:rPr lang="en-US">
                <a:ea typeface="+mn-lt"/>
                <a:cs typeface="+mn-lt"/>
              </a:rPr>
              <a:t> a </a:t>
            </a:r>
            <a:r>
              <a:rPr lang="en-US" err="1">
                <a:ea typeface="+mn-lt"/>
                <a:cs typeface="+mn-lt"/>
              </a:rPr>
              <a:t>ffocws</a:t>
            </a:r>
            <a:r>
              <a:rPr lang="en-US">
                <a:ea typeface="+mn-lt"/>
                <a:cs typeface="+mn-lt"/>
              </a:rPr>
              <a:t> </a:t>
            </a:r>
            <a:r>
              <a:rPr lang="en-US" err="1">
                <a:ea typeface="+mn-lt"/>
                <a:cs typeface="+mn-lt"/>
              </a:rPr>
              <a:t>ar</a:t>
            </a:r>
            <a:r>
              <a:rPr lang="en-US">
                <a:ea typeface="+mn-lt"/>
                <a:cs typeface="+mn-lt"/>
              </a:rPr>
              <a:t> </a:t>
            </a:r>
            <a:r>
              <a:rPr lang="en-US" err="1">
                <a:ea typeface="+mn-lt"/>
                <a:cs typeface="+mn-lt"/>
              </a:rPr>
              <a:t>gyrhaeddiad</a:t>
            </a:r>
            <a:r>
              <a:rPr lang="en-US">
                <a:ea typeface="+mn-lt"/>
                <a:cs typeface="+mn-lt"/>
              </a:rPr>
              <a:t> </a:t>
            </a:r>
            <a:r>
              <a:rPr lang="en-US" err="1">
                <a:ea typeface="+mn-lt"/>
                <a:cs typeface="+mn-lt"/>
              </a:rPr>
              <a:t>mewn</a:t>
            </a:r>
            <a:r>
              <a:rPr lang="en-US">
                <a:ea typeface="+mn-lt"/>
                <a:cs typeface="+mn-lt"/>
              </a:rPr>
              <a:t> </a:t>
            </a:r>
            <a:r>
              <a:rPr lang="en-US" err="1">
                <a:ea typeface="+mn-lt"/>
                <a:cs typeface="+mn-lt"/>
              </a:rPr>
              <a:t>profion</a:t>
            </a:r>
            <a:r>
              <a:rPr lang="en-US">
                <a:ea typeface="+mn-lt"/>
                <a:cs typeface="+mn-lt"/>
              </a:rPr>
              <a:t>. </a:t>
            </a:r>
            <a:endParaRPr lang="en-US"/>
          </a:p>
          <a:p>
            <a:r>
              <a:rPr lang="en-US">
                <a:ea typeface="+mn-lt"/>
                <a:cs typeface="+mn-lt"/>
              </a:rPr>
              <a:t>Mae </a:t>
            </a:r>
            <a:r>
              <a:rPr lang="en-US" err="1">
                <a:ea typeface="+mn-lt"/>
                <a:cs typeface="+mn-lt"/>
              </a:rPr>
              <a:t>tlodi</a:t>
            </a:r>
            <a:r>
              <a:rPr lang="en-US">
                <a:ea typeface="+mn-lt"/>
                <a:cs typeface="+mn-lt"/>
              </a:rPr>
              <a:t> </a:t>
            </a:r>
            <a:r>
              <a:rPr lang="en-US" err="1">
                <a:ea typeface="+mn-lt"/>
                <a:cs typeface="+mn-lt"/>
              </a:rPr>
              <a:t>yn</a:t>
            </a:r>
            <a:r>
              <a:rPr lang="en-US">
                <a:ea typeface="+mn-lt"/>
                <a:cs typeface="+mn-lt"/>
              </a:rPr>
              <a:t> </a:t>
            </a:r>
            <a:r>
              <a:rPr lang="en-US" err="1">
                <a:ea typeface="+mn-lt"/>
                <a:cs typeface="+mn-lt"/>
              </a:rPr>
              <a:t>rym</a:t>
            </a:r>
            <a:r>
              <a:rPr lang="en-US">
                <a:ea typeface="+mn-lt"/>
                <a:cs typeface="+mn-lt"/>
              </a:rPr>
              <a:t> </a:t>
            </a:r>
            <a:r>
              <a:rPr lang="en-US" err="1">
                <a:ea typeface="+mn-lt"/>
                <a:cs typeface="+mn-lt"/>
              </a:rPr>
              <a:t>allanol</a:t>
            </a:r>
            <a:r>
              <a:rPr lang="en-US">
                <a:ea typeface="+mn-lt"/>
                <a:cs typeface="+mn-lt"/>
              </a:rPr>
              <a:t> – y </a:t>
            </a:r>
            <a:r>
              <a:rPr lang="en-US" err="1">
                <a:ea typeface="+mn-lt"/>
                <a:cs typeface="+mn-lt"/>
              </a:rPr>
              <a:t>tu</a:t>
            </a:r>
            <a:r>
              <a:rPr lang="en-US">
                <a:ea typeface="+mn-lt"/>
                <a:cs typeface="+mn-lt"/>
              </a:rPr>
              <a:t> </a:t>
            </a:r>
            <a:r>
              <a:rPr lang="en-US" err="1">
                <a:ea typeface="+mn-lt"/>
                <a:cs typeface="+mn-lt"/>
              </a:rPr>
              <a:t>allan</a:t>
            </a:r>
            <a:r>
              <a:rPr lang="en-US">
                <a:ea typeface="+mn-lt"/>
                <a:cs typeface="+mn-lt"/>
              </a:rPr>
              <a:t> </a:t>
            </a:r>
            <a:r>
              <a:rPr lang="en-US" err="1">
                <a:ea typeface="+mn-lt"/>
                <a:cs typeface="+mn-lt"/>
              </a:rPr>
              <a:t>i’r</a:t>
            </a:r>
            <a:r>
              <a:rPr lang="en-US">
                <a:ea typeface="+mn-lt"/>
                <a:cs typeface="+mn-lt"/>
              </a:rPr>
              <a:t> </a:t>
            </a:r>
            <a:r>
              <a:rPr lang="en-US" err="1">
                <a:ea typeface="+mn-lt"/>
                <a:cs typeface="+mn-lt"/>
              </a:rPr>
              <a:t>ysgol</a:t>
            </a:r>
            <a:r>
              <a:rPr lang="en-US">
                <a:ea typeface="+mn-lt"/>
                <a:cs typeface="+mn-lt"/>
              </a:rPr>
              <a:t> – </a:t>
            </a:r>
            <a:r>
              <a:rPr lang="en-US" err="1">
                <a:ea typeface="+mn-lt"/>
                <a:cs typeface="+mn-lt"/>
              </a:rPr>
              <a:t>drwy</a:t>
            </a:r>
            <a:r>
              <a:rPr lang="en-US">
                <a:ea typeface="+mn-lt"/>
                <a:cs typeface="+mn-lt"/>
              </a:rPr>
              <a:t> </a:t>
            </a:r>
            <a:r>
              <a:rPr lang="en-US" err="1">
                <a:ea typeface="+mn-lt"/>
                <a:cs typeface="+mn-lt"/>
              </a:rPr>
              <a:t>ddarparu</a:t>
            </a:r>
            <a:r>
              <a:rPr lang="en-US">
                <a:ea typeface="+mn-lt"/>
                <a:cs typeface="+mn-lt"/>
              </a:rPr>
              <a:t> </a:t>
            </a:r>
            <a:r>
              <a:rPr lang="en-US" err="1">
                <a:ea typeface="+mn-lt"/>
                <a:cs typeface="+mn-lt"/>
              </a:rPr>
              <a:t>addysgu</a:t>
            </a:r>
            <a:r>
              <a:rPr lang="en-US">
                <a:ea typeface="+mn-lt"/>
                <a:cs typeface="+mn-lt"/>
              </a:rPr>
              <a:t> ‘</a:t>
            </a:r>
            <a:r>
              <a:rPr lang="en-US" err="1">
                <a:ea typeface="+mn-lt"/>
                <a:cs typeface="+mn-lt"/>
              </a:rPr>
              <a:t>safonol</a:t>
            </a:r>
            <a:r>
              <a:rPr lang="en-US">
                <a:ea typeface="+mn-lt"/>
                <a:cs typeface="+mn-lt"/>
              </a:rPr>
              <a:t>’ ac </a:t>
            </a:r>
            <a:r>
              <a:rPr lang="en-US" err="1">
                <a:ea typeface="+mn-lt"/>
                <a:cs typeface="+mn-lt"/>
              </a:rPr>
              <a:t>ati</a:t>
            </a:r>
            <a:r>
              <a:rPr lang="en-US">
                <a:ea typeface="+mn-lt"/>
                <a:cs typeface="+mn-lt"/>
              </a:rPr>
              <a:t> </a:t>
            </a:r>
            <a:r>
              <a:rPr lang="en-US" err="1">
                <a:ea typeface="+mn-lt"/>
                <a:cs typeface="+mn-lt"/>
              </a:rPr>
              <a:t>bydd</a:t>
            </a:r>
            <a:r>
              <a:rPr lang="en-US">
                <a:ea typeface="+mn-lt"/>
                <a:cs typeface="+mn-lt"/>
              </a:rPr>
              <a:t> </a:t>
            </a:r>
            <a:r>
              <a:rPr lang="en-US" err="1">
                <a:ea typeface="+mn-lt"/>
                <a:cs typeface="+mn-lt"/>
              </a:rPr>
              <a:t>hyn</a:t>
            </a:r>
            <a:r>
              <a:rPr lang="en-US">
                <a:ea typeface="+mn-lt"/>
                <a:cs typeface="+mn-lt"/>
              </a:rPr>
              <a:t> </a:t>
            </a:r>
            <a:r>
              <a:rPr lang="en-US" err="1">
                <a:ea typeface="+mn-lt"/>
                <a:cs typeface="+mn-lt"/>
              </a:rPr>
              <a:t>yn</a:t>
            </a:r>
            <a:r>
              <a:rPr lang="en-US">
                <a:ea typeface="+mn-lt"/>
                <a:cs typeface="+mn-lt"/>
              </a:rPr>
              <a:t> </a:t>
            </a:r>
            <a:r>
              <a:rPr lang="en-US" err="1">
                <a:ea typeface="+mn-lt"/>
                <a:cs typeface="+mn-lt"/>
              </a:rPr>
              <a:t>ymateb</a:t>
            </a:r>
            <a:r>
              <a:rPr lang="en-US">
                <a:ea typeface="+mn-lt"/>
                <a:cs typeface="+mn-lt"/>
              </a:rPr>
              <a:t> i </a:t>
            </a:r>
            <a:r>
              <a:rPr lang="en-US" err="1">
                <a:ea typeface="+mn-lt"/>
                <a:cs typeface="+mn-lt"/>
              </a:rPr>
              <a:t>dlodi</a:t>
            </a:r>
            <a:r>
              <a:rPr lang="en-US">
                <a:ea typeface="+mn-lt"/>
                <a:cs typeface="+mn-lt"/>
              </a:rPr>
              <a:t>, neu </a:t>
            </a:r>
            <a:r>
              <a:rPr lang="en-US" err="1">
                <a:ea typeface="+mn-lt"/>
                <a:cs typeface="+mn-lt"/>
              </a:rPr>
              <a:t>mae</a:t>
            </a:r>
            <a:r>
              <a:rPr lang="en-US">
                <a:ea typeface="+mn-lt"/>
                <a:cs typeface="+mn-lt"/>
              </a:rPr>
              <a:t> </a:t>
            </a:r>
            <a:r>
              <a:rPr lang="en-US" err="1">
                <a:ea typeface="+mn-lt"/>
                <a:cs typeface="+mn-lt"/>
              </a:rPr>
              <a:t>elfennau</a:t>
            </a:r>
            <a:r>
              <a:rPr lang="en-US">
                <a:ea typeface="+mn-lt"/>
                <a:cs typeface="+mn-lt"/>
              </a:rPr>
              <a:t> </a:t>
            </a:r>
            <a:r>
              <a:rPr lang="en-US" err="1">
                <a:ea typeface="+mn-lt"/>
                <a:cs typeface="+mn-lt"/>
              </a:rPr>
              <a:t>camweithredol</a:t>
            </a:r>
            <a:r>
              <a:rPr lang="en-US">
                <a:ea typeface="+mn-lt"/>
                <a:cs typeface="+mn-lt"/>
              </a:rPr>
              <a:t> </a:t>
            </a:r>
            <a:r>
              <a:rPr lang="en-US" err="1">
                <a:ea typeface="+mn-lt"/>
                <a:cs typeface="+mn-lt"/>
              </a:rPr>
              <a:t>i’w</a:t>
            </a:r>
            <a:r>
              <a:rPr lang="en-US">
                <a:ea typeface="+mn-lt"/>
                <a:cs typeface="+mn-lt"/>
              </a:rPr>
              <a:t> </a:t>
            </a:r>
            <a:r>
              <a:rPr lang="en-US" err="1">
                <a:ea typeface="+mn-lt"/>
                <a:cs typeface="+mn-lt"/>
              </a:rPr>
              <a:t>cadw</a:t>
            </a:r>
            <a:r>
              <a:rPr lang="en-US">
                <a:ea typeface="+mn-lt"/>
                <a:cs typeface="+mn-lt"/>
              </a:rPr>
              <a:t> y </a:t>
            </a:r>
            <a:r>
              <a:rPr lang="en-US" err="1">
                <a:ea typeface="+mn-lt"/>
                <a:cs typeface="+mn-lt"/>
              </a:rPr>
              <a:t>tu</a:t>
            </a:r>
            <a:r>
              <a:rPr lang="en-US">
                <a:ea typeface="+mn-lt"/>
                <a:cs typeface="+mn-lt"/>
              </a:rPr>
              <a:t> </a:t>
            </a:r>
            <a:r>
              <a:rPr lang="en-US" err="1">
                <a:ea typeface="+mn-lt"/>
                <a:cs typeface="+mn-lt"/>
              </a:rPr>
              <a:t>allan</a:t>
            </a:r>
            <a:r>
              <a:rPr lang="en-US">
                <a:ea typeface="+mn-lt"/>
                <a:cs typeface="+mn-lt"/>
              </a:rPr>
              <a:t> i </a:t>
            </a:r>
            <a:r>
              <a:rPr lang="en-US" err="1">
                <a:ea typeface="+mn-lt"/>
                <a:cs typeface="+mn-lt"/>
              </a:rPr>
              <a:t>ffocws</a:t>
            </a:r>
            <a:r>
              <a:rPr lang="en-US">
                <a:ea typeface="+mn-lt"/>
                <a:cs typeface="+mn-lt"/>
              </a:rPr>
              <a:t> </a:t>
            </a:r>
            <a:r>
              <a:rPr lang="en-US" err="1">
                <a:ea typeface="+mn-lt"/>
                <a:cs typeface="+mn-lt"/>
              </a:rPr>
              <a:t>cynllunio</a:t>
            </a:r>
            <a:r>
              <a:rPr lang="en-US">
                <a:ea typeface="+mn-lt"/>
                <a:cs typeface="+mn-lt"/>
              </a:rPr>
              <a:t> </a:t>
            </a:r>
            <a:r>
              <a:rPr lang="en-US" err="1">
                <a:ea typeface="+mn-lt"/>
                <a:cs typeface="+mn-lt"/>
              </a:rPr>
              <a:t>addysg</a:t>
            </a:r>
            <a:r>
              <a:rPr lang="en-US">
                <a:ea typeface="+mn-lt"/>
                <a:cs typeface="+mn-lt"/>
              </a:rPr>
              <a:t>, </a:t>
            </a:r>
            <a:r>
              <a:rPr lang="en-US" err="1">
                <a:ea typeface="+mn-lt"/>
                <a:cs typeface="+mn-lt"/>
              </a:rPr>
              <a:t>nad</a:t>
            </a:r>
            <a:r>
              <a:rPr lang="en-US">
                <a:ea typeface="+mn-lt"/>
                <a:cs typeface="+mn-lt"/>
              </a:rPr>
              <a:t> </a:t>
            </a:r>
            <a:r>
              <a:rPr lang="en-US" err="1">
                <a:ea typeface="+mn-lt"/>
                <a:cs typeface="+mn-lt"/>
              </a:rPr>
              <a:t>yw</a:t>
            </a:r>
            <a:r>
              <a:rPr lang="en-US">
                <a:ea typeface="+mn-lt"/>
                <a:cs typeface="+mn-lt"/>
              </a:rPr>
              <a:t> </a:t>
            </a:r>
            <a:r>
              <a:rPr lang="en-US" err="1">
                <a:ea typeface="+mn-lt"/>
                <a:cs typeface="+mn-lt"/>
              </a:rPr>
              <a:t>ynddo’i</a:t>
            </a:r>
            <a:r>
              <a:rPr lang="en-US">
                <a:ea typeface="+mn-lt"/>
                <a:cs typeface="+mn-lt"/>
              </a:rPr>
              <a:t> </a:t>
            </a:r>
            <a:r>
              <a:rPr lang="en-US" err="1">
                <a:ea typeface="+mn-lt"/>
                <a:cs typeface="+mn-lt"/>
              </a:rPr>
              <a:t>hun</a:t>
            </a:r>
            <a:r>
              <a:rPr lang="en-US">
                <a:ea typeface="+mn-lt"/>
                <a:cs typeface="+mn-lt"/>
              </a:rPr>
              <a:t> </a:t>
            </a:r>
            <a:r>
              <a:rPr lang="en-US" err="1">
                <a:ea typeface="+mn-lt"/>
                <a:cs typeface="+mn-lt"/>
              </a:rPr>
              <a:t>yn</a:t>
            </a:r>
            <a:r>
              <a:rPr lang="en-US">
                <a:ea typeface="+mn-lt"/>
                <a:cs typeface="+mn-lt"/>
              </a:rPr>
              <a:t> </a:t>
            </a:r>
            <a:r>
              <a:rPr lang="en-US" err="1">
                <a:ea typeface="+mn-lt"/>
                <a:cs typeface="+mn-lt"/>
              </a:rPr>
              <a:t>ymgysylltu</a:t>
            </a:r>
            <a:r>
              <a:rPr lang="en-US">
                <a:ea typeface="+mn-lt"/>
                <a:cs typeface="+mn-lt"/>
              </a:rPr>
              <a:t> â </a:t>
            </a:r>
            <a:r>
              <a:rPr lang="en-US" err="1">
                <a:ea typeface="+mn-lt"/>
                <a:cs typeface="+mn-lt"/>
              </a:rPr>
              <a:t>phwrpas</a:t>
            </a:r>
            <a:r>
              <a:rPr lang="en-US">
                <a:ea typeface="+mn-lt"/>
                <a:cs typeface="+mn-lt"/>
              </a:rPr>
              <a:t> </a:t>
            </a:r>
            <a:r>
              <a:rPr lang="en-US" err="1">
                <a:ea typeface="+mn-lt"/>
                <a:cs typeface="+mn-lt"/>
              </a:rPr>
              <a:t>addysg</a:t>
            </a:r>
            <a:r>
              <a:rPr lang="en-US">
                <a:ea typeface="+mn-lt"/>
                <a:cs typeface="+mn-lt"/>
              </a:rPr>
              <a:t> y </a:t>
            </a:r>
            <a:r>
              <a:rPr lang="en-US" err="1">
                <a:ea typeface="+mn-lt"/>
                <a:cs typeface="+mn-lt"/>
              </a:rPr>
              <a:t>tu</a:t>
            </a:r>
            <a:r>
              <a:rPr lang="en-US">
                <a:ea typeface="+mn-lt"/>
                <a:cs typeface="+mn-lt"/>
              </a:rPr>
              <a:t> </a:t>
            </a:r>
            <a:r>
              <a:rPr lang="en-US" err="1">
                <a:ea typeface="+mn-lt"/>
                <a:cs typeface="+mn-lt"/>
              </a:rPr>
              <a:t>hwnt</a:t>
            </a:r>
            <a:r>
              <a:rPr lang="en-US">
                <a:ea typeface="+mn-lt"/>
                <a:cs typeface="+mn-lt"/>
              </a:rPr>
              <a:t> i </a:t>
            </a:r>
            <a:r>
              <a:rPr lang="en-US" err="1">
                <a:ea typeface="+mn-lt"/>
                <a:cs typeface="+mn-lt"/>
              </a:rPr>
              <a:t>ddysgu</a:t>
            </a:r>
            <a:r>
              <a:rPr lang="en-US">
                <a:ea typeface="+mn-lt"/>
                <a:cs typeface="+mn-lt"/>
              </a:rPr>
              <a:t>.</a:t>
            </a:r>
            <a:endParaRPr lang="en-US"/>
          </a:p>
          <a:p>
            <a:r>
              <a:rPr lang="en-US" err="1">
                <a:ea typeface="+mn-lt"/>
                <a:cs typeface="+mn-lt"/>
              </a:rPr>
              <a:t>Theori</a:t>
            </a:r>
            <a:r>
              <a:rPr lang="en-US">
                <a:ea typeface="+mn-lt"/>
                <a:cs typeface="+mn-lt"/>
              </a:rPr>
              <a:t> </a:t>
            </a:r>
            <a:r>
              <a:rPr lang="en-US" err="1">
                <a:ea typeface="+mn-lt"/>
                <a:cs typeface="+mn-lt"/>
              </a:rPr>
              <a:t>Cyfiawnder</a:t>
            </a:r>
            <a:r>
              <a:rPr lang="en-US">
                <a:ea typeface="+mn-lt"/>
                <a:cs typeface="+mn-lt"/>
              </a:rPr>
              <a:t> </a:t>
            </a:r>
            <a:r>
              <a:rPr lang="en-US" err="1">
                <a:ea typeface="+mn-lt"/>
                <a:cs typeface="+mn-lt"/>
              </a:rPr>
              <a:t>gan</a:t>
            </a:r>
            <a:r>
              <a:rPr lang="en-US">
                <a:ea typeface="+mn-lt"/>
                <a:cs typeface="+mn-lt"/>
              </a:rPr>
              <a:t> John Rawls </a:t>
            </a:r>
            <a:endParaRPr lang="en-US"/>
          </a:p>
          <a:p>
            <a:r>
              <a:rPr lang="en-US">
                <a:ea typeface="+mn-lt"/>
                <a:cs typeface="+mn-lt"/>
              </a:rPr>
              <a:t>Mae </a:t>
            </a:r>
            <a:r>
              <a:rPr lang="en-US" err="1">
                <a:ea typeface="+mn-lt"/>
                <a:cs typeface="+mn-lt"/>
              </a:rPr>
              <a:t>modelau</a:t>
            </a:r>
            <a:r>
              <a:rPr lang="en-US">
                <a:ea typeface="+mn-lt"/>
                <a:cs typeface="+mn-lt"/>
              </a:rPr>
              <a:t> </a:t>
            </a:r>
            <a:r>
              <a:rPr lang="en-US" err="1">
                <a:ea typeface="+mn-lt"/>
                <a:cs typeface="+mn-lt"/>
              </a:rPr>
              <a:t>gwahanol</a:t>
            </a:r>
            <a:r>
              <a:rPr lang="en-US">
                <a:ea typeface="+mn-lt"/>
                <a:cs typeface="+mn-lt"/>
              </a:rPr>
              <a:t> o </a:t>
            </a:r>
            <a:r>
              <a:rPr lang="en-US" err="1">
                <a:ea typeface="+mn-lt"/>
                <a:cs typeface="+mn-lt"/>
              </a:rPr>
              <a:t>blentyndod</a:t>
            </a:r>
            <a:r>
              <a:rPr lang="en-US">
                <a:ea typeface="+mn-lt"/>
                <a:cs typeface="+mn-lt"/>
              </a:rPr>
              <a:t> </a:t>
            </a:r>
            <a:r>
              <a:rPr lang="en-US" err="1">
                <a:ea typeface="+mn-lt"/>
                <a:cs typeface="+mn-lt"/>
              </a:rPr>
              <a:t>yn</a:t>
            </a:r>
            <a:r>
              <a:rPr lang="en-US">
                <a:ea typeface="+mn-lt"/>
                <a:cs typeface="+mn-lt"/>
              </a:rPr>
              <a:t> </a:t>
            </a:r>
            <a:r>
              <a:rPr lang="en-US" err="1">
                <a:ea typeface="+mn-lt"/>
                <a:cs typeface="+mn-lt"/>
              </a:rPr>
              <a:t>llywio’r</a:t>
            </a:r>
            <a:r>
              <a:rPr lang="en-US">
                <a:ea typeface="+mn-lt"/>
                <a:cs typeface="+mn-lt"/>
              </a:rPr>
              <a:t> </a:t>
            </a:r>
            <a:r>
              <a:rPr lang="en-US" err="1">
                <a:ea typeface="+mn-lt"/>
                <a:cs typeface="+mn-lt"/>
              </a:rPr>
              <a:t>holl</a:t>
            </a:r>
            <a:r>
              <a:rPr lang="en-US">
                <a:ea typeface="+mn-lt"/>
                <a:cs typeface="+mn-lt"/>
              </a:rPr>
              <a:t> </a:t>
            </a:r>
            <a:r>
              <a:rPr lang="en-US" err="1">
                <a:ea typeface="+mn-lt"/>
                <a:cs typeface="+mn-lt"/>
              </a:rPr>
              <a:t>ddamcaniaethau</a:t>
            </a:r>
            <a:r>
              <a:rPr lang="en-US">
                <a:ea typeface="+mn-lt"/>
                <a:cs typeface="+mn-lt"/>
              </a:rPr>
              <a:t> </a:t>
            </a:r>
            <a:r>
              <a:rPr lang="en-US" err="1">
                <a:ea typeface="+mn-lt"/>
                <a:cs typeface="+mn-lt"/>
              </a:rPr>
              <a:t>sy’n</a:t>
            </a:r>
            <a:r>
              <a:rPr lang="en-US">
                <a:ea typeface="+mn-lt"/>
                <a:cs typeface="+mn-lt"/>
              </a:rPr>
              <a:t> </a:t>
            </a:r>
            <a:r>
              <a:rPr lang="en-US" err="1">
                <a:ea typeface="+mn-lt"/>
                <a:cs typeface="+mn-lt"/>
              </a:rPr>
              <a:t>ymwneud</a:t>
            </a:r>
            <a:r>
              <a:rPr lang="en-US">
                <a:ea typeface="+mn-lt"/>
                <a:cs typeface="+mn-lt"/>
              </a:rPr>
              <a:t> â </a:t>
            </a:r>
            <a:r>
              <a:rPr lang="en-US" err="1">
                <a:ea typeface="+mn-lt"/>
                <a:cs typeface="+mn-lt"/>
              </a:rPr>
              <a:t>phlant</a:t>
            </a:r>
            <a:r>
              <a:rPr lang="en-US">
                <a:ea typeface="+mn-lt"/>
                <a:cs typeface="+mn-lt"/>
              </a:rPr>
              <a:t>, </a:t>
            </a:r>
            <a:r>
              <a:rPr lang="en-US" err="1">
                <a:ea typeface="+mn-lt"/>
                <a:cs typeface="+mn-lt"/>
              </a:rPr>
              <a:t>lle</a:t>
            </a:r>
            <a:r>
              <a:rPr lang="en-US">
                <a:ea typeface="+mn-lt"/>
                <a:cs typeface="+mn-lt"/>
              </a:rPr>
              <a:t> gall </a:t>
            </a:r>
            <a:r>
              <a:rPr lang="en-US" err="1">
                <a:ea typeface="+mn-lt"/>
                <a:cs typeface="+mn-lt"/>
              </a:rPr>
              <a:t>safbwyntiau</a:t>
            </a:r>
            <a:r>
              <a:rPr lang="en-US">
                <a:ea typeface="+mn-lt"/>
                <a:cs typeface="+mn-lt"/>
              </a:rPr>
              <a:t> </a:t>
            </a:r>
            <a:r>
              <a:rPr lang="en-US" err="1">
                <a:ea typeface="+mn-lt"/>
                <a:cs typeface="+mn-lt"/>
              </a:rPr>
              <a:t>delfrydol</a:t>
            </a:r>
            <a:r>
              <a:rPr lang="en-US">
                <a:ea typeface="+mn-lt"/>
                <a:cs typeface="+mn-lt"/>
              </a:rPr>
              <a:t>, </a:t>
            </a:r>
            <a:r>
              <a:rPr lang="en-US" err="1">
                <a:ea typeface="+mn-lt"/>
                <a:cs typeface="+mn-lt"/>
              </a:rPr>
              <a:t>arwain</a:t>
            </a:r>
            <a:r>
              <a:rPr lang="en-US">
                <a:ea typeface="+mn-lt"/>
                <a:cs typeface="+mn-lt"/>
              </a:rPr>
              <a:t> at </a:t>
            </a:r>
            <a:r>
              <a:rPr lang="en-US" err="1">
                <a:ea typeface="+mn-lt"/>
                <a:cs typeface="+mn-lt"/>
              </a:rPr>
              <a:t>bolisïau</a:t>
            </a:r>
            <a:r>
              <a:rPr lang="en-US">
                <a:ea typeface="+mn-lt"/>
                <a:cs typeface="+mn-lt"/>
              </a:rPr>
              <a:t> </a:t>
            </a:r>
            <a:r>
              <a:rPr lang="en-US" err="1">
                <a:ea typeface="+mn-lt"/>
                <a:cs typeface="+mn-lt"/>
              </a:rPr>
              <a:t>sydd</a:t>
            </a:r>
            <a:r>
              <a:rPr lang="en-US">
                <a:ea typeface="+mn-lt"/>
                <a:cs typeface="+mn-lt"/>
              </a:rPr>
              <a:t>, </a:t>
            </a:r>
            <a:r>
              <a:rPr lang="en-US" err="1">
                <a:ea typeface="+mn-lt"/>
                <a:cs typeface="+mn-lt"/>
              </a:rPr>
              <a:t>yn</a:t>
            </a:r>
            <a:r>
              <a:rPr lang="en-US">
                <a:ea typeface="+mn-lt"/>
                <a:cs typeface="+mn-lt"/>
              </a:rPr>
              <a:t> </a:t>
            </a:r>
            <a:r>
              <a:rPr lang="en-US" err="1">
                <a:ea typeface="+mn-lt"/>
                <a:cs typeface="+mn-lt"/>
              </a:rPr>
              <a:t>hytrach</a:t>
            </a:r>
            <a:r>
              <a:rPr lang="en-US">
                <a:ea typeface="+mn-lt"/>
                <a:cs typeface="+mn-lt"/>
              </a:rPr>
              <a:t> nag </a:t>
            </a:r>
            <a:r>
              <a:rPr lang="en-US" err="1">
                <a:ea typeface="+mn-lt"/>
                <a:cs typeface="+mn-lt"/>
              </a:rPr>
              <a:t>amddiffyn</a:t>
            </a:r>
            <a:r>
              <a:rPr lang="en-US">
                <a:ea typeface="+mn-lt"/>
                <a:cs typeface="+mn-lt"/>
              </a:rPr>
              <a:t> plant, </a:t>
            </a:r>
            <a:r>
              <a:rPr lang="en-US" err="1">
                <a:ea typeface="+mn-lt"/>
                <a:cs typeface="+mn-lt"/>
              </a:rPr>
              <a:t>yn</a:t>
            </a:r>
            <a:r>
              <a:rPr lang="en-US">
                <a:ea typeface="+mn-lt"/>
                <a:cs typeface="+mn-lt"/>
              </a:rPr>
              <a:t> </a:t>
            </a:r>
            <a:r>
              <a:rPr lang="en-US" err="1">
                <a:ea typeface="+mn-lt"/>
                <a:cs typeface="+mn-lt"/>
              </a:rPr>
              <a:t>eu</a:t>
            </a:r>
            <a:r>
              <a:rPr lang="en-US">
                <a:ea typeface="+mn-lt"/>
                <a:cs typeface="+mn-lt"/>
              </a:rPr>
              <a:t> </a:t>
            </a:r>
            <a:r>
              <a:rPr lang="en-US" err="1">
                <a:ea typeface="+mn-lt"/>
                <a:cs typeface="+mn-lt"/>
              </a:rPr>
              <a:t>rhoi</a:t>
            </a:r>
            <a:r>
              <a:rPr lang="en-US">
                <a:ea typeface="+mn-lt"/>
                <a:cs typeface="+mn-lt"/>
              </a:rPr>
              <a:t> dan </a:t>
            </a:r>
            <a:r>
              <a:rPr lang="en-US" err="1">
                <a:ea typeface="+mn-lt"/>
                <a:cs typeface="+mn-lt"/>
              </a:rPr>
              <a:t>anfantais</a:t>
            </a:r>
            <a:r>
              <a:rPr lang="en-US">
                <a:ea typeface="+mn-lt"/>
                <a:cs typeface="+mn-lt"/>
              </a:rPr>
              <a:t> </a:t>
            </a:r>
            <a:r>
              <a:rPr lang="en-US" err="1">
                <a:ea typeface="+mn-lt"/>
                <a:cs typeface="+mn-lt"/>
              </a:rPr>
              <a:t>bellach</a:t>
            </a:r>
            <a:r>
              <a:rPr lang="en-US">
                <a:ea typeface="+mn-lt"/>
                <a:cs typeface="+mn-lt"/>
              </a:rPr>
              <a:t>.</a:t>
            </a:r>
            <a:endParaRPr lang="en-US"/>
          </a:p>
        </p:txBody>
      </p:sp>
    </p:spTree>
    <p:extLst>
      <p:ext uri="{BB962C8B-B14F-4D97-AF65-F5344CB8AC3E}">
        <p14:creationId xmlns:p14="http://schemas.microsoft.com/office/powerpoint/2010/main" val="1617562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0CED0-AAF4-031B-D8A9-7600DFFC6D12}"/>
              </a:ext>
            </a:extLst>
          </p:cNvPr>
          <p:cNvSpPr>
            <a:spLocks noGrp="1"/>
          </p:cNvSpPr>
          <p:nvPr>
            <p:ph type="title"/>
          </p:nvPr>
        </p:nvSpPr>
        <p:spPr>
          <a:xfrm>
            <a:off x="310598" y="857770"/>
            <a:ext cx="7886700" cy="994172"/>
          </a:xfrm>
        </p:spPr>
        <p:txBody>
          <a:bodyPr vert="horz" lIns="34289" tIns="34290" rIns="34289" bIns="34290" rtlCol="0" anchor="ctr">
            <a:normAutofit/>
          </a:bodyPr>
          <a:lstStyle/>
          <a:p>
            <a:r>
              <a:rPr lang="en-GB" sz="2100" dirty="0">
                <a:solidFill>
                  <a:srgbClr val="0070C0"/>
                </a:solidFill>
              </a:rPr>
              <a:t>Theoretical positions of education and poverty</a:t>
            </a:r>
          </a:p>
        </p:txBody>
      </p:sp>
      <p:sp>
        <p:nvSpPr>
          <p:cNvPr id="3" name="Content Placeholder 2">
            <a:extLst>
              <a:ext uri="{FF2B5EF4-FFF2-40B4-BE49-F238E27FC236}">
                <a16:creationId xmlns:a16="http://schemas.microsoft.com/office/drawing/2014/main" id="{979282A1-C68B-8886-0972-DC3277B34E23}"/>
              </a:ext>
            </a:extLst>
          </p:cNvPr>
          <p:cNvSpPr>
            <a:spLocks noGrp="1"/>
          </p:cNvSpPr>
          <p:nvPr>
            <p:ph sz="half" idx="1"/>
          </p:nvPr>
        </p:nvSpPr>
        <p:spPr>
          <a:xfrm>
            <a:off x="310597" y="1853751"/>
            <a:ext cx="7249105" cy="3263504"/>
          </a:xfrm>
        </p:spPr>
        <p:txBody>
          <a:bodyPr vert="horz" lIns="34289" tIns="34290" rIns="34289" bIns="34290" rtlCol="0" anchor="t">
            <a:noAutofit/>
          </a:bodyPr>
          <a:lstStyle/>
          <a:p>
            <a:pPr marL="0" indent="0">
              <a:buNone/>
            </a:pPr>
            <a:r>
              <a:rPr lang="en-GB" sz="1200" dirty="0">
                <a:solidFill>
                  <a:srgbClr val="0070C0"/>
                </a:solidFill>
                <a:latin typeface="Arial Unicode MS"/>
              </a:rPr>
              <a:t> Terzi;  </a:t>
            </a:r>
            <a:r>
              <a:rPr lang="en-GB" sz="1200" dirty="0" err="1">
                <a:solidFill>
                  <a:srgbClr val="0070C0"/>
                </a:solidFill>
                <a:latin typeface="Arial Unicode MS"/>
              </a:rPr>
              <a:t>Unterhalter</a:t>
            </a:r>
            <a:r>
              <a:rPr lang="en-GB" sz="1200" dirty="0">
                <a:solidFill>
                  <a:srgbClr val="0070C0"/>
                </a:solidFill>
                <a:latin typeface="Arial Unicode MS"/>
              </a:rPr>
              <a:t>;  Judith </a:t>
            </a:r>
            <a:r>
              <a:rPr lang="en-GB" sz="1200" dirty="0" err="1">
                <a:solidFill>
                  <a:srgbClr val="0070C0"/>
                </a:solidFill>
                <a:latin typeface="Arial Unicode MS"/>
              </a:rPr>
              <a:t>Suissa</a:t>
            </a:r>
            <a:r>
              <a:rPr lang="en-GB" sz="1200" dirty="0">
                <a:solidFill>
                  <a:srgbClr val="0070C0"/>
                </a:solidFill>
                <a:latin typeface="Arial Unicode MS"/>
              </a:rPr>
              <a:t>, (2022)</a:t>
            </a:r>
          </a:p>
          <a:p>
            <a:pPr marL="0" indent="0">
              <a:buNone/>
            </a:pPr>
            <a:endParaRPr lang="en-GB" sz="1200" dirty="0">
              <a:solidFill>
                <a:srgbClr val="0070C0"/>
              </a:solidFill>
              <a:latin typeface="Arial Unicode MS"/>
              <a:ea typeface="+mn-lt"/>
              <a:cs typeface="+mn-lt"/>
            </a:endParaRPr>
          </a:p>
          <a:p>
            <a:r>
              <a:rPr lang="en-GB" sz="1200" dirty="0">
                <a:solidFill>
                  <a:srgbClr val="0070C0"/>
                </a:solidFill>
                <a:latin typeface="Arial Unicode MS"/>
                <a:ea typeface="+mn-lt"/>
                <a:cs typeface="+mn-lt"/>
              </a:rPr>
              <a:t>Viewpoint of children/childhood from Global North with 'rights' who are 'vulnerable' and Global South which are resilient and autonomous (Haines, 2019 questions normative positions about the moral status of children as vulnerable and dependent.</a:t>
            </a:r>
          </a:p>
          <a:p>
            <a:r>
              <a:rPr lang="en-GB" sz="1200" dirty="0">
                <a:solidFill>
                  <a:srgbClr val="0070C0"/>
                </a:solidFill>
                <a:latin typeface="Arial Unicode MS"/>
                <a:ea typeface="+mn-lt"/>
                <a:cs typeface="+mn-lt"/>
              </a:rPr>
              <a:t>'Pedagogy of poverty' experienced by learners is characterised by a focus on discipline, low intellectual engagement and a focus on attainment in tests. </a:t>
            </a:r>
          </a:p>
          <a:p>
            <a:r>
              <a:rPr lang="en-GB" sz="1200" dirty="0">
                <a:solidFill>
                  <a:srgbClr val="0070C0"/>
                </a:solidFill>
                <a:latin typeface="Arial Unicode MS"/>
                <a:ea typeface="+mn-lt"/>
                <a:cs typeface="+mn-lt"/>
              </a:rPr>
              <a:t>Poverty is an outside force – external to school – by providing 'quality' teaching etc. this will respond to poverty </a:t>
            </a:r>
            <a:r>
              <a:rPr lang="en-GB" sz="1200" dirty="0" err="1">
                <a:solidFill>
                  <a:srgbClr val="0070C0"/>
                </a:solidFill>
                <a:latin typeface="Arial Unicode MS"/>
                <a:ea typeface="+mn-lt"/>
                <a:cs typeface="+mn-lt"/>
              </a:rPr>
              <a:t>poverty</a:t>
            </a:r>
            <a:r>
              <a:rPr lang="en-GB" sz="1200" dirty="0">
                <a:solidFill>
                  <a:srgbClr val="0070C0"/>
                </a:solidFill>
                <a:latin typeface="Arial Unicode MS"/>
                <a:ea typeface="+mn-lt"/>
                <a:cs typeface="+mn-lt"/>
              </a:rPr>
              <a:t> or dysfunctional elements are to be kept outside the focus of education planning, which itself does not engage with the purpose of education beyond ‘learning</a:t>
            </a:r>
          </a:p>
          <a:p>
            <a:r>
              <a:rPr lang="en-GB" sz="1200" dirty="0">
                <a:solidFill>
                  <a:srgbClr val="0070C0"/>
                </a:solidFill>
                <a:latin typeface="Arial Unicode MS"/>
                <a:ea typeface="+mn-lt"/>
                <a:cs typeface="+mn-lt"/>
              </a:rPr>
              <a:t>Theory of Justice by John Rawls</a:t>
            </a:r>
            <a:endParaRPr lang="en-GB" sz="1200" dirty="0">
              <a:solidFill>
                <a:srgbClr val="0070C0"/>
              </a:solidFill>
              <a:latin typeface="Arial Unicode MS"/>
            </a:endParaRPr>
          </a:p>
          <a:p>
            <a:r>
              <a:rPr lang="en-GB" sz="1200" dirty="0">
                <a:solidFill>
                  <a:srgbClr val="0070C0"/>
                </a:solidFill>
                <a:latin typeface="Arial Unicode MS"/>
                <a:ea typeface="+mn-lt"/>
                <a:cs typeface="+mn-lt"/>
              </a:rPr>
              <a:t>Different models of childhood inform all theories dealing with children,  where idealised views, can lead to policies that, instead of protecting children, end up further disadvantaging them.</a:t>
            </a:r>
            <a:endParaRPr lang="en-GB" sz="1200" dirty="0">
              <a:solidFill>
                <a:srgbClr val="0070C0"/>
              </a:solidFill>
              <a:latin typeface="Arial Unicode MS"/>
            </a:endParaRPr>
          </a:p>
          <a:p>
            <a:endParaRPr lang="en-GB" sz="1200" dirty="0"/>
          </a:p>
          <a:p>
            <a:endParaRPr lang="en-GB" sz="1200" dirty="0"/>
          </a:p>
          <a:p>
            <a:endParaRPr lang="en-GB" dirty="0"/>
          </a:p>
          <a:p>
            <a:endParaRPr lang="en-GB" dirty="0"/>
          </a:p>
        </p:txBody>
      </p:sp>
    </p:spTree>
    <p:extLst>
      <p:ext uri="{BB962C8B-B14F-4D97-AF65-F5344CB8AC3E}">
        <p14:creationId xmlns:p14="http://schemas.microsoft.com/office/powerpoint/2010/main" val="36301015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C3E83-AD05-78D8-C62B-A256CDE97FB6}"/>
              </a:ext>
            </a:extLst>
          </p:cNvPr>
          <p:cNvSpPr>
            <a:spLocks noGrp="1"/>
          </p:cNvSpPr>
          <p:nvPr>
            <p:ph type="title"/>
          </p:nvPr>
        </p:nvSpPr>
        <p:spPr>
          <a:xfrm>
            <a:off x="1121" y="856552"/>
            <a:ext cx="7886700" cy="994172"/>
          </a:xfrm>
        </p:spPr>
        <p:txBody>
          <a:bodyPr vert="horz" lIns="34289" tIns="34290" rIns="34289" bIns="34290" rtlCol="0" anchor="ctr">
            <a:normAutofit/>
          </a:bodyPr>
          <a:lstStyle/>
          <a:p>
            <a:r>
              <a:rPr lang="en-US" sz="2700" err="1">
                <a:latin typeface="Arial"/>
              </a:rPr>
              <a:t>Safbwyntiau</a:t>
            </a:r>
            <a:r>
              <a:rPr lang="en-US" sz="2700">
                <a:latin typeface="Arial"/>
              </a:rPr>
              <a:t> </a:t>
            </a:r>
            <a:r>
              <a:rPr lang="en-US" sz="2700" err="1">
                <a:latin typeface="Arial"/>
              </a:rPr>
              <a:t>damcaniaethol</a:t>
            </a:r>
            <a:r>
              <a:rPr lang="en-US" sz="2700">
                <a:latin typeface="Arial"/>
              </a:rPr>
              <a:t> </a:t>
            </a:r>
            <a:r>
              <a:rPr lang="en-US" sz="2700" err="1">
                <a:latin typeface="Arial"/>
              </a:rPr>
              <a:t>addysg</a:t>
            </a:r>
            <a:r>
              <a:rPr lang="en-US" sz="2700">
                <a:latin typeface="Arial"/>
              </a:rPr>
              <a:t> a </a:t>
            </a:r>
            <a:r>
              <a:rPr lang="en-US" sz="2700" err="1">
                <a:latin typeface="Arial"/>
              </a:rPr>
              <a:t>thlodi</a:t>
            </a:r>
            <a:endParaRPr lang="en-US" err="1">
              <a:latin typeface="Arial"/>
            </a:endParaRPr>
          </a:p>
        </p:txBody>
      </p:sp>
      <p:sp>
        <p:nvSpPr>
          <p:cNvPr id="3" name="Content Placeholder 2">
            <a:extLst>
              <a:ext uri="{FF2B5EF4-FFF2-40B4-BE49-F238E27FC236}">
                <a16:creationId xmlns:a16="http://schemas.microsoft.com/office/drawing/2014/main" id="{2152654C-4884-9E94-C711-845B1147F14B}"/>
              </a:ext>
            </a:extLst>
          </p:cNvPr>
          <p:cNvSpPr>
            <a:spLocks noGrp="1"/>
          </p:cNvSpPr>
          <p:nvPr>
            <p:ph sz="half" idx="1"/>
          </p:nvPr>
        </p:nvSpPr>
        <p:spPr>
          <a:xfrm>
            <a:off x="297367" y="1529752"/>
            <a:ext cx="7046258" cy="3263504"/>
          </a:xfrm>
        </p:spPr>
        <p:txBody>
          <a:bodyPr vert="horz" lIns="34289" tIns="34290" rIns="34289" bIns="34290" rtlCol="0" anchor="t">
            <a:noAutofit/>
          </a:bodyPr>
          <a:lstStyle/>
          <a:p>
            <a:r>
              <a:rPr lang="en-US" sz="1800" dirty="0">
                <a:latin typeface="Arial"/>
                <a:ea typeface="+mn-lt"/>
                <a:cs typeface="+mn-lt"/>
              </a:rPr>
              <a:t>Theori </a:t>
            </a:r>
            <a:r>
              <a:rPr lang="en-US" sz="1800" dirty="0" err="1">
                <a:latin typeface="Arial"/>
                <a:ea typeface="+mn-lt"/>
                <a:cs typeface="+mn-lt"/>
              </a:rPr>
              <a:t>Cyfiawnder</a:t>
            </a:r>
            <a:r>
              <a:rPr lang="en-US" sz="1800" dirty="0">
                <a:latin typeface="Arial"/>
                <a:ea typeface="+mn-lt"/>
                <a:cs typeface="+mn-lt"/>
              </a:rPr>
              <a:t> gan John Rawls </a:t>
            </a:r>
            <a:endParaRPr lang="en-US" sz="1800" dirty="0">
              <a:latin typeface="Arial"/>
            </a:endParaRPr>
          </a:p>
          <a:p>
            <a:r>
              <a:rPr lang="en-US" sz="1800" dirty="0" err="1">
                <a:latin typeface="Arial"/>
                <a:ea typeface="+mn-lt"/>
                <a:cs typeface="+mn-lt"/>
              </a:rPr>
              <a:t>Safbwynt</a:t>
            </a:r>
            <a:r>
              <a:rPr lang="en-US" sz="1800" dirty="0">
                <a:latin typeface="Arial"/>
                <a:ea typeface="+mn-lt"/>
                <a:cs typeface="+mn-lt"/>
              </a:rPr>
              <a:t> plant/plentyndod o </a:t>
            </a:r>
            <a:r>
              <a:rPr lang="en-US" sz="1800" dirty="0" err="1">
                <a:latin typeface="Arial"/>
                <a:ea typeface="+mn-lt"/>
                <a:cs typeface="+mn-lt"/>
              </a:rPr>
              <a:t>Ogledd</a:t>
            </a:r>
            <a:r>
              <a:rPr lang="en-US" sz="1800" dirty="0">
                <a:latin typeface="Arial"/>
                <a:ea typeface="+mn-lt"/>
                <a:cs typeface="+mn-lt"/>
              </a:rPr>
              <a:t> </a:t>
            </a:r>
            <a:r>
              <a:rPr lang="en-US" sz="1800" dirty="0" err="1">
                <a:latin typeface="Arial"/>
                <a:ea typeface="+mn-lt"/>
                <a:cs typeface="+mn-lt"/>
              </a:rPr>
              <a:t>Byd-eang</a:t>
            </a:r>
            <a:r>
              <a:rPr lang="en-US" sz="1800" dirty="0">
                <a:latin typeface="Arial"/>
                <a:ea typeface="+mn-lt"/>
                <a:cs typeface="+mn-lt"/>
              </a:rPr>
              <a:t> â 'hawliau' sy'n 'agored i </a:t>
            </a:r>
            <a:r>
              <a:rPr lang="en-US" sz="1800" dirty="0" err="1">
                <a:latin typeface="Arial"/>
                <a:ea typeface="+mn-lt"/>
                <a:cs typeface="+mn-lt"/>
              </a:rPr>
              <a:t>niwed</a:t>
            </a:r>
            <a:r>
              <a:rPr lang="en-US" sz="1800" dirty="0">
                <a:latin typeface="Arial"/>
                <a:ea typeface="+mn-lt"/>
                <a:cs typeface="+mn-lt"/>
              </a:rPr>
              <a:t>' a De </a:t>
            </a:r>
            <a:r>
              <a:rPr lang="en-US" sz="1800" dirty="0" err="1">
                <a:latin typeface="Arial"/>
                <a:ea typeface="+mn-lt"/>
                <a:cs typeface="+mn-lt"/>
              </a:rPr>
              <a:t>Byd-eang</a:t>
            </a:r>
            <a:r>
              <a:rPr lang="en-US" sz="1800" dirty="0">
                <a:latin typeface="Arial"/>
                <a:ea typeface="+mn-lt"/>
                <a:cs typeface="+mn-lt"/>
              </a:rPr>
              <a:t> sy'n </a:t>
            </a:r>
            <a:r>
              <a:rPr lang="en-US" sz="1800" dirty="0" err="1">
                <a:latin typeface="Arial"/>
                <a:ea typeface="+mn-lt"/>
                <a:cs typeface="+mn-lt"/>
              </a:rPr>
              <a:t>wydn</a:t>
            </a:r>
            <a:r>
              <a:rPr lang="en-US" sz="1800" dirty="0">
                <a:latin typeface="Arial"/>
                <a:ea typeface="+mn-lt"/>
                <a:cs typeface="+mn-lt"/>
              </a:rPr>
              <a:t> ac yn </a:t>
            </a:r>
            <a:r>
              <a:rPr lang="en-US" sz="1800" dirty="0" err="1">
                <a:latin typeface="Arial"/>
                <a:ea typeface="+mn-lt"/>
                <a:cs typeface="+mn-lt"/>
              </a:rPr>
              <a:t>annibynnol</a:t>
            </a:r>
            <a:r>
              <a:rPr lang="en-US" sz="1800" dirty="0">
                <a:latin typeface="Arial"/>
                <a:ea typeface="+mn-lt"/>
                <a:cs typeface="+mn-lt"/>
              </a:rPr>
              <a:t> (Haines, 2019; Terzi; </a:t>
            </a:r>
            <a:r>
              <a:rPr lang="en-US" sz="1800" dirty="0" err="1">
                <a:latin typeface="Arial"/>
                <a:ea typeface="+mn-lt"/>
                <a:cs typeface="+mn-lt"/>
              </a:rPr>
              <a:t>Unterhalter</a:t>
            </a:r>
            <a:r>
              <a:rPr lang="en-US" sz="1800" dirty="0">
                <a:latin typeface="Arial"/>
                <a:ea typeface="+mn-lt"/>
                <a:cs typeface="+mn-lt"/>
              </a:rPr>
              <a:t>; Judith </a:t>
            </a:r>
            <a:r>
              <a:rPr lang="en-US" sz="1800" dirty="0" err="1">
                <a:latin typeface="Arial"/>
                <a:ea typeface="+mn-lt"/>
                <a:cs typeface="+mn-lt"/>
              </a:rPr>
              <a:t>Suissa</a:t>
            </a:r>
            <a:r>
              <a:rPr lang="en-US" sz="1800" dirty="0">
                <a:latin typeface="Arial"/>
                <a:ea typeface="+mn-lt"/>
                <a:cs typeface="+mn-lt"/>
              </a:rPr>
              <a:t>, 2022)</a:t>
            </a:r>
            <a:endParaRPr lang="en-US" sz="1800" dirty="0">
              <a:latin typeface="Arial"/>
            </a:endParaRPr>
          </a:p>
          <a:p>
            <a:r>
              <a:rPr lang="en-US" sz="1800" dirty="0" err="1">
                <a:latin typeface="Arial"/>
                <a:ea typeface="+mn-lt"/>
                <a:cs typeface="+mn-lt"/>
              </a:rPr>
              <a:t>Damcaniaeth</a:t>
            </a:r>
            <a:r>
              <a:rPr lang="en-US" sz="1800" dirty="0">
                <a:latin typeface="Arial"/>
                <a:ea typeface="+mn-lt"/>
                <a:cs typeface="+mn-lt"/>
              </a:rPr>
              <a:t> </a:t>
            </a:r>
            <a:r>
              <a:rPr lang="en-US" sz="1800" dirty="0" err="1">
                <a:latin typeface="Arial"/>
                <a:ea typeface="+mn-lt"/>
                <a:cs typeface="+mn-lt"/>
              </a:rPr>
              <a:t>cyfalaf</a:t>
            </a:r>
            <a:r>
              <a:rPr lang="en-US" sz="1800" dirty="0">
                <a:latin typeface="Arial"/>
                <a:ea typeface="+mn-lt"/>
                <a:cs typeface="+mn-lt"/>
              </a:rPr>
              <a:t> </a:t>
            </a:r>
            <a:r>
              <a:rPr lang="en-US" sz="1800" dirty="0" err="1">
                <a:latin typeface="Arial"/>
                <a:ea typeface="+mn-lt"/>
                <a:cs typeface="+mn-lt"/>
              </a:rPr>
              <a:t>economaidd</a:t>
            </a:r>
            <a:r>
              <a:rPr lang="en-US" sz="1800" dirty="0">
                <a:latin typeface="Arial"/>
                <a:ea typeface="+mn-lt"/>
                <a:cs typeface="+mn-lt"/>
              </a:rPr>
              <a:t> (Bradley a </a:t>
            </a:r>
            <a:r>
              <a:rPr lang="en-US" sz="1800" dirty="0" err="1">
                <a:latin typeface="Arial"/>
                <a:ea typeface="+mn-lt"/>
                <a:cs typeface="+mn-lt"/>
              </a:rPr>
              <a:t>Chorwyn</a:t>
            </a:r>
            <a:r>
              <a:rPr lang="en-US" sz="1800" dirty="0">
                <a:latin typeface="Arial"/>
                <a:ea typeface="+mn-lt"/>
                <a:cs typeface="+mn-lt"/>
              </a:rPr>
              <a:t>, 2002).</a:t>
            </a:r>
            <a:endParaRPr lang="en-US" sz="1800" dirty="0">
              <a:latin typeface="Arial"/>
            </a:endParaRPr>
          </a:p>
          <a:p>
            <a:r>
              <a:rPr lang="en-US" sz="1800" dirty="0" err="1">
                <a:latin typeface="Arial"/>
                <a:ea typeface="+mn-lt"/>
                <a:cs typeface="+mn-lt"/>
              </a:rPr>
              <a:t>Damcaniaeth</a:t>
            </a:r>
            <a:r>
              <a:rPr lang="en-US" sz="1800" dirty="0">
                <a:latin typeface="Arial"/>
                <a:ea typeface="+mn-lt"/>
                <a:cs typeface="+mn-lt"/>
              </a:rPr>
              <a:t> </a:t>
            </a:r>
            <a:r>
              <a:rPr lang="en-US" sz="1800" dirty="0" err="1">
                <a:latin typeface="Arial"/>
                <a:ea typeface="+mn-lt"/>
                <a:cs typeface="+mn-lt"/>
              </a:rPr>
              <a:t>cyfalaf</a:t>
            </a:r>
            <a:r>
              <a:rPr lang="en-US" sz="1800" dirty="0">
                <a:latin typeface="Arial"/>
                <a:ea typeface="+mn-lt"/>
                <a:cs typeface="+mn-lt"/>
              </a:rPr>
              <a:t> diwylliannol (Bourdieu, 1986).</a:t>
            </a:r>
            <a:endParaRPr lang="en-US" sz="1800" dirty="0">
              <a:latin typeface="Arial"/>
            </a:endParaRPr>
          </a:p>
          <a:p>
            <a:r>
              <a:rPr lang="en-US" sz="1800" dirty="0" err="1">
                <a:latin typeface="Arial"/>
                <a:ea typeface="+mn-lt"/>
                <a:cs typeface="+mn-lt"/>
              </a:rPr>
              <a:t>Damcaniaeth</a:t>
            </a:r>
            <a:r>
              <a:rPr lang="en-US" sz="1800" dirty="0">
                <a:latin typeface="Arial"/>
                <a:ea typeface="+mn-lt"/>
                <a:cs typeface="+mn-lt"/>
              </a:rPr>
              <a:t> </a:t>
            </a:r>
            <a:r>
              <a:rPr lang="en-US" sz="1800" dirty="0" err="1">
                <a:latin typeface="Arial"/>
                <a:ea typeface="+mn-lt"/>
                <a:cs typeface="+mn-lt"/>
              </a:rPr>
              <a:t>cyfalaf</a:t>
            </a:r>
            <a:r>
              <a:rPr lang="en-US" sz="1800" dirty="0">
                <a:latin typeface="Arial"/>
                <a:ea typeface="+mn-lt"/>
                <a:cs typeface="+mn-lt"/>
              </a:rPr>
              <a:t> </a:t>
            </a:r>
            <a:r>
              <a:rPr lang="en-US" sz="1800" dirty="0" err="1">
                <a:latin typeface="Arial"/>
                <a:ea typeface="+mn-lt"/>
                <a:cs typeface="+mn-lt"/>
              </a:rPr>
              <a:t>dynol</a:t>
            </a:r>
            <a:r>
              <a:rPr lang="en-US" sz="1800" dirty="0">
                <a:latin typeface="Arial"/>
                <a:ea typeface="+mn-lt"/>
                <a:cs typeface="+mn-lt"/>
              </a:rPr>
              <a:t> (Becker, 1964).</a:t>
            </a:r>
            <a:endParaRPr lang="en-US" sz="1800" dirty="0">
              <a:latin typeface="Arial"/>
            </a:endParaRPr>
          </a:p>
          <a:p>
            <a:r>
              <a:rPr lang="en-US" sz="1800" dirty="0" err="1">
                <a:latin typeface="Arial"/>
                <a:ea typeface="+mn-lt"/>
                <a:cs typeface="+mn-lt"/>
              </a:rPr>
              <a:t>Damcaniaeth</a:t>
            </a:r>
            <a:r>
              <a:rPr lang="en-US" sz="1800" dirty="0">
                <a:latin typeface="Arial"/>
                <a:ea typeface="+mn-lt"/>
                <a:cs typeface="+mn-lt"/>
              </a:rPr>
              <a:t> </a:t>
            </a:r>
            <a:r>
              <a:rPr lang="en-US" sz="1800" dirty="0" err="1">
                <a:latin typeface="Arial"/>
                <a:ea typeface="+mn-lt"/>
                <a:cs typeface="+mn-lt"/>
              </a:rPr>
              <a:t>anghydraddoldeb</a:t>
            </a:r>
            <a:r>
              <a:rPr lang="en-US" sz="1800" dirty="0">
                <a:latin typeface="Arial"/>
                <a:ea typeface="+mn-lt"/>
                <a:cs typeface="+mn-lt"/>
              </a:rPr>
              <a:t> </a:t>
            </a:r>
            <a:r>
              <a:rPr lang="en-US" sz="1800" dirty="0" err="1">
                <a:latin typeface="Arial"/>
                <a:ea typeface="+mn-lt"/>
                <a:cs typeface="+mn-lt"/>
              </a:rPr>
              <a:t>strwythurol</a:t>
            </a:r>
            <a:r>
              <a:rPr lang="en-US" sz="1800" dirty="0">
                <a:latin typeface="Arial"/>
                <a:ea typeface="+mn-lt"/>
                <a:cs typeface="+mn-lt"/>
              </a:rPr>
              <a:t> (Darling-Hammond, 2010).</a:t>
            </a:r>
            <a:endParaRPr lang="en-US" sz="1800" dirty="0">
              <a:latin typeface="Arial"/>
            </a:endParaRPr>
          </a:p>
          <a:p>
            <a:r>
              <a:rPr lang="en-US" sz="1800" dirty="0" err="1">
                <a:latin typeface="Arial"/>
                <a:ea typeface="+mn-lt"/>
                <a:cs typeface="+mn-lt"/>
              </a:rPr>
              <a:t>Damcaniaeth</a:t>
            </a:r>
            <a:r>
              <a:rPr lang="en-US" sz="1800" dirty="0">
                <a:latin typeface="Arial"/>
                <a:ea typeface="+mn-lt"/>
                <a:cs typeface="+mn-lt"/>
              </a:rPr>
              <a:t> systemau </a:t>
            </a:r>
            <a:r>
              <a:rPr lang="en-US" sz="1800" dirty="0" err="1">
                <a:latin typeface="Arial"/>
                <a:ea typeface="+mn-lt"/>
                <a:cs typeface="+mn-lt"/>
              </a:rPr>
              <a:t>ecolegol</a:t>
            </a:r>
            <a:r>
              <a:rPr lang="en-US" sz="1800" dirty="0">
                <a:latin typeface="Arial"/>
                <a:ea typeface="+mn-lt"/>
                <a:cs typeface="+mn-lt"/>
              </a:rPr>
              <a:t> (Bronfenbrenner, 1979).</a:t>
            </a:r>
            <a:endParaRPr lang="en-US" sz="1800" dirty="0">
              <a:latin typeface="Arial"/>
            </a:endParaRPr>
          </a:p>
          <a:p>
            <a:r>
              <a:rPr lang="en-US" sz="1800" dirty="0" err="1">
                <a:latin typeface="Arial"/>
                <a:ea typeface="+mn-lt"/>
                <a:cs typeface="+mn-lt"/>
              </a:rPr>
              <a:t>Croestoriad</a:t>
            </a:r>
            <a:r>
              <a:rPr lang="en-US" sz="1800" dirty="0">
                <a:latin typeface="Arial"/>
                <a:ea typeface="+mn-lt"/>
                <a:cs typeface="+mn-lt"/>
              </a:rPr>
              <a:t> (Crenshaw, 1989).</a:t>
            </a:r>
            <a:endParaRPr lang="en-US" sz="1800" dirty="0">
              <a:latin typeface="Arial"/>
            </a:endParaRPr>
          </a:p>
          <a:p>
            <a:r>
              <a:rPr lang="en-US" sz="1800" dirty="0" err="1">
                <a:latin typeface="Arial"/>
                <a:ea typeface="+mn-lt"/>
                <a:cs typeface="+mn-lt"/>
              </a:rPr>
              <a:t>Addysgeg</a:t>
            </a:r>
            <a:r>
              <a:rPr lang="en-US" sz="1800" dirty="0">
                <a:latin typeface="Arial"/>
                <a:ea typeface="+mn-lt"/>
                <a:cs typeface="+mn-lt"/>
              </a:rPr>
              <a:t> </a:t>
            </a:r>
            <a:r>
              <a:rPr lang="en-US" sz="1800" dirty="0" err="1">
                <a:latin typeface="Arial"/>
                <a:ea typeface="+mn-lt"/>
                <a:cs typeface="+mn-lt"/>
              </a:rPr>
              <a:t>Feirniadol</a:t>
            </a:r>
            <a:r>
              <a:rPr lang="en-US" sz="1800" dirty="0">
                <a:latin typeface="Arial"/>
                <a:ea typeface="+mn-lt"/>
                <a:cs typeface="+mn-lt"/>
              </a:rPr>
              <a:t> (Paulo </a:t>
            </a:r>
            <a:r>
              <a:rPr lang="en-US" sz="1800" dirty="0" err="1">
                <a:latin typeface="Arial"/>
                <a:ea typeface="+mn-lt"/>
                <a:cs typeface="+mn-lt"/>
              </a:rPr>
              <a:t>Friere</a:t>
            </a:r>
            <a:r>
              <a:rPr lang="en-US" sz="1800" dirty="0">
                <a:latin typeface="Arial"/>
                <a:ea typeface="+mn-lt"/>
                <a:cs typeface="+mn-lt"/>
              </a:rPr>
              <a:t>, 1971)</a:t>
            </a:r>
            <a:r>
              <a:rPr lang="en-US" sz="900" dirty="0">
                <a:latin typeface="Arial"/>
                <a:ea typeface="+mn-lt"/>
                <a:cs typeface="+mn-lt"/>
              </a:rPr>
              <a:t>.</a:t>
            </a:r>
            <a:endParaRPr lang="en-US" sz="900" dirty="0">
              <a:latin typeface="Arial"/>
            </a:endParaRPr>
          </a:p>
        </p:txBody>
      </p:sp>
    </p:spTree>
    <p:extLst>
      <p:ext uri="{BB962C8B-B14F-4D97-AF65-F5344CB8AC3E}">
        <p14:creationId xmlns:p14="http://schemas.microsoft.com/office/powerpoint/2010/main" val="15504097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0CED0-AAF4-031B-D8A9-7600DFFC6D12}"/>
              </a:ext>
            </a:extLst>
          </p:cNvPr>
          <p:cNvSpPr>
            <a:spLocks noGrp="1"/>
          </p:cNvSpPr>
          <p:nvPr>
            <p:ph type="title"/>
          </p:nvPr>
        </p:nvSpPr>
        <p:spPr/>
        <p:txBody>
          <a:bodyPr vert="horz" lIns="34289" tIns="34290" rIns="34289" bIns="34290" rtlCol="0" anchor="ctr">
            <a:normAutofit/>
          </a:bodyPr>
          <a:lstStyle/>
          <a:p>
            <a:r>
              <a:rPr lang="en-GB">
                <a:solidFill>
                  <a:srgbClr val="0070C0"/>
                </a:solidFill>
              </a:rPr>
              <a:t>Theoretical positions of education and poverty</a:t>
            </a:r>
          </a:p>
        </p:txBody>
      </p:sp>
      <p:sp>
        <p:nvSpPr>
          <p:cNvPr id="3" name="Content Placeholder 2">
            <a:extLst>
              <a:ext uri="{FF2B5EF4-FFF2-40B4-BE49-F238E27FC236}">
                <a16:creationId xmlns:a16="http://schemas.microsoft.com/office/drawing/2014/main" id="{979282A1-C68B-8886-0972-DC3277B34E23}"/>
              </a:ext>
            </a:extLst>
          </p:cNvPr>
          <p:cNvSpPr>
            <a:spLocks noGrp="1"/>
          </p:cNvSpPr>
          <p:nvPr>
            <p:ph sz="half" idx="1"/>
          </p:nvPr>
        </p:nvSpPr>
        <p:spPr>
          <a:xfrm>
            <a:off x="628650" y="2024353"/>
            <a:ext cx="7249105" cy="3263504"/>
          </a:xfrm>
        </p:spPr>
        <p:txBody>
          <a:bodyPr vert="horz" lIns="34289" tIns="34290" rIns="34289" bIns="34290" rtlCol="0" anchor="t">
            <a:normAutofit fontScale="55000" lnSpcReduction="20000"/>
          </a:bodyPr>
          <a:lstStyle/>
          <a:p>
            <a:pPr marL="0" indent="0">
              <a:buNone/>
            </a:pPr>
            <a:endParaRPr lang="en-GB">
              <a:solidFill>
                <a:srgbClr val="0070C0"/>
              </a:solidFill>
            </a:endParaRPr>
          </a:p>
          <a:p>
            <a:r>
              <a:rPr lang="en-GB">
                <a:solidFill>
                  <a:srgbClr val="0070C0"/>
                </a:solidFill>
                <a:ea typeface="+mn-lt"/>
                <a:cs typeface="+mn-lt"/>
              </a:rPr>
              <a:t>Theory of Justice by John Rawls</a:t>
            </a:r>
          </a:p>
          <a:p>
            <a:r>
              <a:rPr lang="en-GB">
                <a:solidFill>
                  <a:srgbClr val="0070C0"/>
                </a:solidFill>
                <a:ea typeface="+mn-lt"/>
                <a:cs typeface="+mn-lt"/>
              </a:rPr>
              <a:t>Viewpoint of children/childhood from Global North with 'rights' who are 'vulnerable' and Global South which are </a:t>
            </a:r>
            <a:r>
              <a:rPr lang="en-GB" err="1">
                <a:solidFill>
                  <a:srgbClr val="0070C0"/>
                </a:solidFill>
                <a:ea typeface="+mn-lt"/>
                <a:cs typeface="+mn-lt"/>
              </a:rPr>
              <a:t>resililent</a:t>
            </a:r>
            <a:r>
              <a:rPr lang="en-GB">
                <a:solidFill>
                  <a:srgbClr val="0070C0"/>
                </a:solidFill>
                <a:ea typeface="+mn-lt"/>
                <a:cs typeface="+mn-lt"/>
              </a:rPr>
              <a:t> and autonomous (Haines, 2019; Terzi;  </a:t>
            </a:r>
            <a:r>
              <a:rPr lang="en-GB" err="1">
                <a:solidFill>
                  <a:srgbClr val="0070C0"/>
                </a:solidFill>
                <a:ea typeface="+mn-lt"/>
                <a:cs typeface="+mn-lt"/>
              </a:rPr>
              <a:t>Unterhalter</a:t>
            </a:r>
            <a:r>
              <a:rPr lang="en-GB">
                <a:solidFill>
                  <a:srgbClr val="0070C0"/>
                </a:solidFill>
                <a:ea typeface="+mn-lt"/>
                <a:cs typeface="+mn-lt"/>
              </a:rPr>
              <a:t>;  Judith Suissa, 2022)</a:t>
            </a:r>
          </a:p>
          <a:p>
            <a:r>
              <a:rPr lang="en-GB">
                <a:solidFill>
                  <a:srgbClr val="0070C0"/>
                </a:solidFill>
                <a:ea typeface="+mn-lt"/>
                <a:cs typeface="+mn-lt"/>
              </a:rPr>
              <a:t>Economic</a:t>
            </a:r>
            <a:r>
              <a:rPr lang="en-GB">
                <a:solidFill>
                  <a:srgbClr val="0070C0"/>
                </a:solidFill>
              </a:rPr>
              <a:t> capital theory (Bradley and Corwyn, 2002)</a:t>
            </a:r>
          </a:p>
          <a:p>
            <a:r>
              <a:rPr lang="en-GB">
                <a:solidFill>
                  <a:srgbClr val="0070C0"/>
                </a:solidFill>
              </a:rPr>
              <a:t>Cultural capital theory (Bourdieu, 1986)</a:t>
            </a:r>
          </a:p>
          <a:p>
            <a:r>
              <a:rPr lang="en-GB">
                <a:solidFill>
                  <a:srgbClr val="0070C0"/>
                </a:solidFill>
              </a:rPr>
              <a:t>Human capital theory (Becker, 1964)</a:t>
            </a:r>
          </a:p>
          <a:p>
            <a:r>
              <a:rPr lang="en-GB">
                <a:solidFill>
                  <a:srgbClr val="0070C0"/>
                </a:solidFill>
              </a:rPr>
              <a:t>Structural inequality theory (Darling-Hammond, 2010)</a:t>
            </a:r>
          </a:p>
          <a:p>
            <a:r>
              <a:rPr lang="en-GB">
                <a:solidFill>
                  <a:srgbClr val="0070C0"/>
                </a:solidFill>
              </a:rPr>
              <a:t>Ecological systems theory (Bronfenbrenner, 1979)</a:t>
            </a:r>
          </a:p>
          <a:p>
            <a:r>
              <a:rPr lang="en-GB">
                <a:solidFill>
                  <a:srgbClr val="0070C0"/>
                </a:solidFill>
              </a:rPr>
              <a:t>Intersectionality (Crenshaw, 1989)</a:t>
            </a:r>
          </a:p>
          <a:p>
            <a:r>
              <a:rPr lang="en-GB">
                <a:solidFill>
                  <a:srgbClr val="0070C0"/>
                </a:solidFill>
              </a:rPr>
              <a:t>Critical Pedagogy (Paulo </a:t>
            </a:r>
            <a:r>
              <a:rPr lang="en-GB" err="1">
                <a:solidFill>
                  <a:srgbClr val="0070C0"/>
                </a:solidFill>
              </a:rPr>
              <a:t>Friere</a:t>
            </a:r>
            <a:r>
              <a:rPr lang="en-GB">
                <a:solidFill>
                  <a:srgbClr val="0070C0"/>
                </a:solidFill>
              </a:rPr>
              <a:t>, 1971)</a:t>
            </a:r>
          </a:p>
        </p:txBody>
      </p:sp>
    </p:spTree>
    <p:extLst>
      <p:ext uri="{BB962C8B-B14F-4D97-AF65-F5344CB8AC3E}">
        <p14:creationId xmlns:p14="http://schemas.microsoft.com/office/powerpoint/2010/main" val="11020363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BBA0A-528E-CDC3-03FE-613B567DB0AB}"/>
              </a:ext>
            </a:extLst>
          </p:cNvPr>
          <p:cNvSpPr>
            <a:spLocks noGrp="1"/>
          </p:cNvSpPr>
          <p:nvPr>
            <p:ph type="title"/>
          </p:nvPr>
        </p:nvSpPr>
        <p:spPr/>
        <p:txBody>
          <a:bodyPr/>
          <a:lstStyle/>
          <a:p>
            <a:r>
              <a:rPr lang="en-GB" dirty="0"/>
              <a:t>Damcaniaethau / </a:t>
            </a:r>
            <a:r>
              <a:rPr lang="en-GB" dirty="0">
                <a:solidFill>
                  <a:srgbClr val="0070C0"/>
                </a:solidFill>
              </a:rPr>
              <a:t>theories</a:t>
            </a:r>
          </a:p>
        </p:txBody>
      </p:sp>
      <p:sp>
        <p:nvSpPr>
          <p:cNvPr id="3" name="Content Placeholder 2">
            <a:extLst>
              <a:ext uri="{FF2B5EF4-FFF2-40B4-BE49-F238E27FC236}">
                <a16:creationId xmlns:a16="http://schemas.microsoft.com/office/drawing/2014/main" id="{39AD0BD1-BFD5-24FA-0F0D-F48D86305AF2}"/>
              </a:ext>
            </a:extLst>
          </p:cNvPr>
          <p:cNvSpPr>
            <a:spLocks noGrp="1"/>
          </p:cNvSpPr>
          <p:nvPr>
            <p:ph idx="1"/>
          </p:nvPr>
        </p:nvSpPr>
        <p:spPr/>
        <p:txBody>
          <a:bodyPr/>
          <a:lstStyle/>
          <a:p>
            <a:pPr marL="0" indent="0">
              <a:buNone/>
            </a:pPr>
            <a:r>
              <a:rPr lang="en-GB" dirty="0"/>
              <a:t> Sonya a/</a:t>
            </a:r>
            <a:r>
              <a:rPr lang="en-GB" dirty="0">
                <a:solidFill>
                  <a:srgbClr val="0070C0"/>
                </a:solidFill>
              </a:rPr>
              <a:t>and</a:t>
            </a:r>
            <a:r>
              <a:rPr lang="en-GB" dirty="0"/>
              <a:t> Yasmeen </a:t>
            </a:r>
          </a:p>
          <a:p>
            <a:pPr marL="0" indent="0">
              <a:lnSpc>
                <a:spcPct val="107000"/>
              </a:lnSpc>
              <a:spcAft>
                <a:spcPts val="800"/>
              </a:spcAft>
              <a:buNone/>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Conn, C., Thomas, D.V., Knight, C., Greenway, C. and Formby, L., 2024. Learner experiences of low attainment groups in the context of a rights approach to education. Pedagogy, Culture &amp; Society, [online] Available at: </a:t>
            </a:r>
            <a:r>
              <a:rPr lang="en-GB" sz="1800" u="sng" kern="100" dirty="0">
                <a:solidFill>
                  <a:srgbClr val="0000FF"/>
                </a:solidFill>
                <a:effectLst/>
                <a:latin typeface="Arial" panose="020B0604020202020204" pitchFamily="34" charset="0"/>
                <a:ea typeface="Aptos" panose="020B0004020202020204" pitchFamily="34" charset="0"/>
                <a:cs typeface="Times New Roman" panose="02020603050405020304" pitchFamily="18" charset="0"/>
                <a:hlinkClick r:id="rId3"/>
              </a:rPr>
              <a:t>https://doi.org/10.1080/14681366.2024.2311640</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"We conclude that in a high-pressured system organised as ability hierarchies, expressing a desire not to be included may be more important than expressing dissatisfaction with the system itself."</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33656921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BBA0A-528E-CDC3-03FE-613B567DB0AB}"/>
              </a:ext>
            </a:extLst>
          </p:cNvPr>
          <p:cNvSpPr>
            <a:spLocks noGrp="1"/>
          </p:cNvSpPr>
          <p:nvPr>
            <p:ph type="title"/>
          </p:nvPr>
        </p:nvSpPr>
        <p:spPr/>
        <p:txBody>
          <a:bodyPr/>
          <a:lstStyle/>
          <a:p>
            <a:r>
              <a:rPr lang="en-GB" dirty="0"/>
              <a:t>Damcaniaethau / </a:t>
            </a:r>
            <a:r>
              <a:rPr lang="en-GB" dirty="0">
                <a:solidFill>
                  <a:srgbClr val="0070C0"/>
                </a:solidFill>
              </a:rPr>
              <a:t>theories</a:t>
            </a:r>
          </a:p>
        </p:txBody>
      </p:sp>
      <p:sp>
        <p:nvSpPr>
          <p:cNvPr id="3" name="Content Placeholder 2">
            <a:extLst>
              <a:ext uri="{FF2B5EF4-FFF2-40B4-BE49-F238E27FC236}">
                <a16:creationId xmlns:a16="http://schemas.microsoft.com/office/drawing/2014/main" id="{39AD0BD1-BFD5-24FA-0F0D-F48D86305AF2}"/>
              </a:ext>
            </a:extLst>
          </p:cNvPr>
          <p:cNvSpPr>
            <a:spLocks noGrp="1"/>
          </p:cNvSpPr>
          <p:nvPr>
            <p:ph idx="1"/>
          </p:nvPr>
        </p:nvSpPr>
        <p:spPr/>
        <p:txBody>
          <a:bodyPr/>
          <a:lstStyle/>
          <a:p>
            <a:pPr marL="0" indent="0">
              <a:buNone/>
            </a:pPr>
            <a:r>
              <a:rPr lang="en-GB" dirty="0"/>
              <a:t> Sonya a/</a:t>
            </a:r>
            <a:r>
              <a:rPr lang="en-GB" dirty="0">
                <a:solidFill>
                  <a:srgbClr val="0070C0"/>
                </a:solidFill>
              </a:rPr>
              <a:t>and</a:t>
            </a:r>
            <a:r>
              <a:rPr lang="en-GB" dirty="0"/>
              <a:t> Yasmeen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295458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584DA-DF11-697B-5487-20542D806B13}"/>
              </a:ext>
            </a:extLst>
          </p:cNvPr>
          <p:cNvSpPr>
            <a:spLocks noGrp="1"/>
          </p:cNvSpPr>
          <p:nvPr>
            <p:ph type="title"/>
          </p:nvPr>
        </p:nvSpPr>
        <p:spPr>
          <a:xfrm>
            <a:off x="0" y="25761"/>
            <a:ext cx="7886700" cy="1325563"/>
          </a:xfrm>
        </p:spPr>
        <p:txBody>
          <a:bodyPr/>
          <a:lstStyle/>
          <a:p>
            <a:r>
              <a:rPr lang="en-GB" dirty="0"/>
              <a:t>Yasmeen</a:t>
            </a:r>
          </a:p>
        </p:txBody>
      </p:sp>
      <p:sp>
        <p:nvSpPr>
          <p:cNvPr id="4" name="Rectangle 1">
            <a:extLst>
              <a:ext uri="{FF2B5EF4-FFF2-40B4-BE49-F238E27FC236}">
                <a16:creationId xmlns:a16="http://schemas.microsoft.com/office/drawing/2014/main" id="{906E2FB2-79C3-DD03-5D5D-0B721B988F53}"/>
              </a:ext>
            </a:extLst>
          </p:cNvPr>
          <p:cNvSpPr>
            <a:spLocks noGrp="1" noChangeArrowheads="1"/>
          </p:cNvSpPr>
          <p:nvPr>
            <p:ph idx="1"/>
          </p:nvPr>
        </p:nvSpPr>
        <p:spPr bwMode="auto">
          <a:xfrm>
            <a:off x="242149" y="1128688"/>
            <a:ext cx="8175985" cy="4600623"/>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1" i="0" u="none" strike="noStrike" cap="none" normalizeH="0" baseline="0" dirty="0">
                <a:ln>
                  <a:noFill/>
                </a:ln>
                <a:solidFill>
                  <a:srgbClr val="202124"/>
                </a:solidFill>
                <a:effectLst/>
                <a:latin typeface="Arial Unicode MS"/>
                <a:ea typeface="inherit"/>
              </a:rPr>
              <a:t>Ailedrych ar y mater </a:t>
            </a:r>
            <a:r>
              <a:rPr kumimoji="0" lang="cy-GB" altLang="en-US" sz="1200" b="0" i="0" u="none" strike="noStrike" cap="none" normalizeH="0" baseline="0" dirty="0">
                <a:ln>
                  <a:noFill/>
                </a:ln>
                <a:solidFill>
                  <a:srgbClr val="202124"/>
                </a:solidFill>
                <a:effectLst/>
                <a:latin typeface="Arial Unicode MS"/>
                <a:ea typeface="inherit"/>
              </a:rPr>
              <a:t>- Cyrhaeddiad mathemateg is yn yr ysgol</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0" i="0" u="none" strike="noStrike" cap="none" normalizeH="0" baseline="0" dirty="0">
                <a:ln>
                  <a:noFill/>
                </a:ln>
                <a:solidFill>
                  <a:srgbClr val="202124"/>
                </a:solidFill>
                <a:effectLst/>
                <a:latin typeface="Arial Unicode MS"/>
                <a:ea typeface="inherit"/>
              </a:rPr>
              <a:t> gynradd ar gyfer disgyblion incwm isel ag anghenion dysgu ychwanegol. </a:t>
            </a:r>
          </a:p>
          <a:p>
            <a:pPr marL="0" marR="0" lvl="0" indent="0" algn="l" defTabSz="914400" rtl="0" eaLnBrk="0" fontAlgn="base" latinLnBrk="0" hangingPunct="0">
              <a:lnSpc>
                <a:spcPct val="100000"/>
              </a:lnSpc>
              <a:spcBef>
                <a:spcPct val="0"/>
              </a:spcBef>
              <a:spcAft>
                <a:spcPct val="0"/>
              </a:spcAft>
              <a:buClrTx/>
              <a:buSzTx/>
              <a:buFontTx/>
              <a:buNone/>
              <a:tabLst/>
            </a:pPr>
            <a:endParaRPr lang="cy-GB" altLang="en-US" sz="1200" b="1" dirty="0">
              <a:solidFill>
                <a:srgbClr val="202124"/>
              </a:solidFill>
              <a:latin typeface="Arial Unicode MS"/>
              <a:ea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1" i="0" u="none" strike="noStrike" cap="none" normalizeH="0" baseline="0" dirty="0">
                <a:ln>
                  <a:noFill/>
                </a:ln>
                <a:solidFill>
                  <a:srgbClr val="202124"/>
                </a:solidFill>
                <a:effectLst/>
                <a:latin typeface="Arial Unicode MS"/>
                <a:ea typeface="inherit"/>
              </a:rPr>
              <a:t>Mabwysiadu dull systemau cyfan </a:t>
            </a:r>
            <a:r>
              <a:rPr kumimoji="0" lang="cy-GB" altLang="en-US" sz="1200" b="0" i="0" u="none" strike="noStrike" cap="none" normalizeH="0" baseline="0" dirty="0">
                <a:ln>
                  <a:noFill/>
                </a:ln>
                <a:solidFill>
                  <a:srgbClr val="202124"/>
                </a:solidFill>
                <a:effectLst/>
                <a:latin typeface="Arial Unicode MS"/>
                <a:ea typeface="inherit"/>
              </a:rPr>
              <a:t>- ystyried systemau addysgol, </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0" i="0" u="none" strike="noStrike" cap="none" normalizeH="0" baseline="0" dirty="0">
                <a:ln>
                  <a:noFill/>
                </a:ln>
                <a:solidFill>
                  <a:srgbClr val="202124"/>
                </a:solidFill>
                <a:effectLst/>
                <a:latin typeface="Arial Unicode MS"/>
                <a:ea typeface="inherit"/>
              </a:rPr>
              <a:t>cymdeithasol, economaidd, iechyd a pholisi sy’n effeithio ar </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0" i="0" u="none" strike="noStrike" cap="none" normalizeH="0" baseline="0" dirty="0">
                <a:ln>
                  <a:noFill/>
                </a:ln>
                <a:solidFill>
                  <a:srgbClr val="202124"/>
                </a:solidFill>
                <a:effectLst/>
                <a:latin typeface="Arial Unicode MS"/>
                <a:ea typeface="inherit"/>
              </a:rPr>
              <a:t>gyrhaeddiad disgyblion mewn mathemateg. </a:t>
            </a:r>
          </a:p>
          <a:p>
            <a:pPr marL="0" marR="0" lvl="0" indent="0" algn="l" defTabSz="914400" rtl="0" eaLnBrk="0" fontAlgn="base" latinLnBrk="0" hangingPunct="0">
              <a:lnSpc>
                <a:spcPct val="100000"/>
              </a:lnSpc>
              <a:spcBef>
                <a:spcPct val="0"/>
              </a:spcBef>
              <a:spcAft>
                <a:spcPct val="0"/>
              </a:spcAft>
              <a:buClrTx/>
              <a:buSzTx/>
              <a:buFontTx/>
              <a:buNone/>
              <a:tabLst/>
            </a:pPr>
            <a:endParaRPr lang="cy-GB" altLang="en-US" sz="1200" dirty="0">
              <a:solidFill>
                <a:srgbClr val="202124"/>
              </a:solidFill>
              <a:latin typeface="Arial Unicode MS"/>
              <a:ea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1" i="0" u="none" strike="noStrike" cap="none" normalizeH="0" baseline="0" dirty="0">
                <a:ln>
                  <a:noFill/>
                </a:ln>
                <a:solidFill>
                  <a:srgbClr val="202124"/>
                </a:solidFill>
                <a:effectLst/>
                <a:latin typeface="Arial Unicode MS"/>
                <a:ea typeface="inherit"/>
              </a:rPr>
              <a:t>Cynnwys lluniadau damcaniaethol</a:t>
            </a:r>
            <a:r>
              <a:rPr kumimoji="0" lang="cy-GB" altLang="en-US" sz="1200" b="0" i="0" u="none" strike="noStrike" cap="none" normalizeH="0" baseline="0" dirty="0">
                <a:ln>
                  <a:noFill/>
                </a:ln>
                <a:solidFill>
                  <a:srgbClr val="202124"/>
                </a:solidFill>
                <a:effectLst/>
                <a:latin typeface="Arial Unicode MS"/>
                <a:ea typeface="inherit"/>
              </a:rPr>
              <a:t>, </a:t>
            </a:r>
            <a:r>
              <a:rPr kumimoji="0" lang="cy-GB" altLang="en-US" sz="1200" b="0" i="0" u="none" strike="noStrike" cap="none" normalizeH="0" baseline="0" dirty="0" err="1">
                <a:ln>
                  <a:noFill/>
                </a:ln>
                <a:solidFill>
                  <a:srgbClr val="202124"/>
                </a:solidFill>
                <a:effectLst/>
                <a:latin typeface="Arial Unicode MS"/>
                <a:ea typeface="inherit"/>
              </a:rPr>
              <a:t>Bronfenbrenner</a:t>
            </a:r>
            <a:r>
              <a:rPr kumimoji="0" lang="cy-GB" altLang="en-US" sz="1200" b="0" i="0" u="none" strike="noStrike" cap="none" normalizeH="0" baseline="0" dirty="0">
                <a:ln>
                  <a:noFill/>
                </a:ln>
                <a:solidFill>
                  <a:srgbClr val="202124"/>
                </a:solidFill>
                <a:effectLst/>
                <a:latin typeface="Arial Unicode MS"/>
                <a:ea typeface="inherit"/>
              </a:rPr>
              <a:t>, Damcaniaeth </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0" i="0" u="none" strike="noStrike" cap="none" normalizeH="0" baseline="0" dirty="0">
                <a:ln>
                  <a:noFill/>
                </a:ln>
                <a:solidFill>
                  <a:srgbClr val="202124"/>
                </a:solidFill>
                <a:effectLst/>
                <a:latin typeface="Arial Unicode MS"/>
                <a:ea typeface="inherit"/>
              </a:rPr>
              <a:t>Fforddi Gibson, Ymagwedd Gallu Strategaethau cynllun gweithredu </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0" i="0" u="none" strike="noStrike" cap="none" normalizeH="0" baseline="0" dirty="0">
                <a:ln>
                  <a:noFill/>
                </a:ln>
                <a:solidFill>
                  <a:srgbClr val="202124"/>
                </a:solidFill>
                <a:effectLst/>
                <a:latin typeface="Arial Unicode MS"/>
                <a:ea typeface="inherit"/>
              </a:rPr>
              <a:t>– dull cyfannol o asesu anghenion, cydweithio â rhwydweithiau, </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0" i="0" u="none" strike="noStrike" cap="none" normalizeH="0" baseline="0" dirty="0">
                <a:ln>
                  <a:noFill/>
                </a:ln>
                <a:solidFill>
                  <a:srgbClr val="202124"/>
                </a:solidFill>
                <a:effectLst/>
                <a:latin typeface="Arial Unicode MS"/>
                <a:ea typeface="inherit"/>
              </a:rPr>
              <a:t>addasu’r cwricwlwm, hyfforddi athrawon, dyrannu adnoddau, </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0" i="0" u="none" strike="noStrike" cap="none" normalizeH="0" baseline="0" dirty="0">
                <a:ln>
                  <a:noFill/>
                </a:ln>
                <a:solidFill>
                  <a:srgbClr val="202124"/>
                </a:solidFill>
                <a:effectLst/>
                <a:latin typeface="Arial Unicode MS"/>
                <a:ea typeface="inherit"/>
              </a:rPr>
              <a:t>ac ymgysylltu â’r gymuned. </a:t>
            </a:r>
          </a:p>
          <a:p>
            <a:pPr marL="0" marR="0" lvl="0" indent="0" algn="l" defTabSz="914400" rtl="0" eaLnBrk="0" fontAlgn="base" latinLnBrk="0" hangingPunct="0">
              <a:lnSpc>
                <a:spcPct val="100000"/>
              </a:lnSpc>
              <a:spcBef>
                <a:spcPct val="0"/>
              </a:spcBef>
              <a:spcAft>
                <a:spcPct val="0"/>
              </a:spcAft>
              <a:buClrTx/>
              <a:buSzTx/>
              <a:buFontTx/>
              <a:buNone/>
              <a:tabLst/>
            </a:pPr>
            <a:endParaRPr lang="cy-GB" altLang="en-US" sz="1200" dirty="0">
              <a:solidFill>
                <a:srgbClr val="202124"/>
              </a:solidFill>
              <a:latin typeface="Arial Unicode MS"/>
              <a:ea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1" i="0" u="none" strike="noStrike" cap="none" normalizeH="0" baseline="0" dirty="0">
                <a:ln>
                  <a:noFill/>
                </a:ln>
                <a:solidFill>
                  <a:srgbClr val="202124"/>
                </a:solidFill>
                <a:effectLst/>
                <a:latin typeface="Arial Unicode MS"/>
                <a:ea typeface="inherit"/>
              </a:rPr>
              <a:t>Gweithredu newidiadau </a:t>
            </a:r>
            <a:r>
              <a:rPr kumimoji="0" lang="cy-GB" altLang="en-US" sz="1200" b="0" i="0" u="none" strike="noStrike" cap="none" normalizeH="0" baseline="0" dirty="0">
                <a:ln>
                  <a:noFill/>
                </a:ln>
                <a:solidFill>
                  <a:srgbClr val="202124"/>
                </a:solidFill>
                <a:effectLst/>
                <a:latin typeface="Arial Unicode MS"/>
                <a:ea typeface="inherit"/>
              </a:rPr>
              <a:t>- datblygiad proffesiynol, </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0" i="0" u="none" strike="noStrike" cap="none" normalizeH="0" baseline="0" dirty="0">
                <a:ln>
                  <a:noFill/>
                </a:ln>
                <a:solidFill>
                  <a:srgbClr val="202124"/>
                </a:solidFill>
                <a:effectLst/>
                <a:latin typeface="Arial Unicode MS"/>
                <a:ea typeface="inherit"/>
              </a:rPr>
              <a:t>grwpio heterogenaidd, addysgeg dosturiol, defnyddio adnoddau, </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0" i="0" u="none" strike="noStrike" cap="none" normalizeH="0" baseline="0" dirty="0">
                <a:ln>
                  <a:noFill/>
                </a:ln>
                <a:solidFill>
                  <a:srgbClr val="202124"/>
                </a:solidFill>
                <a:effectLst/>
                <a:latin typeface="Arial Unicode MS"/>
                <a:ea typeface="inherit"/>
              </a:rPr>
              <a:t>a grwpiau cefnogi traws-system. </a:t>
            </a:r>
          </a:p>
          <a:p>
            <a:pPr marL="0" marR="0" lvl="0" indent="0" algn="l" defTabSz="914400" rtl="0" eaLnBrk="0" fontAlgn="base" latinLnBrk="0" hangingPunct="0">
              <a:lnSpc>
                <a:spcPct val="100000"/>
              </a:lnSpc>
              <a:spcBef>
                <a:spcPct val="0"/>
              </a:spcBef>
              <a:spcAft>
                <a:spcPct val="0"/>
              </a:spcAft>
              <a:buClrTx/>
              <a:buSzTx/>
              <a:buFontTx/>
              <a:buNone/>
              <a:tabLst/>
            </a:pPr>
            <a:endParaRPr lang="cy-GB" altLang="en-US" sz="1200" dirty="0">
              <a:solidFill>
                <a:srgbClr val="202124"/>
              </a:solidFill>
              <a:latin typeface="Arial Unicode MS"/>
              <a:ea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1" i="0" u="none" strike="noStrike" cap="none" normalizeH="0" baseline="0" dirty="0">
                <a:ln>
                  <a:noFill/>
                </a:ln>
                <a:solidFill>
                  <a:srgbClr val="202124"/>
                </a:solidFill>
                <a:effectLst/>
                <a:latin typeface="Arial Unicode MS"/>
                <a:ea typeface="inherit"/>
              </a:rPr>
              <a:t>Gwerthuso gan ddefnyddio model </a:t>
            </a:r>
            <a:r>
              <a:rPr kumimoji="0" lang="cy-GB" altLang="en-US" sz="1200" b="1" i="0" u="none" strike="noStrike" cap="none" normalizeH="0" baseline="0" dirty="0" err="1">
                <a:ln>
                  <a:noFill/>
                </a:ln>
                <a:solidFill>
                  <a:srgbClr val="202124"/>
                </a:solidFill>
                <a:effectLst/>
                <a:latin typeface="Arial Unicode MS"/>
                <a:ea typeface="inherit"/>
              </a:rPr>
              <a:t>CIPP</a:t>
            </a:r>
            <a:r>
              <a:rPr kumimoji="0" lang="cy-GB" altLang="en-US" sz="1200" b="1" i="0" u="none" strike="noStrike" cap="none" normalizeH="0" baseline="0" dirty="0">
                <a:ln>
                  <a:noFill/>
                </a:ln>
                <a:solidFill>
                  <a:srgbClr val="202124"/>
                </a:solidFill>
                <a:effectLst/>
                <a:latin typeface="Arial Unicode MS"/>
                <a:ea typeface="inherit"/>
              </a:rPr>
              <a:t> </a:t>
            </a:r>
            <a:r>
              <a:rPr kumimoji="0" lang="cy-GB" altLang="en-US" sz="1200" b="0" i="0" u="none" strike="noStrike" cap="none" normalizeH="0" baseline="0" dirty="0">
                <a:ln>
                  <a:noFill/>
                </a:ln>
                <a:solidFill>
                  <a:srgbClr val="202124"/>
                </a:solidFill>
                <a:effectLst/>
                <a:latin typeface="Arial Unicode MS"/>
                <a:ea typeface="inherit"/>
              </a:rPr>
              <a:t>[Daniel </a:t>
            </a:r>
            <a:r>
              <a:rPr kumimoji="0" lang="cy-GB" altLang="en-US" sz="1200" b="0" i="0" u="none" strike="noStrike" cap="none" normalizeH="0" baseline="0" dirty="0" err="1">
                <a:ln>
                  <a:noFill/>
                </a:ln>
                <a:solidFill>
                  <a:srgbClr val="202124"/>
                </a:solidFill>
                <a:effectLst/>
                <a:latin typeface="Arial Unicode MS"/>
                <a:ea typeface="inherit"/>
              </a:rPr>
              <a:t>Stufflebeam</a:t>
            </a:r>
            <a:r>
              <a:rPr kumimoji="0" lang="cy-GB" altLang="en-US" sz="1200" b="0" i="0" u="none" strike="noStrike" cap="none" normalizeH="0" baseline="0" dirty="0">
                <a:ln>
                  <a:noFill/>
                </a:ln>
                <a:solidFill>
                  <a:srgbClr val="202124"/>
                </a:solidFill>
                <a:effectLst/>
                <a:latin typeface="Arial Unicode MS"/>
                <a:ea typeface="inherit"/>
              </a:rPr>
              <a:t>] – </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0" i="0" u="none" strike="noStrike" cap="none" normalizeH="0" baseline="0" dirty="0">
                <a:ln>
                  <a:noFill/>
                </a:ln>
                <a:solidFill>
                  <a:srgbClr val="202124"/>
                </a:solidFill>
                <a:effectLst/>
                <a:latin typeface="Arial Unicode MS"/>
                <a:ea typeface="inherit"/>
              </a:rPr>
              <a:t>asesu cyd-destun, mewnbynnau, prosesau, a chynhyrchion trwy gydol y gweithredu.</a:t>
            </a:r>
          </a:p>
          <a:p>
            <a:pPr marL="0" marR="0" lvl="0" indent="0" algn="l" defTabSz="914400" rtl="0" eaLnBrk="0" fontAlgn="base" latinLnBrk="0" hangingPunct="0">
              <a:lnSpc>
                <a:spcPct val="100000"/>
              </a:lnSpc>
              <a:spcBef>
                <a:spcPct val="0"/>
              </a:spcBef>
              <a:spcAft>
                <a:spcPct val="0"/>
              </a:spcAft>
              <a:buClrTx/>
              <a:buSzTx/>
              <a:buFontTx/>
              <a:buNone/>
              <a:tabLst/>
            </a:pPr>
            <a:endParaRPr lang="cy-GB" altLang="en-US" sz="1200" dirty="0">
              <a:solidFill>
                <a:srgbClr val="202124"/>
              </a:solidFill>
              <a:latin typeface="Arial Unicode MS"/>
              <a:ea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1" i="0" u="none" strike="noStrike" cap="none" normalizeH="0" baseline="0" dirty="0">
                <a:ln>
                  <a:noFill/>
                </a:ln>
                <a:solidFill>
                  <a:srgbClr val="202124"/>
                </a:solidFill>
                <a:effectLst/>
                <a:latin typeface="Arial Unicode MS"/>
                <a:ea typeface="inherit"/>
              </a:rPr>
              <a:t> Cyfiawnhad critigol</a:t>
            </a:r>
            <a:r>
              <a:rPr kumimoji="0" lang="cy-GB" altLang="en-US" sz="1200" b="0" i="0" u="none" strike="noStrike" cap="none" normalizeH="0" baseline="0" dirty="0">
                <a:ln>
                  <a:noFill/>
                </a:ln>
                <a:solidFill>
                  <a:srgbClr val="202124"/>
                </a:solidFill>
                <a:effectLst/>
                <a:latin typeface="Arial Unicode MS"/>
                <a:ea typeface="inherit"/>
              </a:rPr>
              <a:t>: ymyrraeth gynnar, strategaethau sy'n seiliedig ar</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0" i="0" u="none" strike="noStrike" cap="none" normalizeH="0" baseline="0" dirty="0">
                <a:ln>
                  <a:noFill/>
                </a:ln>
                <a:solidFill>
                  <a:srgbClr val="202124"/>
                </a:solidFill>
                <a:effectLst/>
                <a:latin typeface="Arial Unicode MS"/>
                <a:ea typeface="inherit"/>
              </a:rPr>
              <a:t> ymchwil, mynd i'r afael â 'gweithio'n wael', a gwelliant parhaus trwy</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0" i="0" u="none" strike="noStrike" cap="none" normalizeH="0" baseline="0" dirty="0">
                <a:ln>
                  <a:noFill/>
                </a:ln>
                <a:solidFill>
                  <a:srgbClr val="202124"/>
                </a:solidFill>
                <a:effectLst/>
                <a:latin typeface="Arial Unicode MS"/>
                <a:ea typeface="inherit"/>
              </a:rPr>
              <a:t> werthuso cadarn. </a:t>
            </a:r>
          </a:p>
          <a:p>
            <a:pPr marL="0" marR="0" lvl="0" indent="0" algn="l" defTabSz="914400" rtl="0" eaLnBrk="0" fontAlgn="base" latinLnBrk="0" hangingPunct="0">
              <a:lnSpc>
                <a:spcPct val="100000"/>
              </a:lnSpc>
              <a:spcBef>
                <a:spcPct val="0"/>
              </a:spcBef>
              <a:spcAft>
                <a:spcPct val="0"/>
              </a:spcAft>
              <a:buClrTx/>
              <a:buSzTx/>
              <a:buFontTx/>
              <a:buNone/>
              <a:tabLst/>
            </a:pPr>
            <a:endParaRPr lang="cy-GB" altLang="en-US" sz="1200" b="1" dirty="0">
              <a:solidFill>
                <a:srgbClr val="202124"/>
              </a:solidFill>
              <a:latin typeface="Arial Unicode MS"/>
              <a:ea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1200" b="1" i="0" u="none" strike="noStrike" cap="none" normalizeH="0" baseline="0" dirty="0">
                <a:ln>
                  <a:noFill/>
                </a:ln>
                <a:solidFill>
                  <a:srgbClr val="202124"/>
                </a:solidFill>
                <a:effectLst/>
                <a:latin typeface="Arial Unicode MS"/>
                <a:ea typeface="inherit"/>
              </a:rPr>
              <a:t>Datgelu Damcaniaethau Ymhlyg: </a:t>
            </a:r>
            <a:r>
              <a:rPr kumimoji="0" lang="cy-GB" altLang="en-US" sz="1200" b="0" i="0" u="none" strike="noStrike" cap="none" normalizeH="0" baseline="0" dirty="0">
                <a:ln>
                  <a:noFill/>
                </a:ln>
                <a:solidFill>
                  <a:srgbClr val="202124"/>
                </a:solidFill>
                <a:effectLst/>
                <a:latin typeface="Arial Unicode MS"/>
                <a:ea typeface="inherit"/>
              </a:rPr>
              <a:t>Y Fframweithiau Cudd mewn Ymchwil</a:t>
            </a:r>
            <a:r>
              <a:rPr kumimoji="0" lang="cy-GB" altLang="en-US" sz="1200" b="0" i="0" u="none" strike="noStrike" cap="none" normalizeH="0" baseline="0" dirty="0">
                <a:ln>
                  <a:noFill/>
                </a:ln>
                <a:solidFill>
                  <a:schemeClr val="tx1"/>
                </a:solidFill>
                <a:effectLst/>
              </a:rPr>
              <a:t> </a:t>
            </a:r>
            <a:endParaRPr kumimoji="0" lang="cy-GB" altLang="en-US" sz="1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1863792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A6BFEBD-886E-7AFF-4454-0CDDAED3D618}"/>
              </a:ext>
            </a:extLst>
          </p:cNvPr>
          <p:cNvSpPr>
            <a:spLocks noGrp="1"/>
          </p:cNvSpPr>
          <p:nvPr>
            <p:ph type="title"/>
          </p:nvPr>
        </p:nvSpPr>
        <p:spPr>
          <a:xfrm>
            <a:off x="138456" y="72895"/>
            <a:ext cx="7886700" cy="1325563"/>
          </a:xfrm>
        </p:spPr>
        <p:txBody>
          <a:bodyPr>
            <a:normAutofit fontScale="90000"/>
          </a:bodyPr>
          <a:lstStyle/>
          <a:p>
            <a:pPr algn="ctr"/>
            <a:br>
              <a:rPr lang="en-GB" sz="2800" kern="100" dirty="0">
                <a:effectLst/>
                <a:latin typeface="Aptos" panose="020B0004020202020204" pitchFamily="34" charset="0"/>
                <a:ea typeface="Aptos" panose="020B0004020202020204" pitchFamily="34" charset="0"/>
                <a:cs typeface="Times New Roman" panose="02020603050405020304" pitchFamily="18" charset="0"/>
              </a:rPr>
            </a:br>
            <a:r>
              <a:rPr lang="en-GB" sz="2800" kern="100" dirty="0">
                <a:latin typeface="Arial" panose="020B0604020202020204" pitchFamily="34" charset="0"/>
                <a:ea typeface="Aptos" panose="020B0004020202020204" pitchFamily="34" charset="0"/>
                <a:cs typeface="Times New Roman" panose="02020603050405020304" pitchFamily="18" charset="0"/>
              </a:rPr>
              <a:t>A 120-Second Spotlight: My Assignment in a Flash</a:t>
            </a:r>
            <a:br>
              <a:rPr lang="en-GB" sz="2800" kern="100" dirty="0">
                <a:latin typeface="Arial" panose="020B0604020202020204" pitchFamily="34" charset="0"/>
                <a:ea typeface="Aptos" panose="020B0004020202020204" pitchFamily="34" charset="0"/>
                <a:cs typeface="Times New Roman" panose="02020603050405020304" pitchFamily="18" charset="0"/>
              </a:rPr>
            </a:br>
            <a:r>
              <a:rPr lang="en-GB" sz="2800" kern="100" dirty="0">
                <a:latin typeface="Arial" panose="020B0604020202020204" pitchFamily="34" charset="0"/>
                <a:ea typeface="Aptos" panose="020B0004020202020204" pitchFamily="34" charset="0"/>
                <a:cs typeface="Times New Roman" panose="02020603050405020304" pitchFamily="18" charset="0"/>
              </a:rPr>
              <a:t>Part 1</a:t>
            </a:r>
            <a:endParaRPr lang="en-GB" sz="2800" dirty="0">
              <a:solidFill>
                <a:srgbClr val="0070C0"/>
              </a:solidFill>
            </a:endParaRPr>
          </a:p>
        </p:txBody>
      </p:sp>
      <p:sp>
        <p:nvSpPr>
          <p:cNvPr id="6" name="Content Placeholder 5">
            <a:extLst>
              <a:ext uri="{FF2B5EF4-FFF2-40B4-BE49-F238E27FC236}">
                <a16:creationId xmlns:a16="http://schemas.microsoft.com/office/drawing/2014/main" id="{9143897D-5DF7-339B-1DF4-A35D535F272A}"/>
              </a:ext>
            </a:extLst>
          </p:cNvPr>
          <p:cNvSpPr>
            <a:spLocks noGrp="1"/>
          </p:cNvSpPr>
          <p:nvPr>
            <p:ph idx="1"/>
          </p:nvPr>
        </p:nvSpPr>
        <p:spPr>
          <a:xfrm>
            <a:off x="223298" y="1253331"/>
            <a:ext cx="7886700" cy="4351338"/>
          </a:xfrm>
        </p:spPr>
        <p:txBody>
          <a:bodyPr>
            <a:normAutofit fontScale="62500" lnSpcReduction="20000"/>
          </a:bodyPr>
          <a:lstStyle/>
          <a:p>
            <a:pPr algn="l"/>
            <a:r>
              <a:rPr lang="en-GB" b="1" i="0" dirty="0">
                <a:solidFill>
                  <a:srgbClr val="0070C0"/>
                </a:solidFill>
                <a:effectLst/>
                <a:latin typeface="Arial" panose="020B0604020202020204" pitchFamily="34" charset="0"/>
                <a:cs typeface="Arial" panose="020B0604020202020204" pitchFamily="34" charset="0"/>
              </a:rPr>
              <a:t>Revisit the issue </a:t>
            </a:r>
            <a:r>
              <a:rPr lang="en-GB" b="0" i="0" dirty="0">
                <a:solidFill>
                  <a:srgbClr val="0070C0"/>
                </a:solidFill>
                <a:effectLst/>
                <a:latin typeface="Arial" panose="020B0604020202020204" pitchFamily="34" charset="0"/>
                <a:cs typeface="Arial" panose="020B0604020202020204" pitchFamily="34" charset="0"/>
              </a:rPr>
              <a:t>- Lower mathematics attainment in primary school for low-income pupils with additional learning needs.</a:t>
            </a:r>
          </a:p>
          <a:p>
            <a:pPr algn="l"/>
            <a:r>
              <a:rPr lang="en-GB" b="1" i="0" dirty="0">
                <a:solidFill>
                  <a:srgbClr val="0070C0"/>
                </a:solidFill>
                <a:effectLst/>
                <a:latin typeface="Arial" panose="020B0604020202020204" pitchFamily="34" charset="0"/>
                <a:cs typeface="Arial" panose="020B0604020202020204" pitchFamily="34" charset="0"/>
              </a:rPr>
              <a:t>Adopt whole systems approach </a:t>
            </a:r>
            <a:r>
              <a:rPr lang="en-GB" b="0" i="0" dirty="0">
                <a:solidFill>
                  <a:srgbClr val="0070C0"/>
                </a:solidFill>
                <a:effectLst/>
                <a:latin typeface="Arial" panose="020B0604020202020204" pitchFamily="34" charset="0"/>
                <a:cs typeface="Arial" panose="020B0604020202020204" pitchFamily="34" charset="0"/>
              </a:rPr>
              <a:t>- considering educational, social, economic, health, and policy systems affecting pupils’ attainment in maths. Include theoretical constructs, Bronfenbrenner, Gibson’s Affordance Theory, Capability Approach</a:t>
            </a:r>
          </a:p>
          <a:p>
            <a:pPr algn="l"/>
            <a:r>
              <a:rPr lang="en-GB" b="1" i="0" dirty="0">
                <a:solidFill>
                  <a:srgbClr val="0070C0"/>
                </a:solidFill>
                <a:effectLst/>
                <a:latin typeface="Arial" panose="020B0604020202020204" pitchFamily="34" charset="0"/>
                <a:cs typeface="Arial" panose="020B0604020202020204" pitchFamily="34" charset="0"/>
              </a:rPr>
              <a:t>Action plan strategies </a:t>
            </a:r>
            <a:r>
              <a:rPr lang="en-GB" b="0" i="0" dirty="0">
                <a:solidFill>
                  <a:srgbClr val="0070C0"/>
                </a:solidFill>
                <a:effectLst/>
                <a:latin typeface="Arial" panose="020B0604020202020204" pitchFamily="34" charset="0"/>
                <a:cs typeface="Arial" panose="020B0604020202020204" pitchFamily="34" charset="0"/>
              </a:rPr>
              <a:t>– holistic approach to needs assessment, network collaborations, curriculum adaptation, teacher training, resource allocation, and community engagement.</a:t>
            </a:r>
          </a:p>
          <a:p>
            <a:pPr algn="l"/>
            <a:r>
              <a:rPr lang="en-GB" b="1" i="0" dirty="0">
                <a:solidFill>
                  <a:srgbClr val="0070C0"/>
                </a:solidFill>
                <a:effectLst/>
                <a:latin typeface="Arial" panose="020B0604020202020204" pitchFamily="34" charset="0"/>
                <a:cs typeface="Arial" panose="020B0604020202020204" pitchFamily="34" charset="0"/>
              </a:rPr>
              <a:t>Implement changes </a:t>
            </a:r>
            <a:r>
              <a:rPr lang="en-GB" b="0" i="0" dirty="0">
                <a:solidFill>
                  <a:srgbClr val="0070C0"/>
                </a:solidFill>
                <a:effectLst/>
                <a:latin typeface="Arial" panose="020B0604020202020204" pitchFamily="34" charset="0"/>
                <a:cs typeface="Arial" panose="020B0604020202020204" pitchFamily="34" charset="0"/>
              </a:rPr>
              <a:t>- professional development, heterogeneous grouping, compassionate pedagogy, resource deployment, and cross-system support groups.</a:t>
            </a:r>
          </a:p>
          <a:p>
            <a:pPr algn="l"/>
            <a:r>
              <a:rPr lang="en-GB" b="1" i="0" dirty="0">
                <a:solidFill>
                  <a:srgbClr val="0070C0"/>
                </a:solidFill>
                <a:effectLst/>
                <a:latin typeface="Arial" panose="020B0604020202020204" pitchFamily="34" charset="0"/>
                <a:cs typeface="Arial" panose="020B0604020202020204" pitchFamily="34" charset="0"/>
              </a:rPr>
              <a:t>Evaluate using </a:t>
            </a:r>
            <a:r>
              <a:rPr lang="en-GB" b="1" i="0" dirty="0" err="1">
                <a:solidFill>
                  <a:srgbClr val="0070C0"/>
                </a:solidFill>
                <a:effectLst/>
                <a:latin typeface="Arial" panose="020B0604020202020204" pitchFamily="34" charset="0"/>
                <a:cs typeface="Arial" panose="020B0604020202020204" pitchFamily="34" charset="0"/>
              </a:rPr>
              <a:t>CIPP</a:t>
            </a:r>
            <a:r>
              <a:rPr lang="en-GB" b="1" i="0" dirty="0">
                <a:solidFill>
                  <a:srgbClr val="0070C0"/>
                </a:solidFill>
                <a:effectLst/>
                <a:latin typeface="Arial" panose="020B0604020202020204" pitchFamily="34" charset="0"/>
                <a:cs typeface="Arial" panose="020B0604020202020204" pitchFamily="34" charset="0"/>
              </a:rPr>
              <a:t> model </a:t>
            </a:r>
            <a:r>
              <a:rPr lang="en-GB" b="0" i="0" dirty="0">
                <a:solidFill>
                  <a:srgbClr val="0070C0"/>
                </a:solidFill>
                <a:effectLst/>
                <a:latin typeface="Arial" panose="020B0604020202020204" pitchFamily="34" charset="0"/>
                <a:cs typeface="Arial" panose="020B0604020202020204" pitchFamily="34" charset="0"/>
              </a:rPr>
              <a:t>[Daniel </a:t>
            </a:r>
            <a:r>
              <a:rPr lang="en-GB" b="0" i="0" dirty="0" err="1">
                <a:solidFill>
                  <a:srgbClr val="0070C0"/>
                </a:solidFill>
                <a:effectLst/>
                <a:latin typeface="Arial" panose="020B0604020202020204" pitchFamily="34" charset="0"/>
                <a:cs typeface="Arial" panose="020B0604020202020204" pitchFamily="34" charset="0"/>
              </a:rPr>
              <a:t>Stufflebeam</a:t>
            </a:r>
            <a:r>
              <a:rPr lang="en-GB" b="0" i="0" dirty="0">
                <a:solidFill>
                  <a:srgbClr val="0070C0"/>
                </a:solidFill>
                <a:effectLst/>
                <a:latin typeface="Arial" panose="020B0604020202020204" pitchFamily="34" charset="0"/>
                <a:cs typeface="Arial" panose="020B0604020202020204" pitchFamily="34" charset="0"/>
              </a:rPr>
              <a:t>] - assess context, inputs, processes, and products throughout implementation.</a:t>
            </a:r>
          </a:p>
          <a:p>
            <a:pPr algn="l"/>
            <a:r>
              <a:rPr lang="en-GB" b="1" i="0" dirty="0">
                <a:solidFill>
                  <a:srgbClr val="0070C0"/>
                </a:solidFill>
                <a:effectLst/>
                <a:latin typeface="Arial" panose="020B0604020202020204" pitchFamily="34" charset="0"/>
                <a:cs typeface="Arial" panose="020B0604020202020204" pitchFamily="34" charset="0"/>
              </a:rPr>
              <a:t>Critical justification: </a:t>
            </a:r>
            <a:r>
              <a:rPr lang="en-GB" b="0" i="0" dirty="0">
                <a:solidFill>
                  <a:srgbClr val="0070C0"/>
                </a:solidFill>
                <a:effectLst/>
                <a:latin typeface="Arial" panose="020B0604020202020204" pitchFamily="34" charset="0"/>
                <a:cs typeface="Arial" panose="020B0604020202020204" pitchFamily="34" charset="0"/>
              </a:rPr>
              <a:t>early intervention, research-based strategies, addressing 'working poor', and continuous improvement through robust evaluation.</a:t>
            </a:r>
          </a:p>
          <a:p>
            <a:pPr algn="l"/>
            <a:r>
              <a:rPr lang="en-GB" b="1" i="0" dirty="0">
                <a:solidFill>
                  <a:srgbClr val="0070C0"/>
                </a:solidFill>
                <a:effectLst/>
                <a:latin typeface="Arial" panose="020B0604020202020204" pitchFamily="34" charset="0"/>
                <a:cs typeface="Arial" panose="020B0604020202020204" pitchFamily="34" charset="0"/>
              </a:rPr>
              <a:t>Uncovering Implicit Theories</a:t>
            </a:r>
            <a:r>
              <a:rPr lang="en-GB" b="0" i="0" dirty="0">
                <a:solidFill>
                  <a:srgbClr val="0070C0"/>
                </a:solidFill>
                <a:effectLst/>
                <a:latin typeface="Arial" panose="020B0604020202020204" pitchFamily="34" charset="0"/>
                <a:cs typeface="Arial" panose="020B0604020202020204" pitchFamily="34" charset="0"/>
              </a:rPr>
              <a:t>: The Hidden Frameworks in Research</a:t>
            </a:r>
          </a:p>
          <a:p>
            <a:endParaRPr lang="en-GB" dirty="0"/>
          </a:p>
        </p:txBody>
      </p:sp>
    </p:spTree>
    <p:extLst>
      <p:ext uri="{BB962C8B-B14F-4D97-AF65-F5344CB8AC3E}">
        <p14:creationId xmlns:p14="http://schemas.microsoft.com/office/powerpoint/2010/main" val="28421041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3D67E-F406-BE97-0DD5-B947C4A2244F}"/>
              </a:ext>
            </a:extLst>
          </p:cNvPr>
          <p:cNvSpPr>
            <a:spLocks noGrp="1"/>
          </p:cNvSpPr>
          <p:nvPr>
            <p:ph type="title"/>
          </p:nvPr>
        </p:nvSpPr>
        <p:spPr>
          <a:xfrm>
            <a:off x="-68933" y="-257043"/>
            <a:ext cx="7886700" cy="1325563"/>
          </a:xfrm>
        </p:spPr>
        <p:txBody>
          <a:bodyPr>
            <a:normAutofit fontScale="90000"/>
          </a:bodyPr>
          <a:lstStyle/>
          <a:p>
            <a:pPr algn="ctr"/>
            <a:br>
              <a:rPr lang="en-GB" sz="4400" kern="100" dirty="0">
                <a:effectLst/>
                <a:latin typeface="Aptos" panose="020B0004020202020204" pitchFamily="34" charset="0"/>
                <a:ea typeface="Aptos" panose="020B0004020202020204" pitchFamily="34" charset="0"/>
                <a:cs typeface="Times New Roman" panose="02020603050405020304" pitchFamily="18" charset="0"/>
              </a:rPr>
            </a:br>
            <a:r>
              <a:rPr lang="en-GB" sz="2700" kern="100" dirty="0">
                <a:latin typeface="Arial" panose="020B0604020202020204" pitchFamily="34" charset="0"/>
                <a:ea typeface="Aptos" panose="020B0004020202020204" pitchFamily="34" charset="0"/>
                <a:cs typeface="Times New Roman" panose="02020603050405020304" pitchFamily="18" charset="0"/>
              </a:rPr>
              <a:t>A 120-Second Spotlight: My Assignment in a Flash</a:t>
            </a:r>
            <a:br>
              <a:rPr lang="en-GB" sz="2700" kern="100" dirty="0">
                <a:latin typeface="Arial" panose="020B0604020202020204" pitchFamily="34" charset="0"/>
                <a:ea typeface="Aptos" panose="020B0004020202020204" pitchFamily="34" charset="0"/>
                <a:cs typeface="Times New Roman" panose="02020603050405020304" pitchFamily="18" charset="0"/>
              </a:rPr>
            </a:br>
            <a:r>
              <a:rPr lang="en-GB" sz="2700" kern="100" dirty="0">
                <a:latin typeface="Arial" panose="020B0604020202020204" pitchFamily="34" charset="0"/>
                <a:ea typeface="Aptos" panose="020B0004020202020204" pitchFamily="34" charset="0"/>
                <a:cs typeface="Times New Roman" panose="02020603050405020304" pitchFamily="18" charset="0"/>
              </a:rPr>
              <a:t>Part 2</a:t>
            </a:r>
            <a:endParaRPr lang="en-GB" sz="2700" dirty="0"/>
          </a:p>
        </p:txBody>
      </p:sp>
      <p:sp>
        <p:nvSpPr>
          <p:cNvPr id="3" name="Content Placeholder 2">
            <a:extLst>
              <a:ext uri="{FF2B5EF4-FFF2-40B4-BE49-F238E27FC236}">
                <a16:creationId xmlns:a16="http://schemas.microsoft.com/office/drawing/2014/main" id="{BC39BEDE-9FA4-4DD2-BA28-CB86680966E7}"/>
              </a:ext>
            </a:extLst>
          </p:cNvPr>
          <p:cNvSpPr>
            <a:spLocks noGrp="1"/>
          </p:cNvSpPr>
          <p:nvPr>
            <p:ph idx="1"/>
          </p:nvPr>
        </p:nvSpPr>
        <p:spPr>
          <a:xfrm>
            <a:off x="81895" y="1253331"/>
            <a:ext cx="7886700" cy="4351338"/>
          </a:xfrm>
        </p:spPr>
        <p:txBody>
          <a:bodyPr>
            <a:normAutofit fontScale="77500" lnSpcReduction="20000"/>
          </a:bodyPr>
          <a:lstStyle/>
          <a:p>
            <a:pPr>
              <a:lnSpc>
                <a:spcPct val="107000"/>
              </a:lnSpc>
              <a:spcAft>
                <a:spcPts val="800"/>
              </a:spcAft>
            </a:pPr>
            <a:r>
              <a:rPr lang="en-GB" sz="1900" b="1" kern="100" dirty="0">
                <a:solidFill>
                  <a:schemeClr val="accent1"/>
                </a:solidFill>
                <a:effectLst/>
                <a:latin typeface="Arial" panose="020B0604020202020204" pitchFamily="34" charset="0"/>
                <a:ea typeface="Aptos" panose="020B0004020202020204" pitchFamily="34" charset="0"/>
                <a:cs typeface="Times New Roman" panose="02020603050405020304" pitchFamily="18" charset="0"/>
              </a:rPr>
              <a:t>Revisit the issue</a:t>
            </a:r>
            <a:r>
              <a:rPr lang="en-GB" sz="1900" kern="100" dirty="0">
                <a:solidFill>
                  <a:schemeClr val="accent1"/>
                </a:solidFill>
                <a:effectLst/>
                <a:latin typeface="Arial" panose="020B0604020202020204" pitchFamily="34" charset="0"/>
                <a:ea typeface="Aptos" panose="020B0004020202020204" pitchFamily="34" charset="0"/>
                <a:cs typeface="Times New Roman" panose="02020603050405020304" pitchFamily="18" charset="0"/>
              </a:rPr>
              <a:t> - Lower mathematics attainment in primary school for low-income pupils with additional learning needs.</a:t>
            </a:r>
            <a:endParaRPr lang="en-GB" sz="1900" kern="100" dirty="0">
              <a:solidFill>
                <a:schemeClr val="accent1"/>
              </a:solidFill>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900" b="1" kern="100" dirty="0">
                <a:solidFill>
                  <a:schemeClr val="accent1"/>
                </a:solidFill>
                <a:effectLst/>
                <a:latin typeface="Arial" panose="020B0604020202020204" pitchFamily="34" charset="0"/>
                <a:ea typeface="Aptos" panose="020B0004020202020204" pitchFamily="34" charset="0"/>
                <a:cs typeface="Times New Roman" panose="02020603050405020304" pitchFamily="18" charset="0"/>
              </a:rPr>
              <a:t>Adopt whole systems approach</a:t>
            </a:r>
            <a:r>
              <a:rPr lang="en-GB" sz="1900" kern="100" dirty="0">
                <a:solidFill>
                  <a:schemeClr val="accent1"/>
                </a:solidFill>
                <a:effectLst/>
                <a:latin typeface="Arial" panose="020B0604020202020204" pitchFamily="34" charset="0"/>
                <a:ea typeface="Aptos" panose="020B0004020202020204" pitchFamily="34" charset="0"/>
                <a:cs typeface="Times New Roman" panose="02020603050405020304" pitchFamily="18" charset="0"/>
              </a:rPr>
              <a:t> - considering educational, social, economic, health, and policy systems affecting pupils’ attainment in maths.  Include theoretical constructs, Bronfenbrenner, Gibson’s Affordance Theory, Capability Approach</a:t>
            </a:r>
            <a:endParaRPr lang="en-GB" sz="1900" kern="100" dirty="0">
              <a:solidFill>
                <a:schemeClr val="accent1"/>
              </a:solidFill>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900" b="1" kern="100" dirty="0">
                <a:solidFill>
                  <a:schemeClr val="accent1"/>
                </a:solidFill>
                <a:effectLst/>
                <a:latin typeface="Arial" panose="020B0604020202020204" pitchFamily="34" charset="0"/>
                <a:ea typeface="Aptos" panose="020B0004020202020204" pitchFamily="34" charset="0"/>
                <a:cs typeface="Times New Roman" panose="02020603050405020304" pitchFamily="18" charset="0"/>
              </a:rPr>
              <a:t>Action plan strategies </a:t>
            </a:r>
            <a:r>
              <a:rPr lang="en-GB" sz="1900" kern="100" dirty="0">
                <a:solidFill>
                  <a:schemeClr val="accent1"/>
                </a:solidFill>
                <a:effectLst/>
                <a:latin typeface="Arial" panose="020B0604020202020204" pitchFamily="34" charset="0"/>
                <a:ea typeface="Aptos" panose="020B0004020202020204" pitchFamily="34" charset="0"/>
                <a:cs typeface="Times New Roman" panose="02020603050405020304" pitchFamily="18" charset="0"/>
              </a:rPr>
              <a:t>– holistic approach to needs assessment, network collaborations, curriculum adaptation, teacher training, resource allocation, and community engagement.</a:t>
            </a:r>
            <a:endParaRPr lang="en-GB" sz="1900" kern="100" dirty="0">
              <a:solidFill>
                <a:schemeClr val="accent1"/>
              </a:solidFill>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900" b="1" kern="100" dirty="0">
                <a:solidFill>
                  <a:schemeClr val="accent1"/>
                </a:solidFill>
                <a:effectLst/>
                <a:latin typeface="Arial" panose="020B0604020202020204" pitchFamily="34" charset="0"/>
                <a:ea typeface="Aptos" panose="020B0004020202020204" pitchFamily="34" charset="0"/>
                <a:cs typeface="Times New Roman" panose="02020603050405020304" pitchFamily="18" charset="0"/>
              </a:rPr>
              <a:t>Implement changes - </a:t>
            </a:r>
            <a:r>
              <a:rPr lang="en-GB" sz="1900" kern="100" dirty="0">
                <a:solidFill>
                  <a:schemeClr val="accent1"/>
                </a:solidFill>
                <a:effectLst/>
                <a:latin typeface="Arial" panose="020B0604020202020204" pitchFamily="34" charset="0"/>
                <a:ea typeface="Aptos" panose="020B0004020202020204" pitchFamily="34" charset="0"/>
                <a:cs typeface="Times New Roman" panose="02020603050405020304" pitchFamily="18" charset="0"/>
              </a:rPr>
              <a:t>professional development, heterogeneous grouping, compassionate pedagogy, resource deployment, and cross-system support groups.</a:t>
            </a:r>
            <a:endParaRPr lang="en-GB" sz="1900" kern="100" dirty="0">
              <a:solidFill>
                <a:schemeClr val="accent1"/>
              </a:solidFill>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900" b="1" kern="100" dirty="0">
                <a:solidFill>
                  <a:schemeClr val="accent1"/>
                </a:solidFill>
                <a:effectLst/>
                <a:latin typeface="Arial" panose="020B0604020202020204" pitchFamily="34" charset="0"/>
                <a:ea typeface="Aptos" panose="020B0004020202020204" pitchFamily="34" charset="0"/>
                <a:cs typeface="Times New Roman" panose="02020603050405020304" pitchFamily="18" charset="0"/>
              </a:rPr>
              <a:t>Evaluate using CIPP model </a:t>
            </a:r>
            <a:r>
              <a:rPr lang="en-GB" sz="1900" kern="100" dirty="0">
                <a:solidFill>
                  <a:schemeClr val="accent1"/>
                </a:solidFill>
                <a:effectLst/>
                <a:latin typeface="Arial" panose="020B0604020202020204" pitchFamily="34" charset="0"/>
                <a:ea typeface="Aptos" panose="020B0004020202020204" pitchFamily="34" charset="0"/>
                <a:cs typeface="Times New Roman" panose="02020603050405020304" pitchFamily="18" charset="0"/>
              </a:rPr>
              <a:t>[Daniel </a:t>
            </a:r>
            <a:r>
              <a:rPr lang="en-GB" sz="1900" kern="100" dirty="0" err="1">
                <a:solidFill>
                  <a:schemeClr val="accent1"/>
                </a:solidFill>
                <a:effectLst/>
                <a:latin typeface="Arial" panose="020B0604020202020204" pitchFamily="34" charset="0"/>
                <a:ea typeface="Aptos" panose="020B0004020202020204" pitchFamily="34" charset="0"/>
                <a:cs typeface="Times New Roman" panose="02020603050405020304" pitchFamily="18" charset="0"/>
              </a:rPr>
              <a:t>Stufflebeam</a:t>
            </a:r>
            <a:r>
              <a:rPr lang="en-GB" sz="1900" kern="100" dirty="0">
                <a:solidFill>
                  <a:schemeClr val="accent1"/>
                </a:solidFill>
                <a:effectLst/>
                <a:latin typeface="Arial" panose="020B0604020202020204" pitchFamily="34" charset="0"/>
                <a:ea typeface="Aptos" panose="020B0004020202020204" pitchFamily="34" charset="0"/>
                <a:cs typeface="Times New Roman" panose="02020603050405020304" pitchFamily="18" charset="0"/>
              </a:rPr>
              <a:t>] - assess context, inputs, processes, and products throughout implementation.</a:t>
            </a:r>
            <a:endParaRPr lang="en-GB" sz="1900" kern="100" dirty="0">
              <a:solidFill>
                <a:schemeClr val="accent1"/>
              </a:solidFill>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900" b="1" kern="100" dirty="0">
                <a:solidFill>
                  <a:schemeClr val="accent1"/>
                </a:solidFill>
                <a:effectLst/>
                <a:latin typeface="Arial" panose="020B0604020202020204" pitchFamily="34" charset="0"/>
                <a:ea typeface="Aptos" panose="020B0004020202020204" pitchFamily="34" charset="0"/>
                <a:cs typeface="Times New Roman" panose="02020603050405020304" pitchFamily="18" charset="0"/>
              </a:rPr>
              <a:t>Critical justification:</a:t>
            </a:r>
            <a:r>
              <a:rPr lang="en-GB" sz="1900" kern="100" dirty="0">
                <a:solidFill>
                  <a:schemeClr val="accent1"/>
                </a:solidFill>
                <a:effectLst/>
                <a:latin typeface="Arial" panose="020B0604020202020204" pitchFamily="34" charset="0"/>
                <a:ea typeface="Aptos" panose="020B0004020202020204" pitchFamily="34" charset="0"/>
                <a:cs typeface="Times New Roman" panose="02020603050405020304" pitchFamily="18" charset="0"/>
              </a:rPr>
              <a:t> early intervention, research-based strategies, addressing 'working poor', and continuous improvement through robust evaluation.</a:t>
            </a:r>
            <a:endParaRPr lang="en-GB" sz="1900" kern="100" dirty="0">
              <a:solidFill>
                <a:schemeClr val="accent1"/>
              </a:solidFill>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3831998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67B14C2-4C5C-844A-B563-62FF49017299}"/>
              </a:ext>
            </a:extLst>
          </p:cNvPr>
          <p:cNvSpPr/>
          <p:nvPr/>
        </p:nvSpPr>
        <p:spPr>
          <a:xfrm>
            <a:off x="0" y="0"/>
            <a:ext cx="9249104" cy="693682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hape&#10;&#10;Description automatically generated">
            <a:extLst>
              <a:ext uri="{FF2B5EF4-FFF2-40B4-BE49-F238E27FC236}">
                <a16:creationId xmlns:a16="http://schemas.microsoft.com/office/drawing/2014/main" id="{8F17B5EE-92C0-E340-9254-43FA035AD31A}"/>
              </a:ext>
            </a:extLst>
          </p:cNvPr>
          <p:cNvPicPr>
            <a:picLocks noChangeAspect="1"/>
          </p:cNvPicPr>
          <p:nvPr/>
        </p:nvPicPr>
        <p:blipFill>
          <a:blip r:embed="rId3"/>
          <a:stretch>
            <a:fillRect/>
          </a:stretch>
        </p:blipFill>
        <p:spPr>
          <a:xfrm>
            <a:off x="0" y="0"/>
            <a:ext cx="9434949" cy="6936828"/>
          </a:xfrm>
          <a:prstGeom prst="rect">
            <a:avLst/>
          </a:prstGeom>
        </p:spPr>
      </p:pic>
      <p:sp>
        <p:nvSpPr>
          <p:cNvPr id="2" name="Title 1">
            <a:extLst>
              <a:ext uri="{FF2B5EF4-FFF2-40B4-BE49-F238E27FC236}">
                <a16:creationId xmlns:a16="http://schemas.microsoft.com/office/drawing/2014/main" id="{882DA0BC-5186-0244-90EB-CAAA6FB9F5A8}"/>
              </a:ext>
            </a:extLst>
          </p:cNvPr>
          <p:cNvSpPr>
            <a:spLocks noGrp="1"/>
          </p:cNvSpPr>
          <p:nvPr>
            <p:ph type="ctrTitle"/>
          </p:nvPr>
        </p:nvSpPr>
        <p:spPr>
          <a:xfrm>
            <a:off x="615477" y="4246818"/>
            <a:ext cx="4054366" cy="1051226"/>
          </a:xfrm>
        </p:spPr>
        <p:txBody>
          <a:bodyPr vert="horz" lIns="91440" tIns="45720" rIns="91440" bIns="45720" rtlCol="0" anchor="b">
            <a:noAutofit/>
          </a:bodyPr>
          <a:lstStyle/>
          <a:p>
            <a:pPr algn="l"/>
            <a:r>
              <a:rPr lang="en-US" sz="3200" dirty="0">
                <a:solidFill>
                  <a:schemeClr val="bg1"/>
                </a:solidFill>
                <a:latin typeface="Arial"/>
                <a:cs typeface="Helvetica"/>
              </a:rPr>
              <a:t>Core Strand 3:</a:t>
            </a:r>
            <a:r>
              <a:rPr lang="en-US" sz="3200" dirty="0">
                <a:latin typeface="Helvetica"/>
                <a:cs typeface="Helvetica"/>
              </a:rPr>
              <a:t> </a:t>
            </a:r>
            <a:r>
              <a:rPr lang="en-US" sz="3200" dirty="0">
                <a:solidFill>
                  <a:schemeClr val="bg1"/>
                </a:solidFill>
                <a:latin typeface="Helvetica"/>
                <a:cs typeface="Helvetica"/>
              </a:rPr>
              <a:t>Whole systems approaches and how to plan for positive change</a:t>
            </a:r>
            <a:endParaRPr lang="en-US" sz="3200" dirty="0">
              <a:solidFill>
                <a:schemeClr val="bg1"/>
              </a:solidFill>
              <a:latin typeface="Arial"/>
              <a:cs typeface="Arial"/>
            </a:endParaRPr>
          </a:p>
        </p:txBody>
      </p:sp>
      <p:pic>
        <p:nvPicPr>
          <p:cNvPr id="7" name="Picture 6" descr="A picture containing text&#10;&#10;Description automatically generated">
            <a:extLst>
              <a:ext uri="{FF2B5EF4-FFF2-40B4-BE49-F238E27FC236}">
                <a16:creationId xmlns:a16="http://schemas.microsoft.com/office/drawing/2014/main" id="{F88A6AFA-07E5-B44A-A580-BC2055CC3EF4}"/>
              </a:ext>
            </a:extLst>
          </p:cNvPr>
          <p:cNvPicPr>
            <a:picLocks noChangeAspect="1"/>
          </p:cNvPicPr>
          <p:nvPr/>
        </p:nvPicPr>
        <p:blipFill>
          <a:blip r:embed="rId4"/>
          <a:stretch>
            <a:fillRect/>
          </a:stretch>
        </p:blipFill>
        <p:spPr>
          <a:xfrm>
            <a:off x="5954316" y="367205"/>
            <a:ext cx="2938091" cy="1966091"/>
          </a:xfrm>
          <a:prstGeom prst="rect">
            <a:avLst/>
          </a:prstGeom>
        </p:spPr>
      </p:pic>
      <p:sp>
        <p:nvSpPr>
          <p:cNvPr id="3" name="TextBox 2">
            <a:extLst>
              <a:ext uri="{FF2B5EF4-FFF2-40B4-BE49-F238E27FC236}">
                <a16:creationId xmlns:a16="http://schemas.microsoft.com/office/drawing/2014/main" id="{B300B6B7-1CE3-6B24-4ED9-A0F8434C957B}"/>
              </a:ext>
            </a:extLst>
          </p:cNvPr>
          <p:cNvSpPr txBox="1"/>
          <p:nvPr/>
        </p:nvSpPr>
        <p:spPr>
          <a:xfrm>
            <a:off x="615477" y="581657"/>
            <a:ext cx="4428484"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cy" sz="3200" dirty="0">
                <a:solidFill>
                  <a:schemeClr val="bg1"/>
                </a:solidFill>
                <a:latin typeface="Arial"/>
                <a:cs typeface="Helvetica"/>
              </a:rPr>
              <a:t>Llinyn Craidd 3:</a:t>
            </a:r>
            <a:r>
              <a:rPr lang="cy" sz="3200" dirty="0">
                <a:latin typeface="Helvetica"/>
                <a:cs typeface="Helvetica"/>
              </a:rPr>
              <a:t> </a:t>
            </a:r>
          </a:p>
          <a:p>
            <a:r>
              <a:rPr lang="cy" sz="3200" dirty="0">
                <a:solidFill>
                  <a:schemeClr val="bg1"/>
                </a:solidFill>
                <a:latin typeface="Helvetica"/>
                <a:cs typeface="Helvetica"/>
              </a:rPr>
              <a:t>Dulliau system gyfan a sut i gynllunio ar gyfer newid cadarnhaol</a:t>
            </a:r>
            <a:endParaRPr lang="en-US" sz="3200" dirty="0">
              <a:solidFill>
                <a:schemeClr val="bg1"/>
              </a:solidFill>
              <a:highlight>
                <a:srgbClr val="FFFF00"/>
              </a:highlight>
              <a:latin typeface="Arial"/>
              <a:cs typeface="Arial"/>
            </a:endParaRPr>
          </a:p>
        </p:txBody>
      </p:sp>
    </p:spTree>
    <p:extLst>
      <p:ext uri="{BB962C8B-B14F-4D97-AF65-F5344CB8AC3E}">
        <p14:creationId xmlns:p14="http://schemas.microsoft.com/office/powerpoint/2010/main" val="617962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525B2-75E7-2083-42FE-161EFD6089CE}"/>
              </a:ext>
            </a:extLst>
          </p:cNvPr>
          <p:cNvSpPr>
            <a:spLocks noGrp="1"/>
          </p:cNvSpPr>
          <p:nvPr>
            <p:ph type="title"/>
          </p:nvPr>
        </p:nvSpPr>
        <p:spPr/>
        <p:txBody>
          <a:bodyPr>
            <a:normAutofit fontScale="90000"/>
          </a:bodyPr>
          <a:lstStyle/>
          <a:p>
            <a:r>
              <a:rPr lang="en-GB" dirty="0" err="1"/>
              <a:t>Cwestiynau</a:t>
            </a:r>
            <a:r>
              <a:rPr lang="en-GB" dirty="0"/>
              <a:t> </a:t>
            </a:r>
            <a:r>
              <a:rPr lang="en-GB" dirty="0" err="1"/>
              <a:t>beirniadol</a:t>
            </a:r>
            <a:r>
              <a:rPr lang="en-GB" dirty="0"/>
              <a:t> </a:t>
            </a:r>
            <a:br>
              <a:rPr lang="en-GB" dirty="0"/>
            </a:br>
            <a:r>
              <a:rPr lang="en-GB" dirty="0">
                <a:solidFill>
                  <a:srgbClr val="0070C0"/>
                </a:solidFill>
              </a:rPr>
              <a:t>Critical questions</a:t>
            </a:r>
            <a:br>
              <a:rPr lang="en-GB" dirty="0"/>
            </a:br>
            <a:endParaRPr lang="en-GB" dirty="0"/>
          </a:p>
        </p:txBody>
      </p:sp>
      <p:sp>
        <p:nvSpPr>
          <p:cNvPr id="4" name="Rectangle 1">
            <a:extLst>
              <a:ext uri="{FF2B5EF4-FFF2-40B4-BE49-F238E27FC236}">
                <a16:creationId xmlns:a16="http://schemas.microsoft.com/office/drawing/2014/main" id="{746714C5-6FDD-1495-80C9-AF88A68FB6C4}"/>
              </a:ext>
            </a:extLst>
          </p:cNvPr>
          <p:cNvSpPr>
            <a:spLocks noGrp="1" noChangeArrowheads="1"/>
          </p:cNvSpPr>
          <p:nvPr>
            <p:ph idx="1"/>
          </p:nvPr>
        </p:nvSpPr>
        <p:spPr bwMode="auto">
          <a:xfrm>
            <a:off x="346364" y="1732157"/>
            <a:ext cx="7190508" cy="2092244"/>
          </a:xfrm>
          <a:prstGeom prst="rect">
            <a:avLst/>
          </a:prstGeom>
          <a:solidFill>
            <a:schemeClr val="bg1"/>
          </a:solidFill>
          <a:ln>
            <a:noFill/>
          </a:ln>
          <a:effectLst/>
        </p:spPr>
        <p:txBody>
          <a:bodyPr vert="horz" wrap="square" lIns="0" tIns="-7935" rIns="0" bIns="-7935" numCol="1" anchor="ctr" anchorCtr="0" compatLnSpc="1">
            <a:prstTxWarp prst="textNoShape">
              <a:avLst/>
            </a:prstTxWarp>
            <a:spAutoFit/>
          </a:bodyPr>
          <a:lstStyle/>
          <a:p>
            <a:pPr eaLnBrk="0" fontAlgn="base" hangingPunct="0">
              <a:lnSpc>
                <a:spcPct val="100000"/>
              </a:lnSpc>
              <a:spcBef>
                <a:spcPct val="0"/>
              </a:spcBef>
              <a:spcAft>
                <a:spcPct val="0"/>
              </a:spcAft>
            </a:pPr>
            <a:r>
              <a:rPr kumimoji="0" lang="cy-GB" altLang="en-US" sz="2400" b="0" i="0" u="none" strike="noStrike" cap="none" normalizeH="0" baseline="0" dirty="0">
                <a:ln>
                  <a:noFill/>
                </a:ln>
                <a:solidFill>
                  <a:srgbClr val="202124"/>
                </a:solidFill>
                <a:effectLst/>
                <a:ea typeface="inherit"/>
                <a:cs typeface="Calibri" panose="020F0502020204030204" pitchFamily="34" charset="0"/>
              </a:rPr>
              <a:t>Ai cyfrifoldeb ysgolion yw mynd i’r afael â thlodi plant? </a:t>
            </a:r>
          </a:p>
          <a:p>
            <a:pPr eaLnBrk="0" fontAlgn="base" hangingPunct="0">
              <a:lnSpc>
                <a:spcPct val="100000"/>
              </a:lnSpc>
              <a:spcBef>
                <a:spcPct val="0"/>
              </a:spcBef>
              <a:spcAft>
                <a:spcPct val="0"/>
              </a:spcAft>
            </a:pPr>
            <a:endParaRPr kumimoji="0" lang="cy-GB" altLang="en-US" sz="2400" b="0" i="0" u="none" strike="noStrike" cap="none" normalizeH="0" baseline="0" dirty="0">
              <a:ln>
                <a:noFill/>
              </a:ln>
              <a:solidFill>
                <a:srgbClr val="202124"/>
              </a:solidFill>
              <a:effectLst/>
              <a:ea typeface="inherit"/>
              <a:cs typeface="Calibri" panose="020F0502020204030204" pitchFamily="34" charset="0"/>
            </a:endParaRPr>
          </a:p>
          <a:p>
            <a:pPr eaLnBrk="0" fontAlgn="base" hangingPunct="0">
              <a:lnSpc>
                <a:spcPct val="100000"/>
              </a:lnSpc>
              <a:spcBef>
                <a:spcPct val="0"/>
              </a:spcBef>
              <a:spcAft>
                <a:spcPct val="0"/>
              </a:spcAft>
            </a:pPr>
            <a:r>
              <a:rPr kumimoji="0" lang="cy-GB" altLang="en-US" sz="2400" b="0" i="0" u="none" strike="noStrike" cap="none" normalizeH="0" baseline="0" dirty="0">
                <a:ln>
                  <a:noFill/>
                </a:ln>
                <a:solidFill>
                  <a:srgbClr val="202124"/>
                </a:solidFill>
                <a:effectLst/>
                <a:ea typeface="inherit"/>
                <a:cs typeface="Calibri"/>
              </a:rPr>
              <a:t>Pa</a:t>
            </a:r>
            <a:r>
              <a:rPr lang="cy-GB" altLang="en-US" sz="2400" dirty="0">
                <a:solidFill>
                  <a:srgbClr val="202124"/>
                </a:solidFill>
                <a:ea typeface="inherit"/>
                <a:cs typeface="Calibri"/>
              </a:rPr>
              <a:t> gymhwysedd</a:t>
            </a:r>
            <a:r>
              <a:rPr kumimoji="0" lang="cy-GB" altLang="en-US" sz="2400" b="0" i="0" u="none" strike="noStrike" cap="none" normalizeH="0" baseline="0" dirty="0">
                <a:ln>
                  <a:noFill/>
                </a:ln>
                <a:solidFill>
                  <a:srgbClr val="202124"/>
                </a:solidFill>
                <a:effectLst/>
                <a:ea typeface="inherit"/>
                <a:cs typeface="Calibri"/>
              </a:rPr>
              <a:t> sydd gan athrawon unigol i wneud newidiadau</a:t>
            </a:r>
            <a:r>
              <a:rPr kumimoji="0" lang="cy-GB" altLang="en-US" sz="2400" b="0" i="0" u="none" strike="noStrike" cap="none" normalizeH="0" baseline="0" dirty="0">
                <a:ln>
                  <a:noFill/>
                </a:ln>
                <a:solidFill>
                  <a:srgbClr val="202124"/>
                </a:solidFill>
                <a:effectLst/>
                <a:ea typeface="inherit"/>
              </a:rPr>
              <a:t>?</a:t>
            </a:r>
          </a:p>
          <a:p>
            <a:pPr eaLnBrk="0" fontAlgn="base" hangingPunct="0">
              <a:lnSpc>
                <a:spcPct val="100000"/>
              </a:lnSpc>
              <a:spcBef>
                <a:spcPct val="0"/>
              </a:spcBef>
              <a:spcAft>
                <a:spcPct val="0"/>
              </a:spcAft>
            </a:pPr>
            <a:endParaRPr lang="cy-GB" altLang="en-US" sz="2000" dirty="0">
              <a:solidFill>
                <a:srgbClr val="202124"/>
              </a:solidFill>
              <a:ea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2100" b="0" i="0" u="none" strike="noStrike" cap="none" normalizeH="0" baseline="0" dirty="0">
                <a:ln>
                  <a:noFill/>
                </a:ln>
                <a:solidFill>
                  <a:srgbClr val="202124"/>
                </a:solidFill>
                <a:effectLst/>
                <a:latin typeface="Arial Unicode MS"/>
                <a:ea typeface="inherit"/>
              </a:rPr>
              <a:t> </a:t>
            </a:r>
          </a:p>
        </p:txBody>
      </p:sp>
      <p:sp>
        <p:nvSpPr>
          <p:cNvPr id="5" name="Content Placeholder 2">
            <a:extLst>
              <a:ext uri="{FF2B5EF4-FFF2-40B4-BE49-F238E27FC236}">
                <a16:creationId xmlns:a16="http://schemas.microsoft.com/office/drawing/2014/main" id="{32163824-A4EC-A6DB-DFC4-2EE20223B389}"/>
              </a:ext>
            </a:extLst>
          </p:cNvPr>
          <p:cNvSpPr txBox="1">
            <a:spLocks/>
          </p:cNvSpPr>
          <p:nvPr/>
        </p:nvSpPr>
        <p:spPr>
          <a:xfrm>
            <a:off x="199160" y="3865867"/>
            <a:ext cx="78867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solidFill>
                  <a:srgbClr val="0070C0"/>
                </a:solidFill>
              </a:rPr>
              <a:t>Is it the responsibility of schools to address child poverty? </a:t>
            </a:r>
          </a:p>
          <a:p>
            <a:r>
              <a:rPr lang="en-GB" sz="2400" dirty="0">
                <a:solidFill>
                  <a:srgbClr val="0070C0"/>
                </a:solidFill>
              </a:rPr>
              <a:t>What capacity to make changes do individual teachers have? </a:t>
            </a:r>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30942241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B28CB-9AE9-7FF9-CA8C-3730C10CC0FB}"/>
              </a:ext>
            </a:extLst>
          </p:cNvPr>
          <p:cNvSpPr>
            <a:spLocks noGrp="1"/>
          </p:cNvSpPr>
          <p:nvPr>
            <p:ph type="title"/>
          </p:nvPr>
        </p:nvSpPr>
        <p:spPr/>
        <p:txBody>
          <a:bodyPr>
            <a:normAutofit/>
          </a:bodyPr>
          <a:lstStyle/>
          <a:p>
            <a:r>
              <a:rPr lang="cy" sz="2400" b="1" dirty="0">
                <a:cs typeface="Calibri Light"/>
              </a:rPr>
              <a:t>Is-Elfen 1 - </a:t>
            </a:r>
            <a:r>
              <a:rPr lang="cy" sz="2400" b="1" dirty="0">
                <a:solidFill>
                  <a:srgbClr val="0070C0"/>
                </a:solidFill>
                <a:cs typeface="Calibri Light"/>
              </a:rPr>
              <a:t>Substrand 1: </a:t>
            </a:r>
            <a:br>
              <a:rPr lang="cy" sz="2400" b="1" dirty="0">
                <a:cs typeface="Calibri Light"/>
              </a:rPr>
            </a:br>
            <a:r>
              <a:rPr lang="cy" sz="2400" b="1" dirty="0">
                <a:cs typeface="Calibri Light"/>
              </a:rPr>
              <a:t>Pam ymagwedd system gyfan? </a:t>
            </a:r>
            <a:br>
              <a:rPr lang="cy" sz="2400" b="1" dirty="0">
                <a:cs typeface="Calibri Light"/>
              </a:rPr>
            </a:br>
            <a:r>
              <a:rPr lang="cy" sz="2400" b="1" dirty="0">
                <a:solidFill>
                  <a:srgbClr val="0070C0"/>
                </a:solidFill>
                <a:cs typeface="Calibri Light"/>
              </a:rPr>
              <a:t>Why a whole systems approach?</a:t>
            </a:r>
            <a:endParaRPr lang="en-GB" sz="2400" b="1" dirty="0">
              <a:solidFill>
                <a:srgbClr val="0070C0"/>
              </a:solidFill>
              <a:cs typeface="Calibri Light"/>
            </a:endParaRPr>
          </a:p>
        </p:txBody>
      </p:sp>
      <p:pic>
        <p:nvPicPr>
          <p:cNvPr id="9" name="Content Placeholder 8" descr="A book with text on it&#10;&#10;Description automatically generated">
            <a:extLst>
              <a:ext uri="{FF2B5EF4-FFF2-40B4-BE49-F238E27FC236}">
                <a16:creationId xmlns:a16="http://schemas.microsoft.com/office/drawing/2014/main" id="{480A0B12-C0E6-BF1B-96EC-49109953D79D}"/>
              </a:ext>
            </a:extLst>
          </p:cNvPr>
          <p:cNvPicPr>
            <a:picLocks noGrp="1" noChangeAspect="1"/>
          </p:cNvPicPr>
          <p:nvPr>
            <p:ph idx="1"/>
          </p:nvPr>
        </p:nvPicPr>
        <p:blipFill>
          <a:blip r:embed="rId3"/>
          <a:stretch>
            <a:fillRect/>
          </a:stretch>
        </p:blipFill>
        <p:spPr>
          <a:xfrm>
            <a:off x="196144" y="1486959"/>
            <a:ext cx="7530093" cy="4351338"/>
          </a:xfrm>
        </p:spPr>
      </p:pic>
    </p:spTree>
    <p:extLst>
      <p:ext uri="{BB962C8B-B14F-4D97-AF65-F5344CB8AC3E}">
        <p14:creationId xmlns:p14="http://schemas.microsoft.com/office/powerpoint/2010/main" val="37069054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4C011-9A02-DFCD-FA58-216B62C1F90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DCFBCA-6E8A-B7EB-E2DA-5BDAD6171744}"/>
              </a:ext>
            </a:extLst>
          </p:cNvPr>
          <p:cNvSpPr>
            <a:spLocks noGrp="1"/>
          </p:cNvSpPr>
          <p:nvPr>
            <p:ph idx="1"/>
          </p:nvPr>
        </p:nvSpPr>
        <p:spPr/>
        <p:txBody>
          <a:bodyPr/>
          <a:lstStyle/>
          <a:p>
            <a:r>
              <a:rPr lang="cy" sz="2800" dirty="0">
                <a:solidFill>
                  <a:schemeClr val="bg1"/>
                </a:solidFill>
                <a:latin typeface="Arial"/>
                <a:cs typeface="Helvetica"/>
              </a:rPr>
              <a:t>Llinyn Craidd 3:</a:t>
            </a:r>
            <a:r>
              <a:rPr lang="cy" sz="2800" dirty="0">
                <a:latin typeface="Helvetica"/>
                <a:cs typeface="Helvetica"/>
              </a:rPr>
              <a:t> </a:t>
            </a:r>
          </a:p>
          <a:p>
            <a:r>
              <a:rPr lang="cy" sz="2800" dirty="0">
                <a:solidFill>
                  <a:schemeClr val="bg1"/>
                </a:solidFill>
                <a:latin typeface="Helvetica"/>
                <a:cs typeface="Helvetica"/>
              </a:rPr>
              <a:t>Dulliau system gyfan a sut i gynllunio ar gyfer newid cadarnhaol</a:t>
            </a:r>
            <a:endParaRPr lang="en-US" sz="2800" dirty="0">
              <a:solidFill>
                <a:schemeClr val="bg1"/>
              </a:solidFill>
              <a:highlight>
                <a:srgbClr val="FFFF00"/>
              </a:highlight>
              <a:latin typeface="Arial"/>
              <a:cs typeface="Arial"/>
            </a:endParaRPr>
          </a:p>
          <a:p>
            <a:pPr marL="0" indent="0">
              <a:buNone/>
            </a:pPr>
            <a:endParaRPr lang="en-GB" dirty="0"/>
          </a:p>
        </p:txBody>
      </p:sp>
      <p:pic>
        <p:nvPicPr>
          <p:cNvPr id="5" name="Picture 4" descr="A diagram of a company&#10;&#10;Description automatically generated with medium confidence">
            <a:extLst>
              <a:ext uri="{FF2B5EF4-FFF2-40B4-BE49-F238E27FC236}">
                <a16:creationId xmlns:a16="http://schemas.microsoft.com/office/drawing/2014/main" id="{3673BCD8-5AF8-26B8-F343-6BADCCDE930C}"/>
              </a:ext>
            </a:extLst>
          </p:cNvPr>
          <p:cNvPicPr>
            <a:picLocks noChangeAspect="1"/>
          </p:cNvPicPr>
          <p:nvPr/>
        </p:nvPicPr>
        <p:blipFill>
          <a:blip r:embed="rId3"/>
          <a:stretch>
            <a:fillRect/>
          </a:stretch>
        </p:blipFill>
        <p:spPr>
          <a:xfrm>
            <a:off x="0" y="0"/>
            <a:ext cx="9144000" cy="6000750"/>
          </a:xfrm>
          <a:prstGeom prst="rect">
            <a:avLst/>
          </a:prstGeom>
        </p:spPr>
      </p:pic>
    </p:spTree>
    <p:extLst>
      <p:ext uri="{BB962C8B-B14F-4D97-AF65-F5344CB8AC3E}">
        <p14:creationId xmlns:p14="http://schemas.microsoft.com/office/powerpoint/2010/main" val="11816931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98318-D5F6-4D91-A74C-4BD8E2521ACE}"/>
              </a:ext>
            </a:extLst>
          </p:cNvPr>
          <p:cNvSpPr>
            <a:spLocks noGrp="1"/>
          </p:cNvSpPr>
          <p:nvPr>
            <p:ph type="title"/>
          </p:nvPr>
        </p:nvSpPr>
        <p:spPr>
          <a:xfrm>
            <a:off x="154925" y="305331"/>
            <a:ext cx="7215563" cy="605119"/>
          </a:xfrm>
        </p:spPr>
        <p:txBody>
          <a:bodyPr>
            <a:noAutofit/>
          </a:bodyPr>
          <a:lstStyle/>
          <a:p>
            <a:r>
              <a:rPr kumimoji="0" lang="cy-GB" altLang="en-US" sz="2000" b="0" i="0" u="none" strike="noStrike" cap="none" normalizeH="0" baseline="0" dirty="0">
                <a:ln>
                  <a:noFill/>
                </a:ln>
                <a:solidFill>
                  <a:srgbClr val="202124"/>
                </a:solidFill>
                <a:effectLst/>
                <a:latin typeface="Arial" panose="020B0604020202020204" pitchFamily="34" charset="0"/>
                <a:ea typeface="inherit"/>
                <a:cs typeface="Arial" panose="020B0604020202020204" pitchFamily="34" charset="0"/>
              </a:rPr>
              <a:t>Mae tlodi yn Broblem Drygionus sy'n gofyn i bob system gydweithio</a:t>
            </a:r>
            <a:r>
              <a:rPr kumimoji="0" lang="cy-GB" alt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br>
              <a:rPr kumimoji="0" lang="cy-GB" alt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br>
            <a:r>
              <a:rPr lang="en-GB" sz="2000" dirty="0">
                <a:solidFill>
                  <a:srgbClr val="0070C0"/>
                </a:solidFill>
                <a:latin typeface="Arial" panose="020B0604020202020204" pitchFamily="34" charset="0"/>
                <a:cs typeface="Arial" panose="020B0604020202020204" pitchFamily="34" charset="0"/>
              </a:rPr>
              <a:t>Poverty is a Wicked Problem that requires all systems to work together</a:t>
            </a:r>
          </a:p>
        </p:txBody>
      </p:sp>
      <p:sp>
        <p:nvSpPr>
          <p:cNvPr id="3" name="Content Placeholder 2">
            <a:extLst>
              <a:ext uri="{FF2B5EF4-FFF2-40B4-BE49-F238E27FC236}">
                <a16:creationId xmlns:a16="http://schemas.microsoft.com/office/drawing/2014/main" id="{4B8B15E2-6772-4241-B1EB-7C3DB501E68C}"/>
              </a:ext>
            </a:extLst>
          </p:cNvPr>
          <p:cNvSpPr>
            <a:spLocks noGrp="1"/>
          </p:cNvSpPr>
          <p:nvPr>
            <p:ph idx="1"/>
          </p:nvPr>
        </p:nvSpPr>
        <p:spPr>
          <a:xfrm>
            <a:off x="154925" y="1148780"/>
            <a:ext cx="7886700" cy="4700703"/>
          </a:xfrm>
        </p:spPr>
        <p:txBody>
          <a:bodyPr vert="horz" lIns="91440" tIns="45720" rIns="91440" bIns="45720" rtlCol="0" anchor="t">
            <a:normAutofit/>
          </a:bodyPr>
          <a:lstStyle/>
          <a:p>
            <a:pPr marL="0" indent="0">
              <a:lnSpc>
                <a:spcPct val="100000"/>
              </a:lnSpc>
              <a:buNone/>
            </a:pPr>
            <a:endParaRPr lang="en-GB" sz="1200" b="1">
              <a:solidFill>
                <a:srgbClr val="825033"/>
              </a:solidFill>
              <a:latin typeface="Arial"/>
              <a:cs typeface="Arial"/>
            </a:endParaRPr>
          </a:p>
          <a:p>
            <a:pPr marL="0" indent="0">
              <a:lnSpc>
                <a:spcPct val="100000"/>
              </a:lnSpc>
              <a:buNone/>
            </a:pPr>
            <a:endParaRPr lang="en-GB" sz="1200" b="1">
              <a:solidFill>
                <a:srgbClr val="825033"/>
              </a:solidFill>
              <a:latin typeface="Arial"/>
              <a:cs typeface="Arial"/>
            </a:endParaRPr>
          </a:p>
          <a:p>
            <a:pPr marL="0" indent="0">
              <a:lnSpc>
                <a:spcPct val="100000"/>
              </a:lnSpc>
              <a:buNone/>
            </a:pPr>
            <a:endParaRPr lang="en-GB" sz="1200" b="1">
              <a:solidFill>
                <a:srgbClr val="825033"/>
              </a:solidFill>
              <a:latin typeface="Arial"/>
              <a:cs typeface="Arial"/>
            </a:endParaRPr>
          </a:p>
        </p:txBody>
      </p:sp>
      <p:sp>
        <p:nvSpPr>
          <p:cNvPr id="5" name="TextBox 4">
            <a:extLst>
              <a:ext uri="{FF2B5EF4-FFF2-40B4-BE49-F238E27FC236}">
                <a16:creationId xmlns:a16="http://schemas.microsoft.com/office/drawing/2014/main" id="{DED053E8-9540-7B6A-9BD4-4552CF5B0F86}"/>
              </a:ext>
            </a:extLst>
          </p:cNvPr>
          <p:cNvSpPr txBox="1"/>
          <p:nvPr/>
        </p:nvSpPr>
        <p:spPr>
          <a:xfrm>
            <a:off x="3200400" y="3200400"/>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cs typeface="Calibri"/>
              </a:rPr>
              <a:t>2</a:t>
            </a:r>
            <a:endParaRPr lang="en-GB">
              <a:cs typeface="Calibri" panose="020F0502020204030204"/>
            </a:endParaRPr>
          </a:p>
        </p:txBody>
      </p:sp>
      <p:pic>
        <p:nvPicPr>
          <p:cNvPr id="6" name="Picture 5" descr="A yellow circles with orange text&#10;&#10;Description automatically generated">
            <a:extLst>
              <a:ext uri="{FF2B5EF4-FFF2-40B4-BE49-F238E27FC236}">
                <a16:creationId xmlns:a16="http://schemas.microsoft.com/office/drawing/2014/main" id="{43DA3012-89CA-10BD-F989-A6257FC0AB21}"/>
              </a:ext>
            </a:extLst>
          </p:cNvPr>
          <p:cNvPicPr>
            <a:picLocks noChangeAspect="1"/>
          </p:cNvPicPr>
          <p:nvPr/>
        </p:nvPicPr>
        <p:blipFill>
          <a:blip r:embed="rId3"/>
          <a:stretch>
            <a:fillRect/>
          </a:stretch>
        </p:blipFill>
        <p:spPr>
          <a:xfrm>
            <a:off x="0" y="1246884"/>
            <a:ext cx="9143999" cy="4700703"/>
          </a:xfrm>
          <a:prstGeom prst="rect">
            <a:avLst/>
          </a:prstGeom>
        </p:spPr>
      </p:pic>
      <p:sp>
        <p:nvSpPr>
          <p:cNvPr id="4" name="Rectangle 1">
            <a:extLst>
              <a:ext uri="{FF2B5EF4-FFF2-40B4-BE49-F238E27FC236}">
                <a16:creationId xmlns:a16="http://schemas.microsoft.com/office/drawing/2014/main" id="{8EC06CC5-1BA0-2395-F2C5-B16641780222}"/>
              </a:ext>
            </a:extLst>
          </p:cNvPr>
          <p:cNvSpPr>
            <a:spLocks noChangeArrowheads="1"/>
          </p:cNvSpPr>
          <p:nvPr/>
        </p:nvSpPr>
        <p:spPr bwMode="auto">
          <a:xfrm>
            <a:off x="0" y="98113"/>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00430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baby sitting in a stroller in a store&#10;&#10;Description automatically generated">
            <a:extLst>
              <a:ext uri="{FF2B5EF4-FFF2-40B4-BE49-F238E27FC236}">
                <a16:creationId xmlns:a16="http://schemas.microsoft.com/office/drawing/2014/main" id="{25C42E99-968C-94C5-75DE-A0501276A44F}"/>
              </a:ext>
            </a:extLst>
          </p:cNvPr>
          <p:cNvPicPr>
            <a:picLocks noGrp="1" noChangeAspect="1"/>
          </p:cNvPicPr>
          <p:nvPr>
            <p:ph idx="1"/>
          </p:nvPr>
        </p:nvPicPr>
        <p:blipFill>
          <a:blip r:embed="rId3"/>
          <a:stretch>
            <a:fillRect/>
          </a:stretch>
        </p:blipFill>
        <p:spPr>
          <a:xfrm>
            <a:off x="520" y="-8938"/>
            <a:ext cx="4364240" cy="3131499"/>
          </a:xfrm>
        </p:spPr>
      </p:pic>
      <p:pic>
        <p:nvPicPr>
          <p:cNvPr id="5" name="Picture 4" descr="A group of people walking in rubble with a person holding a baby">
            <a:extLst>
              <a:ext uri="{FF2B5EF4-FFF2-40B4-BE49-F238E27FC236}">
                <a16:creationId xmlns:a16="http://schemas.microsoft.com/office/drawing/2014/main" id="{25989D8C-E02D-B0AA-34BC-E432344AEC58}"/>
              </a:ext>
            </a:extLst>
          </p:cNvPr>
          <p:cNvPicPr>
            <a:picLocks noChangeAspect="1"/>
          </p:cNvPicPr>
          <p:nvPr/>
        </p:nvPicPr>
        <p:blipFill>
          <a:blip r:embed="rId4"/>
          <a:stretch>
            <a:fillRect/>
          </a:stretch>
        </p:blipFill>
        <p:spPr>
          <a:xfrm>
            <a:off x="4319068" y="-4690"/>
            <a:ext cx="4829402" cy="3140625"/>
          </a:xfrm>
          <a:prstGeom prst="rect">
            <a:avLst/>
          </a:prstGeom>
        </p:spPr>
      </p:pic>
      <p:pic>
        <p:nvPicPr>
          <p:cNvPr id="7" name="Picture 6" descr="A street with a storefront all the shope have closed">
            <a:extLst>
              <a:ext uri="{FF2B5EF4-FFF2-40B4-BE49-F238E27FC236}">
                <a16:creationId xmlns:a16="http://schemas.microsoft.com/office/drawing/2014/main" id="{F898F27D-46A4-15D3-D063-3AA8B1454642}"/>
              </a:ext>
            </a:extLst>
          </p:cNvPr>
          <p:cNvPicPr>
            <a:picLocks noChangeAspect="1"/>
          </p:cNvPicPr>
          <p:nvPr/>
        </p:nvPicPr>
        <p:blipFill>
          <a:blip r:embed="rId5"/>
          <a:stretch>
            <a:fillRect/>
          </a:stretch>
        </p:blipFill>
        <p:spPr>
          <a:xfrm>
            <a:off x="4319423" y="3123328"/>
            <a:ext cx="4820898" cy="2779237"/>
          </a:xfrm>
          <a:prstGeom prst="rect">
            <a:avLst/>
          </a:prstGeom>
        </p:spPr>
      </p:pic>
      <p:pic>
        <p:nvPicPr>
          <p:cNvPr id="8" name="Picture 7" descr="A group of people holding signs&#10;&#10;Description automatically generated">
            <a:extLst>
              <a:ext uri="{FF2B5EF4-FFF2-40B4-BE49-F238E27FC236}">
                <a16:creationId xmlns:a16="http://schemas.microsoft.com/office/drawing/2014/main" id="{E7C4F063-5B4D-FB14-F209-39DD80442CB2}"/>
              </a:ext>
            </a:extLst>
          </p:cNvPr>
          <p:cNvPicPr>
            <a:picLocks noChangeAspect="1"/>
          </p:cNvPicPr>
          <p:nvPr/>
        </p:nvPicPr>
        <p:blipFill>
          <a:blip r:embed="rId6"/>
          <a:stretch>
            <a:fillRect/>
          </a:stretch>
        </p:blipFill>
        <p:spPr>
          <a:xfrm>
            <a:off x="0" y="3127522"/>
            <a:ext cx="4370261" cy="2792195"/>
          </a:xfrm>
          <a:prstGeom prst="rect">
            <a:avLst/>
          </a:prstGeom>
        </p:spPr>
      </p:pic>
    </p:spTree>
    <p:extLst>
      <p:ext uri="{BB962C8B-B14F-4D97-AF65-F5344CB8AC3E}">
        <p14:creationId xmlns:p14="http://schemas.microsoft.com/office/powerpoint/2010/main" val="10796787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F2872-C0BF-9137-CC38-DCD15C1FF7D2}"/>
              </a:ext>
            </a:extLst>
          </p:cNvPr>
          <p:cNvSpPr>
            <a:spLocks noGrp="1"/>
          </p:cNvSpPr>
          <p:nvPr>
            <p:ph type="title"/>
          </p:nvPr>
        </p:nvSpPr>
        <p:spPr/>
        <p:txBody>
          <a:bodyPr/>
          <a:lstStyle/>
          <a:p>
            <a:r>
              <a:rPr lang="cy" dirty="0"/>
              <a:t>Gwaith grŵp /</a:t>
            </a:r>
            <a:r>
              <a:rPr lang="en-US" dirty="0">
                <a:ea typeface="Calibri Light"/>
                <a:cs typeface="Calibri Light"/>
              </a:rPr>
              <a:t>Group work:</a:t>
            </a:r>
            <a:endParaRPr lang="en-US" dirty="0"/>
          </a:p>
        </p:txBody>
      </p:sp>
      <p:sp>
        <p:nvSpPr>
          <p:cNvPr id="3" name="Content Placeholder 2">
            <a:extLst>
              <a:ext uri="{FF2B5EF4-FFF2-40B4-BE49-F238E27FC236}">
                <a16:creationId xmlns:a16="http://schemas.microsoft.com/office/drawing/2014/main" id="{0D0903F8-78D0-36FF-2C3B-EFCDD16F5038}"/>
              </a:ext>
            </a:extLst>
          </p:cNvPr>
          <p:cNvSpPr>
            <a:spLocks noGrp="1"/>
          </p:cNvSpPr>
          <p:nvPr>
            <p:ph idx="1"/>
          </p:nvPr>
        </p:nvSpPr>
        <p:spPr>
          <a:xfrm>
            <a:off x="288045" y="1690689"/>
            <a:ext cx="7886700" cy="4351338"/>
          </a:xfrm>
        </p:spPr>
        <p:txBody>
          <a:bodyPr vert="horz" lIns="91440" tIns="45720" rIns="91440" bIns="45720" rtlCol="0" anchor="t">
            <a:normAutofit/>
          </a:bodyPr>
          <a:lstStyle/>
          <a:p>
            <a:pPr marL="0" indent="0" eaLnBrk="0" fontAlgn="base" hangingPunct="0">
              <a:lnSpc>
                <a:spcPct val="100000"/>
              </a:lnSpc>
              <a:spcBef>
                <a:spcPct val="0"/>
              </a:spcBef>
              <a:spcAft>
                <a:spcPct val="0"/>
              </a:spcAft>
              <a:buNone/>
            </a:pPr>
            <a:r>
              <a:rPr kumimoji="0" lang="cy-GB" altLang="en-US" sz="2400" b="0" i="0" u="none" strike="noStrike" cap="none" normalizeH="0" baseline="0" dirty="0">
                <a:ln>
                  <a:noFill/>
                </a:ln>
                <a:solidFill>
                  <a:srgbClr val="202124"/>
                </a:solidFill>
                <a:effectLst/>
                <a:ea typeface="inherit"/>
              </a:rPr>
              <a:t>O ystyried y dull systemau cyfan, </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2400" b="0" i="0" u="none" strike="noStrike" cap="none" normalizeH="0" baseline="0" dirty="0">
                <a:ln>
                  <a:noFill/>
                </a:ln>
                <a:solidFill>
                  <a:srgbClr val="202124"/>
                </a:solidFill>
                <a:effectLst/>
                <a:ea typeface="inherit"/>
              </a:rPr>
              <a:t>nodwch chwaraewyr y system </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2400" b="0" i="0" u="none" strike="noStrike" cap="none" normalizeH="0" baseline="0" dirty="0">
                <a:ln>
                  <a:noFill/>
                </a:ln>
                <a:solidFill>
                  <a:srgbClr val="202124"/>
                </a:solidFill>
                <a:effectLst/>
                <a:ea typeface="inherit"/>
              </a:rPr>
              <a:t>a lle mae'r rhwystrau i greu newid sefydlog o </a:t>
            </a:r>
          </a:p>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2400" b="0" i="0" u="none" strike="noStrike" cap="none" normalizeH="0" baseline="0" dirty="0">
                <a:ln>
                  <a:noFill/>
                </a:ln>
                <a:solidFill>
                  <a:srgbClr val="202124"/>
                </a:solidFill>
                <a:effectLst/>
                <a:ea typeface="inherit"/>
              </a:rPr>
              <a:t>fewn y system gyfan o un llun o’r sleid nesaf</a:t>
            </a:r>
            <a:r>
              <a:rPr kumimoji="0" lang="cy-GB" altLang="en-US" sz="2400" b="0" i="0" u="none" strike="noStrike" cap="none" normalizeH="0" baseline="0" dirty="0">
                <a:ln>
                  <a:noFill/>
                </a:ln>
                <a:solidFill>
                  <a:schemeClr val="tx1"/>
                </a:solidFill>
                <a:effectLst/>
              </a:rPr>
              <a:t> </a:t>
            </a:r>
          </a:p>
          <a:p>
            <a:pPr marL="0" indent="0">
              <a:buNone/>
            </a:pPr>
            <a:endParaRPr lang="en-US" sz="2400" dirty="0">
              <a:ea typeface="Calibri"/>
              <a:cs typeface="Calibri"/>
            </a:endParaRPr>
          </a:p>
          <a:p>
            <a:pPr marL="0" indent="0">
              <a:buNone/>
            </a:pPr>
            <a:r>
              <a:rPr lang="en-US" sz="2400" dirty="0">
                <a:solidFill>
                  <a:srgbClr val="0070C0"/>
                </a:solidFill>
                <a:ea typeface="Calibri"/>
                <a:cs typeface="Calibri"/>
              </a:rPr>
              <a:t>Considering the whole systems approach, pinpoint the system players and where the barriers are to creating stable change within the whole system in one of photographs on the next slide</a:t>
            </a:r>
            <a:endParaRPr lang="en-US" sz="2400" dirty="0">
              <a:solidFill>
                <a:srgbClr val="0070C0"/>
              </a:solidFill>
            </a:endParaRPr>
          </a:p>
        </p:txBody>
      </p:sp>
    </p:spTree>
    <p:extLst>
      <p:ext uri="{BB962C8B-B14F-4D97-AF65-F5344CB8AC3E}">
        <p14:creationId xmlns:p14="http://schemas.microsoft.com/office/powerpoint/2010/main" val="1234056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Rectangle 2"/>
          <p:cNvGrpSpPr/>
          <p:nvPr/>
        </p:nvGrpSpPr>
        <p:grpSpPr>
          <a:xfrm>
            <a:off x="1048675" y="2125268"/>
            <a:ext cx="6082751" cy="1468508"/>
            <a:chOff x="-458497" y="-532702"/>
            <a:chExt cx="8110333" cy="1958009"/>
          </a:xfrm>
        </p:grpSpPr>
        <p:sp>
          <p:nvSpPr>
            <p:cNvPr id="3" name="Rectangle"/>
            <p:cNvSpPr/>
            <p:nvPr/>
          </p:nvSpPr>
          <p:spPr>
            <a:xfrm>
              <a:off x="-458497" y="-532702"/>
              <a:ext cx="8110333" cy="1958009"/>
            </a:xfrm>
            <a:prstGeom prst="rect">
              <a:avLst/>
            </a:prstGeom>
            <a:solidFill>
              <a:schemeClr val="accent1"/>
            </a:solidFill>
            <a:ln w="12700" cap="flat">
              <a:solidFill>
                <a:srgbClr val="32538F"/>
              </a:solidFill>
              <a:prstDash val="solid"/>
              <a:miter lim="800000"/>
            </a:ln>
            <a:effectLst/>
          </p:spPr>
          <p:txBody>
            <a:bodyPr wrap="square" lIns="34289" tIns="34289" rIns="34289" bIns="34289" numCol="1" anchor="ctr">
              <a:noAutofit/>
            </a:bodyPr>
            <a:lstStyle/>
            <a:p>
              <a:pPr algn="ctr">
                <a:defRPr>
                  <a:solidFill>
                    <a:srgbClr val="FFFFFF"/>
                  </a:solidFill>
                </a:defRPr>
              </a:pPr>
              <a:endParaRPr sz="1350"/>
            </a:p>
          </p:txBody>
        </p:sp>
        <p:sp>
          <p:nvSpPr>
            <p:cNvPr id="4" name="Comfort Break…"/>
            <p:cNvSpPr txBox="1"/>
            <p:nvPr/>
          </p:nvSpPr>
          <p:spPr>
            <a:xfrm>
              <a:off x="-458497" y="-153860"/>
              <a:ext cx="8110333" cy="120032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34289" tIns="34289" rIns="34289" bIns="34289" numCol="1" anchor="ctr">
              <a:spAutoFit/>
            </a:bodyPr>
            <a:lstStyle/>
            <a:p>
              <a:pPr algn="ctr">
                <a:defRPr sz="3600">
                  <a:solidFill>
                    <a:srgbClr val="FFFFFF"/>
                  </a:solidFill>
                  <a:latin typeface="Arial"/>
                  <a:ea typeface="Arial"/>
                  <a:cs typeface="Arial"/>
                  <a:sym typeface="Arial"/>
                </a:defRPr>
              </a:pPr>
              <a:r>
                <a:rPr lang="en-GB" sz="2700" dirty="0" err="1"/>
                <a:t>Egwyl</a:t>
              </a:r>
              <a:endParaRPr lang="en-GB" sz="2700" dirty="0"/>
            </a:p>
            <a:p>
              <a:pPr algn="ctr">
                <a:defRPr sz="3600">
                  <a:solidFill>
                    <a:srgbClr val="FFFFFF"/>
                  </a:solidFill>
                  <a:latin typeface="Arial"/>
                  <a:ea typeface="Arial"/>
                  <a:cs typeface="Arial"/>
                  <a:sym typeface="Arial"/>
                </a:defRPr>
              </a:pPr>
              <a:r>
                <a:rPr sz="2700" dirty="0"/>
                <a:t>Comfort Break</a:t>
              </a:r>
            </a:p>
          </p:txBody>
        </p:sp>
      </p:gr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9E009-E731-CFE9-5EA4-6784EE56D38E}"/>
              </a:ext>
            </a:extLst>
          </p:cNvPr>
          <p:cNvSpPr>
            <a:spLocks noGrp="1"/>
          </p:cNvSpPr>
          <p:nvPr>
            <p:ph type="title"/>
          </p:nvPr>
        </p:nvSpPr>
        <p:spPr>
          <a:xfrm>
            <a:off x="739486" y="2429453"/>
            <a:ext cx="7886700" cy="1325563"/>
          </a:xfrm>
        </p:spPr>
        <p:txBody>
          <a:bodyPr>
            <a:noAutofit/>
          </a:bodyPr>
          <a:lstStyle/>
          <a:p>
            <a:r>
              <a:rPr lang="en-GB" sz="3200" dirty="0">
                <a:latin typeface="Arial" panose="020B0604020202020204" pitchFamily="34" charset="0"/>
                <a:cs typeface="Arial" panose="020B0604020202020204" pitchFamily="34" charset="0"/>
              </a:rPr>
              <a:t>Is-</a:t>
            </a:r>
            <a:r>
              <a:rPr lang="en-GB" sz="3200" dirty="0" err="1">
                <a:latin typeface="Arial" panose="020B0604020202020204" pitchFamily="34" charset="0"/>
                <a:cs typeface="Arial" panose="020B0604020202020204" pitchFamily="34" charset="0"/>
              </a:rPr>
              <a:t>elfen</a:t>
            </a:r>
            <a:r>
              <a:rPr lang="en-GB" sz="3200" dirty="0">
                <a:latin typeface="Arial" panose="020B0604020202020204" pitchFamily="34" charset="0"/>
                <a:cs typeface="Arial" panose="020B0604020202020204" pitchFamily="34" charset="0"/>
              </a:rPr>
              <a:t> 2: </a:t>
            </a:r>
            <a:r>
              <a:rPr lang="en-GB" sz="3200" dirty="0" err="1">
                <a:latin typeface="Arial" panose="020B0604020202020204" pitchFamily="34" charset="0"/>
                <a:cs typeface="Arial" panose="020B0604020202020204" pitchFamily="34" charset="0"/>
              </a:rPr>
              <a:t>Substrand</a:t>
            </a:r>
            <a:r>
              <a:rPr lang="en-GB" sz="3200" dirty="0">
                <a:latin typeface="Arial" panose="020B0604020202020204" pitchFamily="34" charset="0"/>
                <a:cs typeface="Arial" panose="020B0604020202020204" pitchFamily="34" charset="0"/>
              </a:rPr>
              <a:t> 2:</a:t>
            </a:r>
            <a:br>
              <a:rPr lang="en-GB" sz="3200" dirty="0">
                <a:latin typeface="Arial" panose="020B0604020202020204" pitchFamily="34" charset="0"/>
                <a:cs typeface="Arial" panose="020B0604020202020204" pitchFamily="34" charset="0"/>
              </a:rPr>
            </a:br>
            <a:br>
              <a:rPr lang="en-GB" sz="3200" dirty="0">
                <a:latin typeface="Arial" panose="020B0604020202020204" pitchFamily="34" charset="0"/>
                <a:cs typeface="Arial" panose="020B0604020202020204" pitchFamily="34" charset="0"/>
              </a:rPr>
            </a:br>
            <a:r>
              <a:rPr lang="cy-GB" sz="3200" b="0" i="0" dirty="0">
                <a:effectLst/>
                <a:highlight>
                  <a:srgbClr val="FFFFFF"/>
                </a:highlight>
                <a:latin typeface="Arial" panose="020B0604020202020204" pitchFamily="34" charset="0"/>
                <a:cs typeface="Arial" panose="020B0604020202020204" pitchFamily="34" charset="0"/>
              </a:rPr>
              <a:t>Yn yr amgylchedd dysgu: Dull Ysgolion Bro</a:t>
            </a:r>
            <a:br>
              <a:rPr lang="cy-GB" sz="3200" b="0" i="0" dirty="0">
                <a:effectLst/>
                <a:highlight>
                  <a:srgbClr val="FFFFFF"/>
                </a:highlight>
                <a:latin typeface="Arial" panose="020B0604020202020204" pitchFamily="34" charset="0"/>
                <a:cs typeface="Arial" panose="020B0604020202020204" pitchFamily="34" charset="0"/>
              </a:rPr>
            </a:br>
            <a:br>
              <a:rPr lang="cy-GB" sz="3200" b="0" i="0" dirty="0">
                <a:effectLst/>
                <a:highlight>
                  <a:srgbClr val="FFFFFF"/>
                </a:highlight>
                <a:latin typeface="Arial" panose="020B0604020202020204" pitchFamily="34" charset="0"/>
                <a:cs typeface="Arial" panose="020B0604020202020204" pitchFamily="34" charset="0"/>
              </a:rPr>
            </a:br>
            <a:r>
              <a:rPr lang="en-GB" sz="3200" b="0" i="0" dirty="0">
                <a:solidFill>
                  <a:srgbClr val="0070C0"/>
                </a:solidFill>
                <a:effectLst/>
                <a:highlight>
                  <a:srgbClr val="FFFFFF"/>
                </a:highlight>
                <a:latin typeface="Arial" panose="020B0604020202020204" pitchFamily="34" charset="0"/>
                <a:cs typeface="Arial" panose="020B0604020202020204" pitchFamily="34" charset="0"/>
              </a:rPr>
              <a:t>In the learning environment: A Community Focussed Schools approach </a:t>
            </a:r>
            <a:r>
              <a:rPr lang="cy-GB" sz="3200" b="0" i="0" dirty="0">
                <a:solidFill>
                  <a:srgbClr val="0070C0"/>
                </a:solidFill>
                <a:effectLst/>
                <a:highlight>
                  <a:srgbClr val="FFFFFF"/>
                </a:highlight>
                <a:latin typeface="Arial" panose="020B0604020202020204" pitchFamily="34" charset="0"/>
                <a:cs typeface="Arial" panose="020B0604020202020204" pitchFamily="34" charset="0"/>
              </a:rPr>
              <a:t> </a:t>
            </a:r>
            <a:endParaRPr lang="en-GB" sz="32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14692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62169E-F4ED-C4B1-D32D-134AF0B23713}"/>
              </a:ext>
            </a:extLst>
          </p:cNvPr>
          <p:cNvSpPr>
            <a:spLocks noGrp="1"/>
          </p:cNvSpPr>
          <p:nvPr>
            <p:ph idx="1"/>
          </p:nvPr>
        </p:nvSpPr>
        <p:spPr>
          <a:xfrm>
            <a:off x="84363" y="1931897"/>
            <a:ext cx="4125081" cy="4351338"/>
          </a:xfrm>
        </p:spPr>
        <p:txBody>
          <a:bodyPr vert="horz" lIns="91440" tIns="45720" rIns="91440" bIns="45720" rtlCol="0" anchor="t">
            <a:normAutofit/>
          </a:bodyPr>
          <a:lstStyle/>
          <a:p>
            <a:pPr marL="0" indent="0" rtl="0">
              <a:buNone/>
            </a:pPr>
            <a:r>
              <a:rPr lang="cy" sz="2000">
                <a:latin typeface="Arial"/>
                <a:cs typeface="Arial"/>
              </a:rPr>
              <a:t>•G</a:t>
            </a:r>
            <a:r>
              <a:rPr lang="cy" sz="2000">
                <a:latin typeface="Arial"/>
                <a:cs typeface="Calibri"/>
              </a:rPr>
              <a:t>efnogaeth </a:t>
            </a:r>
            <a:r>
              <a:rPr lang="cy" sz="2000" dirty="0" err="1">
                <a:latin typeface="Arial"/>
                <a:cs typeface="Calibri"/>
              </a:rPr>
              <a:t>i</a:t>
            </a:r>
            <a:r>
              <a:rPr lang="cy" sz="2000" dirty="0">
                <a:latin typeface="Arial"/>
                <a:cs typeface="Calibri"/>
              </a:rPr>
              <a:t> </a:t>
            </a:r>
            <a:r>
              <a:rPr lang="cy" sz="2000" dirty="0" err="1">
                <a:latin typeface="Arial"/>
                <a:cs typeface="Calibri"/>
              </a:rPr>
              <a:t>bobl</a:t>
            </a:r>
            <a:r>
              <a:rPr lang="cy" sz="2000" dirty="0">
                <a:latin typeface="Arial"/>
                <a:cs typeface="Calibri"/>
              </a:rPr>
              <a:t> </a:t>
            </a:r>
            <a:r>
              <a:rPr lang="cy" sz="2000" dirty="0" err="1">
                <a:latin typeface="Arial"/>
                <a:cs typeface="Calibri"/>
              </a:rPr>
              <a:t>yn</a:t>
            </a:r>
            <a:r>
              <a:rPr lang="cy" sz="2000" dirty="0">
                <a:latin typeface="Arial"/>
                <a:cs typeface="Calibri"/>
              </a:rPr>
              <a:t> </a:t>
            </a:r>
            <a:r>
              <a:rPr lang="cy" sz="2000" dirty="0" err="1">
                <a:latin typeface="Arial"/>
                <a:cs typeface="Calibri"/>
              </a:rPr>
              <a:t>unigol</a:t>
            </a:r>
            <a:r>
              <a:rPr lang="cy" sz="2000" dirty="0">
                <a:latin typeface="Arial"/>
                <a:cs typeface="Calibri"/>
              </a:rPr>
              <a:t> ac </a:t>
            </a:r>
            <a:r>
              <a:rPr lang="cy" sz="2000" dirty="0" err="1">
                <a:latin typeface="Arial"/>
                <a:cs typeface="Calibri"/>
              </a:rPr>
              <a:t>ar</a:t>
            </a:r>
            <a:r>
              <a:rPr lang="cy" sz="2000" dirty="0">
                <a:latin typeface="Arial"/>
                <a:cs typeface="Calibri"/>
              </a:rPr>
              <a:t> y </a:t>
            </a:r>
            <a:r>
              <a:rPr lang="cy" sz="2000" dirty="0" err="1">
                <a:latin typeface="Arial"/>
                <a:cs typeface="Calibri"/>
              </a:rPr>
              <a:t>cyd</a:t>
            </a:r>
            <a:r>
              <a:rPr lang="cy" sz="2000" dirty="0">
                <a:latin typeface="Arial"/>
                <a:cs typeface="Calibri"/>
              </a:rPr>
              <a:t> i ddeall sut mae'r 'system' yn gweithredu fel y gallant ddeall sut i atal canlyniadau gwael a chreu rhai da</a:t>
            </a:r>
            <a:endParaRPr lang="en-GB" sz="2000" dirty="0">
              <a:latin typeface="Arial"/>
              <a:cs typeface="Calibri" panose="020F0502020204030204"/>
            </a:endParaRPr>
          </a:p>
          <a:p>
            <a:pPr rtl="0"/>
            <a:r>
              <a:rPr lang="cy" sz="2000" dirty="0">
                <a:latin typeface="Arial"/>
                <a:cs typeface="Calibri"/>
              </a:rPr>
              <a:t>I bobl i newid eu bydolwg</a:t>
            </a:r>
            <a:endParaRPr lang="en-GB" sz="2000" dirty="0">
              <a:latin typeface="Arial"/>
              <a:cs typeface="Arial"/>
            </a:endParaRPr>
          </a:p>
          <a:p>
            <a:pPr rtl="0"/>
            <a:r>
              <a:rPr lang="cy" sz="2000" dirty="0">
                <a:latin typeface="Arial"/>
                <a:cs typeface="Calibri"/>
              </a:rPr>
              <a:t>I bobl i ddeall eu hunain ac eraill yn well o dan amodau cymhleth</a:t>
            </a:r>
            <a:endParaRPr lang="en-GB" sz="2000" dirty="0">
              <a:latin typeface="Arial"/>
            </a:endParaRPr>
          </a:p>
          <a:p>
            <a:pPr marL="0" indent="0" rtl="0">
              <a:buNone/>
            </a:pPr>
            <a:endParaRPr lang="en-GB" sz="2000" dirty="0">
              <a:latin typeface="Arial"/>
              <a:cs typeface="Arial"/>
            </a:endParaRPr>
          </a:p>
          <a:p>
            <a:pPr rtl="0">
              <a:buNone/>
            </a:pPr>
            <a:endParaRPr lang="en-GB" sz="2000" dirty="0">
              <a:latin typeface="Arial"/>
              <a:cs typeface="Arial"/>
            </a:endParaRPr>
          </a:p>
          <a:p>
            <a:pPr rtl="0">
              <a:buNone/>
            </a:pPr>
            <a:r>
              <a:rPr lang="cy" sz="2000" dirty="0">
                <a:latin typeface="Calibri"/>
                <a:cs typeface="Calibri"/>
              </a:rPr>
              <a:t>Fullan a Ghallagher (2021 ) t.32</a:t>
            </a:r>
            <a:endParaRPr lang="en-GB" sz="2000" dirty="0"/>
          </a:p>
          <a:p>
            <a:pPr marL="0" indent="0">
              <a:buNone/>
            </a:pPr>
            <a:endParaRPr lang="en-GB" sz="2000" dirty="0">
              <a:latin typeface="Arial"/>
              <a:cs typeface="Arial"/>
            </a:endParaRPr>
          </a:p>
          <a:p>
            <a:pPr marL="0" indent="0">
              <a:buNone/>
            </a:pPr>
            <a:endParaRPr lang="en-GB" sz="4400" dirty="0">
              <a:latin typeface="Calibri Light"/>
              <a:cs typeface="Calibri Light"/>
            </a:endParaRPr>
          </a:p>
          <a:p>
            <a:pPr marL="0" indent="0">
              <a:buNone/>
            </a:pPr>
            <a:endParaRPr lang="en-GB" sz="2000" dirty="0">
              <a:cs typeface="Calibri"/>
            </a:endParaRPr>
          </a:p>
          <a:p>
            <a:pPr marL="0" indent="0">
              <a:buNone/>
            </a:pPr>
            <a:endParaRPr lang="en-GB" sz="2000" dirty="0">
              <a:cs typeface="Calibri"/>
            </a:endParaRPr>
          </a:p>
          <a:p>
            <a:pPr marL="0" indent="0">
              <a:buNone/>
            </a:pPr>
            <a:endParaRPr lang="en-GB" sz="2000" dirty="0">
              <a:cs typeface="Calibri"/>
            </a:endParaRPr>
          </a:p>
          <a:p>
            <a:pPr marL="0" indent="0">
              <a:buNone/>
            </a:pPr>
            <a:endParaRPr lang="en-GB" sz="2000" dirty="0">
              <a:cs typeface="Calibri"/>
            </a:endParaRPr>
          </a:p>
          <a:p>
            <a:pPr marL="0" indent="0">
              <a:buNone/>
            </a:pPr>
            <a:endParaRPr lang="en-GB" sz="2000" dirty="0">
              <a:cs typeface="Calibri"/>
            </a:endParaRPr>
          </a:p>
          <a:p>
            <a:pPr marL="0" indent="0">
              <a:buNone/>
            </a:pPr>
            <a:endParaRPr lang="en-GB" dirty="0">
              <a:cs typeface="Calibri"/>
            </a:endParaRPr>
          </a:p>
        </p:txBody>
      </p:sp>
      <p:sp>
        <p:nvSpPr>
          <p:cNvPr id="6" name="TextBox 5">
            <a:extLst>
              <a:ext uri="{FF2B5EF4-FFF2-40B4-BE49-F238E27FC236}">
                <a16:creationId xmlns:a16="http://schemas.microsoft.com/office/drawing/2014/main" id="{FD874583-C221-008F-8A8C-CCB4743C907B}"/>
              </a:ext>
            </a:extLst>
          </p:cNvPr>
          <p:cNvSpPr txBox="1"/>
          <p:nvPr/>
        </p:nvSpPr>
        <p:spPr>
          <a:xfrm>
            <a:off x="350762" y="254000"/>
            <a:ext cx="6942666"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cy" sz="4400" dirty="0">
                <a:latin typeface="Calibri Light"/>
                <a:ea typeface="Calibri Light"/>
                <a:cs typeface="Calibri Light"/>
              </a:rPr>
              <a:t>Mae newid systemau’n gofyn am…</a:t>
            </a:r>
            <a:endParaRPr lang="en-GB" dirty="0"/>
          </a:p>
        </p:txBody>
      </p:sp>
      <p:sp>
        <p:nvSpPr>
          <p:cNvPr id="4" name="Rounded Rectangle 3">
            <a:extLst>
              <a:ext uri="{FF2B5EF4-FFF2-40B4-BE49-F238E27FC236}">
                <a16:creationId xmlns:a16="http://schemas.microsoft.com/office/drawing/2014/main" id="{AF824564-F011-A110-65F2-0A7D46FF31C4}"/>
              </a:ext>
            </a:extLst>
          </p:cNvPr>
          <p:cNvSpPr/>
          <p:nvPr/>
        </p:nvSpPr>
        <p:spPr>
          <a:xfrm>
            <a:off x="4209444" y="1234559"/>
            <a:ext cx="4583794" cy="4594589"/>
          </a:xfrm>
          <a:prstGeom prst="roundRect">
            <a:avLst/>
          </a:prstGeom>
          <a:solidFill>
            <a:schemeClr val="accent6">
              <a:lumMod val="40000"/>
              <a:lumOff val="60000"/>
            </a:schemeClr>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cy-GB" sz="18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Beth mae hyn yn ei olygu yng nghyd-destun ymateb i dlodi ac anfantais yn eich lleoliad addysgol?</a:t>
            </a:r>
            <a:endParaRPr lang="en-GB" sz="18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r>
              <a:rPr lang="cy-GB" sz="18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 </a:t>
            </a:r>
            <a:endParaRPr lang="en-GB" sz="18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r>
              <a:rPr lang="cy-GB" sz="18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Sut byddai angen i chi a'ch cydweithwyr newid eich bydolwg?</a:t>
            </a:r>
            <a:endParaRPr lang="en-GB" sz="18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r>
              <a:rPr lang="cy-GB" sz="18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 </a:t>
            </a:r>
            <a:endParaRPr lang="en-GB" sz="18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r>
              <a:rPr lang="cy-GB" sz="18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Beth sydd angen digwydd i ddeall eich hun ac eraill o dan amodau cymhleth?</a:t>
            </a:r>
            <a:endParaRPr lang="en-GB" sz="18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p>
            <a:pPr algn="ctr"/>
            <a:endParaRPr lang="en-US" dirty="0"/>
          </a:p>
        </p:txBody>
      </p:sp>
    </p:spTree>
    <p:extLst>
      <p:ext uri="{BB962C8B-B14F-4D97-AF65-F5344CB8AC3E}">
        <p14:creationId xmlns:p14="http://schemas.microsoft.com/office/powerpoint/2010/main" val="40118763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62169E-F4ED-C4B1-D32D-134AF0B23713}"/>
              </a:ext>
            </a:extLst>
          </p:cNvPr>
          <p:cNvSpPr>
            <a:spLocks noGrp="1"/>
          </p:cNvSpPr>
          <p:nvPr>
            <p:ph idx="1"/>
          </p:nvPr>
        </p:nvSpPr>
        <p:spPr>
          <a:xfrm>
            <a:off x="84364" y="1535339"/>
            <a:ext cx="4125081" cy="4351338"/>
          </a:xfrm>
        </p:spPr>
        <p:txBody>
          <a:bodyPr vert="horz" lIns="91440" tIns="45720" rIns="91440" bIns="45720" rtlCol="0" anchor="t">
            <a:normAutofit/>
          </a:bodyPr>
          <a:lstStyle/>
          <a:p>
            <a:pPr marL="0" indent="0">
              <a:buNone/>
            </a:pPr>
            <a:r>
              <a:rPr lang="en-GB" sz="2000" dirty="0">
                <a:latin typeface="Arial"/>
                <a:cs typeface="Arial"/>
              </a:rPr>
              <a:t>•  </a:t>
            </a:r>
            <a:r>
              <a:rPr lang="en-GB" sz="2000" dirty="0">
                <a:solidFill>
                  <a:srgbClr val="0070C0"/>
                </a:solidFill>
                <a:latin typeface="Arial"/>
                <a:cs typeface="Arial"/>
              </a:rPr>
              <a:t> </a:t>
            </a:r>
            <a:r>
              <a:rPr lang="en-GB" sz="2000" dirty="0">
                <a:solidFill>
                  <a:srgbClr val="0070C0"/>
                </a:solidFill>
                <a:latin typeface="Arial"/>
                <a:cs typeface="Calibri"/>
              </a:rPr>
              <a:t>Support for people individually and collectively to understand how the ‘system’ operates so they can understand how to stave off bad outcomes and create good ones</a:t>
            </a:r>
            <a:endParaRPr lang="en-GB" dirty="0">
              <a:solidFill>
                <a:srgbClr val="0070C0"/>
              </a:solidFill>
              <a:latin typeface="Arial"/>
              <a:cs typeface="Calibri" panose="020F0502020204030204"/>
            </a:endParaRPr>
          </a:p>
          <a:p>
            <a:r>
              <a:rPr lang="en-GB" sz="2000" dirty="0">
                <a:solidFill>
                  <a:srgbClr val="0070C0"/>
                </a:solidFill>
                <a:latin typeface="Arial"/>
                <a:cs typeface="Calibri"/>
              </a:rPr>
              <a:t>People to change their world view</a:t>
            </a:r>
            <a:endParaRPr lang="en-GB" dirty="0">
              <a:solidFill>
                <a:srgbClr val="0070C0"/>
              </a:solidFill>
              <a:latin typeface="Arial"/>
              <a:cs typeface="Arial"/>
            </a:endParaRPr>
          </a:p>
          <a:p>
            <a:r>
              <a:rPr lang="en-GB" sz="2000" dirty="0">
                <a:solidFill>
                  <a:srgbClr val="0070C0"/>
                </a:solidFill>
                <a:latin typeface="Arial"/>
                <a:cs typeface="Calibri"/>
              </a:rPr>
              <a:t>People to understand themselves and others better under conditions of complexity</a:t>
            </a:r>
            <a:endParaRPr lang="en-GB" dirty="0">
              <a:solidFill>
                <a:srgbClr val="0070C0"/>
              </a:solidFill>
              <a:latin typeface="Arial"/>
            </a:endParaRPr>
          </a:p>
          <a:p>
            <a:pPr marL="0" indent="0">
              <a:buNone/>
            </a:pPr>
            <a:endParaRPr lang="en-GB" sz="2000" dirty="0">
              <a:solidFill>
                <a:srgbClr val="0070C0"/>
              </a:solidFill>
              <a:latin typeface="Arial"/>
              <a:cs typeface="Arial"/>
            </a:endParaRPr>
          </a:p>
          <a:p>
            <a:pPr>
              <a:buNone/>
            </a:pPr>
            <a:endParaRPr lang="en-GB" sz="2000" dirty="0">
              <a:solidFill>
                <a:srgbClr val="0070C0"/>
              </a:solidFill>
              <a:latin typeface="Arial"/>
              <a:cs typeface="Arial"/>
            </a:endParaRPr>
          </a:p>
          <a:p>
            <a:pPr>
              <a:buNone/>
            </a:pPr>
            <a:r>
              <a:rPr lang="en-GB" sz="2000" dirty="0">
                <a:solidFill>
                  <a:srgbClr val="0070C0"/>
                </a:solidFill>
                <a:latin typeface="Calibri"/>
                <a:cs typeface="Calibri"/>
              </a:rPr>
              <a:t>Fullan and </a:t>
            </a:r>
            <a:r>
              <a:rPr lang="en-GB" sz="2000" dirty="0" err="1">
                <a:solidFill>
                  <a:srgbClr val="0070C0"/>
                </a:solidFill>
                <a:latin typeface="Calibri"/>
                <a:cs typeface="Calibri"/>
              </a:rPr>
              <a:t>Ghallagher</a:t>
            </a:r>
            <a:r>
              <a:rPr lang="en-GB" sz="2000" dirty="0">
                <a:solidFill>
                  <a:srgbClr val="0070C0"/>
                </a:solidFill>
                <a:latin typeface="Calibri"/>
                <a:cs typeface="Calibri"/>
              </a:rPr>
              <a:t> (2021 ) p.32</a:t>
            </a:r>
            <a:endParaRPr lang="en-GB" dirty="0">
              <a:solidFill>
                <a:srgbClr val="0070C0"/>
              </a:solidFill>
            </a:endParaRPr>
          </a:p>
          <a:p>
            <a:pPr marL="0" indent="0">
              <a:buNone/>
            </a:pPr>
            <a:endParaRPr lang="en-GB" sz="2000" dirty="0">
              <a:latin typeface="Arial"/>
              <a:cs typeface="Arial"/>
            </a:endParaRPr>
          </a:p>
          <a:p>
            <a:pPr marL="0" indent="0">
              <a:buNone/>
            </a:pPr>
            <a:endParaRPr lang="en-GB" sz="4400" dirty="0">
              <a:latin typeface="Calibri Light"/>
              <a:cs typeface="Calibri Light"/>
            </a:endParaRPr>
          </a:p>
          <a:p>
            <a:pPr marL="0" indent="0">
              <a:buNone/>
            </a:pPr>
            <a:endParaRPr lang="en-GB" sz="2000" dirty="0">
              <a:cs typeface="Calibri"/>
            </a:endParaRPr>
          </a:p>
          <a:p>
            <a:pPr marL="0" indent="0">
              <a:buNone/>
            </a:pPr>
            <a:endParaRPr lang="en-GB" sz="2000" dirty="0">
              <a:cs typeface="Calibri"/>
            </a:endParaRPr>
          </a:p>
          <a:p>
            <a:pPr marL="0" indent="0">
              <a:buNone/>
            </a:pPr>
            <a:endParaRPr lang="en-GB" sz="2000" dirty="0">
              <a:cs typeface="Calibri"/>
            </a:endParaRPr>
          </a:p>
          <a:p>
            <a:pPr marL="0" indent="0">
              <a:buNone/>
            </a:pPr>
            <a:endParaRPr lang="en-GB" sz="2000" dirty="0">
              <a:cs typeface="Calibri"/>
            </a:endParaRPr>
          </a:p>
          <a:p>
            <a:pPr marL="0" indent="0">
              <a:buNone/>
            </a:pPr>
            <a:endParaRPr lang="en-GB" sz="2000" dirty="0">
              <a:cs typeface="Calibri"/>
            </a:endParaRPr>
          </a:p>
          <a:p>
            <a:pPr marL="0" indent="0">
              <a:buNone/>
            </a:pPr>
            <a:endParaRPr lang="en-GB" dirty="0">
              <a:cs typeface="Calibri"/>
            </a:endParaRPr>
          </a:p>
        </p:txBody>
      </p:sp>
      <p:pic>
        <p:nvPicPr>
          <p:cNvPr id="5" name="Picture 4" descr="A green square with white text&#10;&#10;Description automatically generated">
            <a:extLst>
              <a:ext uri="{FF2B5EF4-FFF2-40B4-BE49-F238E27FC236}">
                <a16:creationId xmlns:a16="http://schemas.microsoft.com/office/drawing/2014/main" id="{863F35AF-6ABF-9F0A-7FFD-4E6D6E21F772}"/>
              </a:ext>
            </a:extLst>
          </p:cNvPr>
          <p:cNvPicPr>
            <a:picLocks noChangeAspect="1"/>
          </p:cNvPicPr>
          <p:nvPr/>
        </p:nvPicPr>
        <p:blipFill>
          <a:blip r:embed="rId3"/>
          <a:stretch>
            <a:fillRect/>
          </a:stretch>
        </p:blipFill>
        <p:spPr>
          <a:xfrm>
            <a:off x="4209445" y="1217914"/>
            <a:ext cx="4706107" cy="4422171"/>
          </a:xfrm>
          <a:prstGeom prst="rect">
            <a:avLst/>
          </a:prstGeom>
        </p:spPr>
      </p:pic>
      <p:sp>
        <p:nvSpPr>
          <p:cNvPr id="6" name="TextBox 5">
            <a:extLst>
              <a:ext uri="{FF2B5EF4-FFF2-40B4-BE49-F238E27FC236}">
                <a16:creationId xmlns:a16="http://schemas.microsoft.com/office/drawing/2014/main" id="{FD874583-C221-008F-8A8C-CCB4743C907B}"/>
              </a:ext>
            </a:extLst>
          </p:cNvPr>
          <p:cNvSpPr txBox="1"/>
          <p:nvPr/>
        </p:nvSpPr>
        <p:spPr>
          <a:xfrm>
            <a:off x="350762" y="254000"/>
            <a:ext cx="6942666"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400" dirty="0">
                <a:solidFill>
                  <a:srgbClr val="0070C0"/>
                </a:solidFill>
                <a:latin typeface="Calibri Light"/>
                <a:ea typeface="Calibri Light"/>
                <a:cs typeface="Calibri Light"/>
              </a:rPr>
              <a:t>System change requires…</a:t>
            </a:r>
            <a:endParaRPr lang="en-GB" dirty="0">
              <a:solidFill>
                <a:srgbClr val="0070C0"/>
              </a:solidFill>
            </a:endParaRPr>
          </a:p>
        </p:txBody>
      </p:sp>
    </p:spTree>
    <p:extLst>
      <p:ext uri="{BB962C8B-B14F-4D97-AF65-F5344CB8AC3E}">
        <p14:creationId xmlns:p14="http://schemas.microsoft.com/office/powerpoint/2010/main" val="35347339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4C816-6B75-A9EF-E74A-C1B755CC30BE}"/>
              </a:ext>
            </a:extLst>
          </p:cNvPr>
          <p:cNvSpPr>
            <a:spLocks noGrp="1"/>
          </p:cNvSpPr>
          <p:nvPr>
            <p:ph type="title"/>
          </p:nvPr>
        </p:nvSpPr>
        <p:spPr>
          <a:xfrm>
            <a:off x="102177" y="0"/>
            <a:ext cx="7886700" cy="1792147"/>
          </a:xfrm>
        </p:spPr>
        <p:txBody>
          <a:bodyPr>
            <a:normAutofit/>
          </a:bodyPr>
          <a:lstStyle/>
          <a:p>
            <a:r>
              <a:rPr lang="en-GB" sz="2400" b="1" dirty="0" err="1">
                <a:latin typeface="+mn-lt"/>
              </a:rPr>
              <a:t>Ysgolion</a:t>
            </a:r>
            <a:r>
              <a:rPr lang="en-GB" sz="2400" b="1" dirty="0">
                <a:latin typeface="+mn-lt"/>
              </a:rPr>
              <a:t> Bro </a:t>
            </a:r>
            <a:br>
              <a:rPr lang="en-GB" sz="2400" b="1" dirty="0">
                <a:latin typeface="+mn-lt"/>
              </a:rPr>
            </a:br>
            <a:r>
              <a:rPr lang="cy" sz="2400" b="1" dirty="0">
                <a:latin typeface="+mn-lt"/>
                <a:cs typeface="Calibri Light"/>
              </a:rPr>
              <a:t>POB ysgol yng Nghymru i ddod yn Ysgolion Bro (LlC, 2022)</a:t>
            </a:r>
            <a:endParaRPr lang="en-GB" sz="2400" b="1" dirty="0">
              <a:latin typeface="+mn-lt"/>
            </a:endParaRPr>
          </a:p>
        </p:txBody>
      </p:sp>
      <p:pic>
        <p:nvPicPr>
          <p:cNvPr id="5" name="Content Placeholder 4">
            <a:extLst>
              <a:ext uri="{FF2B5EF4-FFF2-40B4-BE49-F238E27FC236}">
                <a16:creationId xmlns:a16="http://schemas.microsoft.com/office/drawing/2014/main" id="{9E1A18EE-6957-97E3-62BC-5D912769B0D1}"/>
              </a:ext>
            </a:extLst>
          </p:cNvPr>
          <p:cNvPicPr>
            <a:picLocks noGrp="1" noChangeAspect="1"/>
          </p:cNvPicPr>
          <p:nvPr>
            <p:ph idx="1"/>
          </p:nvPr>
        </p:nvPicPr>
        <p:blipFill>
          <a:blip r:embed="rId2"/>
          <a:stretch>
            <a:fillRect/>
          </a:stretch>
        </p:blipFill>
        <p:spPr>
          <a:xfrm>
            <a:off x="359315" y="1556620"/>
            <a:ext cx="5057812" cy="4373126"/>
          </a:xfrm>
        </p:spPr>
      </p:pic>
    </p:spTree>
    <p:extLst>
      <p:ext uri="{BB962C8B-B14F-4D97-AF65-F5344CB8AC3E}">
        <p14:creationId xmlns:p14="http://schemas.microsoft.com/office/powerpoint/2010/main" val="40284913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866DF-D230-2BBC-5A05-AD8208F684E2}"/>
              </a:ext>
            </a:extLst>
          </p:cNvPr>
          <p:cNvSpPr>
            <a:spLocks noGrp="1"/>
          </p:cNvSpPr>
          <p:nvPr>
            <p:ph type="title"/>
          </p:nvPr>
        </p:nvSpPr>
        <p:spPr>
          <a:xfrm>
            <a:off x="277888" y="38555"/>
            <a:ext cx="7886700" cy="1325563"/>
          </a:xfrm>
        </p:spPr>
        <p:txBody>
          <a:bodyPr>
            <a:normAutofit/>
          </a:bodyPr>
          <a:lstStyle/>
          <a:p>
            <a:r>
              <a:rPr lang="en-GB" sz="2400" dirty="0">
                <a:solidFill>
                  <a:srgbClr val="0070C0"/>
                </a:solidFill>
                <a:cs typeface="Calibri Light"/>
              </a:rPr>
              <a:t>ALL schools in Wales are to become Community Focussed Schools (</a:t>
            </a:r>
            <a:r>
              <a:rPr lang="en-GB" sz="2400" dirty="0" err="1">
                <a:solidFill>
                  <a:srgbClr val="0070C0"/>
                </a:solidFill>
                <a:cs typeface="Calibri Light"/>
              </a:rPr>
              <a:t>WG</a:t>
            </a:r>
            <a:r>
              <a:rPr lang="en-GB" sz="2400" dirty="0">
                <a:solidFill>
                  <a:srgbClr val="0070C0"/>
                </a:solidFill>
                <a:cs typeface="Calibri Light"/>
              </a:rPr>
              <a:t>, 2022)</a:t>
            </a:r>
            <a:endParaRPr lang="en-GB" sz="2400" dirty="0">
              <a:solidFill>
                <a:srgbClr val="0070C0"/>
              </a:solidFill>
            </a:endParaRPr>
          </a:p>
        </p:txBody>
      </p:sp>
      <p:pic>
        <p:nvPicPr>
          <p:cNvPr id="7" name="Content Placeholder 6" descr="A circular diagram of a community focused schools&#10;&#10;Description automatically generated">
            <a:extLst>
              <a:ext uri="{FF2B5EF4-FFF2-40B4-BE49-F238E27FC236}">
                <a16:creationId xmlns:a16="http://schemas.microsoft.com/office/drawing/2014/main" id="{2D609AFB-F51A-5EE5-29D6-1557C0C65D20}"/>
              </a:ext>
            </a:extLst>
          </p:cNvPr>
          <p:cNvPicPr>
            <a:picLocks noGrp="1" noChangeAspect="1"/>
          </p:cNvPicPr>
          <p:nvPr>
            <p:ph idx="1"/>
          </p:nvPr>
        </p:nvPicPr>
        <p:blipFill>
          <a:blip r:embed="rId3"/>
          <a:stretch>
            <a:fillRect/>
          </a:stretch>
        </p:blipFill>
        <p:spPr>
          <a:xfrm>
            <a:off x="893838" y="1278656"/>
            <a:ext cx="4538133" cy="4296228"/>
          </a:xfrm>
        </p:spPr>
      </p:pic>
    </p:spTree>
    <p:extLst>
      <p:ext uri="{BB962C8B-B14F-4D97-AF65-F5344CB8AC3E}">
        <p14:creationId xmlns:p14="http://schemas.microsoft.com/office/powerpoint/2010/main" val="6921951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CA8F5-9575-7EAF-0031-D8EDC5F039A1}"/>
              </a:ext>
            </a:extLst>
          </p:cNvPr>
          <p:cNvSpPr>
            <a:spLocks noGrp="1"/>
          </p:cNvSpPr>
          <p:nvPr>
            <p:ph type="title"/>
          </p:nvPr>
        </p:nvSpPr>
        <p:spPr/>
        <p:txBody>
          <a:bodyPr/>
          <a:lstStyle/>
          <a:p>
            <a:r>
              <a:rPr lang="cy" dirty="0"/>
              <a:t>Beth fydd hyn yn ei olygu i addysg?</a:t>
            </a:r>
            <a:endParaRPr lang="en-GB" dirty="0"/>
          </a:p>
        </p:txBody>
      </p:sp>
      <p:sp>
        <p:nvSpPr>
          <p:cNvPr id="3" name="Content Placeholder 2">
            <a:extLst>
              <a:ext uri="{FF2B5EF4-FFF2-40B4-BE49-F238E27FC236}">
                <a16:creationId xmlns:a16="http://schemas.microsoft.com/office/drawing/2014/main" id="{EB7C4E95-3B36-9894-50CD-7DC5930CE90A}"/>
              </a:ext>
            </a:extLst>
          </p:cNvPr>
          <p:cNvSpPr>
            <a:spLocks noGrp="1"/>
          </p:cNvSpPr>
          <p:nvPr>
            <p:ph idx="1"/>
          </p:nvPr>
        </p:nvSpPr>
        <p:spPr/>
        <p:txBody>
          <a:bodyPr>
            <a:normAutofit fontScale="62500" lnSpcReduction="20000"/>
          </a:bodyPr>
          <a:lstStyle/>
          <a:p>
            <a:pPr marL="0" indent="0">
              <a:buNone/>
            </a:pPr>
            <a:r>
              <a:rPr lang="en-GB" dirty="0"/>
              <a:t>1. </a:t>
            </a:r>
            <a:r>
              <a:rPr lang="en-GB" dirty="0" err="1"/>
              <a:t>ffocws</a:t>
            </a:r>
            <a:r>
              <a:rPr lang="en-GB" dirty="0"/>
              <a:t> ar anghenion cymdeithasol ac </a:t>
            </a:r>
            <a:r>
              <a:rPr lang="en-GB" dirty="0" err="1"/>
              <a:t>emosiynol</a:t>
            </a:r>
            <a:r>
              <a:rPr lang="en-GB" dirty="0"/>
              <a:t>, ac anghenion iechyd, pob </a:t>
            </a:r>
            <a:r>
              <a:rPr lang="en-GB" dirty="0" err="1"/>
              <a:t>dysgwr</a:t>
            </a:r>
            <a:r>
              <a:rPr lang="en-GB" dirty="0"/>
              <a:t>, gan gynnwys </a:t>
            </a:r>
            <a:r>
              <a:rPr lang="en-GB" dirty="0" err="1"/>
              <a:t>mynediad</a:t>
            </a:r>
            <a:r>
              <a:rPr lang="en-GB" dirty="0"/>
              <a:t> at </a:t>
            </a:r>
            <a:r>
              <a:rPr lang="en-GB" dirty="0" err="1"/>
              <a:t>amrediad</a:t>
            </a:r>
            <a:r>
              <a:rPr lang="en-GB" dirty="0"/>
              <a:t> </a:t>
            </a:r>
            <a:r>
              <a:rPr lang="en-GB" dirty="0" err="1"/>
              <a:t>rhesymegol</a:t>
            </a:r>
            <a:r>
              <a:rPr lang="en-GB" dirty="0"/>
              <a:t> o wasanaethau </a:t>
            </a:r>
            <a:r>
              <a:rPr lang="en-GB" dirty="0" err="1"/>
              <a:t>achynlluniau</a:t>
            </a:r>
            <a:r>
              <a:rPr lang="en-GB" dirty="0"/>
              <a:t> dysgu personol i </a:t>
            </a:r>
            <a:r>
              <a:rPr lang="en-GB" dirty="0" err="1"/>
              <a:t>ddysgwyr</a:t>
            </a:r>
            <a:r>
              <a:rPr lang="en-GB" dirty="0"/>
              <a:t> </a:t>
            </a:r>
          </a:p>
          <a:p>
            <a:pPr marL="0" indent="0">
              <a:buNone/>
            </a:pPr>
            <a:r>
              <a:rPr lang="en-GB" dirty="0"/>
              <a:t>2. </a:t>
            </a:r>
            <a:r>
              <a:rPr lang="en-GB" dirty="0" err="1"/>
              <a:t>cysylltiad</a:t>
            </a:r>
            <a:r>
              <a:rPr lang="en-GB" dirty="0"/>
              <a:t> â theuluoedd, a </a:t>
            </a:r>
            <a:r>
              <a:rPr lang="en-GB" dirty="0" err="1"/>
              <a:t>hwnnw’n</a:t>
            </a:r>
            <a:r>
              <a:rPr lang="en-GB" dirty="0"/>
              <a:t> </a:t>
            </a:r>
            <a:r>
              <a:rPr lang="en-GB" dirty="0" err="1"/>
              <a:t>aml</a:t>
            </a:r>
            <a:r>
              <a:rPr lang="en-GB" dirty="0"/>
              <a:t> yn cynnwys </a:t>
            </a:r>
            <a:r>
              <a:rPr lang="en-GB" dirty="0" err="1"/>
              <a:t>datblygu</a:t>
            </a:r>
            <a:r>
              <a:rPr lang="en-GB" dirty="0"/>
              <a:t> gwasanaeth </a:t>
            </a:r>
            <a:r>
              <a:rPr lang="en-GB" dirty="0" err="1"/>
              <a:t>cymorth</a:t>
            </a:r>
            <a:r>
              <a:rPr lang="en-GB" dirty="0"/>
              <a:t> i </a:t>
            </a:r>
            <a:r>
              <a:rPr lang="en-GB" dirty="0" err="1"/>
              <a:t>deuluoedd</a:t>
            </a:r>
            <a:r>
              <a:rPr lang="en-GB" dirty="0"/>
              <a:t> yn yr </a:t>
            </a:r>
            <a:r>
              <a:rPr lang="en-GB" dirty="0" err="1"/>
              <a:t>ysgol</a:t>
            </a:r>
            <a:r>
              <a:rPr lang="en-GB" dirty="0"/>
              <a:t> </a:t>
            </a:r>
          </a:p>
          <a:p>
            <a:pPr marL="0" indent="0">
              <a:buNone/>
            </a:pPr>
            <a:r>
              <a:rPr lang="en-GB" dirty="0"/>
              <a:t>3. </a:t>
            </a:r>
            <a:r>
              <a:rPr lang="en-GB" dirty="0" err="1"/>
              <a:t>cysylltiad</a:t>
            </a:r>
            <a:r>
              <a:rPr lang="en-GB" dirty="0"/>
              <a:t> â’r gymuned </a:t>
            </a:r>
            <a:r>
              <a:rPr lang="en-GB" dirty="0" err="1"/>
              <a:t>ehangach</a:t>
            </a:r>
            <a:r>
              <a:rPr lang="en-GB" dirty="0"/>
              <a:t>, gan </a:t>
            </a:r>
            <a:r>
              <a:rPr lang="en-GB" dirty="0" err="1"/>
              <a:t>ddarparu’r</a:t>
            </a:r>
            <a:r>
              <a:rPr lang="en-GB" dirty="0"/>
              <a:t> </a:t>
            </a:r>
            <a:r>
              <a:rPr lang="en-GB" dirty="0" err="1"/>
              <a:t>cyfle</a:t>
            </a:r>
            <a:r>
              <a:rPr lang="en-GB" dirty="0"/>
              <a:t> a’r </a:t>
            </a:r>
            <a:r>
              <a:rPr lang="en-GB" dirty="0" err="1"/>
              <a:t>mecanwaith</a:t>
            </a:r>
            <a:r>
              <a:rPr lang="en-GB" dirty="0"/>
              <a:t> i </a:t>
            </a:r>
            <a:r>
              <a:rPr lang="en-GB" dirty="0" err="1"/>
              <a:t>feithrin</a:t>
            </a:r>
            <a:r>
              <a:rPr lang="en-GB" dirty="0"/>
              <a:t> gallu yn y gymuned </a:t>
            </a:r>
            <a:r>
              <a:rPr lang="en-GB" dirty="0" err="1"/>
              <a:t>leol</a:t>
            </a:r>
            <a:r>
              <a:rPr lang="en-GB" dirty="0"/>
              <a:t> </a:t>
            </a:r>
          </a:p>
          <a:p>
            <a:pPr marL="0" indent="0">
              <a:buNone/>
            </a:pPr>
            <a:r>
              <a:rPr lang="en-GB" dirty="0"/>
              <a:t>4. </a:t>
            </a:r>
            <a:r>
              <a:rPr lang="en-GB" dirty="0" err="1"/>
              <a:t>darparu</a:t>
            </a:r>
            <a:r>
              <a:rPr lang="en-GB" dirty="0"/>
              <a:t> addysg integredig yn yr </a:t>
            </a:r>
            <a:r>
              <a:rPr lang="en-GB" dirty="0" err="1"/>
              <a:t>ysgol</a:t>
            </a:r>
            <a:r>
              <a:rPr lang="en-GB" dirty="0"/>
              <a:t>, addysg </a:t>
            </a:r>
            <a:r>
              <a:rPr lang="en-GB" dirty="0" err="1"/>
              <a:t>anffurfiol</a:t>
            </a:r>
            <a:r>
              <a:rPr lang="en-GB" dirty="0"/>
              <a:t> yn </a:t>
            </a:r>
            <a:r>
              <a:rPr lang="en-GB" dirty="0" err="1"/>
              <a:t>ogystal</a:t>
            </a:r>
            <a:r>
              <a:rPr lang="en-GB" dirty="0"/>
              <a:t> ag addysg </a:t>
            </a:r>
            <a:r>
              <a:rPr lang="en-GB" dirty="0" err="1"/>
              <a:t>ffurfiol</a:t>
            </a:r>
            <a:r>
              <a:rPr lang="en-GB" dirty="0"/>
              <a:t>, a gwasanaethau </a:t>
            </a:r>
            <a:r>
              <a:rPr lang="en-GB" dirty="0" err="1"/>
              <a:t>gwaith</a:t>
            </a:r>
            <a:r>
              <a:rPr lang="en-GB" dirty="0"/>
              <a:t> cymdeithasol ac addysg iechyd a gwasanaethau hyrwyddo </a:t>
            </a:r>
          </a:p>
          <a:p>
            <a:pPr marL="0" indent="0">
              <a:buNone/>
            </a:pPr>
            <a:r>
              <a:rPr lang="en-GB" dirty="0"/>
              <a:t>5. </a:t>
            </a:r>
            <a:r>
              <a:rPr lang="en-GB" dirty="0" err="1"/>
              <a:t>rheolaeth</a:t>
            </a:r>
            <a:r>
              <a:rPr lang="en-GB" dirty="0"/>
              <a:t> integredig sy’n </a:t>
            </a:r>
            <a:r>
              <a:rPr lang="en-GB" dirty="0" err="1"/>
              <a:t>aml</a:t>
            </a:r>
            <a:r>
              <a:rPr lang="en-GB" dirty="0"/>
              <a:t> yn cael ei </a:t>
            </a:r>
            <a:r>
              <a:rPr lang="en-GB" dirty="0" err="1"/>
              <a:t>chefnogi</a:t>
            </a:r>
            <a:r>
              <a:rPr lang="en-GB" dirty="0"/>
              <a:t> gan </a:t>
            </a:r>
            <a:r>
              <a:rPr lang="en-GB" dirty="0" err="1"/>
              <a:t>reolwr</a:t>
            </a:r>
            <a:r>
              <a:rPr lang="en-GB" dirty="0"/>
              <a:t> </a:t>
            </a:r>
            <a:r>
              <a:rPr lang="en-GB" dirty="0" err="1"/>
              <a:t>integreiddio</a:t>
            </a:r>
            <a:r>
              <a:rPr lang="en-GB" dirty="0"/>
              <a:t> </a:t>
            </a:r>
          </a:p>
          <a:p>
            <a:pPr marL="0" indent="0">
              <a:buNone/>
            </a:pPr>
            <a:r>
              <a:rPr lang="en-GB" dirty="0"/>
              <a:t>6. </a:t>
            </a:r>
            <a:r>
              <a:rPr lang="en-GB" dirty="0" err="1"/>
              <a:t>gwasanaethau’n</a:t>
            </a:r>
            <a:r>
              <a:rPr lang="en-GB" dirty="0"/>
              <a:t> cael eu </a:t>
            </a:r>
            <a:r>
              <a:rPr lang="en-GB" dirty="0" err="1"/>
              <a:t>darparu</a:t>
            </a:r>
            <a:r>
              <a:rPr lang="en-GB" dirty="0"/>
              <a:t> yn </a:t>
            </a:r>
            <a:r>
              <a:rPr lang="en-GB" dirty="0" err="1"/>
              <a:t>unol</a:t>
            </a:r>
            <a:r>
              <a:rPr lang="en-GB" dirty="0"/>
              <a:t> â </a:t>
            </a:r>
            <a:r>
              <a:rPr lang="en-GB" dirty="0" err="1"/>
              <a:t>chyfres</a:t>
            </a:r>
            <a:r>
              <a:rPr lang="en-GB" dirty="0"/>
              <a:t> o </a:t>
            </a:r>
            <a:r>
              <a:rPr lang="en-GB" dirty="0" err="1"/>
              <a:t>amcanion</a:t>
            </a:r>
            <a:r>
              <a:rPr lang="en-GB" dirty="0"/>
              <a:t> integredig a </a:t>
            </a:r>
            <a:r>
              <a:rPr lang="en-GB" dirty="0" err="1"/>
              <a:t>chanlyniadau</a:t>
            </a:r>
            <a:r>
              <a:rPr lang="en-GB" dirty="0"/>
              <a:t> </a:t>
            </a:r>
            <a:r>
              <a:rPr lang="en-GB" dirty="0" err="1"/>
              <a:t>mesuradwy</a:t>
            </a:r>
            <a:r>
              <a:rPr lang="en-GB" dirty="0"/>
              <a:t>; un </a:t>
            </a:r>
            <a:r>
              <a:rPr lang="en-GB" dirty="0" err="1"/>
              <a:t>nodwedd</a:t>
            </a:r>
            <a:r>
              <a:rPr lang="en-GB" dirty="0"/>
              <a:t> </a:t>
            </a:r>
            <a:r>
              <a:rPr lang="en-GB" dirty="0" err="1"/>
              <a:t>bwysig</a:t>
            </a:r>
            <a:r>
              <a:rPr lang="en-GB" dirty="0"/>
              <a:t> mewn llawer o </a:t>
            </a:r>
            <a:r>
              <a:rPr lang="en-GB" dirty="0" err="1"/>
              <a:t>achosion</a:t>
            </a:r>
            <a:r>
              <a:rPr lang="en-GB" dirty="0"/>
              <a:t> </a:t>
            </a:r>
            <a:r>
              <a:rPr lang="en-GB" dirty="0" err="1"/>
              <a:t>yw</a:t>
            </a:r>
            <a:r>
              <a:rPr lang="en-GB" dirty="0"/>
              <a:t> </a:t>
            </a:r>
            <a:r>
              <a:rPr lang="en-GB" dirty="0" err="1"/>
              <a:t>rhannu</a:t>
            </a:r>
            <a:r>
              <a:rPr lang="en-GB" dirty="0"/>
              <a:t> lleoliad </a:t>
            </a:r>
          </a:p>
          <a:p>
            <a:pPr marL="0" indent="0">
              <a:buNone/>
            </a:pPr>
            <a:r>
              <a:rPr lang="en-GB" dirty="0"/>
              <a:t>7. </a:t>
            </a:r>
            <a:r>
              <a:rPr lang="en-GB" dirty="0" err="1"/>
              <a:t>ymrwymiad</a:t>
            </a:r>
            <a:r>
              <a:rPr lang="en-GB" dirty="0"/>
              <a:t> ac arweinyddiaeth </a:t>
            </a:r>
          </a:p>
          <a:p>
            <a:pPr marL="0" indent="0">
              <a:buNone/>
            </a:pPr>
            <a:r>
              <a:rPr lang="en-GB" dirty="0"/>
              <a:t>8. </a:t>
            </a:r>
            <a:r>
              <a:rPr lang="en-GB" dirty="0" err="1"/>
              <a:t>hyfforddiant</a:t>
            </a:r>
            <a:r>
              <a:rPr lang="en-GB" dirty="0"/>
              <a:t> </a:t>
            </a:r>
            <a:r>
              <a:rPr lang="en-GB" dirty="0" err="1"/>
              <a:t>amlddisgyblaethol</a:t>
            </a:r>
            <a:r>
              <a:rPr lang="en-GB" dirty="0"/>
              <a:t> a </a:t>
            </a:r>
            <a:r>
              <a:rPr lang="en-GB" dirty="0" err="1"/>
              <a:t>datblygu</a:t>
            </a:r>
            <a:r>
              <a:rPr lang="en-GB" dirty="0"/>
              <a:t> </a:t>
            </a:r>
            <a:r>
              <a:rPr lang="en-GB" dirty="0" err="1"/>
              <a:t>staf</a:t>
            </a:r>
            <a:endParaRPr lang="en-GB" dirty="0"/>
          </a:p>
        </p:txBody>
      </p:sp>
    </p:spTree>
    <p:extLst>
      <p:ext uri="{BB962C8B-B14F-4D97-AF65-F5344CB8AC3E}">
        <p14:creationId xmlns:p14="http://schemas.microsoft.com/office/powerpoint/2010/main" val="41137505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04C2A-6494-8024-5B59-7C2417010CF3}"/>
              </a:ext>
            </a:extLst>
          </p:cNvPr>
          <p:cNvSpPr>
            <a:spLocks noGrp="1"/>
          </p:cNvSpPr>
          <p:nvPr>
            <p:ph type="title"/>
          </p:nvPr>
        </p:nvSpPr>
        <p:spPr/>
        <p:txBody>
          <a:bodyPr/>
          <a:lstStyle/>
          <a:p>
            <a:r>
              <a:rPr lang="en-GB" dirty="0">
                <a:solidFill>
                  <a:srgbClr val="0070C0"/>
                </a:solidFill>
              </a:rPr>
              <a:t>What will this mean for education?</a:t>
            </a:r>
          </a:p>
        </p:txBody>
      </p:sp>
      <p:sp>
        <p:nvSpPr>
          <p:cNvPr id="3" name="Content Placeholder 2">
            <a:extLst>
              <a:ext uri="{FF2B5EF4-FFF2-40B4-BE49-F238E27FC236}">
                <a16:creationId xmlns:a16="http://schemas.microsoft.com/office/drawing/2014/main" id="{C646154F-2983-9BAB-4D18-454A483AE2A1}"/>
              </a:ext>
            </a:extLst>
          </p:cNvPr>
          <p:cNvSpPr>
            <a:spLocks noGrp="1"/>
          </p:cNvSpPr>
          <p:nvPr>
            <p:ph idx="1"/>
          </p:nvPr>
        </p:nvSpPr>
        <p:spPr/>
        <p:txBody>
          <a:bodyPr>
            <a:normAutofit fontScale="70000" lnSpcReduction="20000"/>
          </a:bodyPr>
          <a:lstStyle/>
          <a:p>
            <a:pPr marL="0" indent="0">
              <a:buNone/>
            </a:pPr>
            <a:r>
              <a:rPr lang="en-GB" dirty="0">
                <a:solidFill>
                  <a:srgbClr val="0070C0"/>
                </a:solidFill>
              </a:rPr>
              <a:t>1. a focus on social, emotional and health needs of all learners including access to a coherent range of services and personal learning plans </a:t>
            </a:r>
          </a:p>
          <a:p>
            <a:pPr marL="0" indent="0">
              <a:buNone/>
            </a:pPr>
            <a:r>
              <a:rPr lang="en-GB" dirty="0">
                <a:solidFill>
                  <a:srgbClr val="0070C0"/>
                </a:solidFill>
              </a:rPr>
              <a:t>2. engagement with families, often including the development of a family support service in school </a:t>
            </a:r>
          </a:p>
          <a:p>
            <a:pPr marL="0" indent="0">
              <a:buNone/>
            </a:pPr>
            <a:r>
              <a:rPr lang="en-GB" dirty="0">
                <a:solidFill>
                  <a:srgbClr val="0070C0"/>
                </a:solidFill>
              </a:rPr>
              <a:t>3. engagement with the wider community, providing both the opportunity and the mechanisms to build capacity in the local community </a:t>
            </a:r>
          </a:p>
          <a:p>
            <a:pPr marL="0" indent="0">
              <a:buNone/>
            </a:pPr>
            <a:r>
              <a:rPr lang="en-GB" dirty="0">
                <a:solidFill>
                  <a:srgbClr val="0070C0"/>
                </a:solidFill>
              </a:rPr>
              <a:t>4. integrated provision of school education, informal as well as formal </a:t>
            </a:r>
          </a:p>
          <a:p>
            <a:pPr marL="0" indent="0">
              <a:buNone/>
            </a:pPr>
            <a:r>
              <a:rPr lang="en-GB" dirty="0">
                <a:solidFill>
                  <a:srgbClr val="0070C0"/>
                </a:solidFill>
              </a:rPr>
              <a:t>5. integrated management often supported by an integration manager </a:t>
            </a:r>
          </a:p>
          <a:p>
            <a:pPr marL="0" indent="0">
              <a:buNone/>
            </a:pPr>
            <a:r>
              <a:rPr lang="en-GB" dirty="0">
                <a:solidFill>
                  <a:srgbClr val="0070C0"/>
                </a:solidFill>
              </a:rPr>
              <a:t>6. services delivered according to a set of integrated objectives and measurable outcomes, a significant feature in many cases being co-location </a:t>
            </a:r>
          </a:p>
          <a:p>
            <a:pPr marL="0" indent="0">
              <a:buNone/>
            </a:pPr>
            <a:r>
              <a:rPr lang="en-GB" dirty="0">
                <a:solidFill>
                  <a:srgbClr val="0070C0"/>
                </a:solidFill>
              </a:rPr>
              <a:t>7. commitment and leadership </a:t>
            </a:r>
          </a:p>
          <a:p>
            <a:pPr marL="0" indent="0">
              <a:buNone/>
            </a:pPr>
            <a:r>
              <a:rPr lang="en-GB" dirty="0">
                <a:solidFill>
                  <a:srgbClr val="0070C0"/>
                </a:solidFill>
              </a:rPr>
              <a:t>8. multi-disciplinary training and staff development</a:t>
            </a:r>
          </a:p>
        </p:txBody>
      </p:sp>
    </p:spTree>
    <p:extLst>
      <p:ext uri="{BB962C8B-B14F-4D97-AF65-F5344CB8AC3E}">
        <p14:creationId xmlns:p14="http://schemas.microsoft.com/office/powerpoint/2010/main" val="29705389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07969-142B-4316-9764-7FA50FDA2C54}"/>
              </a:ext>
            </a:extLst>
          </p:cNvPr>
          <p:cNvSpPr>
            <a:spLocks noGrp="1"/>
          </p:cNvSpPr>
          <p:nvPr>
            <p:ph type="title"/>
          </p:nvPr>
        </p:nvSpPr>
        <p:spPr/>
        <p:txBody>
          <a:bodyPr/>
          <a:lstStyle/>
          <a:p>
            <a:r>
              <a:rPr lang="en-GB" dirty="0" err="1"/>
              <a:t>Ysgolion</a:t>
            </a:r>
            <a:r>
              <a:rPr lang="en-GB" dirty="0"/>
              <a:t> Bro – </a:t>
            </a:r>
            <a:r>
              <a:rPr lang="en-GB" dirty="0" err="1"/>
              <a:t>Sgiliau</a:t>
            </a:r>
            <a:r>
              <a:rPr lang="en-GB" dirty="0"/>
              <a:t> wahanol?</a:t>
            </a:r>
          </a:p>
        </p:txBody>
      </p:sp>
      <p:sp>
        <p:nvSpPr>
          <p:cNvPr id="3" name="Content Placeholder 2">
            <a:extLst>
              <a:ext uri="{FF2B5EF4-FFF2-40B4-BE49-F238E27FC236}">
                <a16:creationId xmlns:a16="http://schemas.microsoft.com/office/drawing/2014/main" id="{2883E9A3-0F1F-CE4A-7895-370885BC6BA1}"/>
              </a:ext>
            </a:extLst>
          </p:cNvPr>
          <p:cNvSpPr>
            <a:spLocks noGrp="1"/>
          </p:cNvSpPr>
          <p:nvPr>
            <p:ph idx="1"/>
          </p:nvPr>
        </p:nvSpPr>
        <p:spPr/>
        <p:txBody>
          <a:bodyPr/>
          <a:lstStyle/>
          <a:p>
            <a:r>
              <a:rPr lang="en-GB" dirty="0"/>
              <a:t>Ymgysylltu â’r teulu (</a:t>
            </a:r>
            <a:r>
              <a:rPr lang="en-GB" dirty="0" err="1"/>
              <a:t>gweler</a:t>
            </a:r>
            <a:r>
              <a:rPr lang="en-GB" dirty="0"/>
              <a:t> Goodall, 2018)</a:t>
            </a:r>
          </a:p>
          <a:p>
            <a:r>
              <a:rPr lang="en-GB" dirty="0"/>
              <a:t>Ymgysylltu â’r gymuned</a:t>
            </a:r>
          </a:p>
          <a:p>
            <a:r>
              <a:rPr lang="en-GB" dirty="0"/>
              <a:t>Ymgysylltu â </a:t>
            </a:r>
            <a:r>
              <a:rPr lang="en-GB" dirty="0" err="1"/>
              <a:t>phartneriaethau</a:t>
            </a:r>
            <a:r>
              <a:rPr lang="en-GB" dirty="0"/>
              <a:t> amlasiantaeth </a:t>
            </a:r>
          </a:p>
          <a:p>
            <a:r>
              <a:rPr lang="en-GB" dirty="0"/>
              <a:t>Gweledigaeth ar y cyd</a:t>
            </a:r>
          </a:p>
          <a:p>
            <a:r>
              <a:rPr lang="en-GB" dirty="0"/>
              <a:t>Arweinyddiaeth gydweithredol </a:t>
            </a:r>
          </a:p>
          <a:p>
            <a:r>
              <a:rPr lang="en-GB" dirty="0" err="1"/>
              <a:t>Cydberthynas</a:t>
            </a:r>
            <a:r>
              <a:rPr lang="en-GB" dirty="0"/>
              <a:t> </a:t>
            </a:r>
            <a:r>
              <a:rPr lang="en-GB" dirty="0" err="1"/>
              <a:t>ymddiriedus</a:t>
            </a:r>
            <a:r>
              <a:rPr lang="en-GB" dirty="0"/>
              <a:t> </a:t>
            </a:r>
          </a:p>
          <a:p>
            <a:r>
              <a:rPr lang="en-GB" dirty="0"/>
              <a:t>Dysgu </a:t>
            </a:r>
            <a:r>
              <a:rPr lang="en-GB" dirty="0" err="1"/>
              <a:t>cydgysylltiedig</a:t>
            </a:r>
            <a:endParaRPr lang="en-GB" dirty="0"/>
          </a:p>
          <a:p>
            <a:endParaRPr lang="en-GB" dirty="0"/>
          </a:p>
        </p:txBody>
      </p:sp>
    </p:spTree>
    <p:extLst>
      <p:ext uri="{BB962C8B-B14F-4D97-AF65-F5344CB8AC3E}">
        <p14:creationId xmlns:p14="http://schemas.microsoft.com/office/powerpoint/2010/main" val="3306526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97B99-E1FC-6EB7-6A66-68A084E63433}"/>
              </a:ext>
            </a:extLst>
          </p:cNvPr>
          <p:cNvSpPr>
            <a:spLocks noGrp="1"/>
          </p:cNvSpPr>
          <p:nvPr>
            <p:ph type="title"/>
          </p:nvPr>
        </p:nvSpPr>
        <p:spPr/>
        <p:txBody>
          <a:bodyPr/>
          <a:lstStyle/>
          <a:p>
            <a:r>
              <a:rPr lang="en-GB" dirty="0">
                <a:solidFill>
                  <a:srgbClr val="0070C0"/>
                </a:solidFill>
              </a:rPr>
              <a:t>Different Skills? Community Focussed Schools</a:t>
            </a:r>
          </a:p>
        </p:txBody>
      </p:sp>
      <p:sp>
        <p:nvSpPr>
          <p:cNvPr id="3" name="Content Placeholder 2">
            <a:extLst>
              <a:ext uri="{FF2B5EF4-FFF2-40B4-BE49-F238E27FC236}">
                <a16:creationId xmlns:a16="http://schemas.microsoft.com/office/drawing/2014/main" id="{53BFED95-5FDE-7B35-E1BB-555252D66CAA}"/>
              </a:ext>
            </a:extLst>
          </p:cNvPr>
          <p:cNvSpPr>
            <a:spLocks noGrp="1"/>
          </p:cNvSpPr>
          <p:nvPr>
            <p:ph idx="1"/>
          </p:nvPr>
        </p:nvSpPr>
        <p:spPr/>
        <p:txBody>
          <a:bodyPr/>
          <a:lstStyle/>
          <a:p>
            <a:r>
              <a:rPr lang="en-GB" i="0" dirty="0">
                <a:solidFill>
                  <a:srgbClr val="0070C0"/>
                </a:solidFill>
                <a:effectLst/>
                <a:highlight>
                  <a:srgbClr val="FFFFFF"/>
                </a:highlight>
                <a:latin typeface="Arial" panose="020B0604020202020204" pitchFamily="34" charset="0"/>
              </a:rPr>
              <a:t>Family engagement (see Goodall, 2018)</a:t>
            </a:r>
          </a:p>
          <a:p>
            <a:r>
              <a:rPr lang="en-GB" i="0" dirty="0">
                <a:solidFill>
                  <a:srgbClr val="0070C0"/>
                </a:solidFill>
                <a:effectLst/>
                <a:highlight>
                  <a:srgbClr val="FFFFFF"/>
                </a:highlight>
                <a:latin typeface="Arial" panose="020B0604020202020204" pitchFamily="34" charset="0"/>
              </a:rPr>
              <a:t>Community engagement</a:t>
            </a:r>
          </a:p>
          <a:p>
            <a:r>
              <a:rPr lang="en-GB" i="0" dirty="0">
                <a:solidFill>
                  <a:srgbClr val="0070C0"/>
                </a:solidFill>
                <a:effectLst/>
                <a:highlight>
                  <a:srgbClr val="FFFFFF"/>
                </a:highlight>
                <a:latin typeface="Arial" panose="020B0604020202020204" pitchFamily="34" charset="0"/>
              </a:rPr>
              <a:t>Multi-agency engagement</a:t>
            </a:r>
          </a:p>
          <a:p>
            <a:r>
              <a:rPr lang="en-GB" i="0" dirty="0">
                <a:solidFill>
                  <a:srgbClr val="0070C0"/>
                </a:solidFill>
                <a:effectLst/>
                <a:highlight>
                  <a:srgbClr val="FFFFFF"/>
                </a:highlight>
                <a:latin typeface="Arial" panose="020B0604020202020204" pitchFamily="34" charset="0"/>
              </a:rPr>
              <a:t>Collective </a:t>
            </a:r>
            <a:r>
              <a:rPr lang="en-GB" i="0" u="none" strike="noStrike" dirty="0">
                <a:solidFill>
                  <a:srgbClr val="0070C0"/>
                </a:solidFill>
                <a:effectLst/>
                <a:highlight>
                  <a:srgbClr val="FFFFFF"/>
                </a:highlight>
                <a:latin typeface="Arial" panose="020B0604020202020204" pitchFamily="34" charset="0"/>
              </a:rPr>
              <a:t>vision</a:t>
            </a:r>
            <a:endParaRPr lang="en-GB" i="0" dirty="0">
              <a:solidFill>
                <a:srgbClr val="0070C0"/>
              </a:solidFill>
              <a:effectLst/>
              <a:highlight>
                <a:srgbClr val="FFFFFF"/>
              </a:highlight>
              <a:latin typeface="Arial" panose="020B0604020202020204" pitchFamily="34" charset="0"/>
            </a:endParaRPr>
          </a:p>
          <a:p>
            <a:r>
              <a:rPr lang="en-GB" i="0" dirty="0">
                <a:solidFill>
                  <a:srgbClr val="0070C0"/>
                </a:solidFill>
                <a:effectLst/>
                <a:highlight>
                  <a:srgbClr val="FFFFFF"/>
                </a:highlight>
                <a:latin typeface="Arial" panose="020B0604020202020204" pitchFamily="34" charset="0"/>
              </a:rPr>
              <a:t>Collaborative leadership</a:t>
            </a:r>
          </a:p>
          <a:p>
            <a:r>
              <a:rPr lang="en-GB" i="0" dirty="0">
                <a:solidFill>
                  <a:srgbClr val="0070C0"/>
                </a:solidFill>
                <a:effectLst/>
                <a:highlight>
                  <a:srgbClr val="FFFFFF"/>
                </a:highlight>
                <a:latin typeface="Arial" panose="020B0604020202020204" pitchFamily="34" charset="0"/>
              </a:rPr>
              <a:t>Trusting relationships</a:t>
            </a:r>
          </a:p>
          <a:p>
            <a:r>
              <a:rPr lang="en-GB" i="0" dirty="0">
                <a:solidFill>
                  <a:srgbClr val="0070C0"/>
                </a:solidFill>
                <a:effectLst/>
                <a:highlight>
                  <a:srgbClr val="FFFFFF"/>
                </a:highlight>
                <a:latin typeface="Arial" panose="020B0604020202020204" pitchFamily="34" charset="0"/>
              </a:rPr>
              <a:t>Connected learning</a:t>
            </a:r>
          </a:p>
          <a:p>
            <a:pPr marL="0" indent="0">
              <a:buNone/>
            </a:pPr>
            <a:endParaRPr lang="en-GB" dirty="0"/>
          </a:p>
        </p:txBody>
      </p:sp>
    </p:spTree>
    <p:extLst>
      <p:ext uri="{BB962C8B-B14F-4D97-AF65-F5344CB8AC3E}">
        <p14:creationId xmlns:p14="http://schemas.microsoft.com/office/powerpoint/2010/main" val="37514009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Rectangle 2">
            <a:extLst>
              <a:ext uri="{FF2B5EF4-FFF2-40B4-BE49-F238E27FC236}">
                <a16:creationId xmlns:a16="http://schemas.microsoft.com/office/drawing/2014/main" id="{6A121AF9-CFAF-897A-B25B-CA38E6A7C30C}"/>
              </a:ext>
            </a:extLst>
          </p:cNvPr>
          <p:cNvGrpSpPr/>
          <p:nvPr/>
        </p:nvGrpSpPr>
        <p:grpSpPr>
          <a:xfrm>
            <a:off x="266462" y="1765606"/>
            <a:ext cx="8611076" cy="2600107"/>
            <a:chOff x="-1278021" y="35144"/>
            <a:chExt cx="8110333" cy="2198629"/>
          </a:xfrm>
        </p:grpSpPr>
        <p:sp>
          <p:nvSpPr>
            <p:cNvPr id="5" name="Rectangle">
              <a:extLst>
                <a:ext uri="{FF2B5EF4-FFF2-40B4-BE49-F238E27FC236}">
                  <a16:creationId xmlns:a16="http://schemas.microsoft.com/office/drawing/2014/main" id="{27170835-59A1-91F1-8D7A-FC2CA4819EE2}"/>
                </a:ext>
              </a:extLst>
            </p:cNvPr>
            <p:cNvSpPr/>
            <p:nvPr/>
          </p:nvSpPr>
          <p:spPr>
            <a:xfrm>
              <a:off x="-1278021" y="35144"/>
              <a:ext cx="8110333" cy="1958009"/>
            </a:xfrm>
            <a:prstGeom prst="rect">
              <a:avLst/>
            </a:prstGeom>
            <a:solidFill>
              <a:schemeClr val="accent1"/>
            </a:solidFill>
            <a:ln w="12700" cap="flat">
              <a:solidFill>
                <a:srgbClr val="32538F"/>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sp>
          <p:nvSpPr>
            <p:cNvPr id="6" name="LUNCH…">
              <a:extLst>
                <a:ext uri="{FF2B5EF4-FFF2-40B4-BE49-F238E27FC236}">
                  <a16:creationId xmlns:a16="http://schemas.microsoft.com/office/drawing/2014/main" id="{9B83D5EF-FCE3-D698-F94A-496871E0AA16}"/>
                </a:ext>
              </a:extLst>
            </p:cNvPr>
            <p:cNvSpPr txBox="1"/>
            <p:nvPr/>
          </p:nvSpPr>
          <p:spPr>
            <a:xfrm>
              <a:off x="-809032" y="229824"/>
              <a:ext cx="7393695" cy="200394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defRPr sz="3600">
                  <a:solidFill>
                    <a:srgbClr val="FFFFFF"/>
                  </a:solidFill>
                  <a:latin typeface="Arial"/>
                  <a:ea typeface="Arial"/>
                  <a:cs typeface="Arial"/>
                  <a:sym typeface="Arial"/>
                </a:defRPr>
              </a:pPr>
              <a:r>
                <a:rPr lang="en-GB" sz="2800" dirty="0" err="1">
                  <a:solidFill>
                    <a:schemeClr val="bg1"/>
                  </a:solidFill>
                  <a:latin typeface="Arial"/>
                  <a:cs typeface="Arial"/>
                </a:rPr>
                <a:t>CINIO</a:t>
              </a:r>
              <a:r>
                <a:rPr lang="en-GB" sz="2800" dirty="0">
                  <a:solidFill>
                    <a:schemeClr val="bg1"/>
                  </a:solidFill>
                  <a:latin typeface="Arial"/>
                  <a:cs typeface="Arial"/>
                </a:rPr>
                <a:t> / </a:t>
              </a:r>
              <a:r>
                <a:rPr sz="2800" dirty="0">
                  <a:solidFill>
                    <a:schemeClr val="bg1"/>
                  </a:solidFill>
                  <a:latin typeface="Arial"/>
                  <a:cs typeface="Arial"/>
                </a:rPr>
                <a:t>LUNCH</a:t>
              </a:r>
              <a:r>
                <a:rPr lang="en-US" sz="2800" dirty="0">
                  <a:solidFill>
                    <a:schemeClr val="bg1"/>
                  </a:solidFill>
                  <a:latin typeface="Arial"/>
                  <a:cs typeface="Arial"/>
                </a:rPr>
                <a:t> 12pm</a:t>
              </a:r>
              <a:endParaRPr sz="2800" dirty="0">
                <a:solidFill>
                  <a:schemeClr val="bg1"/>
                </a:solidFill>
                <a:latin typeface="Arial" panose="020B0604020202020204" pitchFamily="34" charset="0"/>
                <a:cs typeface="Arial" panose="020B0604020202020204" pitchFamily="34" charset="0"/>
              </a:endParaRPr>
            </a:p>
            <a:p>
              <a:pPr algn="ctr"/>
              <a:r>
                <a:rPr sz="2800" dirty="0">
                  <a:solidFill>
                    <a:schemeClr val="bg1"/>
                  </a:solidFill>
                  <a:latin typeface="Arial"/>
                  <a:cs typeface="Arial"/>
                </a:rPr>
                <a:t>12.30pm -1.15pm</a:t>
              </a:r>
              <a:endParaRPr lang="en-GB" sz="2800" dirty="0">
                <a:solidFill>
                  <a:schemeClr val="bg1"/>
                </a:solidFill>
                <a:latin typeface="Arial"/>
                <a:cs typeface="Arial"/>
              </a:endParaRPr>
            </a:p>
            <a:p>
              <a:pPr algn="ctr"/>
              <a:r>
                <a:rPr kumimoji="0" lang="en-GB" altLang="en-US" sz="2800" b="0" i="0" u="none" strike="noStrike" cap="none" normalizeH="0" baseline="0" dirty="0" err="1">
                  <a:ln>
                    <a:noFill/>
                  </a:ln>
                  <a:solidFill>
                    <a:schemeClr val="bg1"/>
                  </a:solidFill>
                  <a:effectLst/>
                  <a:latin typeface="Arial"/>
                  <a:ea typeface="inherit"/>
                  <a:cs typeface="Arial"/>
                </a:rPr>
                <a:t>GOFYNNWCH</a:t>
              </a:r>
              <a:r>
                <a:rPr kumimoji="0" lang="en-GB" altLang="en-US" sz="2800" b="0" i="0" u="none" strike="noStrike" cap="none" normalizeH="0" baseline="0" dirty="0">
                  <a:ln>
                    <a:noFill/>
                  </a:ln>
                  <a:solidFill>
                    <a:schemeClr val="bg1"/>
                  </a:solidFill>
                  <a:effectLst/>
                  <a:latin typeface="Arial"/>
                  <a:ea typeface="inherit"/>
                  <a:cs typeface="Arial"/>
                </a:rPr>
                <a:t> YR </a:t>
              </a:r>
              <a:r>
                <a:rPr kumimoji="0" lang="en-GB" altLang="en-US" sz="2800" b="0" i="0" u="none" strike="noStrike" cap="none" normalizeH="0" baseline="0" dirty="0" err="1">
                  <a:ln>
                    <a:noFill/>
                  </a:ln>
                  <a:solidFill>
                    <a:schemeClr val="bg1"/>
                  </a:solidFill>
                  <a:effectLst/>
                  <a:latin typeface="Arial"/>
                  <a:ea typeface="inherit"/>
                  <a:cs typeface="Arial"/>
                </a:rPr>
                <a:t>ARBENIGWR</a:t>
              </a:r>
              <a:r>
                <a:rPr lang="en-GB" altLang="en-US" sz="2800" dirty="0">
                  <a:solidFill>
                    <a:schemeClr val="bg1"/>
                  </a:solidFill>
                  <a:latin typeface="Arial"/>
                  <a:cs typeface="Arial"/>
                </a:rPr>
                <a:t> </a:t>
              </a:r>
            </a:p>
            <a:p>
              <a:pPr algn="ctr"/>
              <a:r>
                <a:rPr lang="en-GB" sz="2800" dirty="0">
                  <a:solidFill>
                    <a:schemeClr val="bg1"/>
                  </a:solidFill>
                  <a:latin typeface="Arial"/>
                  <a:cs typeface="Arial"/>
                </a:rPr>
                <a:t>ASK THE EXPERT  </a:t>
              </a:r>
              <a:endParaRPr lang="en-GB" sz="2800" dirty="0">
                <a:solidFill>
                  <a:schemeClr val="bg1"/>
                </a:solidFill>
                <a:latin typeface="Arial" panose="020B0604020202020204" pitchFamily="34" charset="0"/>
                <a:cs typeface="Arial" panose="020B0604020202020204" pitchFamily="34" charset="0"/>
              </a:endParaRPr>
            </a:p>
            <a:p>
              <a:pPr algn="ctr">
                <a:defRPr sz="3600">
                  <a:solidFill>
                    <a:srgbClr val="FFFFFF"/>
                  </a:solidFill>
                  <a:latin typeface="Arial"/>
                  <a:ea typeface="Arial"/>
                  <a:cs typeface="Arial"/>
                  <a:sym typeface="Arial"/>
                </a:defRPr>
              </a:pPr>
              <a:endParaRPr dirty="0"/>
            </a:p>
          </p:txBody>
        </p:sp>
      </p:grpSp>
    </p:spTree>
    <p:extLst>
      <p:ext uri="{BB962C8B-B14F-4D97-AF65-F5344CB8AC3E}">
        <p14:creationId xmlns:p14="http://schemas.microsoft.com/office/powerpoint/2010/main" val="193435128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67B14C2-4C5C-844A-B563-62FF49017299}"/>
              </a:ext>
            </a:extLst>
          </p:cNvPr>
          <p:cNvSpPr/>
          <p:nvPr/>
        </p:nvSpPr>
        <p:spPr>
          <a:xfrm>
            <a:off x="0" y="0"/>
            <a:ext cx="9249104" cy="693682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hape&#10;&#10;Description automatically generated">
            <a:extLst>
              <a:ext uri="{FF2B5EF4-FFF2-40B4-BE49-F238E27FC236}">
                <a16:creationId xmlns:a16="http://schemas.microsoft.com/office/drawing/2014/main" id="{8F17B5EE-92C0-E340-9254-43FA035AD31A}"/>
              </a:ext>
            </a:extLst>
          </p:cNvPr>
          <p:cNvPicPr>
            <a:picLocks noChangeAspect="1"/>
          </p:cNvPicPr>
          <p:nvPr/>
        </p:nvPicPr>
        <p:blipFill>
          <a:blip r:embed="rId3"/>
          <a:stretch>
            <a:fillRect/>
          </a:stretch>
        </p:blipFill>
        <p:spPr>
          <a:xfrm>
            <a:off x="-3724" y="-35726"/>
            <a:ext cx="9434949" cy="6936828"/>
          </a:xfrm>
          <a:prstGeom prst="rect">
            <a:avLst/>
          </a:prstGeom>
        </p:spPr>
      </p:pic>
      <p:sp>
        <p:nvSpPr>
          <p:cNvPr id="2" name="Title 1">
            <a:extLst>
              <a:ext uri="{FF2B5EF4-FFF2-40B4-BE49-F238E27FC236}">
                <a16:creationId xmlns:a16="http://schemas.microsoft.com/office/drawing/2014/main" id="{882DA0BC-5186-0244-90EB-CAAA6FB9F5A8}"/>
              </a:ext>
            </a:extLst>
          </p:cNvPr>
          <p:cNvSpPr>
            <a:spLocks noGrp="1"/>
          </p:cNvSpPr>
          <p:nvPr>
            <p:ph type="ctrTitle"/>
          </p:nvPr>
        </p:nvSpPr>
        <p:spPr>
          <a:xfrm>
            <a:off x="615477" y="4246818"/>
            <a:ext cx="4054366" cy="1051226"/>
          </a:xfrm>
        </p:spPr>
        <p:txBody>
          <a:bodyPr vert="horz" lIns="91440" tIns="45720" rIns="91440" bIns="45720" rtlCol="0" anchor="b">
            <a:noAutofit/>
          </a:bodyPr>
          <a:lstStyle/>
          <a:p>
            <a:pPr algn="l"/>
            <a:r>
              <a:rPr lang="en-US" sz="3200" dirty="0">
                <a:solidFill>
                  <a:schemeClr val="bg1"/>
                </a:solidFill>
                <a:latin typeface="Arial"/>
                <a:cs typeface="Helvetica"/>
              </a:rPr>
              <a:t>Core Strand 4: P</a:t>
            </a:r>
            <a:r>
              <a:rPr lang="en-US" sz="3200" dirty="0">
                <a:solidFill>
                  <a:schemeClr val="bg1"/>
                </a:solidFill>
                <a:latin typeface="Arial"/>
                <a:cs typeface="Arial"/>
              </a:rPr>
              <a:t>lan, implement, and evaluate a change in practice </a:t>
            </a:r>
          </a:p>
        </p:txBody>
      </p:sp>
      <p:pic>
        <p:nvPicPr>
          <p:cNvPr id="7" name="Picture 6" descr="A picture containing text&#10;&#10;Description automatically generated">
            <a:extLst>
              <a:ext uri="{FF2B5EF4-FFF2-40B4-BE49-F238E27FC236}">
                <a16:creationId xmlns:a16="http://schemas.microsoft.com/office/drawing/2014/main" id="{F88A6AFA-07E5-B44A-A580-BC2055CC3EF4}"/>
              </a:ext>
            </a:extLst>
          </p:cNvPr>
          <p:cNvPicPr>
            <a:picLocks noChangeAspect="1"/>
          </p:cNvPicPr>
          <p:nvPr/>
        </p:nvPicPr>
        <p:blipFill>
          <a:blip r:embed="rId4"/>
          <a:stretch>
            <a:fillRect/>
          </a:stretch>
        </p:blipFill>
        <p:spPr>
          <a:xfrm>
            <a:off x="5954316" y="367205"/>
            <a:ext cx="2938091" cy="1966091"/>
          </a:xfrm>
          <a:prstGeom prst="rect">
            <a:avLst/>
          </a:prstGeom>
        </p:spPr>
      </p:pic>
      <p:sp>
        <p:nvSpPr>
          <p:cNvPr id="3" name="TextBox 2">
            <a:extLst>
              <a:ext uri="{FF2B5EF4-FFF2-40B4-BE49-F238E27FC236}">
                <a16:creationId xmlns:a16="http://schemas.microsoft.com/office/drawing/2014/main" id="{B300B6B7-1CE3-6B24-4ED9-A0F8434C957B}"/>
              </a:ext>
            </a:extLst>
          </p:cNvPr>
          <p:cNvSpPr txBox="1"/>
          <p:nvPr/>
        </p:nvSpPr>
        <p:spPr>
          <a:xfrm>
            <a:off x="619684" y="946746"/>
            <a:ext cx="4428484"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dirty="0">
                <a:solidFill>
                  <a:schemeClr val="bg1"/>
                </a:solidFill>
                <a:latin typeface="Arial"/>
                <a:ea typeface="+mn-lt"/>
                <a:cs typeface="+mn-lt"/>
              </a:rPr>
              <a:t>Llinyn </a:t>
            </a:r>
            <a:r>
              <a:rPr lang="en-GB" sz="3200" dirty="0" err="1">
                <a:solidFill>
                  <a:schemeClr val="bg1"/>
                </a:solidFill>
                <a:latin typeface="Arial"/>
                <a:ea typeface="+mn-lt"/>
                <a:cs typeface="+mn-lt"/>
              </a:rPr>
              <a:t>Craidd</a:t>
            </a:r>
            <a:r>
              <a:rPr lang="en-GB" sz="3200" dirty="0">
                <a:solidFill>
                  <a:schemeClr val="bg1"/>
                </a:solidFill>
                <a:latin typeface="Arial"/>
                <a:ea typeface="+mn-lt"/>
                <a:cs typeface="+mn-lt"/>
              </a:rPr>
              <a:t> 4: Cynllunio, gweithredu, a </a:t>
            </a:r>
            <a:r>
              <a:rPr lang="en-GB" sz="3200" dirty="0" err="1">
                <a:solidFill>
                  <a:schemeClr val="bg1"/>
                </a:solidFill>
                <a:latin typeface="Arial"/>
                <a:ea typeface="+mn-lt"/>
                <a:cs typeface="+mn-lt"/>
              </a:rPr>
              <a:t>gwerthuso</a:t>
            </a:r>
            <a:r>
              <a:rPr lang="en-GB" sz="3200" dirty="0">
                <a:solidFill>
                  <a:schemeClr val="bg1"/>
                </a:solidFill>
                <a:latin typeface="Arial"/>
                <a:ea typeface="+mn-lt"/>
                <a:cs typeface="+mn-lt"/>
              </a:rPr>
              <a:t> newid mewn ymarfer</a:t>
            </a:r>
            <a:endParaRPr lang="en-US" sz="3200" dirty="0">
              <a:solidFill>
                <a:schemeClr val="bg1"/>
              </a:solidFill>
              <a:latin typeface="Arial"/>
              <a:cs typeface="Arial"/>
            </a:endParaRPr>
          </a:p>
        </p:txBody>
      </p:sp>
    </p:spTree>
    <p:extLst>
      <p:ext uri="{BB962C8B-B14F-4D97-AF65-F5344CB8AC3E}">
        <p14:creationId xmlns:p14="http://schemas.microsoft.com/office/powerpoint/2010/main" val="9277639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302C9-7A55-DF42-570B-34790A0883AD}"/>
              </a:ext>
            </a:extLst>
          </p:cNvPr>
          <p:cNvSpPr>
            <a:spLocks noGrp="1"/>
          </p:cNvSpPr>
          <p:nvPr>
            <p:ph type="title"/>
          </p:nvPr>
        </p:nvSpPr>
        <p:spPr>
          <a:xfrm>
            <a:off x="119583" y="288286"/>
            <a:ext cx="7541981" cy="1325563"/>
          </a:xfrm>
        </p:spPr>
        <p:txBody>
          <a:bodyPr>
            <a:normAutofit/>
          </a:bodyPr>
          <a:lstStyle/>
          <a:p>
            <a:r>
              <a:rPr lang="en-GB" sz="2800" dirty="0">
                <a:cs typeface="Calibri Light"/>
              </a:rPr>
              <a:t> </a:t>
            </a:r>
            <a:r>
              <a:rPr lang="cy" sz="2800" dirty="0">
                <a:cs typeface="Calibri Light"/>
              </a:rPr>
              <a:t> Pobl sy’n rhychwantu, yn croesi ffiniau ac eiriolwyr</a:t>
            </a:r>
            <a:endParaRPr lang="en-GB" sz="2800" dirty="0">
              <a:cs typeface="Calibri Light"/>
            </a:endParaRPr>
          </a:p>
        </p:txBody>
      </p:sp>
      <p:sp>
        <p:nvSpPr>
          <p:cNvPr id="3" name="Content Placeholder 2">
            <a:extLst>
              <a:ext uri="{FF2B5EF4-FFF2-40B4-BE49-F238E27FC236}">
                <a16:creationId xmlns:a16="http://schemas.microsoft.com/office/drawing/2014/main" id="{7BDA5BCA-D8EC-C1E4-C322-DC22579BB785}"/>
              </a:ext>
            </a:extLst>
          </p:cNvPr>
          <p:cNvSpPr>
            <a:spLocks noGrp="1"/>
          </p:cNvSpPr>
          <p:nvPr>
            <p:ph idx="1"/>
          </p:nvPr>
        </p:nvSpPr>
        <p:spPr>
          <a:xfrm>
            <a:off x="340499" y="1431818"/>
            <a:ext cx="7886700" cy="4351338"/>
          </a:xfrm>
        </p:spPr>
        <p:txBody>
          <a:bodyPr vert="horz" lIns="91440" tIns="45720" rIns="91440" bIns="45720" rtlCol="0" anchor="t">
            <a:normAutofit/>
          </a:bodyPr>
          <a:lstStyle/>
          <a:p>
            <a:pPr marL="0" indent="0">
              <a:buNone/>
            </a:pPr>
            <a:endParaRPr lang="en-GB" dirty="0">
              <a:cs typeface="Calibri" panose="020F0502020204030204"/>
            </a:endParaRPr>
          </a:p>
          <a:p>
            <a:pPr marL="0" indent="0">
              <a:buNone/>
            </a:pPr>
            <a:r>
              <a:rPr lang="en-GB" i="1" dirty="0">
                <a:ea typeface="+mn-lt"/>
                <a:cs typeface="+mn-lt"/>
              </a:rPr>
              <a:t>...[school leaders] must have a keen awareness of school-community relations, group dynamics, intercultural tolerance, politics and power, team building, and community engagement and how to effectively bridge these “borders” in order to collectively work toward success. </a:t>
            </a:r>
          </a:p>
          <a:p>
            <a:pPr marL="0" indent="0" rtl="0">
              <a:buNone/>
            </a:pPr>
            <a:endParaRPr lang="en-GB" i="1" dirty="0">
              <a:cs typeface="Calibri"/>
            </a:endParaRPr>
          </a:p>
          <a:p>
            <a:pPr marL="0" indent="0" rtl="0">
              <a:buNone/>
            </a:pPr>
            <a:r>
              <a:rPr lang="cy" sz="2000" i="1" dirty="0">
                <a:cs typeface="Calibri"/>
              </a:rPr>
              <a:t>Lopez et al., (2006 t66) yn Scanlan a Johnson (2021 t.231)</a:t>
            </a:r>
          </a:p>
          <a:p>
            <a:pPr marL="0" indent="0">
              <a:buNone/>
            </a:pPr>
            <a:endParaRPr lang="en-GB" sz="2000" i="1" dirty="0">
              <a:cs typeface="Calibri"/>
            </a:endParaRPr>
          </a:p>
        </p:txBody>
      </p:sp>
    </p:spTree>
    <p:extLst>
      <p:ext uri="{BB962C8B-B14F-4D97-AF65-F5344CB8AC3E}">
        <p14:creationId xmlns:p14="http://schemas.microsoft.com/office/powerpoint/2010/main" val="28931184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302C9-7A55-DF42-570B-34790A0883AD}"/>
              </a:ext>
            </a:extLst>
          </p:cNvPr>
          <p:cNvSpPr>
            <a:spLocks noGrp="1"/>
          </p:cNvSpPr>
          <p:nvPr>
            <p:ph type="title"/>
          </p:nvPr>
        </p:nvSpPr>
        <p:spPr>
          <a:xfrm>
            <a:off x="119583" y="288286"/>
            <a:ext cx="7886700" cy="1325563"/>
          </a:xfrm>
        </p:spPr>
        <p:txBody>
          <a:bodyPr>
            <a:normAutofit/>
          </a:bodyPr>
          <a:lstStyle/>
          <a:p>
            <a:r>
              <a:rPr lang="en-GB" sz="2800" dirty="0">
                <a:cs typeface="Calibri Light"/>
              </a:rPr>
              <a:t> </a:t>
            </a:r>
            <a:r>
              <a:rPr lang="en-GB" sz="2800" dirty="0">
                <a:solidFill>
                  <a:srgbClr val="0070C0"/>
                </a:solidFill>
                <a:cs typeface="Calibri Light"/>
              </a:rPr>
              <a:t>Boundary spanners, border crossers and advocates</a:t>
            </a:r>
          </a:p>
        </p:txBody>
      </p:sp>
      <p:sp>
        <p:nvSpPr>
          <p:cNvPr id="3" name="Content Placeholder 2">
            <a:extLst>
              <a:ext uri="{FF2B5EF4-FFF2-40B4-BE49-F238E27FC236}">
                <a16:creationId xmlns:a16="http://schemas.microsoft.com/office/drawing/2014/main" id="{7BDA5BCA-D8EC-C1E4-C322-DC22579BB785}"/>
              </a:ext>
            </a:extLst>
          </p:cNvPr>
          <p:cNvSpPr>
            <a:spLocks noGrp="1"/>
          </p:cNvSpPr>
          <p:nvPr>
            <p:ph idx="1"/>
          </p:nvPr>
        </p:nvSpPr>
        <p:spPr>
          <a:xfrm>
            <a:off x="340499" y="1431818"/>
            <a:ext cx="7886700" cy="4351338"/>
          </a:xfrm>
        </p:spPr>
        <p:txBody>
          <a:bodyPr vert="horz" lIns="91440" tIns="45720" rIns="91440" bIns="45720" rtlCol="0" anchor="t">
            <a:normAutofit/>
          </a:bodyPr>
          <a:lstStyle/>
          <a:p>
            <a:pPr marL="0" indent="0">
              <a:buNone/>
            </a:pPr>
            <a:endParaRPr lang="en-GB" dirty="0">
              <a:solidFill>
                <a:srgbClr val="0070C0"/>
              </a:solidFill>
              <a:cs typeface="Calibri" panose="020F0502020204030204"/>
            </a:endParaRPr>
          </a:p>
          <a:p>
            <a:pPr marL="0" indent="0">
              <a:buNone/>
            </a:pPr>
            <a:r>
              <a:rPr lang="en-GB" i="1" dirty="0">
                <a:solidFill>
                  <a:srgbClr val="0070C0"/>
                </a:solidFill>
                <a:ea typeface="+mn-lt"/>
                <a:cs typeface="+mn-lt"/>
              </a:rPr>
              <a:t>...[school leaders] must have a keen awareness of school-community relations, group dynamics, intercultural tolerance, politics and power, team building, and community engagement and how to effectively bridge these “borders” in order to collectively work toward success. </a:t>
            </a:r>
          </a:p>
          <a:p>
            <a:pPr marL="0" indent="0">
              <a:buNone/>
            </a:pPr>
            <a:endParaRPr lang="en-GB" i="1" dirty="0">
              <a:cs typeface="Calibri"/>
            </a:endParaRPr>
          </a:p>
          <a:p>
            <a:pPr marL="0" indent="0">
              <a:buNone/>
            </a:pPr>
            <a:r>
              <a:rPr lang="en-GB" sz="2000" i="1" dirty="0">
                <a:cs typeface="Calibri"/>
              </a:rPr>
              <a:t>Lopez et al., (2006 p66) in Scanlan and Johnson (2021 p.231)</a:t>
            </a:r>
          </a:p>
          <a:p>
            <a:pPr marL="0" indent="0">
              <a:buNone/>
            </a:pPr>
            <a:endParaRPr lang="en-GB" sz="2000" i="1" dirty="0">
              <a:cs typeface="Calibri"/>
            </a:endParaRPr>
          </a:p>
        </p:txBody>
      </p:sp>
    </p:spTree>
    <p:extLst>
      <p:ext uri="{BB962C8B-B14F-4D97-AF65-F5344CB8AC3E}">
        <p14:creationId xmlns:p14="http://schemas.microsoft.com/office/powerpoint/2010/main" val="344644619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9AB73-9212-A87D-3D8F-6488C07A0773}"/>
              </a:ext>
            </a:extLst>
          </p:cNvPr>
          <p:cNvSpPr>
            <a:spLocks noGrp="1"/>
          </p:cNvSpPr>
          <p:nvPr>
            <p:ph type="title"/>
          </p:nvPr>
        </p:nvSpPr>
        <p:spPr/>
        <p:txBody>
          <a:bodyPr/>
          <a:lstStyle/>
          <a:p>
            <a:r>
              <a:rPr lang="en-GB" dirty="0"/>
              <a:t>Defnyddiwch Chat i…</a:t>
            </a:r>
          </a:p>
        </p:txBody>
      </p:sp>
      <p:sp>
        <p:nvSpPr>
          <p:cNvPr id="3" name="Content Placeholder 2">
            <a:extLst>
              <a:ext uri="{FF2B5EF4-FFF2-40B4-BE49-F238E27FC236}">
                <a16:creationId xmlns:a16="http://schemas.microsoft.com/office/drawing/2014/main" id="{9A1662FC-5677-404D-7307-F7CC1E2BADAB}"/>
              </a:ext>
            </a:extLst>
          </p:cNvPr>
          <p:cNvSpPr>
            <a:spLocks noGrp="1"/>
          </p:cNvSpPr>
          <p:nvPr>
            <p:ph idx="1"/>
          </p:nvPr>
        </p:nvSpPr>
        <p:spPr>
          <a:xfrm>
            <a:off x="136052" y="1780151"/>
            <a:ext cx="7886700" cy="4351338"/>
          </a:xfrm>
        </p:spPr>
        <p:txBody>
          <a:bodyPr vert="horz" lIns="91440" tIns="45720" rIns="91440" bIns="45720" rtlCol="0" anchor="t">
            <a:normAutofit/>
          </a:bodyPr>
          <a:lstStyle/>
          <a:p>
            <a:pPr algn="l" rtl="0" fontAlgn="base">
              <a:buFont typeface="Arial" panose="020B0604020202020204" pitchFamily="34" charset="0"/>
              <a:buChar char="•"/>
            </a:pPr>
            <a:r>
              <a:rPr lang="en-GB" sz="2800" b="0" i="0" u="none" strike="noStrike" dirty="0">
                <a:solidFill>
                  <a:srgbClr val="000000"/>
                </a:solidFill>
                <a:effectLst/>
                <a:latin typeface="Calibri" panose="020F0502020204030204" pitchFamily="34" charset="0"/>
              </a:rPr>
              <a:t>Tackling a wicked problem [like poverty] entails facing the unknown, requiring the ability to organize for constant changes and increased levels of conflict among stakeholders</a:t>
            </a:r>
          </a:p>
          <a:p>
            <a:pPr marL="0" indent="0" algn="l" rtl="0" fontAlgn="base">
              <a:buNone/>
            </a:pPr>
            <a:r>
              <a:rPr lang="cy" dirty="0">
                <a:solidFill>
                  <a:srgbClr val="000000"/>
                </a:solidFill>
                <a:latin typeface="Calibri" panose="020F0502020204030204" pitchFamily="34" charset="0"/>
              </a:rPr>
              <a:t>                                                  </a:t>
            </a:r>
            <a:r>
              <a:rPr lang="cy" sz="2800" b="0" i="0" u="none" strike="noStrike" dirty="0">
                <a:solidFill>
                  <a:srgbClr val="000000"/>
                </a:solidFill>
                <a:effectLst/>
                <a:latin typeface="Calibri" panose="020F0502020204030204" pitchFamily="34" charset="0"/>
              </a:rPr>
              <a:t>Pradilla </a:t>
            </a:r>
            <a:r>
              <a:rPr lang="cy" sz="2800" b="0" i="1" u="none" strike="noStrike" dirty="0">
                <a:solidFill>
                  <a:srgbClr val="000000"/>
                </a:solidFill>
                <a:effectLst/>
                <a:latin typeface="Calibri" panose="020F0502020204030204" pitchFamily="34" charset="0"/>
              </a:rPr>
              <a:t>et al. </a:t>
            </a:r>
            <a:r>
              <a:rPr lang="cy" sz="2800" b="0" i="0" u="none" strike="noStrike" dirty="0">
                <a:solidFill>
                  <a:srgbClr val="000000"/>
                </a:solidFill>
                <a:effectLst/>
                <a:latin typeface="Calibri" panose="020F0502020204030204" pitchFamily="34" charset="0"/>
              </a:rPr>
              <a:t>(2022)</a:t>
            </a:r>
            <a:r>
              <a:rPr lang="cy" sz="2800" b="0" i="0" dirty="0">
                <a:solidFill>
                  <a:srgbClr val="808080"/>
                </a:solidFill>
                <a:effectLst/>
                <a:latin typeface="Calibri" panose="020F0502020204030204" pitchFamily="34" charset="0"/>
              </a:rPr>
              <a:t>​</a:t>
            </a:r>
          </a:p>
          <a:p>
            <a:pPr marL="0" indent="0" algn="l" rtl="0" fontAlgn="base">
              <a:buNone/>
            </a:pPr>
            <a:endParaRPr lang="en-GB" dirty="0">
              <a:cs typeface="Calibri"/>
            </a:endParaRPr>
          </a:p>
          <a:p>
            <a:pPr rtl="0"/>
            <a:r>
              <a:rPr lang="cy" dirty="0">
                <a:cs typeface="Calibri"/>
              </a:rPr>
              <a:t>Yn eich barn chi, sut y bydd addysgwyr yn teimlo am y ffordd newydd hon o weithio?</a:t>
            </a:r>
            <a:endParaRPr lang="en-GB" dirty="0"/>
          </a:p>
        </p:txBody>
      </p:sp>
    </p:spTree>
    <p:extLst>
      <p:ext uri="{BB962C8B-B14F-4D97-AF65-F5344CB8AC3E}">
        <p14:creationId xmlns:p14="http://schemas.microsoft.com/office/powerpoint/2010/main" val="25374663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9AB73-9212-A87D-3D8F-6488C07A0773}"/>
              </a:ext>
            </a:extLst>
          </p:cNvPr>
          <p:cNvSpPr>
            <a:spLocks noGrp="1"/>
          </p:cNvSpPr>
          <p:nvPr>
            <p:ph type="title"/>
          </p:nvPr>
        </p:nvSpPr>
        <p:spPr>
          <a:xfrm>
            <a:off x="136052" y="327026"/>
            <a:ext cx="7886700" cy="1325563"/>
          </a:xfrm>
        </p:spPr>
        <p:txBody>
          <a:bodyPr/>
          <a:lstStyle/>
          <a:p>
            <a:r>
              <a:rPr lang="en-GB" dirty="0"/>
              <a:t>Use Chat to…</a:t>
            </a:r>
          </a:p>
        </p:txBody>
      </p:sp>
      <p:sp>
        <p:nvSpPr>
          <p:cNvPr id="3" name="Content Placeholder 2">
            <a:extLst>
              <a:ext uri="{FF2B5EF4-FFF2-40B4-BE49-F238E27FC236}">
                <a16:creationId xmlns:a16="http://schemas.microsoft.com/office/drawing/2014/main" id="{9A1662FC-5677-404D-7307-F7CC1E2BADAB}"/>
              </a:ext>
            </a:extLst>
          </p:cNvPr>
          <p:cNvSpPr>
            <a:spLocks noGrp="1"/>
          </p:cNvSpPr>
          <p:nvPr>
            <p:ph idx="1"/>
          </p:nvPr>
        </p:nvSpPr>
        <p:spPr>
          <a:xfrm>
            <a:off x="136052" y="1751576"/>
            <a:ext cx="7886700" cy="4351338"/>
          </a:xfrm>
        </p:spPr>
        <p:txBody>
          <a:bodyPr vert="horz" lIns="91440" tIns="45720" rIns="91440" bIns="45720" rtlCol="0" anchor="t">
            <a:normAutofit/>
          </a:bodyPr>
          <a:lstStyle/>
          <a:p>
            <a:pPr algn="l" rtl="0" fontAlgn="base">
              <a:buFont typeface="Arial" panose="020B0604020202020204" pitchFamily="34" charset="0"/>
              <a:buChar char="•"/>
            </a:pPr>
            <a:r>
              <a:rPr lang="en-GB" sz="2800" b="0" i="0" u="none" strike="noStrike" dirty="0">
                <a:solidFill>
                  <a:srgbClr val="0070C0"/>
                </a:solidFill>
                <a:effectLst/>
                <a:latin typeface="Calibri" panose="020F0502020204030204" pitchFamily="34" charset="0"/>
              </a:rPr>
              <a:t>Tackling a wicked problem [like poverty] entails facing the unknown, requiring the ability to organize for constant changes and increased levels of conflict among stakeholders</a:t>
            </a:r>
          </a:p>
          <a:p>
            <a:pPr marL="0" indent="0" algn="l" rtl="0" fontAlgn="base">
              <a:buNone/>
            </a:pPr>
            <a:r>
              <a:rPr lang="en-GB" dirty="0">
                <a:solidFill>
                  <a:srgbClr val="0070C0"/>
                </a:solidFill>
                <a:latin typeface="Calibri" panose="020F0502020204030204" pitchFamily="34" charset="0"/>
              </a:rPr>
              <a:t>                                                  </a:t>
            </a:r>
            <a:r>
              <a:rPr lang="en-GB" sz="2800" b="0" i="0" u="none" strike="noStrike" dirty="0" err="1">
                <a:solidFill>
                  <a:srgbClr val="0070C0"/>
                </a:solidFill>
                <a:effectLst/>
                <a:latin typeface="Calibri" panose="020F0502020204030204" pitchFamily="34" charset="0"/>
              </a:rPr>
              <a:t>Pradilla</a:t>
            </a:r>
            <a:r>
              <a:rPr lang="en-GB" sz="2800" b="0" i="0" u="none" strike="noStrike" dirty="0">
                <a:solidFill>
                  <a:srgbClr val="0070C0"/>
                </a:solidFill>
                <a:effectLst/>
                <a:latin typeface="Calibri" panose="020F0502020204030204" pitchFamily="34" charset="0"/>
              </a:rPr>
              <a:t> </a:t>
            </a:r>
            <a:r>
              <a:rPr lang="en-GB" sz="2800" b="0" i="1" u="none" strike="noStrike" dirty="0">
                <a:solidFill>
                  <a:srgbClr val="0070C0"/>
                </a:solidFill>
                <a:effectLst/>
                <a:latin typeface="Calibri" panose="020F0502020204030204" pitchFamily="34" charset="0"/>
              </a:rPr>
              <a:t>et al. </a:t>
            </a:r>
            <a:r>
              <a:rPr lang="en-GB" sz="2800" b="0" i="0" u="none" strike="noStrike" dirty="0">
                <a:solidFill>
                  <a:srgbClr val="0070C0"/>
                </a:solidFill>
                <a:effectLst/>
                <a:latin typeface="Calibri" panose="020F0502020204030204" pitchFamily="34" charset="0"/>
              </a:rPr>
              <a:t>(2022)</a:t>
            </a:r>
            <a:r>
              <a:rPr lang="en-US" sz="2800" b="0" i="0" dirty="0">
                <a:solidFill>
                  <a:srgbClr val="0070C0"/>
                </a:solidFill>
                <a:effectLst/>
                <a:latin typeface="Calibri" panose="020F0502020204030204" pitchFamily="34" charset="0"/>
              </a:rPr>
              <a:t>​</a:t>
            </a:r>
          </a:p>
          <a:p>
            <a:pPr marL="0" indent="0" algn="l" rtl="0" fontAlgn="base">
              <a:buNone/>
            </a:pPr>
            <a:endParaRPr lang="en-GB" dirty="0">
              <a:solidFill>
                <a:srgbClr val="0070C0"/>
              </a:solidFill>
              <a:cs typeface="Calibri"/>
            </a:endParaRPr>
          </a:p>
          <a:p>
            <a:r>
              <a:rPr lang="en-GB" dirty="0">
                <a:solidFill>
                  <a:srgbClr val="0070C0"/>
                </a:solidFill>
                <a:cs typeface="Calibri"/>
              </a:rPr>
              <a:t>How do you feel educators will feel about this new way of working?</a:t>
            </a:r>
            <a:endParaRPr lang="en-GB" dirty="0">
              <a:solidFill>
                <a:srgbClr val="0070C0"/>
              </a:solidFill>
            </a:endParaRPr>
          </a:p>
        </p:txBody>
      </p:sp>
    </p:spTree>
    <p:extLst>
      <p:ext uri="{BB962C8B-B14F-4D97-AF65-F5344CB8AC3E}">
        <p14:creationId xmlns:p14="http://schemas.microsoft.com/office/powerpoint/2010/main" val="35791188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6B5A9-93A1-49F9-ADC5-5441CBA86DF6}"/>
              </a:ext>
            </a:extLst>
          </p:cNvPr>
          <p:cNvSpPr>
            <a:spLocks noGrp="1"/>
          </p:cNvSpPr>
          <p:nvPr>
            <p:ph type="title"/>
          </p:nvPr>
        </p:nvSpPr>
        <p:spPr>
          <a:xfrm>
            <a:off x="628651" y="1131094"/>
            <a:ext cx="4045020" cy="994172"/>
          </a:xfrm>
        </p:spPr>
        <p:txBody>
          <a:bodyPr>
            <a:normAutofit/>
          </a:bodyPr>
          <a:lstStyle/>
          <a:p>
            <a:r>
              <a:rPr lang="cy" b="1" dirty="0">
                <a:latin typeface="+mn-lt"/>
              </a:rPr>
              <a:t>Theorïau Newid </a:t>
            </a:r>
            <a:endParaRPr lang="en-GB" b="1" dirty="0">
              <a:latin typeface="+mn-lt"/>
            </a:endParaRPr>
          </a:p>
        </p:txBody>
      </p:sp>
      <p:sp>
        <p:nvSpPr>
          <p:cNvPr id="3" name="Content Placeholder 2">
            <a:extLst>
              <a:ext uri="{FF2B5EF4-FFF2-40B4-BE49-F238E27FC236}">
                <a16:creationId xmlns:a16="http://schemas.microsoft.com/office/drawing/2014/main" id="{77773A3A-5521-4EEB-B987-0070A09FC317}"/>
              </a:ext>
            </a:extLst>
          </p:cNvPr>
          <p:cNvSpPr>
            <a:spLocks noGrp="1"/>
          </p:cNvSpPr>
          <p:nvPr>
            <p:ph idx="1"/>
          </p:nvPr>
        </p:nvSpPr>
        <p:spPr>
          <a:xfrm>
            <a:off x="628650" y="2226469"/>
            <a:ext cx="4045021" cy="3263504"/>
          </a:xfrm>
        </p:spPr>
        <p:txBody>
          <a:bodyPr>
            <a:normAutofit/>
          </a:bodyPr>
          <a:lstStyle/>
          <a:p>
            <a:pPr marL="0" indent="0">
              <a:buNone/>
            </a:pPr>
            <a:r>
              <a:rPr lang="en-US" sz="1800" dirty="0">
                <a:ea typeface="+mj-lt"/>
                <a:cs typeface="+mj-lt"/>
              </a:rPr>
              <a:t>‘Education either functions as an instrument which is used to facilitate integration of the younger generation into the logic of the present system and bring about conformity or it becomes the practice of freedom, the means by which men and women deal critically and creatively with reality and discover how to participate in the transformation of their world.’ </a:t>
            </a:r>
          </a:p>
          <a:p>
            <a:pPr marL="0" indent="0" rtl="0">
              <a:buNone/>
            </a:pPr>
            <a:r>
              <a:rPr lang="cy" sz="1800" dirty="0">
                <a:ea typeface="+mj-lt"/>
                <a:cs typeface="+mj-lt"/>
              </a:rPr>
              <a:t>(Fireire, 1968)</a:t>
            </a:r>
          </a:p>
          <a:p>
            <a:endParaRPr lang="en-GB" sz="1800" dirty="0"/>
          </a:p>
        </p:txBody>
      </p:sp>
      <p:pic>
        <p:nvPicPr>
          <p:cNvPr id="7" name="Picture 4" descr="Renowned Educator Paulo Freire Would Have Questioned How We School Our Kids  in the Age of COVID-19 — Garn Press">
            <a:extLst>
              <a:ext uri="{FF2B5EF4-FFF2-40B4-BE49-F238E27FC236}">
                <a16:creationId xmlns:a16="http://schemas.microsoft.com/office/drawing/2014/main" id="{85EDF0B2-BB4B-4FB9-B64F-8CEF76B03B41}"/>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562" r="26691" b="4"/>
          <a:stretch/>
        </p:blipFill>
        <p:spPr bwMode="auto">
          <a:xfrm>
            <a:off x="6164669" y="1496530"/>
            <a:ext cx="2322605" cy="2322605"/>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2" descr="Pedagogy of the Oppressed: Amazon.co.uk: FREIRE, PAULO: 9780826400475: Books">
            <a:extLst>
              <a:ext uri="{FF2B5EF4-FFF2-40B4-BE49-F238E27FC236}">
                <a16:creationId xmlns:a16="http://schemas.microsoft.com/office/drawing/2014/main" id="{3593E048-5317-41FA-A2F8-780D4518CF6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747" r="3" b="29502"/>
          <a:stretch/>
        </p:blipFill>
        <p:spPr bwMode="auto">
          <a:xfrm>
            <a:off x="5042911" y="4371150"/>
            <a:ext cx="2050306" cy="1629601"/>
          </a:xfrm>
          <a:custGeom>
            <a:avLst/>
            <a:gdLst/>
            <a:ahLst/>
            <a:cxnLst/>
            <a:rect l="l" t="t" r="r" b="b"/>
            <a:pathLst>
              <a:path w="2733741" h="2172801">
                <a:moveTo>
                  <a:pt x="1366871" y="0"/>
                </a:moveTo>
                <a:cubicBezTo>
                  <a:pt x="2121772" y="0"/>
                  <a:pt x="2733741" y="595368"/>
                  <a:pt x="2733741" y="1329791"/>
                </a:cubicBezTo>
                <a:cubicBezTo>
                  <a:pt x="2733741" y="1605200"/>
                  <a:pt x="2647683" y="1861054"/>
                  <a:pt x="2500301" y="2073290"/>
                </a:cubicBezTo>
                <a:lnTo>
                  <a:pt x="2423813" y="2172801"/>
                </a:lnTo>
                <a:lnTo>
                  <a:pt x="309928" y="2172801"/>
                </a:lnTo>
                <a:lnTo>
                  <a:pt x="233440" y="2073290"/>
                </a:lnTo>
                <a:cubicBezTo>
                  <a:pt x="86058" y="1861054"/>
                  <a:pt x="0" y="1605200"/>
                  <a:pt x="0" y="1329791"/>
                </a:cubicBezTo>
                <a:cubicBezTo>
                  <a:pt x="0" y="595368"/>
                  <a:pt x="611969" y="0"/>
                  <a:pt x="1366871"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50920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6B5A9-93A1-49F9-ADC5-5441CBA86DF6}"/>
              </a:ext>
            </a:extLst>
          </p:cNvPr>
          <p:cNvSpPr>
            <a:spLocks noGrp="1"/>
          </p:cNvSpPr>
          <p:nvPr>
            <p:ph type="title"/>
          </p:nvPr>
        </p:nvSpPr>
        <p:spPr>
          <a:xfrm>
            <a:off x="628651" y="1131094"/>
            <a:ext cx="4045020" cy="994172"/>
          </a:xfrm>
        </p:spPr>
        <p:txBody>
          <a:bodyPr>
            <a:normAutofit fontScale="90000"/>
          </a:bodyPr>
          <a:lstStyle/>
          <a:p>
            <a:r>
              <a:rPr lang="en-GB" b="1">
                <a:latin typeface="+mn-lt"/>
              </a:rPr>
              <a:t>Theories for Change </a:t>
            </a:r>
          </a:p>
        </p:txBody>
      </p:sp>
      <p:sp>
        <p:nvSpPr>
          <p:cNvPr id="3" name="Content Placeholder 2">
            <a:extLst>
              <a:ext uri="{FF2B5EF4-FFF2-40B4-BE49-F238E27FC236}">
                <a16:creationId xmlns:a16="http://schemas.microsoft.com/office/drawing/2014/main" id="{77773A3A-5521-4EEB-B987-0070A09FC317}"/>
              </a:ext>
            </a:extLst>
          </p:cNvPr>
          <p:cNvSpPr>
            <a:spLocks noGrp="1"/>
          </p:cNvSpPr>
          <p:nvPr>
            <p:ph idx="1"/>
          </p:nvPr>
        </p:nvSpPr>
        <p:spPr>
          <a:xfrm>
            <a:off x="628650" y="2226469"/>
            <a:ext cx="4045021" cy="3263504"/>
          </a:xfrm>
        </p:spPr>
        <p:txBody>
          <a:bodyPr>
            <a:normAutofit/>
          </a:bodyPr>
          <a:lstStyle/>
          <a:p>
            <a:pPr marL="0" indent="0">
              <a:buNone/>
            </a:pPr>
            <a:r>
              <a:rPr lang="en-US" sz="1800" dirty="0">
                <a:solidFill>
                  <a:srgbClr val="0070C0"/>
                </a:solidFill>
                <a:ea typeface="+mj-lt"/>
                <a:cs typeface="+mj-lt"/>
              </a:rPr>
              <a:t>‘Education either functions as an instrument which is used to facilitate integration of the younger generation into the logic of the present system and bring about conformity or it becomes the practice of freedom, the means by which men and women deal critically and creatively with reality and discover how to participate in the transformation of their world.’ </a:t>
            </a:r>
          </a:p>
          <a:p>
            <a:pPr marL="0" indent="0">
              <a:buNone/>
            </a:pPr>
            <a:r>
              <a:rPr lang="en-US" sz="1800" dirty="0">
                <a:solidFill>
                  <a:srgbClr val="0070C0"/>
                </a:solidFill>
                <a:ea typeface="+mj-lt"/>
                <a:cs typeface="+mj-lt"/>
              </a:rPr>
              <a:t>(Freire,1968)</a:t>
            </a:r>
          </a:p>
          <a:p>
            <a:endParaRPr lang="en-GB" sz="1800" dirty="0"/>
          </a:p>
        </p:txBody>
      </p:sp>
      <p:pic>
        <p:nvPicPr>
          <p:cNvPr id="7" name="Picture 4" descr="Renowned Educator Paulo Freire Would Have Questioned How We School Our Kids  in the Age of COVID-19 — Garn Press">
            <a:extLst>
              <a:ext uri="{FF2B5EF4-FFF2-40B4-BE49-F238E27FC236}">
                <a16:creationId xmlns:a16="http://schemas.microsoft.com/office/drawing/2014/main" id="{85EDF0B2-BB4B-4FB9-B64F-8CEF76B03B41}"/>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562" r="26691" b="4"/>
          <a:stretch/>
        </p:blipFill>
        <p:spPr bwMode="auto">
          <a:xfrm>
            <a:off x="6164669" y="1496530"/>
            <a:ext cx="2322605" cy="2322605"/>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2" descr="Pedagogy of the Oppressed: Amazon.co.uk: FREIRE, PAULO: 9780826400475: Books">
            <a:extLst>
              <a:ext uri="{FF2B5EF4-FFF2-40B4-BE49-F238E27FC236}">
                <a16:creationId xmlns:a16="http://schemas.microsoft.com/office/drawing/2014/main" id="{3593E048-5317-41FA-A2F8-780D4518CF6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747" r="3" b="29502"/>
          <a:stretch/>
        </p:blipFill>
        <p:spPr bwMode="auto">
          <a:xfrm>
            <a:off x="5042911" y="4371150"/>
            <a:ext cx="2050306" cy="1629601"/>
          </a:xfrm>
          <a:custGeom>
            <a:avLst/>
            <a:gdLst/>
            <a:ahLst/>
            <a:cxnLst/>
            <a:rect l="l" t="t" r="r" b="b"/>
            <a:pathLst>
              <a:path w="2733741" h="2172801">
                <a:moveTo>
                  <a:pt x="1366871" y="0"/>
                </a:moveTo>
                <a:cubicBezTo>
                  <a:pt x="2121772" y="0"/>
                  <a:pt x="2733741" y="595368"/>
                  <a:pt x="2733741" y="1329791"/>
                </a:cubicBezTo>
                <a:cubicBezTo>
                  <a:pt x="2733741" y="1605200"/>
                  <a:pt x="2647683" y="1861054"/>
                  <a:pt x="2500301" y="2073290"/>
                </a:cubicBezTo>
                <a:lnTo>
                  <a:pt x="2423813" y="2172801"/>
                </a:lnTo>
                <a:lnTo>
                  <a:pt x="309928" y="2172801"/>
                </a:lnTo>
                <a:lnTo>
                  <a:pt x="233440" y="2073290"/>
                </a:lnTo>
                <a:cubicBezTo>
                  <a:pt x="86058" y="1861054"/>
                  <a:pt x="0" y="1605200"/>
                  <a:pt x="0" y="1329791"/>
                </a:cubicBezTo>
                <a:cubicBezTo>
                  <a:pt x="0" y="595368"/>
                  <a:pt x="611969" y="0"/>
                  <a:pt x="1366871"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309526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A9876F9-E613-8E4E-A0DE-9CC396067AC1}"/>
              </a:ext>
            </a:extLst>
          </p:cNvPr>
          <p:cNvSpPr>
            <a:spLocks noGrp="1"/>
          </p:cNvSpPr>
          <p:nvPr>
            <p:ph idx="1"/>
          </p:nvPr>
        </p:nvSpPr>
        <p:spPr>
          <a:xfrm>
            <a:off x="628650" y="1232155"/>
            <a:ext cx="7886700" cy="4257818"/>
          </a:xfrm>
        </p:spPr>
        <p:txBody>
          <a:bodyPr>
            <a:normAutofit/>
          </a:bodyPr>
          <a:lstStyle/>
          <a:p>
            <a:pPr marL="0" indent="0">
              <a:buNone/>
            </a:pPr>
            <a:r>
              <a:rPr lang="en-GB" sz="2700" dirty="0"/>
              <a:t>Given that teachers are the most critical in-school factors in students’ academic, social, and emotional development, what and how they teach in their classrooms is directly associated with students’ growth as critical citizens who engage in activities to improve inequality and achieve social justice (</a:t>
            </a:r>
            <a:r>
              <a:rPr lang="en-GB" sz="2700" dirty="0">
                <a:hlinkClick r:id="rId3">
                  <a:extLst>
                    <a:ext uri="{A12FA001-AC4F-418D-AE19-62706E023703}">
                      <ahyp:hlinkClr xmlns:ahyp="http://schemas.microsoft.com/office/drawing/2018/hyperlinkcolor" val="tx"/>
                    </a:ext>
                  </a:extLst>
                </a:hlinkClick>
              </a:rPr>
              <a:t>Pantić &amp; Florian, 2015</a:t>
            </a:r>
            <a:r>
              <a:rPr lang="en-GB" sz="2700" dirty="0"/>
              <a:t>)</a:t>
            </a:r>
          </a:p>
          <a:p>
            <a:pPr marL="0" indent="0">
              <a:buNone/>
            </a:pPr>
            <a:r>
              <a:rPr lang="en-GB" sz="1800" dirty="0">
                <a:solidFill>
                  <a:srgbClr val="0B29D8"/>
                </a:solidFill>
                <a:latin typeface="Helvetica" pitchFamily="2" charset="0"/>
              </a:rPr>
              <a:t>https://www.ed.ac.uk/education/rke/centres-groups/rten/research/teachers-as-agents-of-change</a:t>
            </a:r>
          </a:p>
        </p:txBody>
      </p:sp>
      <p:pic>
        <p:nvPicPr>
          <p:cNvPr id="17410" name="Picture 2" descr="The University of Edinburgh home">
            <a:extLst>
              <a:ext uri="{FF2B5EF4-FFF2-40B4-BE49-F238E27FC236}">
                <a16:creationId xmlns:a16="http://schemas.microsoft.com/office/drawing/2014/main" id="{7073EBB3-F80A-B74B-ADCA-3F3E8CB7E2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4370" y="4679442"/>
            <a:ext cx="3369809" cy="810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382933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7E6D8-60DA-DC46-B0B9-6EE5548E56FC}"/>
              </a:ext>
            </a:extLst>
          </p:cNvPr>
          <p:cNvSpPr>
            <a:spLocks noGrp="1"/>
          </p:cNvSpPr>
          <p:nvPr>
            <p:ph type="title"/>
          </p:nvPr>
        </p:nvSpPr>
        <p:spPr/>
        <p:txBody>
          <a:bodyPr/>
          <a:lstStyle/>
          <a:p>
            <a:r>
              <a:rPr lang="cy" b="1" dirty="0">
                <a:latin typeface="+mn-lt"/>
              </a:rPr>
              <a:t>Athrawon fel Asiantau dros Gyfiawnder Cymdeithasol</a:t>
            </a:r>
            <a:endParaRPr lang="en-US" b="1" dirty="0">
              <a:latin typeface="+mn-lt"/>
            </a:endParaRPr>
          </a:p>
        </p:txBody>
      </p:sp>
      <p:sp>
        <p:nvSpPr>
          <p:cNvPr id="3" name="Content Placeholder 2">
            <a:extLst>
              <a:ext uri="{FF2B5EF4-FFF2-40B4-BE49-F238E27FC236}">
                <a16:creationId xmlns:a16="http://schemas.microsoft.com/office/drawing/2014/main" id="{6DA94DA5-FC3D-604D-A143-50BB519559FF}"/>
              </a:ext>
            </a:extLst>
          </p:cNvPr>
          <p:cNvSpPr>
            <a:spLocks noGrp="1"/>
          </p:cNvSpPr>
          <p:nvPr>
            <p:ph idx="1"/>
          </p:nvPr>
        </p:nvSpPr>
        <p:spPr>
          <a:xfrm>
            <a:off x="457200" y="1920479"/>
            <a:ext cx="8229600" cy="3394472"/>
          </a:xfrm>
        </p:spPr>
        <p:txBody>
          <a:bodyPr/>
          <a:lstStyle/>
          <a:p>
            <a:pPr marL="0" indent="0" rtl="0">
              <a:buNone/>
            </a:pPr>
            <a:r>
              <a:rPr lang="cy" sz="1800" b="1" dirty="0"/>
              <a:t>Ymdeimlad o bwrpas </a:t>
            </a:r>
            <a:r>
              <a:rPr lang="cy" sz="1800" dirty="0"/>
              <a:t>– credoau athrawon am eu rôl fel asiantau dros gyfiawnder cymdeithasol a’u dealltwriaeth o hyn</a:t>
            </a:r>
          </a:p>
          <a:p>
            <a:pPr marL="0" indent="0" rtl="0">
              <a:buNone/>
            </a:pPr>
            <a:r>
              <a:rPr lang="cy" sz="1800" b="1" dirty="0"/>
              <a:t>Cymhwysedd</a:t>
            </a:r>
            <a:r>
              <a:rPr lang="cy" sz="1800" dirty="0"/>
              <a:t> – arferion athrawon sy’n mynd i'r afael â gwahardd a thangyflawni rhai myfyrwyr</a:t>
            </a:r>
          </a:p>
          <a:p>
            <a:pPr marL="0" indent="0" rtl="0">
              <a:buNone/>
            </a:pPr>
            <a:r>
              <a:rPr lang="cy" sz="1800" b="1" dirty="0"/>
              <a:t>Ymreolaeth </a:t>
            </a:r>
            <a:r>
              <a:rPr lang="cy" sz="1800" dirty="0"/>
              <a:t>– canfyddiadau athrawon o amgylcheddau a rhyngweithiadau sy’n cynnwys cyd-destun ag eraill</a:t>
            </a:r>
          </a:p>
          <a:p>
            <a:pPr marL="0" indent="0" rtl="0">
              <a:buNone/>
            </a:pPr>
            <a:r>
              <a:rPr lang="cy" sz="1800" b="1" dirty="0"/>
              <a:t>Atgyrchedd </a:t>
            </a:r>
            <a:r>
              <a:rPr lang="cy" sz="1800" dirty="0"/>
              <a:t>– gallu athrawon i ddadansoddi a gwerthuso eu </a:t>
            </a:r>
            <a:r>
              <a:rPr lang="cy" sz="1800"/>
              <a:t>harferion a’u </a:t>
            </a:r>
            <a:r>
              <a:rPr lang="cy" sz="1800" dirty="0"/>
              <a:t>lleoliadau sefydliadol</a:t>
            </a:r>
          </a:p>
        </p:txBody>
      </p:sp>
      <p:sp>
        <p:nvSpPr>
          <p:cNvPr id="4" name="TextBox 3">
            <a:extLst>
              <a:ext uri="{FF2B5EF4-FFF2-40B4-BE49-F238E27FC236}">
                <a16:creationId xmlns:a16="http://schemas.microsoft.com/office/drawing/2014/main" id="{91C184E4-E497-3D47-AA15-A34691F2F57B}"/>
              </a:ext>
            </a:extLst>
          </p:cNvPr>
          <p:cNvSpPr txBox="1"/>
          <p:nvPr/>
        </p:nvSpPr>
        <p:spPr>
          <a:xfrm>
            <a:off x="521208" y="4450842"/>
            <a:ext cx="8428482" cy="784830"/>
          </a:xfrm>
          <a:prstGeom prst="rect">
            <a:avLst/>
          </a:prstGeom>
          <a:noFill/>
        </p:spPr>
        <p:txBody>
          <a:bodyPr wrap="square" rtlCol="0">
            <a:spAutoFit/>
          </a:bodyPr>
          <a:lstStyle/>
          <a:p>
            <a:pPr rtl="0"/>
            <a:r>
              <a:rPr lang="en-GB" sz="1500" dirty="0" err="1">
                <a:solidFill>
                  <a:srgbClr val="222222"/>
                </a:solidFill>
              </a:rPr>
              <a:t>Pantić</a:t>
            </a:r>
            <a:r>
              <a:rPr lang="en-GB" sz="1500" dirty="0">
                <a:solidFill>
                  <a:srgbClr val="222222"/>
                </a:solidFill>
              </a:rPr>
              <a:t>, N. and Florian, L. (2015) Developing teachers as agents of inclusion and social justice. </a:t>
            </a:r>
            <a:r>
              <a:rPr lang="en-GB" sz="1500" i="1" dirty="0">
                <a:solidFill>
                  <a:srgbClr val="222222"/>
                </a:solidFill>
              </a:rPr>
              <a:t>Education Inquiry</a:t>
            </a:r>
            <a:r>
              <a:rPr lang="cy" sz="1500" dirty="0">
                <a:solidFill>
                  <a:srgbClr val="222222"/>
                </a:solidFill>
              </a:rPr>
              <a:t>,</a:t>
            </a:r>
            <a:r>
              <a:rPr lang="cy" sz="1500" i="1" dirty="0">
                <a:solidFill>
                  <a:srgbClr val="222222"/>
                </a:solidFill>
              </a:rPr>
              <a:t>Cyf. 6</a:t>
            </a:r>
            <a:r>
              <a:rPr lang="cy" sz="1500" dirty="0">
                <a:solidFill>
                  <a:srgbClr val="222222"/>
                </a:solidFill>
              </a:rPr>
              <a:t>, Rhif. 3, tt 333 – 351</a:t>
            </a:r>
          </a:p>
          <a:p>
            <a:endParaRPr lang="en-US" sz="1500" dirty="0"/>
          </a:p>
        </p:txBody>
      </p:sp>
    </p:spTree>
    <p:extLst>
      <p:ext uri="{BB962C8B-B14F-4D97-AF65-F5344CB8AC3E}">
        <p14:creationId xmlns:p14="http://schemas.microsoft.com/office/powerpoint/2010/main" val="422413524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7E6D8-60DA-DC46-B0B9-6EE5548E56FC}"/>
              </a:ext>
            </a:extLst>
          </p:cNvPr>
          <p:cNvSpPr>
            <a:spLocks noGrp="1"/>
          </p:cNvSpPr>
          <p:nvPr>
            <p:ph type="title"/>
          </p:nvPr>
        </p:nvSpPr>
        <p:spPr>
          <a:xfrm>
            <a:off x="102177" y="515637"/>
            <a:ext cx="7886700" cy="1325563"/>
          </a:xfrm>
        </p:spPr>
        <p:txBody>
          <a:bodyPr/>
          <a:lstStyle/>
          <a:p>
            <a:r>
              <a:rPr lang="en-US" b="1" dirty="0">
                <a:latin typeface="+mn-lt"/>
              </a:rPr>
              <a:t>Teacher Agency for Social Justice</a:t>
            </a:r>
          </a:p>
        </p:txBody>
      </p:sp>
      <p:sp>
        <p:nvSpPr>
          <p:cNvPr id="3" name="Content Placeholder 2">
            <a:extLst>
              <a:ext uri="{FF2B5EF4-FFF2-40B4-BE49-F238E27FC236}">
                <a16:creationId xmlns:a16="http://schemas.microsoft.com/office/drawing/2014/main" id="{6DA94DA5-FC3D-604D-A143-50BB519559FF}"/>
              </a:ext>
            </a:extLst>
          </p:cNvPr>
          <p:cNvSpPr>
            <a:spLocks noGrp="1"/>
          </p:cNvSpPr>
          <p:nvPr>
            <p:ph idx="1"/>
          </p:nvPr>
        </p:nvSpPr>
        <p:spPr>
          <a:xfrm>
            <a:off x="457200" y="1920479"/>
            <a:ext cx="8229600" cy="3394472"/>
          </a:xfrm>
        </p:spPr>
        <p:txBody>
          <a:bodyPr/>
          <a:lstStyle/>
          <a:p>
            <a:pPr marL="0" indent="0">
              <a:buNone/>
            </a:pPr>
            <a:r>
              <a:rPr lang="en-US" sz="1800" b="1" dirty="0"/>
              <a:t>Sense of purpose </a:t>
            </a:r>
            <a:r>
              <a:rPr lang="en-US" sz="1800" dirty="0"/>
              <a:t>– teachers’ beliefs about their role as agents and understanding of social justice</a:t>
            </a:r>
          </a:p>
          <a:p>
            <a:pPr marL="0" indent="0">
              <a:buNone/>
            </a:pPr>
            <a:r>
              <a:rPr lang="en-US" sz="1800" b="1" dirty="0"/>
              <a:t>Competence</a:t>
            </a:r>
            <a:r>
              <a:rPr lang="en-US" sz="1800" dirty="0"/>
              <a:t> – teachers’ practices addressing the exclusion and underachievement of some students</a:t>
            </a:r>
          </a:p>
          <a:p>
            <a:pPr marL="0" indent="0">
              <a:buNone/>
            </a:pPr>
            <a:r>
              <a:rPr lang="en-US" sz="1800" b="1" dirty="0"/>
              <a:t>Autonomy </a:t>
            </a:r>
            <a:r>
              <a:rPr lang="en-US" sz="1800" dirty="0"/>
              <a:t>– teachers’ perceptions of environments and context-embedded interactions with others</a:t>
            </a:r>
          </a:p>
          <a:p>
            <a:pPr marL="0" indent="0">
              <a:buNone/>
            </a:pPr>
            <a:r>
              <a:rPr lang="en-US" sz="1800" b="1" dirty="0"/>
              <a:t>Reflexivity </a:t>
            </a:r>
            <a:r>
              <a:rPr lang="en-US" sz="1800" dirty="0"/>
              <a:t>– teachers’ capacity to </a:t>
            </a:r>
            <a:r>
              <a:rPr lang="en-US" sz="1800" dirty="0" err="1"/>
              <a:t>analyse</a:t>
            </a:r>
            <a:r>
              <a:rPr lang="en-US" sz="1800" dirty="0"/>
              <a:t> and evaluate their practices and institutional settings</a:t>
            </a:r>
          </a:p>
        </p:txBody>
      </p:sp>
      <p:sp>
        <p:nvSpPr>
          <p:cNvPr id="4" name="TextBox 3">
            <a:extLst>
              <a:ext uri="{FF2B5EF4-FFF2-40B4-BE49-F238E27FC236}">
                <a16:creationId xmlns:a16="http://schemas.microsoft.com/office/drawing/2014/main" id="{91C184E4-E497-3D47-AA15-A34691F2F57B}"/>
              </a:ext>
            </a:extLst>
          </p:cNvPr>
          <p:cNvSpPr txBox="1"/>
          <p:nvPr/>
        </p:nvSpPr>
        <p:spPr>
          <a:xfrm>
            <a:off x="521208" y="4450842"/>
            <a:ext cx="8428482" cy="784830"/>
          </a:xfrm>
          <a:prstGeom prst="rect">
            <a:avLst/>
          </a:prstGeom>
          <a:noFill/>
        </p:spPr>
        <p:txBody>
          <a:bodyPr wrap="square" rtlCol="0">
            <a:spAutoFit/>
          </a:bodyPr>
          <a:lstStyle/>
          <a:p>
            <a:r>
              <a:rPr lang="en-GB" sz="1500" dirty="0" err="1">
                <a:solidFill>
                  <a:srgbClr val="222222"/>
                </a:solidFill>
              </a:rPr>
              <a:t>Pantić</a:t>
            </a:r>
            <a:r>
              <a:rPr lang="en-GB" sz="1500" dirty="0">
                <a:solidFill>
                  <a:srgbClr val="222222"/>
                </a:solidFill>
              </a:rPr>
              <a:t>, N. and Florian, L. (2015) Developing teachers as agents of inclusion and social justice. </a:t>
            </a:r>
            <a:r>
              <a:rPr lang="en-GB" sz="1500" i="1" dirty="0">
                <a:solidFill>
                  <a:srgbClr val="222222"/>
                </a:solidFill>
              </a:rPr>
              <a:t>Education Inquiry</a:t>
            </a:r>
            <a:r>
              <a:rPr lang="en-GB" sz="1500" dirty="0">
                <a:solidFill>
                  <a:srgbClr val="222222"/>
                </a:solidFill>
              </a:rPr>
              <a:t>, </a:t>
            </a:r>
            <a:r>
              <a:rPr lang="en-GB" sz="1500" i="1" dirty="0">
                <a:solidFill>
                  <a:srgbClr val="222222"/>
                </a:solidFill>
              </a:rPr>
              <a:t>Vol. 6</a:t>
            </a:r>
            <a:r>
              <a:rPr lang="en-GB" sz="1500" dirty="0">
                <a:solidFill>
                  <a:srgbClr val="222222"/>
                </a:solidFill>
              </a:rPr>
              <a:t>,No. 3, pp 333 – 351</a:t>
            </a:r>
          </a:p>
          <a:p>
            <a:endParaRPr lang="en-US" sz="1500" dirty="0"/>
          </a:p>
        </p:txBody>
      </p:sp>
    </p:spTree>
    <p:extLst>
      <p:ext uri="{BB962C8B-B14F-4D97-AF65-F5344CB8AC3E}">
        <p14:creationId xmlns:p14="http://schemas.microsoft.com/office/powerpoint/2010/main" val="21692723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9BF00-06E4-4FC4-B8CF-02EB4C5A5BCC}"/>
              </a:ext>
            </a:extLst>
          </p:cNvPr>
          <p:cNvSpPr>
            <a:spLocks noGrp="1"/>
          </p:cNvSpPr>
          <p:nvPr>
            <p:ph type="title"/>
          </p:nvPr>
        </p:nvSpPr>
        <p:spPr>
          <a:xfrm>
            <a:off x="0" y="18255"/>
            <a:ext cx="7886700" cy="1325563"/>
          </a:xfrm>
        </p:spPr>
        <p:txBody>
          <a:bodyPr/>
          <a:lstStyle/>
          <a:p>
            <a:r>
              <a:rPr lang="cy" b="1" dirty="0">
                <a:latin typeface="+mn-lt"/>
              </a:rPr>
              <a:t>Beth yw asiant newid? </a:t>
            </a:r>
            <a:endParaRPr lang="en-GB" b="1" dirty="0">
              <a:highlight>
                <a:srgbClr val="FFFF00"/>
              </a:highlight>
              <a:latin typeface="+mn-lt"/>
            </a:endParaRPr>
          </a:p>
        </p:txBody>
      </p:sp>
      <p:sp>
        <p:nvSpPr>
          <p:cNvPr id="3" name="Content Placeholder 2">
            <a:extLst>
              <a:ext uri="{FF2B5EF4-FFF2-40B4-BE49-F238E27FC236}">
                <a16:creationId xmlns:a16="http://schemas.microsoft.com/office/drawing/2014/main" id="{8D8F01EE-244E-493F-B7EC-E6620C571AB3}"/>
              </a:ext>
            </a:extLst>
          </p:cNvPr>
          <p:cNvSpPr>
            <a:spLocks noGrp="1"/>
          </p:cNvSpPr>
          <p:nvPr>
            <p:ph idx="1"/>
          </p:nvPr>
        </p:nvSpPr>
        <p:spPr>
          <a:xfrm>
            <a:off x="254578" y="1253331"/>
            <a:ext cx="7886700" cy="4351338"/>
          </a:xfrm>
        </p:spPr>
        <p:txBody>
          <a:bodyPr>
            <a:noAutofit/>
          </a:bodyPr>
          <a:lstStyle/>
          <a:p>
            <a:pPr rtl="0"/>
            <a:r>
              <a:rPr lang="cy" sz="2400" dirty="0"/>
              <a:t>'Felly asiantau newid yw'r rhai sydd yn y sefyllfa orau i gataleiddio cyflwyniad llwyddiannus arloesiadau neu safbwyntiau i gwmni, sefydliad neu sefydliad.'</a:t>
            </a:r>
          </a:p>
          <a:p>
            <a:pPr rtl="0"/>
            <a:r>
              <a:rPr lang="cy" sz="2400" dirty="0"/>
              <a:t>'Gall asiant newid felly ystyried newid fel rhywbeth deniadol trwy ei gyferbynnu â rhywbeth y mae athrawon yn ei ystyried yn llai deniadol. Er enghraifft, mae Schildkamp a Datnow (2020) yn nodi bod athrawon yn llawer mwy tebygol o ystyried defnyddio data i lywio eu hymarfer pan fydd ffocws penodol ar degwch, na phan ddefnyddir data yn y gwasanaeth atebolrwydd.'</a:t>
            </a:r>
            <a:endParaRPr lang="en-US" sz="2400" dirty="0"/>
          </a:p>
          <a:p>
            <a:pPr marL="0" indent="0" rtl="0">
              <a:buNone/>
            </a:pPr>
            <a:r>
              <a:rPr lang="cy" sz="2400" dirty="0"/>
              <a:t>Brown, White a Kelly (2021)</a:t>
            </a:r>
          </a:p>
        </p:txBody>
      </p:sp>
    </p:spTree>
    <p:extLst>
      <p:ext uri="{BB962C8B-B14F-4D97-AF65-F5344CB8AC3E}">
        <p14:creationId xmlns:p14="http://schemas.microsoft.com/office/powerpoint/2010/main" val="373033284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9BF00-06E4-4FC4-B8CF-02EB4C5A5BCC}"/>
              </a:ext>
            </a:extLst>
          </p:cNvPr>
          <p:cNvSpPr>
            <a:spLocks noGrp="1"/>
          </p:cNvSpPr>
          <p:nvPr>
            <p:ph type="title"/>
          </p:nvPr>
        </p:nvSpPr>
        <p:spPr>
          <a:xfrm>
            <a:off x="0" y="18255"/>
            <a:ext cx="7886700" cy="1325563"/>
          </a:xfrm>
        </p:spPr>
        <p:txBody>
          <a:bodyPr/>
          <a:lstStyle/>
          <a:p>
            <a:r>
              <a:rPr lang="en-GB" b="1" dirty="0">
                <a:latin typeface="+mn-lt"/>
              </a:rPr>
              <a:t>What is a change agent? </a:t>
            </a:r>
          </a:p>
        </p:txBody>
      </p:sp>
      <p:sp>
        <p:nvSpPr>
          <p:cNvPr id="3" name="Content Placeholder 2">
            <a:extLst>
              <a:ext uri="{FF2B5EF4-FFF2-40B4-BE49-F238E27FC236}">
                <a16:creationId xmlns:a16="http://schemas.microsoft.com/office/drawing/2014/main" id="{8D8F01EE-244E-493F-B7EC-E6620C571AB3}"/>
              </a:ext>
            </a:extLst>
          </p:cNvPr>
          <p:cNvSpPr>
            <a:spLocks noGrp="1"/>
          </p:cNvSpPr>
          <p:nvPr>
            <p:ph idx="1"/>
          </p:nvPr>
        </p:nvSpPr>
        <p:spPr>
          <a:xfrm>
            <a:off x="254578" y="1253331"/>
            <a:ext cx="7886700" cy="4351338"/>
          </a:xfrm>
        </p:spPr>
        <p:txBody>
          <a:bodyPr>
            <a:noAutofit/>
          </a:bodyPr>
          <a:lstStyle/>
          <a:p>
            <a:r>
              <a:rPr lang="en-GB" sz="2400" dirty="0"/>
              <a:t>’Change agents are therefore those who are best able to catalyse the successful introduction of innovations or perspectives into a company, organisation or establishment.’</a:t>
            </a:r>
          </a:p>
          <a:p>
            <a:r>
              <a:rPr lang="en-GB" sz="2400" dirty="0"/>
              <a:t>‘A change agent can therefore position a change as attractive by contrasting it with something that teachers regard as less attractive. For example, </a:t>
            </a:r>
            <a:r>
              <a:rPr lang="en-GB" sz="2400" dirty="0" err="1"/>
              <a:t>Schildkamp</a:t>
            </a:r>
            <a:r>
              <a:rPr lang="en-GB" sz="2400" dirty="0"/>
              <a:t> &amp; </a:t>
            </a:r>
            <a:r>
              <a:rPr lang="en-GB" sz="2400" dirty="0" err="1"/>
              <a:t>Datnow</a:t>
            </a:r>
            <a:r>
              <a:rPr lang="en-GB" sz="2400" dirty="0"/>
              <a:t> (2020) observe that teachers are far more likely to consider using data to inform their practice when there is an explicit focus on equity, than when data use is undertaken in the service of accountability.’</a:t>
            </a:r>
            <a:endParaRPr lang="en-US" sz="2400" dirty="0"/>
          </a:p>
          <a:p>
            <a:pPr marL="0" indent="0">
              <a:buNone/>
            </a:pPr>
            <a:r>
              <a:rPr lang="en-GB" sz="2400" dirty="0"/>
              <a:t>Brown, White and Kelly (2021</a:t>
            </a:r>
            <a:r>
              <a:rPr lang="en-GB" dirty="0"/>
              <a:t>)</a:t>
            </a:r>
          </a:p>
        </p:txBody>
      </p:sp>
    </p:spTree>
    <p:extLst>
      <p:ext uri="{BB962C8B-B14F-4D97-AF65-F5344CB8AC3E}">
        <p14:creationId xmlns:p14="http://schemas.microsoft.com/office/powerpoint/2010/main" val="398997278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0F6DB-7450-0206-9208-56F8AC186936}"/>
              </a:ext>
            </a:extLst>
          </p:cNvPr>
          <p:cNvSpPr>
            <a:spLocks noGrp="1"/>
          </p:cNvSpPr>
          <p:nvPr>
            <p:ph type="title"/>
          </p:nvPr>
        </p:nvSpPr>
        <p:spPr>
          <a:xfrm>
            <a:off x="771525" y="1967266"/>
            <a:ext cx="1971675" cy="2547257"/>
          </a:xfrm>
          <a:solidFill>
            <a:schemeClr val="bg2">
              <a:lumMod val="75000"/>
            </a:schemeClr>
          </a:solidFill>
        </p:spPr>
        <p:txBody>
          <a:bodyPr vert="horz" lIns="91440" tIns="45720" rIns="91440" bIns="45720" rtlCol="0" anchor="ctr">
            <a:normAutofit/>
          </a:bodyPr>
          <a:lstStyle/>
          <a:p>
            <a:pPr algn="ctr"/>
            <a:r>
              <a:rPr lang="en-US" sz="2900" kern="1200">
                <a:solidFill>
                  <a:srgbClr val="FFFFFF"/>
                </a:solidFill>
                <a:latin typeface="+mj-lt"/>
                <a:ea typeface="+mj-ea"/>
                <a:cs typeface="+mj-cs"/>
              </a:rPr>
              <a:t>Camau cynllunio: Ble?</a:t>
            </a:r>
            <a:br>
              <a:rPr lang="en-US" sz="2900" kern="1200">
                <a:solidFill>
                  <a:srgbClr val="FFFFFF"/>
                </a:solidFill>
                <a:latin typeface="+mj-lt"/>
                <a:ea typeface="+mj-ea"/>
                <a:cs typeface="+mj-cs"/>
              </a:rPr>
            </a:br>
            <a:r>
              <a:rPr lang="en-US" sz="2900" kern="1200">
                <a:solidFill>
                  <a:srgbClr val="FFFFFF"/>
                </a:solidFill>
                <a:latin typeface="+mj-lt"/>
                <a:ea typeface="+mj-ea"/>
                <a:cs typeface="+mj-cs"/>
              </a:rPr>
              <a:t>Planning action: Where?</a:t>
            </a:r>
          </a:p>
        </p:txBody>
      </p:sp>
      <p:pic>
        <p:nvPicPr>
          <p:cNvPr id="7" name="Content Placeholder 6" descr="A colorful circle with text in center with Crust in the background&#10;&#10;Description automatically generated">
            <a:extLst>
              <a:ext uri="{FF2B5EF4-FFF2-40B4-BE49-F238E27FC236}">
                <a16:creationId xmlns:a16="http://schemas.microsoft.com/office/drawing/2014/main" id="{C5FB6274-D409-B727-2DA0-0EA6170DAD67}"/>
              </a:ext>
            </a:extLst>
          </p:cNvPr>
          <p:cNvPicPr>
            <a:picLocks noGrp="1" noChangeAspect="1"/>
          </p:cNvPicPr>
          <p:nvPr>
            <p:ph idx="1"/>
          </p:nvPr>
        </p:nvPicPr>
        <p:blipFill>
          <a:blip r:embed="rId3"/>
          <a:stretch>
            <a:fillRect/>
          </a:stretch>
        </p:blipFill>
        <p:spPr>
          <a:xfrm>
            <a:off x="3296987" y="230926"/>
            <a:ext cx="5311049" cy="5060035"/>
          </a:xfrm>
          <a:prstGeom prst="rect">
            <a:avLst/>
          </a:prstGeom>
        </p:spPr>
      </p:pic>
    </p:spTree>
    <p:extLst>
      <p:ext uri="{BB962C8B-B14F-4D97-AF65-F5344CB8AC3E}">
        <p14:creationId xmlns:p14="http://schemas.microsoft.com/office/powerpoint/2010/main" val="244305237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553BA8-FC34-068F-2F39-27B6874ED0AC}"/>
              </a:ext>
            </a:extLst>
          </p:cNvPr>
          <p:cNvSpPr>
            <a:spLocks noGrp="1"/>
          </p:cNvSpPr>
          <p:nvPr>
            <p:ph sz="half" idx="1"/>
          </p:nvPr>
        </p:nvSpPr>
        <p:spPr>
          <a:xfrm>
            <a:off x="571141" y="1552455"/>
            <a:ext cx="3886200" cy="4351338"/>
          </a:xfrm>
        </p:spPr>
        <p:txBody>
          <a:bodyPr vert="horz" lIns="91440" tIns="45720" rIns="91440" bIns="45720" rtlCol="0" anchor="t">
            <a:normAutofit/>
          </a:bodyPr>
          <a:lstStyle/>
          <a:p>
            <a:r>
              <a:rPr lang="en-GB" sz="2100">
                <a:solidFill>
                  <a:srgbClr val="202124"/>
                </a:solidFill>
                <a:latin typeface="Arial"/>
                <a:cs typeface="Arial"/>
              </a:rPr>
              <a:t>Mae </a:t>
            </a:r>
            <a:r>
              <a:rPr lang="en-GB" sz="2100" err="1">
                <a:solidFill>
                  <a:srgbClr val="202124"/>
                </a:solidFill>
                <a:latin typeface="Arial"/>
                <a:cs typeface="Arial"/>
              </a:rPr>
              <a:t>arweinwyr</a:t>
            </a:r>
            <a:r>
              <a:rPr lang="en-GB" sz="2100">
                <a:solidFill>
                  <a:srgbClr val="202124"/>
                </a:solidFill>
                <a:latin typeface="Arial"/>
                <a:cs typeface="Arial"/>
              </a:rPr>
              <a:t> </a:t>
            </a:r>
            <a:r>
              <a:rPr lang="en-GB" sz="2100" err="1">
                <a:solidFill>
                  <a:srgbClr val="202124"/>
                </a:solidFill>
                <a:latin typeface="Arial"/>
                <a:cs typeface="Arial"/>
              </a:rPr>
              <a:t>addysgol</a:t>
            </a:r>
            <a:r>
              <a:rPr lang="en-GB" sz="2100">
                <a:solidFill>
                  <a:srgbClr val="202124"/>
                </a:solidFill>
                <a:latin typeface="Arial"/>
                <a:cs typeface="Arial"/>
              </a:rPr>
              <a:t> </a:t>
            </a:r>
            <a:r>
              <a:rPr lang="en-GB" sz="2100" err="1">
                <a:solidFill>
                  <a:srgbClr val="202124"/>
                </a:solidFill>
                <a:latin typeface="Arial"/>
                <a:cs typeface="Arial"/>
              </a:rPr>
              <a:t>sy’n</a:t>
            </a:r>
            <a:r>
              <a:rPr lang="en-GB" sz="2100">
                <a:solidFill>
                  <a:srgbClr val="202124"/>
                </a:solidFill>
                <a:latin typeface="Arial"/>
                <a:cs typeface="Arial"/>
              </a:rPr>
              <a:t> </a:t>
            </a:r>
            <a:r>
              <a:rPr lang="en-GB" sz="2100" err="1">
                <a:solidFill>
                  <a:srgbClr val="202124"/>
                </a:solidFill>
                <a:latin typeface="Arial"/>
                <a:cs typeface="Arial"/>
              </a:rPr>
              <a:t>croesi</a:t>
            </a:r>
            <a:r>
              <a:rPr lang="en-GB" sz="2100">
                <a:solidFill>
                  <a:srgbClr val="202124"/>
                </a:solidFill>
                <a:latin typeface="Arial"/>
                <a:cs typeface="Arial"/>
              </a:rPr>
              <a:t> </a:t>
            </a:r>
            <a:r>
              <a:rPr lang="en-GB" sz="2100" err="1">
                <a:solidFill>
                  <a:srgbClr val="202124"/>
                </a:solidFill>
                <a:latin typeface="Arial"/>
                <a:cs typeface="Arial"/>
              </a:rPr>
              <a:t>ffiniau</a:t>
            </a:r>
            <a:r>
              <a:rPr lang="en-GB" sz="2100">
                <a:solidFill>
                  <a:srgbClr val="202124"/>
                </a:solidFill>
                <a:latin typeface="Arial"/>
                <a:cs typeface="Arial"/>
              </a:rPr>
              <a:t> </a:t>
            </a:r>
            <a:r>
              <a:rPr lang="en-GB" sz="2100" err="1">
                <a:solidFill>
                  <a:srgbClr val="202124"/>
                </a:solidFill>
                <a:latin typeface="Arial"/>
                <a:cs typeface="Arial"/>
              </a:rPr>
              <a:t>diwylliannol</a:t>
            </a:r>
            <a:r>
              <a:rPr lang="en-GB" sz="2100">
                <a:solidFill>
                  <a:srgbClr val="202124"/>
                </a:solidFill>
                <a:latin typeface="Arial"/>
                <a:cs typeface="Arial"/>
              </a:rPr>
              <a:t> </a:t>
            </a:r>
            <a:r>
              <a:rPr lang="en-GB" sz="2100" err="1">
                <a:solidFill>
                  <a:srgbClr val="202124"/>
                </a:solidFill>
                <a:latin typeface="Arial"/>
                <a:cs typeface="Arial"/>
              </a:rPr>
              <a:t>yn</a:t>
            </a:r>
            <a:r>
              <a:rPr lang="en-GB" sz="2100">
                <a:solidFill>
                  <a:srgbClr val="202124"/>
                </a:solidFill>
                <a:latin typeface="Arial"/>
                <a:cs typeface="Arial"/>
              </a:rPr>
              <a:t> </a:t>
            </a:r>
            <a:r>
              <a:rPr lang="en-GB" sz="2100" err="1">
                <a:solidFill>
                  <a:srgbClr val="202124"/>
                </a:solidFill>
                <a:latin typeface="Arial"/>
                <a:cs typeface="Arial"/>
              </a:rPr>
              <a:t>gwneud</a:t>
            </a:r>
            <a:r>
              <a:rPr lang="en-GB" sz="2100">
                <a:solidFill>
                  <a:srgbClr val="202124"/>
                </a:solidFill>
                <a:latin typeface="Arial"/>
                <a:cs typeface="Arial"/>
              </a:rPr>
              <a:t> </a:t>
            </a:r>
            <a:r>
              <a:rPr lang="en-GB" sz="2100" err="1">
                <a:solidFill>
                  <a:srgbClr val="202124"/>
                </a:solidFill>
                <a:latin typeface="Arial"/>
                <a:cs typeface="Arial"/>
              </a:rPr>
              <a:t>eu</a:t>
            </a:r>
            <a:r>
              <a:rPr lang="en-GB" sz="2100">
                <a:solidFill>
                  <a:srgbClr val="202124"/>
                </a:solidFill>
                <a:latin typeface="Arial"/>
                <a:cs typeface="Arial"/>
              </a:rPr>
              <a:t> </a:t>
            </a:r>
            <a:r>
              <a:rPr lang="en-GB" sz="2100" err="1">
                <a:solidFill>
                  <a:srgbClr val="202124"/>
                </a:solidFill>
                <a:latin typeface="Arial"/>
                <a:cs typeface="Arial"/>
              </a:rPr>
              <a:t>gwaith</a:t>
            </a:r>
            <a:r>
              <a:rPr lang="en-GB" sz="2100">
                <a:solidFill>
                  <a:srgbClr val="202124"/>
                </a:solidFill>
                <a:latin typeface="Arial"/>
                <a:cs typeface="Arial"/>
              </a:rPr>
              <a:t> </a:t>
            </a:r>
            <a:r>
              <a:rPr lang="en-GB" sz="2100" err="1">
                <a:solidFill>
                  <a:srgbClr val="202124"/>
                </a:solidFill>
                <a:latin typeface="Arial"/>
                <a:cs typeface="Arial"/>
              </a:rPr>
              <a:t>mewn</a:t>
            </a:r>
            <a:r>
              <a:rPr lang="en-GB" sz="2100">
                <a:solidFill>
                  <a:srgbClr val="202124"/>
                </a:solidFill>
                <a:latin typeface="Arial"/>
                <a:cs typeface="Arial"/>
              </a:rPr>
              <a:t> </a:t>
            </a:r>
            <a:r>
              <a:rPr lang="en-GB" sz="2100" err="1">
                <a:solidFill>
                  <a:srgbClr val="202124"/>
                </a:solidFill>
                <a:latin typeface="Arial"/>
                <a:cs typeface="Arial"/>
              </a:rPr>
              <a:t>ffyrdd</a:t>
            </a:r>
            <a:r>
              <a:rPr lang="en-GB" sz="2100">
                <a:solidFill>
                  <a:srgbClr val="202124"/>
                </a:solidFill>
                <a:latin typeface="Arial"/>
                <a:cs typeface="Arial"/>
              </a:rPr>
              <a:t> </a:t>
            </a:r>
            <a:r>
              <a:rPr lang="en-GB" sz="2100" err="1">
                <a:solidFill>
                  <a:srgbClr val="202124"/>
                </a:solidFill>
                <a:latin typeface="Arial"/>
                <a:cs typeface="Arial"/>
              </a:rPr>
              <a:t>sylfaenol</a:t>
            </a:r>
            <a:r>
              <a:rPr lang="en-GB" sz="2100">
                <a:solidFill>
                  <a:srgbClr val="202124"/>
                </a:solidFill>
                <a:latin typeface="Arial"/>
                <a:cs typeface="Arial"/>
              </a:rPr>
              <a:t> </a:t>
            </a:r>
            <a:r>
              <a:rPr lang="en-GB" sz="2100" err="1">
                <a:solidFill>
                  <a:srgbClr val="202124"/>
                </a:solidFill>
                <a:latin typeface="Arial"/>
                <a:cs typeface="Arial"/>
              </a:rPr>
              <a:t>wahanol</a:t>
            </a:r>
            <a:r>
              <a:rPr lang="en-GB" sz="2100">
                <a:solidFill>
                  <a:srgbClr val="202124"/>
                </a:solidFill>
                <a:latin typeface="Arial"/>
                <a:cs typeface="Arial"/>
              </a:rPr>
              <a:t> … Yn </a:t>
            </a:r>
            <a:r>
              <a:rPr lang="en-GB" sz="2100" err="1">
                <a:solidFill>
                  <a:srgbClr val="202124"/>
                </a:solidFill>
                <a:latin typeface="Arial"/>
                <a:cs typeface="Arial"/>
              </a:rPr>
              <a:t>gryno</a:t>
            </a:r>
            <a:r>
              <a:rPr lang="en-GB" sz="2100">
                <a:solidFill>
                  <a:srgbClr val="202124"/>
                </a:solidFill>
                <a:latin typeface="Arial"/>
                <a:cs typeface="Arial"/>
              </a:rPr>
              <a:t>, </a:t>
            </a:r>
            <a:r>
              <a:rPr lang="en-GB" sz="2100" err="1">
                <a:solidFill>
                  <a:srgbClr val="202124"/>
                </a:solidFill>
                <a:latin typeface="Arial"/>
                <a:cs typeface="Arial"/>
              </a:rPr>
              <a:t>maent</a:t>
            </a:r>
            <a:r>
              <a:rPr lang="en-GB" sz="2100">
                <a:solidFill>
                  <a:srgbClr val="202124"/>
                </a:solidFill>
                <a:latin typeface="Arial"/>
                <a:cs typeface="Arial"/>
              </a:rPr>
              <a:t> </a:t>
            </a:r>
            <a:r>
              <a:rPr lang="en-GB" sz="2100" err="1">
                <a:solidFill>
                  <a:srgbClr val="202124"/>
                </a:solidFill>
                <a:latin typeface="Arial"/>
                <a:cs typeface="Arial"/>
              </a:rPr>
              <a:t>yn</a:t>
            </a:r>
            <a:r>
              <a:rPr lang="en-GB" sz="2100">
                <a:solidFill>
                  <a:srgbClr val="202124"/>
                </a:solidFill>
                <a:latin typeface="Arial"/>
                <a:cs typeface="Arial"/>
              </a:rPr>
              <a:t> </a:t>
            </a:r>
            <a:r>
              <a:rPr lang="en-GB" sz="2100" err="1">
                <a:solidFill>
                  <a:srgbClr val="202124"/>
                </a:solidFill>
                <a:latin typeface="Arial"/>
                <a:cs typeface="Arial"/>
              </a:rPr>
              <a:t>weithredwyr</a:t>
            </a:r>
            <a:r>
              <a:rPr lang="en-GB" sz="2100">
                <a:solidFill>
                  <a:srgbClr val="202124"/>
                </a:solidFill>
                <a:latin typeface="Arial"/>
                <a:cs typeface="Arial"/>
              </a:rPr>
              <a:t> </a:t>
            </a:r>
            <a:r>
              <a:rPr lang="en-GB" sz="2100" err="1">
                <a:solidFill>
                  <a:srgbClr val="202124"/>
                </a:solidFill>
                <a:latin typeface="Arial"/>
                <a:cs typeface="Arial"/>
              </a:rPr>
              <a:t>cymdeithasol</a:t>
            </a:r>
            <a:r>
              <a:rPr lang="en-GB" sz="2100">
                <a:solidFill>
                  <a:srgbClr val="202124"/>
                </a:solidFill>
                <a:latin typeface="Arial"/>
                <a:cs typeface="Arial"/>
              </a:rPr>
              <a:t> </a:t>
            </a:r>
            <a:r>
              <a:rPr lang="en-GB" sz="2100" err="1">
                <a:solidFill>
                  <a:srgbClr val="202124"/>
                </a:solidFill>
                <a:latin typeface="Arial"/>
                <a:cs typeface="Arial"/>
              </a:rPr>
              <a:t>yn</a:t>
            </a:r>
            <a:r>
              <a:rPr lang="en-GB" sz="2100">
                <a:solidFill>
                  <a:srgbClr val="202124"/>
                </a:solidFill>
                <a:latin typeface="Arial"/>
                <a:cs typeface="Arial"/>
              </a:rPr>
              <a:t> </a:t>
            </a:r>
            <a:r>
              <a:rPr lang="en-GB" sz="2100" err="1">
                <a:solidFill>
                  <a:srgbClr val="202124"/>
                </a:solidFill>
                <a:latin typeface="Arial"/>
                <a:cs typeface="Arial"/>
              </a:rPr>
              <a:t>ogystal</a:t>
            </a:r>
            <a:r>
              <a:rPr lang="en-GB" sz="2100">
                <a:solidFill>
                  <a:srgbClr val="202124"/>
                </a:solidFill>
                <a:latin typeface="Arial"/>
                <a:cs typeface="Arial"/>
              </a:rPr>
              <a:t> ag </a:t>
            </a:r>
            <a:r>
              <a:rPr lang="en-GB" sz="2100" err="1">
                <a:solidFill>
                  <a:srgbClr val="202124"/>
                </a:solidFill>
                <a:latin typeface="Arial"/>
                <a:cs typeface="Arial"/>
              </a:rPr>
              <a:t>yn</a:t>
            </a:r>
            <a:r>
              <a:rPr lang="en-GB" sz="2100">
                <a:solidFill>
                  <a:srgbClr val="202124"/>
                </a:solidFill>
                <a:latin typeface="Arial"/>
                <a:cs typeface="Arial"/>
              </a:rPr>
              <a:t> </a:t>
            </a:r>
            <a:r>
              <a:rPr lang="en-GB" sz="2100" err="1">
                <a:solidFill>
                  <a:srgbClr val="202124"/>
                </a:solidFill>
                <a:latin typeface="Arial"/>
                <a:cs typeface="Arial"/>
              </a:rPr>
              <a:t>addysgwyr</a:t>
            </a:r>
            <a:r>
              <a:rPr lang="en-GB" sz="2100">
                <a:solidFill>
                  <a:srgbClr val="202124"/>
                </a:solidFill>
                <a:latin typeface="Arial"/>
                <a:cs typeface="Arial"/>
              </a:rPr>
              <a:t> </a:t>
            </a:r>
            <a:r>
              <a:rPr lang="en-GB" sz="2100" err="1">
                <a:solidFill>
                  <a:srgbClr val="202124"/>
                </a:solidFill>
                <a:latin typeface="Arial"/>
                <a:cs typeface="Arial"/>
              </a:rPr>
              <a:t>sy’n</a:t>
            </a:r>
            <a:r>
              <a:rPr lang="en-GB" sz="2100">
                <a:solidFill>
                  <a:srgbClr val="202124"/>
                </a:solidFill>
                <a:latin typeface="Arial"/>
                <a:cs typeface="Arial"/>
              </a:rPr>
              <a:t> </a:t>
            </a:r>
            <a:r>
              <a:rPr lang="en-GB" sz="2100" err="1">
                <a:solidFill>
                  <a:srgbClr val="202124"/>
                </a:solidFill>
                <a:latin typeface="Arial"/>
                <a:cs typeface="Arial"/>
              </a:rPr>
              <a:t>ceisio</a:t>
            </a:r>
            <a:r>
              <a:rPr lang="en-GB" sz="2100">
                <a:solidFill>
                  <a:srgbClr val="202124"/>
                </a:solidFill>
                <a:latin typeface="Arial"/>
                <a:cs typeface="Arial"/>
              </a:rPr>
              <a:t> </a:t>
            </a:r>
            <a:r>
              <a:rPr lang="en-GB" sz="2100" err="1">
                <a:solidFill>
                  <a:srgbClr val="202124"/>
                </a:solidFill>
                <a:latin typeface="Arial"/>
                <a:cs typeface="Arial"/>
              </a:rPr>
              <a:t>herio</a:t>
            </a:r>
            <a:r>
              <a:rPr lang="en-GB" sz="2100">
                <a:solidFill>
                  <a:srgbClr val="202124"/>
                </a:solidFill>
                <a:latin typeface="Arial"/>
                <a:cs typeface="Arial"/>
              </a:rPr>
              <a:t> a </a:t>
            </a:r>
            <a:r>
              <a:rPr lang="en-GB" sz="2100" err="1">
                <a:solidFill>
                  <a:srgbClr val="202124"/>
                </a:solidFill>
                <a:latin typeface="Arial"/>
                <a:cs typeface="Arial"/>
              </a:rPr>
              <a:t>newid</a:t>
            </a:r>
            <a:r>
              <a:rPr lang="en-GB" sz="2100">
                <a:solidFill>
                  <a:srgbClr val="202124"/>
                </a:solidFill>
                <a:latin typeface="Arial"/>
                <a:cs typeface="Arial"/>
              </a:rPr>
              <a:t> y </a:t>
            </a:r>
            <a:r>
              <a:rPr lang="en-GB" sz="2100" err="1">
                <a:solidFill>
                  <a:srgbClr val="202124"/>
                </a:solidFill>
                <a:latin typeface="Arial"/>
                <a:cs typeface="Arial"/>
              </a:rPr>
              <a:t>byd</a:t>
            </a:r>
            <a:r>
              <a:rPr lang="en-GB" sz="2100">
                <a:solidFill>
                  <a:srgbClr val="202124"/>
                </a:solidFill>
                <a:latin typeface="Arial"/>
                <a:cs typeface="Arial"/>
              </a:rPr>
              <a:t> </a:t>
            </a:r>
            <a:r>
              <a:rPr lang="en-GB" sz="2100" err="1">
                <a:solidFill>
                  <a:srgbClr val="202124"/>
                </a:solidFill>
                <a:latin typeface="Arial"/>
                <a:cs typeface="Arial"/>
              </a:rPr>
              <a:t>trwy</a:t>
            </a:r>
            <a:r>
              <a:rPr lang="en-GB" sz="2100">
                <a:solidFill>
                  <a:srgbClr val="202124"/>
                </a:solidFill>
                <a:latin typeface="Arial"/>
                <a:cs typeface="Arial"/>
              </a:rPr>
              <a:t> </a:t>
            </a:r>
            <a:r>
              <a:rPr lang="en-GB" sz="2100" err="1">
                <a:solidFill>
                  <a:srgbClr val="202124"/>
                </a:solidFill>
                <a:latin typeface="Arial"/>
                <a:cs typeface="Arial"/>
              </a:rPr>
              <a:t>eu</a:t>
            </a:r>
            <a:r>
              <a:rPr lang="en-GB" sz="2100">
                <a:solidFill>
                  <a:srgbClr val="202124"/>
                </a:solidFill>
                <a:latin typeface="Arial"/>
                <a:cs typeface="Arial"/>
              </a:rPr>
              <a:t> </a:t>
            </a:r>
            <a:r>
              <a:rPr lang="en-GB" sz="2100" err="1">
                <a:solidFill>
                  <a:srgbClr val="202124"/>
                </a:solidFill>
                <a:latin typeface="Arial"/>
                <a:cs typeface="Arial"/>
              </a:rPr>
              <a:t>hymarfer</a:t>
            </a:r>
            <a:r>
              <a:rPr lang="en-GB" sz="2100">
                <a:solidFill>
                  <a:srgbClr val="202124"/>
                </a:solidFill>
                <a:latin typeface="Arial"/>
                <a:cs typeface="Arial"/>
              </a:rPr>
              <a:t>.”</a:t>
            </a:r>
          </a:p>
          <a:p>
            <a:endParaRPr lang="en-GB" sz="2100" i="1">
              <a:solidFill>
                <a:srgbClr val="202124"/>
              </a:solidFill>
              <a:latin typeface="Arial"/>
              <a:cs typeface="Arial"/>
            </a:endParaRPr>
          </a:p>
          <a:p>
            <a:r>
              <a:rPr lang="en-GB" sz="1400">
                <a:solidFill>
                  <a:srgbClr val="000000"/>
                </a:solidFill>
                <a:latin typeface="Arial"/>
                <a:cs typeface="Arial"/>
              </a:rPr>
              <a:t>Lopez, Gonzalez, a Fierro (2006 </a:t>
            </a:r>
            <a:r>
              <a:rPr lang="en-GB" sz="1400" err="1">
                <a:solidFill>
                  <a:srgbClr val="000000"/>
                </a:solidFill>
                <a:latin typeface="Arial"/>
                <a:cs typeface="Arial"/>
              </a:rPr>
              <a:t>tt</a:t>
            </a:r>
            <a:r>
              <a:rPr lang="en-GB" sz="1400">
                <a:solidFill>
                  <a:srgbClr val="000000"/>
                </a:solidFill>
                <a:latin typeface="Arial"/>
                <a:cs typeface="Arial"/>
              </a:rPr>
              <a:t>: 67-68) </a:t>
            </a:r>
            <a:r>
              <a:rPr lang="en-GB" sz="1400" err="1">
                <a:solidFill>
                  <a:srgbClr val="000000"/>
                </a:solidFill>
                <a:latin typeface="Arial"/>
                <a:cs typeface="Arial"/>
              </a:rPr>
              <a:t>mewn</a:t>
            </a:r>
            <a:r>
              <a:rPr lang="en-GB" sz="1400">
                <a:solidFill>
                  <a:srgbClr val="000000"/>
                </a:solidFill>
                <a:latin typeface="Arial"/>
                <a:cs typeface="Arial"/>
              </a:rPr>
              <a:t>/in Scanlan a Johnson (2021 </a:t>
            </a:r>
            <a:r>
              <a:rPr lang="en-GB" sz="1400" err="1">
                <a:solidFill>
                  <a:srgbClr val="000000"/>
                </a:solidFill>
                <a:latin typeface="Arial"/>
                <a:cs typeface="Arial"/>
              </a:rPr>
              <a:t>tt</a:t>
            </a:r>
            <a:r>
              <a:rPr lang="en-GB" sz="1400">
                <a:solidFill>
                  <a:srgbClr val="000000"/>
                </a:solidFill>
                <a:latin typeface="Arial"/>
                <a:cs typeface="Arial"/>
              </a:rPr>
              <a:t>: 231):</a:t>
            </a:r>
          </a:p>
          <a:p>
            <a:endParaRPr lang="en-GB" sz="2100" i="1">
              <a:solidFill>
                <a:srgbClr val="202124"/>
              </a:solidFill>
              <a:latin typeface="Arial"/>
              <a:cs typeface="Arial"/>
            </a:endParaRPr>
          </a:p>
        </p:txBody>
      </p:sp>
      <p:pic>
        <p:nvPicPr>
          <p:cNvPr id="5" name="Picture 2" descr="Child Poverty in Wales Remains Highest in the UK">
            <a:extLst>
              <a:ext uri="{FF2B5EF4-FFF2-40B4-BE49-F238E27FC236}">
                <a16:creationId xmlns:a16="http://schemas.microsoft.com/office/drawing/2014/main" id="{006031DA-4D80-311D-A245-5908138C7B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2209" y="1514036"/>
            <a:ext cx="3526059" cy="382054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E9DB329-A099-EEB8-052C-36F45AAFCCB2}"/>
              </a:ext>
            </a:extLst>
          </p:cNvPr>
          <p:cNvSpPr txBox="1"/>
          <p:nvPr/>
        </p:nvSpPr>
        <p:spPr>
          <a:xfrm>
            <a:off x="509821" y="381464"/>
            <a:ext cx="672761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err="1">
                <a:solidFill>
                  <a:srgbClr val="202124"/>
                </a:solidFill>
                <a:latin typeface="Arial"/>
                <a:cs typeface="Arial"/>
              </a:rPr>
              <a:t>Sbanwyr</a:t>
            </a:r>
            <a:r>
              <a:rPr lang="en-GB" sz="2400">
                <a:solidFill>
                  <a:srgbClr val="202124"/>
                </a:solidFill>
                <a:latin typeface="Arial"/>
                <a:cs typeface="Arial"/>
              </a:rPr>
              <a:t> </a:t>
            </a:r>
            <a:r>
              <a:rPr lang="en-GB" sz="2400" err="1">
                <a:solidFill>
                  <a:srgbClr val="202124"/>
                </a:solidFill>
                <a:latin typeface="Arial"/>
                <a:cs typeface="Arial"/>
              </a:rPr>
              <a:t>Ffiniau</a:t>
            </a:r>
            <a:r>
              <a:rPr lang="en-GB" sz="2400">
                <a:solidFill>
                  <a:srgbClr val="202124"/>
                </a:solidFill>
                <a:latin typeface="Arial"/>
                <a:cs typeface="Arial"/>
              </a:rPr>
              <a:t>, </a:t>
            </a:r>
            <a:r>
              <a:rPr lang="en-GB" sz="2400" err="1">
                <a:solidFill>
                  <a:srgbClr val="202124"/>
                </a:solidFill>
                <a:latin typeface="Arial"/>
                <a:cs typeface="Arial"/>
              </a:rPr>
              <a:t>Croeswyr</a:t>
            </a:r>
            <a:r>
              <a:rPr lang="en-GB" sz="2400">
                <a:solidFill>
                  <a:srgbClr val="202124"/>
                </a:solidFill>
                <a:latin typeface="Arial"/>
                <a:cs typeface="Arial"/>
              </a:rPr>
              <a:t> </a:t>
            </a:r>
            <a:r>
              <a:rPr lang="en-GB" sz="2400" err="1">
                <a:solidFill>
                  <a:srgbClr val="202124"/>
                </a:solidFill>
                <a:latin typeface="Arial"/>
                <a:cs typeface="Arial"/>
              </a:rPr>
              <a:t>Ffiniau</a:t>
            </a:r>
            <a:r>
              <a:rPr lang="en-GB" sz="2400">
                <a:solidFill>
                  <a:srgbClr val="202124"/>
                </a:solidFill>
                <a:latin typeface="Arial"/>
                <a:cs typeface="Arial"/>
              </a:rPr>
              <a:t> ac </a:t>
            </a:r>
            <a:r>
              <a:rPr lang="en-GB" sz="2400" err="1">
                <a:solidFill>
                  <a:srgbClr val="202124"/>
                </a:solidFill>
                <a:latin typeface="Arial"/>
                <a:cs typeface="Arial"/>
              </a:rPr>
              <a:t>Eiriolwyr</a:t>
            </a:r>
            <a:r>
              <a:rPr lang="en-GB" sz="2400">
                <a:solidFill>
                  <a:srgbClr val="202124"/>
                </a:solidFill>
                <a:latin typeface="Arial"/>
                <a:cs typeface="Arial"/>
              </a:rPr>
              <a:t>​</a:t>
            </a:r>
            <a:endParaRPr lang="en-US" sz="2400">
              <a:latin typeface="Arial"/>
              <a:cs typeface="Arial"/>
            </a:endParaRPr>
          </a:p>
        </p:txBody>
      </p:sp>
    </p:spTree>
    <p:extLst>
      <p:ext uri="{BB962C8B-B14F-4D97-AF65-F5344CB8AC3E}">
        <p14:creationId xmlns:p14="http://schemas.microsoft.com/office/powerpoint/2010/main" val="381859181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AE5358FA-EC69-8D62-F7F2-2749D9FEDC1F}"/>
              </a:ext>
            </a:extLst>
          </p:cNvPr>
          <p:cNvSpPr>
            <a:spLocks noGrp="1"/>
          </p:cNvSpPr>
          <p:nvPr>
            <p:ph idx="1"/>
          </p:nvPr>
        </p:nvSpPr>
        <p:spPr>
          <a:xfrm>
            <a:off x="496798" y="815226"/>
            <a:ext cx="3568100" cy="4758748"/>
          </a:xfrm>
        </p:spPr>
        <p:txBody>
          <a:bodyPr vert="horz" lIns="91440" tIns="45720" rIns="91440" bIns="45720" rtlCol="0" anchor="t">
            <a:normAutofit lnSpcReduction="10000"/>
          </a:bodyPr>
          <a:lstStyle/>
          <a:p>
            <a:pPr marL="0" indent="0">
              <a:lnSpc>
                <a:spcPct val="170000"/>
              </a:lnSpc>
              <a:buNone/>
            </a:pPr>
            <a:endParaRPr lang="en-GB" sz="2000">
              <a:latin typeface="Arial" panose="020B0604020202020204" pitchFamily="34" charset="0"/>
              <a:ea typeface="Times New Roman" panose="02020603050405020304" pitchFamily="18" charset="0"/>
              <a:cs typeface="Arial" panose="020B0604020202020204" pitchFamily="34" charset="0"/>
            </a:endParaRPr>
          </a:p>
          <a:p>
            <a:pPr marL="0" indent="0">
              <a:lnSpc>
                <a:spcPct val="110000"/>
              </a:lnSpc>
              <a:buNone/>
            </a:pPr>
            <a:r>
              <a:rPr lang="en-GB" sz="2000">
                <a:latin typeface="Arial"/>
                <a:ea typeface="Times New Roman" panose="02020603050405020304" pitchFamily="18" charset="0"/>
                <a:cs typeface="Arial"/>
              </a:rPr>
              <a:t>“</a:t>
            </a:r>
            <a:r>
              <a:rPr lang="en-GB" sz="2000">
                <a:solidFill>
                  <a:schemeClr val="accent1"/>
                </a:solidFill>
                <a:latin typeface="Arial"/>
                <a:ea typeface="Times New Roman" panose="02020603050405020304" pitchFamily="18" charset="0"/>
                <a:cs typeface="Arial"/>
              </a:rPr>
              <a:t>Educational leaders who cross cultural borders engage their work in fundamentally different ways … In a nutshell, they are social activists as well as educators who seek to challenge and change the world through their praxis” </a:t>
            </a:r>
            <a:endParaRPr lang="en-GB" sz="2000">
              <a:solidFill>
                <a:schemeClr val="accent1"/>
              </a:solidFill>
              <a:latin typeface="Arial"/>
              <a:cs typeface="Arial"/>
            </a:endParaRPr>
          </a:p>
          <a:p>
            <a:pPr marL="0" indent="0">
              <a:buNone/>
            </a:pPr>
            <a:endParaRPr lang="en-GB" sz="1600">
              <a:solidFill>
                <a:schemeClr val="accent1"/>
              </a:solidFill>
              <a:latin typeface="Arial"/>
              <a:cs typeface="Arial"/>
            </a:endParaRPr>
          </a:p>
          <a:p>
            <a:pPr marL="0" indent="0">
              <a:buNone/>
            </a:pPr>
            <a:r>
              <a:rPr lang="en-GB" sz="1600">
                <a:solidFill>
                  <a:schemeClr val="accent1"/>
                </a:solidFill>
                <a:latin typeface="Arial"/>
                <a:ea typeface="Times New Roman" panose="02020603050405020304" pitchFamily="18" charset="0"/>
                <a:cs typeface="Arial"/>
              </a:rPr>
              <a:t>Lopez, Gonzalez, and Fierro (2006 pp 67-68) in </a:t>
            </a:r>
            <a:r>
              <a:rPr lang="en-GB" sz="1650">
                <a:solidFill>
                  <a:schemeClr val="accent1"/>
                </a:solidFill>
                <a:latin typeface="Arial"/>
                <a:ea typeface="Times New Roman" panose="02020603050405020304" pitchFamily="18" charset="0"/>
                <a:cs typeface="Arial"/>
              </a:rPr>
              <a:t>Scanlan and Johnson (2021 pp 231):</a:t>
            </a:r>
          </a:p>
          <a:p>
            <a:pPr marL="0" indent="0">
              <a:buNone/>
            </a:pPr>
            <a:endParaRPr lang="en-GB" sz="1650"/>
          </a:p>
        </p:txBody>
      </p:sp>
      <p:pic>
        <p:nvPicPr>
          <p:cNvPr id="5" name="Picture 2" descr="Child Poverty in Wales Remains Highest in the UK">
            <a:extLst>
              <a:ext uri="{FF2B5EF4-FFF2-40B4-BE49-F238E27FC236}">
                <a16:creationId xmlns:a16="http://schemas.microsoft.com/office/drawing/2014/main" id="{3E910221-E9F1-AA1D-CA8B-6BA982FC39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0889" y="1327131"/>
            <a:ext cx="3324776" cy="360488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00E48B7-DA8E-9696-C817-8E46118B7A9F}"/>
              </a:ext>
            </a:extLst>
          </p:cNvPr>
          <p:cNvSpPr txBox="1"/>
          <p:nvPr/>
        </p:nvSpPr>
        <p:spPr>
          <a:xfrm>
            <a:off x="408524" y="472758"/>
            <a:ext cx="664069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ea typeface="Calibri"/>
                <a:cs typeface="Calibri"/>
              </a:rPr>
              <a:t>Boundary Spanners, Border Crossers and Advocates</a:t>
            </a:r>
            <a:endParaRPr lang="en-GB" sz="2400"/>
          </a:p>
        </p:txBody>
      </p:sp>
    </p:spTree>
    <p:extLst>
      <p:ext uri="{BB962C8B-B14F-4D97-AF65-F5344CB8AC3E}">
        <p14:creationId xmlns:p14="http://schemas.microsoft.com/office/powerpoint/2010/main" val="379239679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C74C0-0DCA-391A-D261-EFB4496B74E6}"/>
              </a:ext>
            </a:extLst>
          </p:cNvPr>
          <p:cNvSpPr>
            <a:spLocks noGrp="1"/>
          </p:cNvSpPr>
          <p:nvPr>
            <p:ph type="title"/>
          </p:nvPr>
        </p:nvSpPr>
        <p:spPr/>
        <p:txBody>
          <a:bodyPr/>
          <a:lstStyle/>
          <a:p>
            <a:r>
              <a:rPr lang="en-GB">
                <a:ea typeface="Calibri Light"/>
                <a:cs typeface="Calibri Light"/>
              </a:rPr>
              <a:t>How 'radical' is </a:t>
            </a:r>
            <a:r>
              <a:rPr lang="en-GB" i="1">
                <a:ea typeface="Calibri Light"/>
                <a:cs typeface="Calibri Light"/>
              </a:rPr>
              <a:t>radical</a:t>
            </a:r>
            <a:r>
              <a:rPr lang="en-GB">
                <a:ea typeface="Calibri Light"/>
                <a:cs typeface="Calibri Light"/>
              </a:rPr>
              <a:t>?</a:t>
            </a:r>
            <a:endParaRPr lang="en-GB"/>
          </a:p>
        </p:txBody>
      </p:sp>
      <p:sp>
        <p:nvSpPr>
          <p:cNvPr id="9" name="Content Placeholder 8">
            <a:extLst>
              <a:ext uri="{FF2B5EF4-FFF2-40B4-BE49-F238E27FC236}">
                <a16:creationId xmlns:a16="http://schemas.microsoft.com/office/drawing/2014/main" id="{55023252-4BCE-042B-C1D7-3C4F90EE40C7}"/>
              </a:ext>
            </a:extLst>
          </p:cNvPr>
          <p:cNvSpPr>
            <a:spLocks noGrp="1"/>
          </p:cNvSpPr>
          <p:nvPr>
            <p:ph sz="half" idx="1"/>
          </p:nvPr>
        </p:nvSpPr>
        <p:spPr>
          <a:xfrm>
            <a:off x="4377219" y="1811248"/>
            <a:ext cx="3886200" cy="4351338"/>
          </a:xfrm>
        </p:spPr>
        <p:txBody>
          <a:bodyPr vert="horz" lIns="91440" tIns="45720" rIns="91440" bIns="45720" rtlCol="0" anchor="t">
            <a:normAutofit/>
          </a:bodyPr>
          <a:lstStyle/>
          <a:p>
            <a:r>
              <a:rPr lang="en-GB" sz="2400" dirty="0">
                <a:solidFill>
                  <a:schemeClr val="accent1"/>
                </a:solidFill>
                <a:ea typeface="Calibri"/>
                <a:cs typeface="Calibri"/>
              </a:rPr>
              <a:t>Challenging power?</a:t>
            </a:r>
            <a:endParaRPr lang="en-US" sz="2400" dirty="0">
              <a:solidFill>
                <a:schemeClr val="accent1"/>
              </a:solidFill>
              <a:ea typeface="Calibri"/>
              <a:cs typeface="Calibri"/>
            </a:endParaRPr>
          </a:p>
          <a:p>
            <a:r>
              <a:rPr lang="en-GB" sz="2400" dirty="0">
                <a:solidFill>
                  <a:schemeClr val="accent1"/>
                </a:solidFill>
                <a:ea typeface="Calibri"/>
                <a:cs typeface="Calibri"/>
              </a:rPr>
              <a:t>Challenging knowledge</a:t>
            </a:r>
            <a:r>
              <a:rPr lang="en-GB" sz="2400" dirty="0">
                <a:solidFill>
                  <a:schemeClr val="accent1"/>
                </a:solidFill>
                <a:latin typeface="Calibri"/>
                <a:ea typeface="Calibri"/>
                <a:cs typeface="Calibri"/>
              </a:rPr>
              <a:t>, understanding, skills, values and attitudes?</a:t>
            </a:r>
            <a:endParaRPr lang="en-GB" sz="2400" dirty="0">
              <a:solidFill>
                <a:schemeClr val="accent1"/>
              </a:solidFill>
              <a:latin typeface="Arial"/>
              <a:ea typeface="Calibri"/>
              <a:cs typeface="Arial"/>
            </a:endParaRPr>
          </a:p>
          <a:p>
            <a:r>
              <a:rPr lang="en-GB" sz="2400" dirty="0">
                <a:solidFill>
                  <a:schemeClr val="accent1"/>
                </a:solidFill>
                <a:ea typeface="Calibri"/>
                <a:cs typeface="Calibri"/>
              </a:rPr>
              <a:t>Community Organising ?</a:t>
            </a:r>
            <a:endParaRPr lang="en-US" sz="2400" dirty="0">
              <a:solidFill>
                <a:schemeClr val="accent1"/>
              </a:solidFill>
              <a:ea typeface="Calibri"/>
              <a:cs typeface="Calibri"/>
            </a:endParaRPr>
          </a:p>
          <a:p>
            <a:r>
              <a:rPr lang="en-GB" sz="2400" dirty="0">
                <a:solidFill>
                  <a:schemeClr val="accent1"/>
                </a:solidFill>
                <a:ea typeface="Calibri"/>
                <a:cs typeface="Calibri"/>
              </a:rPr>
              <a:t>What else?</a:t>
            </a:r>
          </a:p>
          <a:p>
            <a:endParaRPr lang="en-GB" dirty="0">
              <a:ea typeface="Calibri"/>
              <a:cs typeface="Calibri"/>
            </a:endParaRPr>
          </a:p>
          <a:p>
            <a:pPr marL="0" indent="0">
              <a:buNone/>
            </a:pPr>
            <a:endParaRPr lang="en-GB" dirty="0">
              <a:ea typeface="Calibri"/>
              <a:cs typeface="Calibri"/>
            </a:endParaRPr>
          </a:p>
          <a:p>
            <a:endParaRPr lang="en-GB" dirty="0">
              <a:ea typeface="Calibri"/>
              <a:cs typeface="Calibri"/>
            </a:endParaRPr>
          </a:p>
        </p:txBody>
      </p:sp>
      <p:sp>
        <p:nvSpPr>
          <p:cNvPr id="10" name="Content Placeholder 9">
            <a:extLst>
              <a:ext uri="{FF2B5EF4-FFF2-40B4-BE49-F238E27FC236}">
                <a16:creationId xmlns:a16="http://schemas.microsoft.com/office/drawing/2014/main" id="{A3C588B8-6AF6-A521-F8C8-835A52DD2680}"/>
              </a:ext>
            </a:extLst>
          </p:cNvPr>
          <p:cNvSpPr>
            <a:spLocks noGrp="1"/>
          </p:cNvSpPr>
          <p:nvPr>
            <p:ph sz="half" idx="2"/>
          </p:nvPr>
        </p:nvSpPr>
        <p:spPr>
          <a:xfrm>
            <a:off x="628650" y="1821405"/>
            <a:ext cx="3886200" cy="4351338"/>
          </a:xfrm>
        </p:spPr>
        <p:txBody>
          <a:bodyPr vert="horz" lIns="91440" tIns="45720" rIns="91440" bIns="45720" rtlCol="0" anchor="t">
            <a:normAutofit/>
          </a:bodyPr>
          <a:lstStyle/>
          <a:p>
            <a:r>
              <a:rPr lang="en-GB" sz="2100" dirty="0" err="1">
                <a:solidFill>
                  <a:srgbClr val="202124"/>
                </a:solidFill>
                <a:latin typeface="Arial"/>
                <a:cs typeface="Arial"/>
              </a:rPr>
              <a:t>Pŵer</a:t>
            </a:r>
            <a:r>
              <a:rPr lang="en-GB" sz="2100" dirty="0">
                <a:solidFill>
                  <a:srgbClr val="202124"/>
                </a:solidFill>
                <a:latin typeface="Arial"/>
                <a:cs typeface="Arial"/>
              </a:rPr>
              <a:t> heriol?</a:t>
            </a:r>
            <a:endParaRPr lang="en-GB" dirty="0">
              <a:solidFill>
                <a:srgbClr val="000000"/>
              </a:solidFill>
              <a:latin typeface="Arial"/>
              <a:cs typeface="Arial"/>
            </a:endParaRPr>
          </a:p>
          <a:p>
            <a:r>
              <a:rPr lang="en-GB" sz="2100" dirty="0">
                <a:solidFill>
                  <a:srgbClr val="202124"/>
                </a:solidFill>
                <a:latin typeface="Arial"/>
                <a:cs typeface="Arial"/>
              </a:rPr>
              <a:t>Gwybodaeth, dealltwriaeth, sgiliau, gwerthoedd ac agweddau heriol?​</a:t>
            </a:r>
          </a:p>
          <a:p>
            <a:r>
              <a:rPr lang="en-GB" sz="2100" dirty="0" err="1">
                <a:solidFill>
                  <a:srgbClr val="202124"/>
                </a:solidFill>
                <a:latin typeface="Arial"/>
                <a:cs typeface="Arial"/>
              </a:rPr>
              <a:t>Trefnu</a:t>
            </a:r>
            <a:r>
              <a:rPr lang="en-GB" sz="2100" dirty="0">
                <a:solidFill>
                  <a:srgbClr val="202124"/>
                </a:solidFill>
                <a:latin typeface="Arial"/>
                <a:cs typeface="Arial"/>
              </a:rPr>
              <a:t> Cymunedol ?</a:t>
            </a:r>
            <a:endParaRPr lang="en-GB" dirty="0">
              <a:solidFill>
                <a:srgbClr val="000000"/>
              </a:solidFill>
              <a:latin typeface="Arial"/>
              <a:cs typeface="Arial"/>
            </a:endParaRPr>
          </a:p>
          <a:p>
            <a:r>
              <a:rPr lang="en-GB" sz="2100" dirty="0">
                <a:solidFill>
                  <a:srgbClr val="202124"/>
                </a:solidFill>
                <a:latin typeface="Arial"/>
                <a:cs typeface="Arial"/>
              </a:rPr>
              <a:t>Beth arall?</a:t>
            </a:r>
            <a:endParaRPr lang="en-GB" dirty="0">
              <a:latin typeface="Arial"/>
              <a:cs typeface="Arial"/>
            </a:endParaRPr>
          </a:p>
        </p:txBody>
      </p:sp>
    </p:spTree>
    <p:extLst>
      <p:ext uri="{BB962C8B-B14F-4D97-AF65-F5344CB8AC3E}">
        <p14:creationId xmlns:p14="http://schemas.microsoft.com/office/powerpoint/2010/main" val="221414155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8B15E2-6772-4241-B1EB-7C3DB501E68C}"/>
              </a:ext>
            </a:extLst>
          </p:cNvPr>
          <p:cNvSpPr>
            <a:spLocks noGrp="1"/>
          </p:cNvSpPr>
          <p:nvPr>
            <p:ph sz="half" idx="2"/>
          </p:nvPr>
        </p:nvSpPr>
        <p:spPr>
          <a:xfrm>
            <a:off x="497594" y="984224"/>
            <a:ext cx="3868340" cy="3684588"/>
          </a:xfrm>
        </p:spPr>
        <p:txBody>
          <a:bodyPr vert="horz" lIns="91440" tIns="45720" rIns="91440" bIns="45720" rtlCol="0" anchor="t">
            <a:noAutofit/>
          </a:bodyPr>
          <a:lstStyle/>
          <a:p>
            <a:pPr marL="0" indent="0">
              <a:lnSpc>
                <a:spcPct val="100000"/>
              </a:lnSpc>
              <a:buNone/>
            </a:pPr>
            <a:r>
              <a:rPr lang="en-GB" sz="2100">
                <a:solidFill>
                  <a:srgbClr val="202124"/>
                </a:solidFill>
                <a:latin typeface="Arial"/>
                <a:cs typeface="Arial"/>
              </a:rPr>
              <a:t>Pa </a:t>
            </a:r>
            <a:r>
              <a:rPr lang="en-GB" sz="2100" err="1">
                <a:solidFill>
                  <a:srgbClr val="202124"/>
                </a:solidFill>
                <a:latin typeface="Arial"/>
                <a:cs typeface="Arial"/>
              </a:rPr>
              <a:t>heriau</a:t>
            </a:r>
            <a:r>
              <a:rPr lang="en-GB" sz="2100">
                <a:solidFill>
                  <a:srgbClr val="202124"/>
                </a:solidFill>
                <a:latin typeface="Arial"/>
                <a:cs typeface="Arial"/>
              </a:rPr>
              <a:t> </a:t>
            </a:r>
            <a:r>
              <a:rPr lang="en-GB" sz="2100" err="1">
                <a:solidFill>
                  <a:srgbClr val="202124"/>
                </a:solidFill>
                <a:latin typeface="Arial"/>
                <a:cs typeface="Arial"/>
              </a:rPr>
              <a:t>penodol</a:t>
            </a:r>
            <a:r>
              <a:rPr lang="en-GB" sz="2100">
                <a:solidFill>
                  <a:srgbClr val="202124"/>
                </a:solidFill>
                <a:latin typeface="Arial"/>
                <a:cs typeface="Arial"/>
              </a:rPr>
              <a:t> y </a:t>
            </a:r>
            <a:r>
              <a:rPr lang="en-GB" sz="2100" err="1">
                <a:solidFill>
                  <a:srgbClr val="202124"/>
                </a:solidFill>
                <a:latin typeface="Arial"/>
                <a:cs typeface="Arial"/>
              </a:rPr>
              <a:t>credwch</a:t>
            </a:r>
            <a:r>
              <a:rPr lang="en-GB" sz="2100">
                <a:solidFill>
                  <a:srgbClr val="202124"/>
                </a:solidFill>
                <a:latin typeface="Arial"/>
                <a:cs typeface="Arial"/>
              </a:rPr>
              <a:t> y </a:t>
            </a:r>
            <a:r>
              <a:rPr lang="en-GB" sz="2100" err="1">
                <a:solidFill>
                  <a:srgbClr val="202124"/>
                </a:solidFill>
                <a:latin typeface="Arial"/>
                <a:cs typeface="Arial"/>
              </a:rPr>
              <a:t>gallech</a:t>
            </a:r>
            <a:r>
              <a:rPr lang="en-GB" sz="2100">
                <a:solidFill>
                  <a:srgbClr val="202124"/>
                </a:solidFill>
                <a:latin typeface="Arial"/>
                <a:cs typeface="Arial"/>
              </a:rPr>
              <a:t> </a:t>
            </a:r>
            <a:r>
              <a:rPr lang="en-GB" sz="2100" err="1">
                <a:solidFill>
                  <a:srgbClr val="202124"/>
                </a:solidFill>
                <a:latin typeface="Arial"/>
                <a:cs typeface="Arial"/>
              </a:rPr>
              <a:t>eu</a:t>
            </a:r>
            <a:r>
              <a:rPr lang="en-GB" sz="2100">
                <a:solidFill>
                  <a:srgbClr val="202124"/>
                </a:solidFill>
                <a:latin typeface="Arial"/>
                <a:cs typeface="Arial"/>
              </a:rPr>
              <a:t> </a:t>
            </a:r>
            <a:r>
              <a:rPr lang="en-GB" sz="2100" err="1">
                <a:solidFill>
                  <a:srgbClr val="202124"/>
                </a:solidFill>
                <a:latin typeface="Arial"/>
                <a:cs typeface="Arial"/>
              </a:rPr>
              <a:t>hwynebu</a:t>
            </a:r>
            <a:r>
              <a:rPr lang="en-GB" sz="2100">
                <a:solidFill>
                  <a:srgbClr val="202124"/>
                </a:solidFill>
                <a:latin typeface="Arial"/>
                <a:cs typeface="Arial"/>
              </a:rPr>
              <a:t> </a:t>
            </a:r>
            <a:r>
              <a:rPr lang="en-GB" sz="2100" err="1">
                <a:solidFill>
                  <a:srgbClr val="202124"/>
                </a:solidFill>
                <a:latin typeface="Arial"/>
                <a:cs typeface="Arial"/>
              </a:rPr>
              <a:t>wrth</a:t>
            </a:r>
            <a:r>
              <a:rPr lang="en-GB" sz="2100">
                <a:solidFill>
                  <a:srgbClr val="202124"/>
                </a:solidFill>
                <a:latin typeface="Arial"/>
                <a:cs typeface="Arial"/>
              </a:rPr>
              <a:t> </a:t>
            </a:r>
            <a:r>
              <a:rPr lang="en-GB" sz="2100" err="1">
                <a:solidFill>
                  <a:srgbClr val="202124"/>
                </a:solidFill>
                <a:latin typeface="Arial"/>
                <a:cs typeface="Arial"/>
              </a:rPr>
              <a:t>gynllunio</a:t>
            </a:r>
            <a:r>
              <a:rPr lang="en-GB" sz="2100">
                <a:solidFill>
                  <a:srgbClr val="202124"/>
                </a:solidFill>
                <a:latin typeface="Arial"/>
                <a:cs typeface="Arial"/>
              </a:rPr>
              <a:t>/</a:t>
            </a:r>
            <a:r>
              <a:rPr lang="en-GB" sz="2100" err="1">
                <a:solidFill>
                  <a:srgbClr val="202124"/>
                </a:solidFill>
                <a:latin typeface="Arial"/>
                <a:cs typeface="Arial"/>
              </a:rPr>
              <a:t>gweithredu</a:t>
            </a:r>
            <a:r>
              <a:rPr lang="en-GB" sz="2100">
                <a:solidFill>
                  <a:srgbClr val="202124"/>
                </a:solidFill>
                <a:latin typeface="Arial"/>
                <a:cs typeface="Arial"/>
              </a:rPr>
              <a:t> </a:t>
            </a:r>
            <a:r>
              <a:rPr lang="en-GB" sz="2100" err="1">
                <a:solidFill>
                  <a:srgbClr val="202124"/>
                </a:solidFill>
                <a:latin typeface="Arial"/>
                <a:cs typeface="Arial"/>
              </a:rPr>
              <a:t>eich</a:t>
            </a:r>
            <a:r>
              <a:rPr lang="en-GB" sz="2100">
                <a:solidFill>
                  <a:srgbClr val="202124"/>
                </a:solidFill>
                <a:latin typeface="Arial"/>
                <a:cs typeface="Arial"/>
              </a:rPr>
              <a:t> </a:t>
            </a:r>
            <a:r>
              <a:rPr lang="en-GB" sz="2100" err="1">
                <a:solidFill>
                  <a:srgbClr val="202124"/>
                </a:solidFill>
                <a:latin typeface="Arial"/>
                <a:cs typeface="Arial"/>
              </a:rPr>
              <a:t>newid</a:t>
            </a:r>
            <a:r>
              <a:rPr lang="en-GB" sz="2100">
                <a:solidFill>
                  <a:srgbClr val="202124"/>
                </a:solidFill>
                <a:latin typeface="Arial"/>
                <a:cs typeface="Arial"/>
              </a:rPr>
              <a:t> </a:t>
            </a:r>
            <a:r>
              <a:rPr lang="en-GB" sz="2100" err="1">
                <a:solidFill>
                  <a:srgbClr val="202124"/>
                </a:solidFill>
                <a:latin typeface="Arial"/>
                <a:cs typeface="Arial"/>
              </a:rPr>
              <a:t>arfaethedig</a:t>
            </a:r>
            <a:r>
              <a:rPr lang="en-GB" sz="2100">
                <a:solidFill>
                  <a:srgbClr val="202124"/>
                </a:solidFill>
                <a:latin typeface="Arial"/>
                <a:cs typeface="Arial"/>
              </a:rPr>
              <a:t>?</a:t>
            </a:r>
            <a:endParaRPr lang="en-US">
              <a:latin typeface="Arial"/>
            </a:endParaRPr>
          </a:p>
          <a:p>
            <a:pPr marL="0" indent="0">
              <a:lnSpc>
                <a:spcPct val="100000"/>
              </a:lnSpc>
              <a:buNone/>
            </a:pPr>
            <a:endParaRPr lang="en-GB" sz="2400">
              <a:latin typeface="Arial"/>
              <a:cs typeface="Calibri"/>
            </a:endParaRPr>
          </a:p>
          <a:p>
            <a:pPr marL="0" indent="0">
              <a:lnSpc>
                <a:spcPct val="100000"/>
              </a:lnSpc>
              <a:buNone/>
            </a:pPr>
            <a:r>
              <a:rPr lang="en-GB" sz="2100">
                <a:solidFill>
                  <a:schemeClr val="accent1"/>
                </a:solidFill>
                <a:latin typeface="Arial"/>
                <a:cs typeface="Calibri"/>
              </a:rPr>
              <a:t>What specific challenges do you think you may face in planning/ implementing your planned change?</a:t>
            </a:r>
          </a:p>
        </p:txBody>
      </p:sp>
      <p:pic>
        <p:nvPicPr>
          <p:cNvPr id="2" name="Content Placeholder 1" descr="A logo with black text&#10;&#10;Description automatically generated">
            <a:extLst>
              <a:ext uri="{FF2B5EF4-FFF2-40B4-BE49-F238E27FC236}">
                <a16:creationId xmlns:a16="http://schemas.microsoft.com/office/drawing/2014/main" id="{42D4320C-1B8F-8008-3622-4B22E0DC0E97}"/>
              </a:ext>
            </a:extLst>
          </p:cNvPr>
          <p:cNvPicPr>
            <a:picLocks noGrp="1" noChangeAspect="1"/>
          </p:cNvPicPr>
          <p:nvPr>
            <p:ph sz="quarter" idx="4"/>
          </p:nvPr>
        </p:nvPicPr>
        <p:blipFill>
          <a:blip r:embed="rId3"/>
          <a:stretch>
            <a:fillRect/>
          </a:stretch>
        </p:blipFill>
        <p:spPr>
          <a:xfrm>
            <a:off x="5019551" y="4273182"/>
            <a:ext cx="2387719" cy="1103102"/>
          </a:xfrm>
        </p:spPr>
      </p:pic>
    </p:spTree>
    <p:extLst>
      <p:ext uri="{BB962C8B-B14F-4D97-AF65-F5344CB8AC3E}">
        <p14:creationId xmlns:p14="http://schemas.microsoft.com/office/powerpoint/2010/main" val="6363434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669B2-CE3E-1C22-3226-DF20F5024440}"/>
              </a:ext>
            </a:extLst>
          </p:cNvPr>
          <p:cNvSpPr>
            <a:spLocks noGrp="1"/>
          </p:cNvSpPr>
          <p:nvPr>
            <p:ph type="title"/>
          </p:nvPr>
        </p:nvSpPr>
        <p:spPr>
          <a:xfrm>
            <a:off x="369857" y="-66195"/>
            <a:ext cx="7886700" cy="1325563"/>
          </a:xfrm>
        </p:spPr>
        <p:txBody>
          <a:bodyPr/>
          <a:lstStyle/>
          <a:p>
            <a:r>
              <a:rPr lang="en-GB" err="1">
                <a:solidFill>
                  <a:srgbClr val="202124"/>
                </a:solidFill>
                <a:latin typeface="Arial"/>
                <a:cs typeface="Arial"/>
              </a:rPr>
              <a:t>Gwerthuso</a:t>
            </a:r>
            <a:r>
              <a:rPr lang="en-GB">
                <a:solidFill>
                  <a:srgbClr val="202124"/>
                </a:solidFill>
                <a:latin typeface="Arial"/>
                <a:cs typeface="Arial"/>
              </a:rPr>
              <a:t> </a:t>
            </a:r>
            <a:r>
              <a:rPr lang="en-GB" err="1">
                <a:solidFill>
                  <a:srgbClr val="202124"/>
                </a:solidFill>
                <a:latin typeface="Arial"/>
                <a:cs typeface="Arial"/>
              </a:rPr>
              <a:t>newid</a:t>
            </a:r>
            <a:r>
              <a:rPr lang="en-GB">
                <a:solidFill>
                  <a:srgbClr val="202124"/>
                </a:solidFill>
                <a:latin typeface="Arial"/>
                <a:cs typeface="Arial"/>
              </a:rPr>
              <a:t>:</a:t>
            </a:r>
            <a:endParaRPr lang="en-US">
              <a:latin typeface="Arial"/>
              <a:cs typeface="Arial"/>
            </a:endParaRPr>
          </a:p>
        </p:txBody>
      </p:sp>
      <p:sp>
        <p:nvSpPr>
          <p:cNvPr id="3" name="Content Placeholder 2">
            <a:extLst>
              <a:ext uri="{FF2B5EF4-FFF2-40B4-BE49-F238E27FC236}">
                <a16:creationId xmlns:a16="http://schemas.microsoft.com/office/drawing/2014/main" id="{856529E7-91BD-C1DD-BB48-28FD74877FA9}"/>
              </a:ext>
            </a:extLst>
          </p:cNvPr>
          <p:cNvSpPr>
            <a:spLocks noGrp="1"/>
          </p:cNvSpPr>
          <p:nvPr>
            <p:ph idx="1"/>
          </p:nvPr>
        </p:nvSpPr>
        <p:spPr>
          <a:xfrm>
            <a:off x="484876" y="1135512"/>
            <a:ext cx="7886700" cy="4351338"/>
          </a:xfrm>
        </p:spPr>
        <p:txBody>
          <a:bodyPr vert="horz" lIns="91440" tIns="45720" rIns="91440" bIns="45720" rtlCol="0" anchor="t">
            <a:normAutofit/>
          </a:bodyPr>
          <a:lstStyle/>
          <a:p>
            <a:r>
              <a:rPr lang="en-GB" sz="2400" i="1" dirty="0">
                <a:solidFill>
                  <a:srgbClr val="000000"/>
                </a:solidFill>
                <a:latin typeface="Calibri Light"/>
                <a:ea typeface="Calibri Light"/>
                <a:cs typeface="Calibri Light"/>
              </a:rPr>
              <a:t>Knowledge lies less in its databases than in its people"</a:t>
            </a:r>
            <a:endParaRPr lang="en-US" sz="2400" dirty="0">
              <a:solidFill>
                <a:srgbClr val="000000"/>
              </a:solidFill>
              <a:latin typeface="Calibri Light"/>
              <a:ea typeface="Calibri Light"/>
              <a:cs typeface="Calibri Light"/>
            </a:endParaRPr>
          </a:p>
          <a:p>
            <a:pPr marL="3657600" lvl="8">
              <a:buNone/>
            </a:pPr>
            <a:r>
              <a:rPr lang="en-GB" sz="2200" dirty="0">
                <a:solidFill>
                  <a:srgbClr val="000000"/>
                </a:solidFill>
                <a:latin typeface="Calibri"/>
                <a:ea typeface="Calibri"/>
                <a:cs typeface="Calibri"/>
              </a:rPr>
              <a:t>              </a:t>
            </a:r>
            <a:r>
              <a:rPr lang="en-GB" sz="1100" dirty="0">
                <a:solidFill>
                  <a:srgbClr val="000000"/>
                </a:solidFill>
                <a:latin typeface="Calibri"/>
                <a:ea typeface="Calibri"/>
                <a:cs typeface="Calibri"/>
              </a:rPr>
              <a:t> (Brown and Duguid, 2000 p121 cited in Fullan, 2020 p.92)</a:t>
            </a:r>
            <a:endParaRPr lang="en-US" sz="1100" dirty="0">
              <a:solidFill>
                <a:srgbClr val="000000"/>
              </a:solidFill>
              <a:latin typeface="Calibri"/>
              <a:ea typeface="Calibri"/>
              <a:cs typeface="Calibri"/>
            </a:endParaRPr>
          </a:p>
          <a:p>
            <a:pPr marL="0" indent="0">
              <a:lnSpc>
                <a:spcPct val="100000"/>
              </a:lnSpc>
              <a:buNone/>
            </a:pPr>
            <a:endParaRPr lang="en-GB" sz="2400" dirty="0">
              <a:solidFill>
                <a:srgbClr val="202124"/>
              </a:solidFill>
              <a:latin typeface="Arial"/>
              <a:cs typeface="Arial"/>
            </a:endParaRPr>
          </a:p>
          <a:p>
            <a:pPr>
              <a:lnSpc>
                <a:spcPct val="100000"/>
              </a:lnSpc>
            </a:pPr>
            <a:r>
              <a:rPr lang="en-GB" sz="2400" dirty="0">
                <a:solidFill>
                  <a:srgbClr val="202124"/>
                </a:solidFill>
                <a:latin typeface="Arial"/>
                <a:cs typeface="Arial"/>
              </a:rPr>
              <a:t>Beth fyddech chi'n ei weld?  Sut </a:t>
            </a:r>
            <a:r>
              <a:rPr lang="en-GB" sz="2400" dirty="0" err="1">
                <a:solidFill>
                  <a:srgbClr val="202124"/>
                </a:solidFill>
                <a:latin typeface="Arial"/>
                <a:cs typeface="Arial"/>
              </a:rPr>
              <a:t>fyddai'n</a:t>
            </a:r>
            <a:r>
              <a:rPr lang="en-GB" sz="2400" dirty="0">
                <a:solidFill>
                  <a:srgbClr val="202124"/>
                </a:solidFill>
                <a:latin typeface="Arial"/>
                <a:cs typeface="Arial"/>
              </a:rPr>
              <a:t> teimlo?</a:t>
            </a:r>
            <a:endParaRPr lang="en-GB" sz="2400" dirty="0">
              <a:solidFill>
                <a:srgbClr val="000000"/>
              </a:solidFill>
              <a:latin typeface="Arial"/>
              <a:ea typeface="Calibri"/>
              <a:cs typeface="Arial"/>
            </a:endParaRPr>
          </a:p>
          <a:p>
            <a:pPr>
              <a:lnSpc>
                <a:spcPct val="100000"/>
              </a:lnSpc>
            </a:pPr>
            <a:r>
              <a:rPr lang="en-GB" sz="2400" dirty="0" err="1">
                <a:solidFill>
                  <a:srgbClr val="202124"/>
                </a:solidFill>
                <a:latin typeface="Arial"/>
                <a:cs typeface="Arial"/>
              </a:rPr>
              <a:t>Hunanwerthuso</a:t>
            </a:r>
            <a:r>
              <a:rPr lang="en-GB" sz="2400" dirty="0">
                <a:solidFill>
                  <a:srgbClr val="202124"/>
                </a:solidFill>
                <a:latin typeface="Arial"/>
                <a:cs typeface="Arial"/>
              </a:rPr>
              <a:t> (</a:t>
            </a:r>
            <a:r>
              <a:rPr lang="en-GB" sz="2400" dirty="0" err="1">
                <a:solidFill>
                  <a:srgbClr val="202124"/>
                </a:solidFill>
                <a:latin typeface="Arial"/>
                <a:cs typeface="Arial"/>
              </a:rPr>
              <a:t>pwy</a:t>
            </a:r>
            <a:r>
              <a:rPr lang="en-GB" sz="2400" dirty="0">
                <a:solidFill>
                  <a:srgbClr val="202124"/>
                </a:solidFill>
                <a:latin typeface="Arial"/>
                <a:cs typeface="Arial"/>
              </a:rPr>
              <a:t>?).</a:t>
            </a:r>
            <a:endParaRPr lang="en-GB" sz="2400" dirty="0">
              <a:solidFill>
                <a:srgbClr val="000000"/>
              </a:solidFill>
              <a:latin typeface="Arial"/>
              <a:ea typeface="Calibri"/>
              <a:cs typeface="Arial"/>
            </a:endParaRPr>
          </a:p>
          <a:p>
            <a:pPr>
              <a:lnSpc>
                <a:spcPct val="100000"/>
              </a:lnSpc>
            </a:pPr>
            <a:r>
              <a:rPr lang="en-GB" sz="2400" dirty="0">
                <a:solidFill>
                  <a:srgbClr val="202124"/>
                </a:solidFill>
                <a:latin typeface="Arial"/>
                <a:cs typeface="Arial"/>
              </a:rPr>
              <a:t>Dulliau </a:t>
            </a:r>
            <a:r>
              <a:rPr lang="en-GB" sz="2400" dirty="0" err="1">
                <a:solidFill>
                  <a:srgbClr val="202124"/>
                </a:solidFill>
                <a:latin typeface="Arial"/>
                <a:cs typeface="Arial"/>
              </a:rPr>
              <a:t>cyfranogol</a:t>
            </a:r>
            <a:endParaRPr lang="en-GB" sz="2400" dirty="0">
              <a:solidFill>
                <a:srgbClr val="202124"/>
              </a:solidFill>
              <a:latin typeface="Arial"/>
              <a:ea typeface="Calibri"/>
              <a:cs typeface="Arial"/>
            </a:endParaRPr>
          </a:p>
          <a:p>
            <a:pPr>
              <a:lnSpc>
                <a:spcPct val="100000"/>
              </a:lnSpc>
            </a:pPr>
            <a:r>
              <a:rPr lang="en-GB" sz="2400" dirty="0" err="1">
                <a:solidFill>
                  <a:srgbClr val="202124"/>
                </a:solidFill>
                <a:latin typeface="Arial"/>
                <a:cs typeface="Arial"/>
              </a:rPr>
              <a:t>Dangosyddion</a:t>
            </a:r>
            <a:r>
              <a:rPr lang="en-GB" sz="2400" dirty="0">
                <a:solidFill>
                  <a:srgbClr val="202124"/>
                </a:solidFill>
                <a:latin typeface="Arial"/>
                <a:cs typeface="Arial"/>
              </a:rPr>
              <a:t> a </a:t>
            </a:r>
            <a:r>
              <a:rPr lang="en-GB" sz="2400" dirty="0" err="1">
                <a:solidFill>
                  <a:srgbClr val="202124"/>
                </a:solidFill>
                <a:latin typeface="Arial"/>
                <a:cs typeface="Arial"/>
              </a:rPr>
              <a:t>cherrig</a:t>
            </a:r>
            <a:r>
              <a:rPr lang="en-GB" sz="2400" dirty="0">
                <a:solidFill>
                  <a:srgbClr val="202124"/>
                </a:solidFill>
                <a:latin typeface="Arial"/>
                <a:cs typeface="Arial"/>
              </a:rPr>
              <a:t> </a:t>
            </a:r>
            <a:r>
              <a:rPr lang="en-GB" sz="2400" dirty="0" err="1">
                <a:solidFill>
                  <a:srgbClr val="202124"/>
                </a:solidFill>
                <a:latin typeface="Arial"/>
                <a:cs typeface="Arial"/>
              </a:rPr>
              <a:t>milltir</a:t>
            </a:r>
            <a:r>
              <a:rPr lang="en-GB" sz="2400" dirty="0">
                <a:solidFill>
                  <a:srgbClr val="202124"/>
                </a:solidFill>
                <a:latin typeface="Arial"/>
                <a:cs typeface="Arial"/>
              </a:rPr>
              <a:t> </a:t>
            </a:r>
            <a:r>
              <a:rPr lang="en-GB" sz="2400" dirty="0" err="1">
                <a:solidFill>
                  <a:srgbClr val="202124"/>
                </a:solidFill>
                <a:latin typeface="Arial"/>
                <a:cs typeface="Arial"/>
              </a:rPr>
              <a:t>clir</a:t>
            </a:r>
            <a:endParaRPr lang="en-GB" sz="2400" dirty="0">
              <a:solidFill>
                <a:srgbClr val="202124"/>
              </a:solidFill>
              <a:latin typeface="Arial"/>
              <a:ea typeface="Calibri"/>
              <a:cs typeface="Arial"/>
            </a:endParaRPr>
          </a:p>
          <a:p>
            <a:pPr>
              <a:lnSpc>
                <a:spcPct val="100000"/>
              </a:lnSpc>
            </a:pPr>
            <a:r>
              <a:rPr lang="en-GB" sz="2400" dirty="0">
                <a:solidFill>
                  <a:srgbClr val="202124"/>
                </a:solidFill>
                <a:latin typeface="Arial"/>
                <a:cs typeface="Arial"/>
              </a:rPr>
              <a:t>Mwy nag un </a:t>
            </a:r>
            <a:r>
              <a:rPr lang="en-GB" sz="2400" dirty="0" err="1">
                <a:solidFill>
                  <a:srgbClr val="202124"/>
                </a:solidFill>
                <a:latin typeface="Arial"/>
                <a:cs typeface="Arial"/>
              </a:rPr>
              <a:t>gwerthusiad</a:t>
            </a:r>
            <a:r>
              <a:rPr lang="en-GB" sz="2400" dirty="0">
                <a:solidFill>
                  <a:srgbClr val="202124"/>
                </a:solidFill>
                <a:latin typeface="Arial"/>
                <a:cs typeface="Arial"/>
              </a:rPr>
              <a:t> o wahanol </a:t>
            </a:r>
            <a:r>
              <a:rPr lang="en-GB" sz="2400" dirty="0" err="1">
                <a:solidFill>
                  <a:srgbClr val="202124"/>
                </a:solidFill>
                <a:latin typeface="Arial"/>
                <a:cs typeface="Arial"/>
              </a:rPr>
              <a:t>faterion</a:t>
            </a:r>
            <a:endParaRPr lang="en-GB" sz="2400" dirty="0">
              <a:solidFill>
                <a:srgbClr val="202124"/>
              </a:solidFill>
              <a:latin typeface="Arial"/>
              <a:ea typeface="Calibri"/>
              <a:cs typeface="Arial"/>
            </a:endParaRPr>
          </a:p>
          <a:p>
            <a:pPr>
              <a:lnSpc>
                <a:spcPct val="100000"/>
              </a:lnSpc>
            </a:pPr>
            <a:r>
              <a:rPr lang="en-GB" sz="2400" dirty="0">
                <a:solidFill>
                  <a:srgbClr val="202124"/>
                </a:solidFill>
                <a:latin typeface="Arial"/>
                <a:cs typeface="Arial"/>
                <a:hlinkClick r:id="rId2"/>
              </a:rPr>
              <a:t>Pathfinders – </a:t>
            </a:r>
            <a:r>
              <a:rPr lang="en-GB" sz="2400" dirty="0" err="1">
                <a:solidFill>
                  <a:srgbClr val="202124"/>
                </a:solidFill>
                <a:latin typeface="Arial"/>
                <a:cs typeface="Arial"/>
                <a:hlinkClick r:id="rId2"/>
              </a:rPr>
              <a:t>Llywodraeth</a:t>
            </a:r>
            <a:r>
              <a:rPr lang="en-GB" sz="2400" dirty="0">
                <a:solidFill>
                  <a:srgbClr val="202124"/>
                </a:solidFill>
                <a:latin typeface="Arial"/>
                <a:cs typeface="Arial"/>
                <a:hlinkClick r:id="rId2"/>
              </a:rPr>
              <a:t> yr Alban (2023)</a:t>
            </a:r>
            <a:endParaRPr lang="en-GB" sz="2100" dirty="0">
              <a:solidFill>
                <a:srgbClr val="202124"/>
              </a:solidFill>
              <a:latin typeface="Consolas"/>
              <a:ea typeface="Calibri"/>
              <a:cs typeface="Calibri"/>
            </a:endParaRPr>
          </a:p>
        </p:txBody>
      </p:sp>
    </p:spTree>
    <p:extLst>
      <p:ext uri="{BB962C8B-B14F-4D97-AF65-F5344CB8AC3E}">
        <p14:creationId xmlns:p14="http://schemas.microsoft.com/office/powerpoint/2010/main" val="357889136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58FD2-CECE-8AC1-C3B8-0420D96F4590}"/>
              </a:ext>
            </a:extLst>
          </p:cNvPr>
          <p:cNvSpPr>
            <a:spLocks noGrp="1"/>
          </p:cNvSpPr>
          <p:nvPr>
            <p:ph type="title"/>
          </p:nvPr>
        </p:nvSpPr>
        <p:spPr>
          <a:xfrm>
            <a:off x="197329" y="-138082"/>
            <a:ext cx="7886700" cy="1325563"/>
          </a:xfrm>
        </p:spPr>
        <p:txBody>
          <a:bodyPr/>
          <a:lstStyle/>
          <a:p>
            <a:r>
              <a:rPr lang="en-GB">
                <a:ea typeface="Calibri Light"/>
                <a:cs typeface="Calibri Light"/>
              </a:rPr>
              <a:t>Evaluating change:</a:t>
            </a:r>
            <a:endParaRPr lang="en-GB"/>
          </a:p>
        </p:txBody>
      </p:sp>
      <p:sp>
        <p:nvSpPr>
          <p:cNvPr id="3" name="Content Placeholder 2">
            <a:extLst>
              <a:ext uri="{FF2B5EF4-FFF2-40B4-BE49-F238E27FC236}">
                <a16:creationId xmlns:a16="http://schemas.microsoft.com/office/drawing/2014/main" id="{C5B091AE-6089-8FAC-4258-D3479070120A}"/>
              </a:ext>
            </a:extLst>
          </p:cNvPr>
          <p:cNvSpPr>
            <a:spLocks noGrp="1"/>
          </p:cNvSpPr>
          <p:nvPr>
            <p:ph idx="1"/>
          </p:nvPr>
        </p:nvSpPr>
        <p:spPr>
          <a:xfrm>
            <a:off x="470499" y="1351172"/>
            <a:ext cx="7886700" cy="4351338"/>
          </a:xfrm>
        </p:spPr>
        <p:txBody>
          <a:bodyPr vert="horz" lIns="91440" tIns="45720" rIns="91440" bIns="45720" rtlCol="0" anchor="t">
            <a:normAutofit/>
          </a:bodyPr>
          <a:lstStyle/>
          <a:p>
            <a:pPr marL="0" indent="0">
              <a:buNone/>
            </a:pPr>
            <a:r>
              <a:rPr lang="en-GB" sz="2400" i="1" dirty="0">
                <a:latin typeface="Calibri Light"/>
                <a:ea typeface="Calibri Light"/>
                <a:cs typeface="Calibri Light"/>
              </a:rPr>
              <a:t>"Knowledge lies less in its databases than in its people"</a:t>
            </a:r>
          </a:p>
          <a:p>
            <a:pPr marL="914400" lvl="2" indent="0">
              <a:buNone/>
            </a:pPr>
            <a:r>
              <a:rPr lang="en-GB" sz="1600" dirty="0">
                <a:ea typeface="Calibri"/>
                <a:cs typeface="Calibri"/>
              </a:rPr>
              <a:t>                                                          </a:t>
            </a:r>
            <a:r>
              <a:rPr lang="en-GB" sz="1000" dirty="0">
                <a:ea typeface="Calibri"/>
                <a:cs typeface="Calibri"/>
              </a:rPr>
              <a:t>(Brown and Duguid, 2000 p121 cited in Fullan, 2020 p.92)</a:t>
            </a:r>
          </a:p>
          <a:p>
            <a:r>
              <a:rPr lang="en-GB" sz="2400" dirty="0">
                <a:solidFill>
                  <a:schemeClr val="accent1"/>
                </a:solidFill>
                <a:latin typeface="Arial"/>
                <a:ea typeface="Calibri"/>
                <a:cs typeface="Calibri"/>
              </a:rPr>
              <a:t>What would you see? How would it feel?</a:t>
            </a:r>
          </a:p>
          <a:p>
            <a:r>
              <a:rPr lang="en-GB" sz="2400" dirty="0">
                <a:solidFill>
                  <a:schemeClr val="accent1"/>
                </a:solidFill>
                <a:latin typeface="Arial"/>
                <a:ea typeface="Calibri"/>
                <a:cs typeface="Calibri"/>
              </a:rPr>
              <a:t>Self- Evaluation (who?)</a:t>
            </a:r>
          </a:p>
          <a:p>
            <a:r>
              <a:rPr lang="en-GB" sz="2400" dirty="0">
                <a:solidFill>
                  <a:schemeClr val="accent1"/>
                </a:solidFill>
                <a:latin typeface="Arial"/>
                <a:ea typeface="Calibri"/>
                <a:cs typeface="Calibri"/>
              </a:rPr>
              <a:t>Participatory methods</a:t>
            </a:r>
          </a:p>
          <a:p>
            <a:r>
              <a:rPr lang="en-GB" sz="2400" dirty="0">
                <a:solidFill>
                  <a:schemeClr val="accent1"/>
                </a:solidFill>
                <a:latin typeface="Arial"/>
                <a:ea typeface="Calibri"/>
                <a:cs typeface="Calibri"/>
              </a:rPr>
              <a:t>Clear indicators and milestones</a:t>
            </a:r>
          </a:p>
          <a:p>
            <a:r>
              <a:rPr lang="en-GB" sz="2400" dirty="0">
                <a:solidFill>
                  <a:schemeClr val="accent1"/>
                </a:solidFill>
                <a:latin typeface="Arial"/>
                <a:ea typeface="Calibri"/>
                <a:cs typeface="Calibri"/>
              </a:rPr>
              <a:t>More than one evaluation of different issues.</a:t>
            </a:r>
          </a:p>
          <a:p>
            <a:r>
              <a:rPr lang="en-GB" sz="2400" dirty="0">
                <a:solidFill>
                  <a:schemeClr val="accent1"/>
                </a:solidFill>
                <a:latin typeface="Arial"/>
                <a:ea typeface="Calibri"/>
                <a:cs typeface="Calibri"/>
                <a:hlinkClick r:id="rId3"/>
              </a:rPr>
              <a:t>Pathfinders – Scottish Government (2023</a:t>
            </a:r>
            <a:r>
              <a:rPr lang="en-GB" dirty="0">
                <a:solidFill>
                  <a:schemeClr val="accent1"/>
                </a:solidFill>
                <a:ea typeface="Calibri"/>
                <a:cs typeface="Calibri"/>
                <a:hlinkClick r:id="rId3"/>
              </a:rPr>
              <a:t>)</a:t>
            </a:r>
            <a:endParaRPr lang="en-GB" dirty="0">
              <a:solidFill>
                <a:schemeClr val="accent1"/>
              </a:solidFill>
              <a:ea typeface="Calibri"/>
              <a:cs typeface="Calibri"/>
            </a:endParaRPr>
          </a:p>
          <a:p>
            <a:pPr marL="0" indent="0">
              <a:buNone/>
            </a:pPr>
            <a:endParaRPr lang="en-GB" dirty="0">
              <a:ea typeface="Calibri"/>
              <a:cs typeface="Calibri"/>
            </a:endParaRPr>
          </a:p>
        </p:txBody>
      </p:sp>
    </p:spTree>
    <p:extLst>
      <p:ext uri="{BB962C8B-B14F-4D97-AF65-F5344CB8AC3E}">
        <p14:creationId xmlns:p14="http://schemas.microsoft.com/office/powerpoint/2010/main" val="381259196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9309A-8F61-0F17-6C88-7CC7A15D2D2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7635023-EC6E-0135-DA02-260A82216A9C}"/>
              </a:ext>
            </a:extLst>
          </p:cNvPr>
          <p:cNvSpPr>
            <a:spLocks noGrp="1"/>
          </p:cNvSpPr>
          <p:nvPr>
            <p:ph idx="1"/>
          </p:nvPr>
        </p:nvSpPr>
        <p:spPr/>
        <p:txBody>
          <a:bodyPr vert="horz" lIns="91440" tIns="45720" rIns="91440" bIns="45720" rtlCol="0" anchor="t">
            <a:normAutofit/>
          </a:bodyPr>
          <a:lstStyle/>
          <a:p>
            <a:r>
              <a:rPr lang="en-GB" sz="1300">
                <a:cs typeface="Calibri"/>
              </a:rPr>
              <a:t>Wales Centre for Public Policy (2022) </a:t>
            </a:r>
            <a:r>
              <a:rPr lang="en-GB" sz="1300" i="1">
                <a:cs typeface="Calibri"/>
              </a:rPr>
              <a:t>Being poor in Wales – why where you live matters (Online)</a:t>
            </a:r>
            <a:r>
              <a:rPr lang="en-GB" sz="1300">
                <a:cs typeface="Calibri"/>
              </a:rPr>
              <a:t>. </a:t>
            </a:r>
            <a:r>
              <a:rPr lang="en-GB" sz="1300">
                <a:cs typeface="Calibri"/>
                <a:hlinkClick r:id="rId2"/>
              </a:rPr>
              <a:t>https://www.wcpp.org.uk/commentary/being-poor-in-wales-why-where-you-live-matters/</a:t>
            </a:r>
            <a:r>
              <a:rPr lang="en-GB" sz="1300">
                <a:cs typeface="Calibri"/>
              </a:rPr>
              <a:t>  </a:t>
            </a:r>
          </a:p>
          <a:p>
            <a:endParaRPr lang="en-GB" sz="1300">
              <a:cs typeface="Calibri"/>
            </a:endParaRPr>
          </a:p>
          <a:p>
            <a:r>
              <a:rPr lang="en-GB" sz="1300">
                <a:cs typeface="Calibri"/>
              </a:rPr>
              <a:t>Rittel, H.J.W. and Webber, M.H. (1973) Dilemmas in general theory of planning. </a:t>
            </a:r>
            <a:r>
              <a:rPr lang="en-GB" sz="1300" i="1">
                <a:cs typeface="Calibri"/>
              </a:rPr>
              <a:t>Policy Sciences, 4, </a:t>
            </a:r>
            <a:r>
              <a:rPr lang="en-GB" sz="1300">
                <a:cs typeface="Calibri"/>
              </a:rPr>
              <a:t>(2) pp155-159. </a:t>
            </a:r>
            <a:r>
              <a:rPr lang="en-GB" sz="1300">
                <a:solidFill>
                  <a:srgbClr val="333333"/>
                </a:solidFill>
                <a:ea typeface="+mn-lt"/>
                <a:cs typeface="+mn-lt"/>
                <a:hlinkClick r:id="rId3"/>
              </a:rPr>
              <a:t>https://doi.org/10.1007/BF01405730</a:t>
            </a:r>
            <a:r>
              <a:rPr lang="en-GB" sz="1300">
                <a:solidFill>
                  <a:srgbClr val="333333"/>
                </a:solidFill>
                <a:ea typeface="+mn-lt"/>
                <a:cs typeface="+mn-lt"/>
              </a:rPr>
              <a:t> </a:t>
            </a:r>
            <a:endParaRPr lang="en-GB">
              <a:cs typeface="Calibri" panose="020F0502020204030204"/>
            </a:endParaRPr>
          </a:p>
          <a:p>
            <a:r>
              <a:rPr lang="en-GB" sz="1300">
                <a:solidFill>
                  <a:srgbClr val="333333"/>
                </a:solidFill>
                <a:ea typeface="+mn-lt"/>
                <a:cs typeface="+mn-lt"/>
              </a:rPr>
              <a:t>Scanlan, M. and Johnson, L (2021) ‘Inclusion the social frontier: Family and community engagement’. In: </a:t>
            </a:r>
            <a:r>
              <a:rPr lang="en-GB" sz="1300">
                <a:solidFill>
                  <a:srgbClr val="555555"/>
                </a:solidFill>
                <a:ea typeface="+mn-lt"/>
                <a:cs typeface="+mn-lt"/>
              </a:rPr>
              <a:t>Theoharis, G. Scanlan, M. (eds) </a:t>
            </a:r>
            <a:r>
              <a:rPr lang="en-GB" sz="1300" i="1">
                <a:solidFill>
                  <a:srgbClr val="555555"/>
                </a:solidFill>
                <a:ea typeface="+mn-lt"/>
                <a:cs typeface="+mn-lt"/>
              </a:rPr>
              <a:t>Leadership for Increasingly Diverse Schools</a:t>
            </a:r>
            <a:r>
              <a:rPr lang="en-GB" sz="1300">
                <a:solidFill>
                  <a:srgbClr val="555555"/>
                </a:solidFill>
                <a:ea typeface="+mn-lt"/>
                <a:cs typeface="+mn-lt"/>
              </a:rPr>
              <a:t>, Taylor &amp; Francis Group, 2020. pp 227-290</a:t>
            </a:r>
            <a:endParaRPr lang="en-GB">
              <a:solidFill>
                <a:srgbClr val="000000"/>
              </a:solidFill>
              <a:ea typeface="+mn-lt"/>
              <a:cs typeface="+mn-lt"/>
            </a:endParaRPr>
          </a:p>
          <a:p>
            <a:r>
              <a:rPr lang="en-GB" sz="1200">
                <a:solidFill>
                  <a:srgbClr val="555555"/>
                </a:solidFill>
                <a:latin typeface="Arial"/>
                <a:ea typeface="+mn-lt"/>
                <a:cs typeface="+mn-lt"/>
              </a:rPr>
              <a:t>Scottish Government (2023)  </a:t>
            </a:r>
            <a:r>
              <a:rPr lang="en-GB" sz="1200">
                <a:solidFill>
                  <a:srgbClr val="333333"/>
                </a:solidFill>
                <a:latin typeface="Arial"/>
                <a:cs typeface="Arial"/>
              </a:rPr>
              <a:t>Tackling child poverty pathfinders: evaluability assessment Available at: </a:t>
            </a:r>
            <a:r>
              <a:rPr lang="en-GB" sz="1200">
                <a:solidFill>
                  <a:srgbClr val="333333"/>
                </a:solidFill>
                <a:latin typeface="Arial"/>
                <a:ea typeface="+mn-lt"/>
                <a:cs typeface="+mn-lt"/>
                <a:hlinkClick r:id="rId4"/>
              </a:rPr>
              <a:t>Appendix 2 – Best Practice Literature Review - Tackling child poverty pathfinders: evaluability assessment - gov.scot (www.gov.scot)</a:t>
            </a:r>
            <a:r>
              <a:rPr lang="en-GB" sz="1200">
                <a:solidFill>
                  <a:srgbClr val="333333"/>
                </a:solidFill>
                <a:latin typeface="Arial"/>
                <a:ea typeface="+mn-lt"/>
                <a:cs typeface="+mn-lt"/>
              </a:rPr>
              <a:t>  Accessed 5/3/2024</a:t>
            </a:r>
            <a:endParaRPr lang="en-GB" sz="1200">
              <a:solidFill>
                <a:srgbClr val="555555"/>
              </a:solidFill>
              <a:latin typeface="Arial"/>
              <a:ea typeface="+mn-lt"/>
              <a:cs typeface="+mn-lt"/>
            </a:endParaRPr>
          </a:p>
          <a:p>
            <a:endParaRPr lang="en-GB" sz="1300">
              <a:solidFill>
                <a:srgbClr val="555555"/>
              </a:solidFill>
              <a:ea typeface="+mn-lt"/>
              <a:cs typeface="+mn-lt"/>
            </a:endParaRPr>
          </a:p>
          <a:p>
            <a:r>
              <a:rPr lang="en-GB" sz="1300">
                <a:solidFill>
                  <a:srgbClr val="333333"/>
                </a:solidFill>
                <a:ea typeface="+mn-lt"/>
                <a:cs typeface="+mn-lt"/>
              </a:rPr>
              <a:t>Turnbull, N. and Hoppe, R.  (2019) Problematizing ‘wickedness’: a critique of the wicked problems concept, from philosophy to practice. </a:t>
            </a:r>
            <a:r>
              <a:rPr lang="en-GB" sz="1300" i="1">
                <a:solidFill>
                  <a:srgbClr val="333333"/>
                </a:solidFill>
                <a:ea typeface="+mn-lt"/>
                <a:cs typeface="+mn-lt"/>
              </a:rPr>
              <a:t>Policy and Society</a:t>
            </a:r>
            <a:r>
              <a:rPr lang="en-GB" sz="1300">
                <a:solidFill>
                  <a:srgbClr val="333333"/>
                </a:solidFill>
                <a:ea typeface="+mn-lt"/>
                <a:cs typeface="+mn-lt"/>
              </a:rPr>
              <a:t>, 38:2, 315-337, DOI: </a:t>
            </a:r>
            <a:r>
              <a:rPr lang="en-GB" sz="1300" u="sng">
                <a:solidFill>
                  <a:srgbClr val="333333"/>
                </a:solidFill>
                <a:ea typeface="+mn-lt"/>
                <a:cs typeface="+mn-lt"/>
                <a:hlinkClick r:id="rId5"/>
              </a:rPr>
              <a:t>10.1080/14494035.2018.1488796</a:t>
            </a:r>
            <a:endParaRPr lang="en-GB" sz="1300">
              <a:solidFill>
                <a:srgbClr val="555555"/>
              </a:solidFill>
              <a:cs typeface="Calibri"/>
            </a:endParaRPr>
          </a:p>
          <a:p>
            <a:endParaRPr lang="en-GB" sz="1300">
              <a:solidFill>
                <a:srgbClr val="555555"/>
              </a:solidFill>
              <a:cs typeface="Calibri"/>
            </a:endParaRPr>
          </a:p>
          <a:p>
            <a:r>
              <a:rPr lang="en-GB" sz="1300">
                <a:cs typeface="Calibri"/>
              </a:rPr>
              <a:t>Wales Centre for Public Policy (2022) </a:t>
            </a:r>
            <a:r>
              <a:rPr lang="en-GB" sz="1300" i="1">
                <a:cs typeface="Calibri"/>
              </a:rPr>
              <a:t>Being poor in Wales – why where you live matters (Online)</a:t>
            </a:r>
            <a:r>
              <a:rPr lang="en-GB" sz="1300">
                <a:cs typeface="Calibri"/>
              </a:rPr>
              <a:t>. </a:t>
            </a:r>
            <a:r>
              <a:rPr lang="en-GB" sz="1300">
                <a:cs typeface="Calibri"/>
                <a:hlinkClick r:id="rId2"/>
              </a:rPr>
              <a:t>https://www.wcpp.org.uk/commentary/being-poor-in-wales-why-where-you-live-matters/</a:t>
            </a:r>
            <a:r>
              <a:rPr lang="en-GB" sz="1300">
                <a:cs typeface="Calibri"/>
              </a:rPr>
              <a:t>  </a:t>
            </a:r>
            <a:endParaRPr lang="en-GB">
              <a:cs typeface="Calibri"/>
            </a:endParaRPr>
          </a:p>
          <a:p>
            <a:pPr marL="0" indent="0">
              <a:buNone/>
            </a:pPr>
            <a:endParaRPr lang="en-GB">
              <a:cs typeface="Calibri"/>
            </a:endParaRPr>
          </a:p>
        </p:txBody>
      </p:sp>
    </p:spTree>
    <p:extLst>
      <p:ext uri="{BB962C8B-B14F-4D97-AF65-F5344CB8AC3E}">
        <p14:creationId xmlns:p14="http://schemas.microsoft.com/office/powerpoint/2010/main" val="112348105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585F792A-84B6-F92B-7DA7-96B1EA0E4B2E}"/>
              </a:ext>
            </a:extLst>
          </p:cNvPr>
          <p:cNvSpPr>
            <a:spLocks noGrp="1"/>
          </p:cNvSpPr>
          <p:nvPr>
            <p:ph idx="1"/>
          </p:nvPr>
        </p:nvSpPr>
        <p:spPr>
          <a:xfrm>
            <a:off x="177213" y="989986"/>
            <a:ext cx="7886700" cy="4351338"/>
          </a:xfrm>
          <a:solidFill>
            <a:schemeClr val="bg1"/>
          </a:solidFill>
        </p:spPr>
        <p:txBody>
          <a:bodyPr vert="horz" lIns="91440" tIns="45720" rIns="91440" bIns="45720" rtlCol="0" anchor="t">
            <a:normAutofit fontScale="40000" lnSpcReduction="20000"/>
          </a:bodyPr>
          <a:lstStyle/>
          <a:p>
            <a:r>
              <a:rPr lang="en-GB" sz="2600" dirty="0">
                <a:latin typeface="Arial" panose="020B0604020202020204" pitchFamily="34" charset="0"/>
                <a:cs typeface="Arial" panose="020B0604020202020204" pitchFamily="34" charset="0"/>
              </a:rPr>
              <a:t>Edge Foundation (2023) Schools for All? Available at: </a:t>
            </a:r>
            <a:r>
              <a:rPr lang="en-GB" sz="2600" dirty="0">
                <a:latin typeface="Arial" panose="020B0604020202020204" pitchFamily="34" charset="0"/>
                <a:cs typeface="Arial" panose="020B0604020202020204" pitchFamily="34" charset="0"/>
                <a:hlinkClick r:id="rId2"/>
              </a:rPr>
              <a:t>https://www.edge.co.uk/research/projects/research-reports/schools-for-all/</a:t>
            </a:r>
            <a:r>
              <a:rPr lang="en-GB" sz="2600" dirty="0">
                <a:latin typeface="Arial" panose="020B0604020202020204" pitchFamily="34" charset="0"/>
                <a:cs typeface="Arial" panose="020B0604020202020204" pitchFamily="34" charset="0"/>
              </a:rPr>
              <a:t> </a:t>
            </a:r>
          </a:p>
          <a:p>
            <a:pPr marL="0" indent="0">
              <a:buNone/>
            </a:pPr>
            <a:endParaRPr lang="en-GB" sz="2600" dirty="0">
              <a:latin typeface="Arial" panose="020B0604020202020204" pitchFamily="34" charset="0"/>
              <a:cs typeface="Arial" panose="020B0604020202020204" pitchFamily="34" charset="0"/>
            </a:endParaRPr>
          </a:p>
          <a:p>
            <a:r>
              <a:rPr lang="en-GB" sz="2600" dirty="0" err="1">
                <a:latin typeface="Arial" panose="020B0604020202020204" pitchFamily="34" charset="0"/>
                <a:cs typeface="Arial" panose="020B0604020202020204" pitchFamily="34" charset="0"/>
              </a:rPr>
              <a:t>Muers</a:t>
            </a:r>
            <a:r>
              <a:rPr lang="en-GB" sz="2600" dirty="0">
                <a:latin typeface="Arial" panose="020B0604020202020204" pitchFamily="34" charset="0"/>
                <a:cs typeface="Arial" panose="020B0604020202020204" pitchFamily="34" charset="0"/>
              </a:rPr>
              <a:t>, S. (2018) </a:t>
            </a:r>
            <a:r>
              <a:rPr lang="en-GB" sz="2600" i="1" dirty="0">
                <a:latin typeface="Arial" panose="020B0604020202020204" pitchFamily="34" charset="0"/>
                <a:cs typeface="Arial" panose="020B0604020202020204" pitchFamily="34" charset="0"/>
              </a:rPr>
              <a:t>Culture, Values and Public Policy</a:t>
            </a:r>
            <a:r>
              <a:rPr lang="en-GB" sz="2600" dirty="0">
                <a:latin typeface="Arial" panose="020B0604020202020204" pitchFamily="34" charset="0"/>
                <a:cs typeface="Arial" panose="020B0604020202020204" pitchFamily="34" charset="0"/>
              </a:rPr>
              <a:t>. London. Institute for Policy Research</a:t>
            </a:r>
          </a:p>
          <a:p>
            <a:pPr marL="0" indent="0">
              <a:buNone/>
            </a:pPr>
            <a:endParaRPr lang="en-GB" sz="2600" dirty="0">
              <a:latin typeface="Arial" panose="020B0604020202020204" pitchFamily="34" charset="0"/>
              <a:cs typeface="Arial" panose="020B0604020202020204" pitchFamily="34" charset="0"/>
            </a:endParaRPr>
          </a:p>
          <a:p>
            <a:r>
              <a:rPr lang="en-GB" sz="2800" dirty="0" err="1">
                <a:solidFill>
                  <a:srgbClr val="222222"/>
                </a:solidFill>
              </a:rPr>
              <a:t>Pantić</a:t>
            </a:r>
            <a:r>
              <a:rPr lang="en-GB" sz="2800" dirty="0">
                <a:solidFill>
                  <a:srgbClr val="222222"/>
                </a:solidFill>
              </a:rPr>
              <a:t>, N. and Florian, L. (2015) Developing teachers as agents of inclusion and social justice. </a:t>
            </a:r>
            <a:r>
              <a:rPr lang="en-GB" sz="2800" i="1" dirty="0">
                <a:solidFill>
                  <a:srgbClr val="222222"/>
                </a:solidFill>
              </a:rPr>
              <a:t>Education Inquiry</a:t>
            </a:r>
            <a:r>
              <a:rPr lang="en-GB" sz="2800" dirty="0">
                <a:solidFill>
                  <a:srgbClr val="222222"/>
                </a:solidFill>
              </a:rPr>
              <a:t>, </a:t>
            </a:r>
            <a:r>
              <a:rPr lang="en-GB" sz="2800" i="1" dirty="0">
                <a:solidFill>
                  <a:srgbClr val="222222"/>
                </a:solidFill>
              </a:rPr>
              <a:t>Vol. 6</a:t>
            </a:r>
            <a:r>
              <a:rPr lang="en-GB" sz="2800" dirty="0">
                <a:solidFill>
                  <a:srgbClr val="222222"/>
                </a:solidFill>
              </a:rPr>
              <a:t>,No. 3, pp 333 – 351</a:t>
            </a:r>
          </a:p>
          <a:p>
            <a:pPr marL="0" indent="0">
              <a:buNone/>
            </a:pPr>
            <a:endParaRPr lang="en-GB" sz="2600" dirty="0">
              <a:latin typeface="Arial" panose="020B0604020202020204" pitchFamily="34" charset="0"/>
              <a:cs typeface="Arial" panose="020B0604020202020204" pitchFamily="34" charset="0"/>
            </a:endParaRPr>
          </a:p>
          <a:p>
            <a:r>
              <a:rPr lang="en-GB" sz="2600" b="0" i="0" dirty="0" err="1">
                <a:solidFill>
                  <a:srgbClr val="007377"/>
                </a:solidFill>
                <a:effectLst/>
                <a:latin typeface="Arial" panose="020B0604020202020204" pitchFamily="34" charset="0"/>
                <a:cs typeface="Arial" panose="020B0604020202020204" pitchFamily="34" charset="0"/>
                <a:hlinkClick r:id="rId3" tooltip="Camilo Arciniegas Pradilla"/>
              </a:rPr>
              <a:t>Pradilla</a:t>
            </a:r>
            <a:r>
              <a:rPr lang="en-GB" sz="2600" b="0" i="0" dirty="0">
                <a:solidFill>
                  <a:srgbClr val="007377"/>
                </a:solidFill>
                <a:effectLst/>
                <a:latin typeface="Arial" panose="020B0604020202020204" pitchFamily="34" charset="0"/>
                <a:cs typeface="Arial" panose="020B0604020202020204" pitchFamily="34" charset="0"/>
                <a:hlinkClick r:id="rId3" tooltip="Camilo Arciniegas Pradilla"/>
              </a:rPr>
              <a:t>, C.A.</a:t>
            </a:r>
            <a:r>
              <a:rPr lang="en-GB" sz="2600" b="0" i="0" dirty="0">
                <a:effectLst/>
                <a:latin typeface="Arial" panose="020B0604020202020204" pitchFamily="34" charset="0"/>
                <a:cs typeface="Arial" panose="020B0604020202020204" pitchFamily="34" charset="0"/>
              </a:rPr>
              <a:t>, </a:t>
            </a:r>
            <a:r>
              <a:rPr lang="en-GB" sz="2600" b="0" i="0" strike="noStrike" dirty="0">
                <a:effectLst/>
                <a:latin typeface="Arial" panose="020B0604020202020204" pitchFamily="34" charset="0"/>
                <a:cs typeface="Arial" panose="020B0604020202020204" pitchFamily="34" charset="0"/>
                <a:hlinkClick r:id="rId4" tooltip="Jose Bento da Silva"/>
              </a:rPr>
              <a:t>da Silva, J.B.</a:t>
            </a:r>
            <a:r>
              <a:rPr lang="en-GB" sz="2600" b="0" i="0" dirty="0">
                <a:effectLst/>
                <a:latin typeface="Arial" panose="020B0604020202020204" pitchFamily="34" charset="0"/>
                <a:cs typeface="Arial" panose="020B0604020202020204" pitchFamily="34" charset="0"/>
              </a:rPr>
              <a:t> and </a:t>
            </a:r>
            <a:r>
              <a:rPr lang="en-GB" sz="2600" b="0" i="0" strike="noStrike" dirty="0">
                <a:effectLst/>
                <a:latin typeface="Arial" panose="020B0604020202020204" pitchFamily="34" charset="0"/>
                <a:cs typeface="Arial" panose="020B0604020202020204" pitchFamily="34" charset="0"/>
                <a:hlinkClick r:id="rId5" tooltip="Juliane Reinecke"/>
              </a:rPr>
              <a:t>Reinecke, J.</a:t>
            </a:r>
            <a:r>
              <a:rPr lang="en-GB" sz="2600" b="0" i="0" dirty="0">
                <a:effectLst/>
                <a:latin typeface="Arial" panose="020B0604020202020204" pitchFamily="34" charset="0"/>
                <a:cs typeface="Arial" panose="020B0604020202020204" pitchFamily="34" charset="0"/>
              </a:rPr>
              <a:t> (2022), "Wicked Problems and New Ways of Organizing: How Fe y Alegria Confronted Changing Manifestations of Poverty", in </a:t>
            </a:r>
            <a:r>
              <a:rPr lang="en-GB" sz="2600" b="0" i="0" strike="noStrike" dirty="0" err="1">
                <a:effectLst/>
                <a:latin typeface="Arial" panose="020B0604020202020204" pitchFamily="34" charset="0"/>
                <a:cs typeface="Arial" panose="020B0604020202020204" pitchFamily="34" charset="0"/>
                <a:hlinkClick r:id="rId6" tooltip="Ali Aslan Gümüsay"/>
              </a:rPr>
              <a:t>Gümüsay</a:t>
            </a:r>
            <a:r>
              <a:rPr lang="en-GB" sz="2600" b="0" i="0" strike="noStrike" dirty="0">
                <a:effectLst/>
                <a:latin typeface="Arial" panose="020B0604020202020204" pitchFamily="34" charset="0"/>
                <a:cs typeface="Arial" panose="020B0604020202020204" pitchFamily="34" charset="0"/>
                <a:hlinkClick r:id="rId6" tooltip="Ali Aslan Gümüsay"/>
              </a:rPr>
              <a:t>, A.A.</a:t>
            </a:r>
            <a:r>
              <a:rPr lang="en-GB" sz="2600" b="0" i="0" dirty="0">
                <a:effectLst/>
                <a:latin typeface="Arial" panose="020B0604020202020204" pitchFamily="34" charset="0"/>
                <a:cs typeface="Arial" panose="020B0604020202020204" pitchFamily="34" charset="0"/>
              </a:rPr>
              <a:t>, </a:t>
            </a:r>
            <a:r>
              <a:rPr lang="en-GB" sz="2600" b="0" i="0" strike="noStrike" dirty="0">
                <a:effectLst/>
                <a:latin typeface="Arial" panose="020B0604020202020204" pitchFamily="34" charset="0"/>
                <a:cs typeface="Arial" panose="020B0604020202020204" pitchFamily="34" charset="0"/>
                <a:hlinkClick r:id="rId7" tooltip="Emilio Marti"/>
              </a:rPr>
              <a:t>Marti, E.</a:t>
            </a:r>
            <a:r>
              <a:rPr lang="en-GB" sz="2600" b="0" i="0" dirty="0">
                <a:effectLst/>
                <a:latin typeface="Arial" panose="020B0604020202020204" pitchFamily="34" charset="0"/>
                <a:cs typeface="Arial" panose="020B0604020202020204" pitchFamily="34" charset="0"/>
              </a:rPr>
              <a:t>, </a:t>
            </a:r>
            <a:r>
              <a:rPr lang="en-GB" sz="2600" b="0" i="0" strike="noStrike" dirty="0" err="1">
                <a:effectLst/>
                <a:latin typeface="Arial" panose="020B0604020202020204" pitchFamily="34" charset="0"/>
                <a:cs typeface="Arial" panose="020B0604020202020204" pitchFamily="34" charset="0"/>
                <a:hlinkClick r:id="rId8" tooltip="Hannah Trittin-Ulbrich"/>
              </a:rPr>
              <a:t>Trittin-Ulbrich</a:t>
            </a:r>
            <a:r>
              <a:rPr lang="en-GB" sz="2600" b="0" i="0" strike="noStrike" dirty="0">
                <a:effectLst/>
                <a:latin typeface="Arial" panose="020B0604020202020204" pitchFamily="34" charset="0"/>
                <a:cs typeface="Arial" panose="020B0604020202020204" pitchFamily="34" charset="0"/>
                <a:hlinkClick r:id="rId8" tooltip="Hannah Trittin-Ulbrich"/>
              </a:rPr>
              <a:t>, H.</a:t>
            </a:r>
            <a:r>
              <a:rPr lang="en-GB" sz="2600" b="0" i="0" dirty="0">
                <a:effectLst/>
                <a:latin typeface="Arial" panose="020B0604020202020204" pitchFamily="34" charset="0"/>
                <a:cs typeface="Arial" panose="020B0604020202020204" pitchFamily="34" charset="0"/>
              </a:rPr>
              <a:t> and </a:t>
            </a:r>
            <a:r>
              <a:rPr lang="en-GB" sz="2600" b="0" i="0" strike="noStrike" dirty="0" err="1">
                <a:effectLst/>
                <a:latin typeface="Arial" panose="020B0604020202020204" pitchFamily="34" charset="0"/>
                <a:cs typeface="Arial" panose="020B0604020202020204" pitchFamily="34" charset="0"/>
                <a:hlinkClick r:id="rId9" tooltip="Christopher Wickert"/>
              </a:rPr>
              <a:t>Wickert</a:t>
            </a:r>
            <a:r>
              <a:rPr lang="en-GB" sz="2600" b="0" i="0" strike="noStrike" dirty="0">
                <a:effectLst/>
                <a:latin typeface="Arial" panose="020B0604020202020204" pitchFamily="34" charset="0"/>
                <a:cs typeface="Arial" panose="020B0604020202020204" pitchFamily="34" charset="0"/>
                <a:hlinkClick r:id="rId9" tooltip="Christopher Wickert"/>
              </a:rPr>
              <a:t>, C.</a:t>
            </a:r>
            <a:r>
              <a:rPr lang="en-GB" sz="2600" b="0" i="0" dirty="0">
                <a:effectLst/>
                <a:latin typeface="Arial" panose="020B0604020202020204" pitchFamily="34" charset="0"/>
                <a:cs typeface="Arial" panose="020B0604020202020204" pitchFamily="34" charset="0"/>
              </a:rPr>
              <a:t> (Ed.) </a:t>
            </a:r>
            <a:r>
              <a:rPr lang="en-GB" sz="2600" b="0" i="1" dirty="0">
                <a:effectLst/>
                <a:latin typeface="Arial" panose="020B0604020202020204" pitchFamily="34" charset="0"/>
                <a:cs typeface="Arial" panose="020B0604020202020204" pitchFamily="34" charset="0"/>
              </a:rPr>
              <a:t>Organizing for Societal Grand Challenges</a:t>
            </a:r>
            <a:r>
              <a:rPr lang="en-GB" sz="2600" b="0" i="0" dirty="0">
                <a:effectLst/>
                <a:latin typeface="Arial" panose="020B0604020202020204" pitchFamily="34" charset="0"/>
                <a:cs typeface="Arial" panose="020B0604020202020204" pitchFamily="34" charset="0"/>
              </a:rPr>
              <a:t> (</a:t>
            </a:r>
            <a:r>
              <a:rPr lang="en-GB" sz="2600" b="0" i="1" dirty="0">
                <a:effectLst/>
                <a:latin typeface="Arial" panose="020B0604020202020204" pitchFamily="34" charset="0"/>
                <a:cs typeface="Arial" panose="020B0604020202020204" pitchFamily="34" charset="0"/>
              </a:rPr>
              <a:t>Research in the Sociology of Organizations, Vol. 79</a:t>
            </a:r>
            <a:r>
              <a:rPr lang="en-GB" sz="2600" b="0" i="0" dirty="0">
                <a:effectLst/>
                <a:latin typeface="Arial" panose="020B0604020202020204" pitchFamily="34" charset="0"/>
                <a:cs typeface="Arial" panose="020B0604020202020204" pitchFamily="34" charset="0"/>
              </a:rPr>
              <a:t>), Emerald Publishing Limited, Leeds, pp. 93-114. </a:t>
            </a:r>
            <a:r>
              <a:rPr lang="en-GB" sz="2600" b="0" i="0" strike="noStrike" dirty="0">
                <a:solidFill>
                  <a:srgbClr val="007377"/>
                </a:solidFill>
                <a:effectLst/>
                <a:latin typeface="Arial" panose="020B0604020202020204" pitchFamily="34" charset="0"/>
                <a:cs typeface="Arial" panose="020B0604020202020204" pitchFamily="34" charset="0"/>
                <a:hlinkClick r:id="rId10" tooltip="DOI: https://doi.org/10.1108/S0733-558X20220000079007"/>
              </a:rPr>
              <a:t>https://doi.org/10.1108/S0733-558X20220000079007</a:t>
            </a:r>
            <a:endParaRPr lang="en-GB" sz="2600" b="0" i="0" strike="noStrike" dirty="0">
              <a:solidFill>
                <a:srgbClr val="007377"/>
              </a:solidFill>
              <a:effectLst/>
              <a:latin typeface="Arial" panose="020B0604020202020204" pitchFamily="34" charset="0"/>
              <a:cs typeface="Arial" panose="020B0604020202020204" pitchFamily="34" charset="0"/>
            </a:endParaRPr>
          </a:p>
          <a:p>
            <a:pPr marL="0" indent="0">
              <a:buNone/>
            </a:pPr>
            <a:endParaRPr lang="en-GB" sz="2600" dirty="0">
              <a:latin typeface="Arial" panose="020B0604020202020204" pitchFamily="34" charset="0"/>
              <a:cs typeface="Arial" panose="020B0604020202020204" pitchFamily="34" charset="0"/>
            </a:endParaRPr>
          </a:p>
          <a:p>
            <a:r>
              <a:rPr lang="en-GB" sz="2600" dirty="0" err="1">
                <a:latin typeface="Arial" panose="020B0604020202020204" pitchFamily="34" charset="0"/>
                <a:cs typeface="Arial" panose="020B0604020202020204" pitchFamily="34" charset="0"/>
              </a:rPr>
              <a:t>Rittel</a:t>
            </a:r>
            <a:r>
              <a:rPr lang="en-GB" sz="2600" dirty="0">
                <a:latin typeface="Arial" panose="020B0604020202020204" pitchFamily="34" charset="0"/>
                <a:cs typeface="Arial" panose="020B0604020202020204" pitchFamily="34" charset="0"/>
              </a:rPr>
              <a:t>, </a:t>
            </a:r>
            <a:r>
              <a:rPr lang="en-GB" sz="2600" dirty="0" err="1">
                <a:latin typeface="Arial" panose="020B0604020202020204" pitchFamily="34" charset="0"/>
                <a:cs typeface="Arial" panose="020B0604020202020204" pitchFamily="34" charset="0"/>
              </a:rPr>
              <a:t>H.J.W</a:t>
            </a:r>
            <a:r>
              <a:rPr lang="en-GB" sz="2600" dirty="0">
                <a:latin typeface="Arial" panose="020B0604020202020204" pitchFamily="34" charset="0"/>
                <a:cs typeface="Arial" panose="020B0604020202020204" pitchFamily="34" charset="0"/>
              </a:rPr>
              <a:t>. and Webber, M.H. (1973) Dilemmas in general theory of planning. </a:t>
            </a:r>
            <a:r>
              <a:rPr lang="en-GB" sz="2600" i="1" dirty="0">
                <a:latin typeface="Arial" panose="020B0604020202020204" pitchFamily="34" charset="0"/>
                <a:cs typeface="Arial" panose="020B0604020202020204" pitchFamily="34" charset="0"/>
              </a:rPr>
              <a:t>Policy Sciences, 4, </a:t>
            </a:r>
            <a:r>
              <a:rPr lang="en-GB" sz="2600" dirty="0">
                <a:latin typeface="Arial" panose="020B0604020202020204" pitchFamily="34" charset="0"/>
                <a:cs typeface="Arial" panose="020B0604020202020204" pitchFamily="34" charset="0"/>
              </a:rPr>
              <a:t>(2) pp155-159. </a:t>
            </a:r>
            <a:r>
              <a:rPr lang="en-GB" sz="2600" dirty="0">
                <a:solidFill>
                  <a:srgbClr val="333333"/>
                </a:solidFill>
                <a:latin typeface="Arial" panose="020B0604020202020204" pitchFamily="34" charset="0"/>
                <a:cs typeface="Arial" panose="020B0604020202020204" pitchFamily="34" charset="0"/>
                <a:hlinkClick r:id="rId11"/>
              </a:rPr>
              <a:t>https://doi.org/10.1007/BF01405730</a:t>
            </a:r>
            <a:r>
              <a:rPr lang="en-GB" sz="2600" dirty="0">
                <a:solidFill>
                  <a:srgbClr val="333333"/>
                </a:solidFill>
                <a:latin typeface="Arial" panose="020B0604020202020204" pitchFamily="34" charset="0"/>
                <a:cs typeface="Arial" panose="020B0604020202020204" pitchFamily="34" charset="0"/>
              </a:rPr>
              <a:t> </a:t>
            </a:r>
          </a:p>
          <a:p>
            <a:endParaRPr lang="en-GB" sz="2600" dirty="0">
              <a:latin typeface="Arial" panose="020B0604020202020204" pitchFamily="34" charset="0"/>
              <a:cs typeface="Arial" panose="020B0604020202020204" pitchFamily="34" charset="0"/>
            </a:endParaRPr>
          </a:p>
          <a:p>
            <a:r>
              <a:rPr lang="en-GB" sz="4000" b="0" i="0" dirty="0">
                <a:solidFill>
                  <a:srgbClr val="333333"/>
                </a:solidFill>
                <a:effectLst/>
                <a:highlight>
                  <a:srgbClr val="EAEAEA"/>
                </a:highlight>
                <a:latin typeface="Open Sans" panose="020B0606030504020204" pitchFamily="34" charset="0"/>
              </a:rPr>
              <a:t>Goodall, J. (2018). A toolkit for parental engagement: from project to process. </a:t>
            </a:r>
            <a:r>
              <a:rPr lang="en-GB" sz="4000" b="0" i="1" dirty="0">
                <a:solidFill>
                  <a:srgbClr val="333333"/>
                </a:solidFill>
                <a:effectLst/>
                <a:highlight>
                  <a:srgbClr val="EAEAEA"/>
                </a:highlight>
                <a:latin typeface="Open Sans" panose="020B0606030504020204" pitchFamily="34" charset="0"/>
              </a:rPr>
              <a:t>School Leadership &amp; Management</a:t>
            </a:r>
            <a:r>
              <a:rPr lang="en-GB" sz="4000" b="0" i="0" dirty="0">
                <a:solidFill>
                  <a:srgbClr val="333333"/>
                </a:solidFill>
                <a:effectLst/>
                <a:highlight>
                  <a:srgbClr val="EAEAEA"/>
                </a:highlight>
                <a:latin typeface="Open Sans" panose="020B0606030504020204" pitchFamily="34" charset="0"/>
              </a:rPr>
              <a:t>, </a:t>
            </a:r>
            <a:r>
              <a:rPr lang="en-GB" sz="4000" b="0" i="1" dirty="0">
                <a:solidFill>
                  <a:srgbClr val="333333"/>
                </a:solidFill>
                <a:effectLst/>
                <a:highlight>
                  <a:srgbClr val="EAEAEA"/>
                </a:highlight>
                <a:latin typeface="Open Sans" panose="020B0606030504020204" pitchFamily="34" charset="0"/>
              </a:rPr>
              <a:t>38</a:t>
            </a:r>
            <a:r>
              <a:rPr lang="en-GB" sz="4000" b="0" i="0" dirty="0">
                <a:solidFill>
                  <a:srgbClr val="333333"/>
                </a:solidFill>
                <a:effectLst/>
                <a:highlight>
                  <a:srgbClr val="EAEAEA"/>
                </a:highlight>
                <a:latin typeface="Open Sans" panose="020B0606030504020204" pitchFamily="34" charset="0"/>
              </a:rPr>
              <a:t>(2), 222–238. </a:t>
            </a:r>
            <a:r>
              <a:rPr lang="en-GB" sz="4000" b="0" i="0" dirty="0">
                <a:solidFill>
                  <a:srgbClr val="333333"/>
                </a:solidFill>
                <a:effectLst/>
                <a:highlight>
                  <a:srgbClr val="EAEAEA"/>
                </a:highlight>
                <a:latin typeface="Open Sans" panose="020B0606030504020204" pitchFamily="34" charset="0"/>
                <a:hlinkClick r:id="rId12"/>
              </a:rPr>
              <a:t>https://doi.org/10.1080/13632434.2018.1430689</a:t>
            </a:r>
            <a:endParaRPr lang="en-GB" sz="4000" b="0" i="0" dirty="0">
              <a:solidFill>
                <a:srgbClr val="333333"/>
              </a:solidFill>
              <a:effectLst/>
              <a:highlight>
                <a:srgbClr val="EAEAEA"/>
              </a:highlight>
              <a:latin typeface="Arial" panose="020B0604020202020204" pitchFamily="34" charset="0"/>
              <a:cs typeface="Arial" panose="020B0604020202020204" pitchFamily="34" charset="0"/>
            </a:endParaRPr>
          </a:p>
          <a:p>
            <a:endParaRPr lang="en-GB" sz="2600" dirty="0">
              <a:latin typeface="Arial" panose="020B0604020202020204" pitchFamily="34" charset="0"/>
              <a:cs typeface="Arial" panose="020B0604020202020204" pitchFamily="34" charset="0"/>
            </a:endParaRPr>
          </a:p>
          <a:p>
            <a:r>
              <a:rPr lang="en-GB" sz="2600" dirty="0">
                <a:latin typeface="Arial" panose="020B0604020202020204" pitchFamily="34" charset="0"/>
                <a:cs typeface="Arial" panose="020B0604020202020204" pitchFamily="34" charset="0"/>
              </a:rPr>
              <a:t>Wales Centre for Public Policy (2022) </a:t>
            </a:r>
            <a:r>
              <a:rPr lang="en-GB" sz="2600" i="1" dirty="0">
                <a:latin typeface="Arial" panose="020B0604020202020204" pitchFamily="34" charset="0"/>
                <a:cs typeface="Arial" panose="020B0604020202020204" pitchFamily="34" charset="0"/>
              </a:rPr>
              <a:t>Being poor in Wales – why where you live matters (Online)</a:t>
            </a:r>
            <a:r>
              <a:rPr lang="en-GB" sz="2600" dirty="0">
                <a:latin typeface="Arial" panose="020B0604020202020204" pitchFamily="34" charset="0"/>
                <a:cs typeface="Arial" panose="020B0604020202020204" pitchFamily="34" charset="0"/>
              </a:rPr>
              <a:t>. </a:t>
            </a:r>
            <a:r>
              <a:rPr lang="en-GB" sz="2600" dirty="0">
                <a:latin typeface="Arial" panose="020B0604020202020204" pitchFamily="34" charset="0"/>
                <a:cs typeface="Arial" panose="020B0604020202020204" pitchFamily="34" charset="0"/>
                <a:hlinkClick r:id="rId13"/>
              </a:rPr>
              <a:t>https://www.wcpp.org.uk/commentary/being-poor-in-wales-why-where-you-live-matters/</a:t>
            </a:r>
            <a:r>
              <a:rPr lang="en-GB" sz="2600" dirty="0">
                <a:latin typeface="Arial" panose="020B0604020202020204" pitchFamily="34" charset="0"/>
                <a:cs typeface="Arial" panose="020B0604020202020204" pitchFamily="34" charset="0"/>
              </a:rPr>
              <a:t>  </a:t>
            </a:r>
          </a:p>
          <a:p>
            <a:endParaRPr lang="en-GB" dirty="0">
              <a:cs typeface="Calibri"/>
            </a:endParaRPr>
          </a:p>
        </p:txBody>
      </p:sp>
    </p:spTree>
    <p:extLst>
      <p:ext uri="{BB962C8B-B14F-4D97-AF65-F5344CB8AC3E}">
        <p14:creationId xmlns:p14="http://schemas.microsoft.com/office/powerpoint/2010/main" val="169420399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GUID" val="b18b1dbf-c2ec-49f3-a64e-c6dba16c5fb3"/>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BA320488B44A44B86D7D1214440BBCC" ma:contentTypeVersion="8" ma:contentTypeDescription="Create a new document." ma:contentTypeScope="" ma:versionID="892af73c359554d4d408985d02788aca">
  <xsd:schema xmlns:xsd="http://www.w3.org/2001/XMLSchema" xmlns:xs="http://www.w3.org/2001/XMLSchema" xmlns:p="http://schemas.microsoft.com/office/2006/metadata/properties" xmlns:ns2="0c3bee9f-8afb-42b0-b06d-82d7e39b6c42" targetNamespace="http://schemas.microsoft.com/office/2006/metadata/properties" ma:root="true" ma:fieldsID="add9c82e00240f129de9b3153bca828e" ns2:_="">
    <xsd:import namespace="0c3bee9f-8afb-42b0-b06d-82d7e39b6c4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3bee9f-8afb-42b0-b06d-82d7e39b6c4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276D73-970E-4A56-A708-6A725F7E3619}">
  <ds:schemaRefs>
    <ds:schemaRef ds:uri="http://schemas.microsoft.com/office/2006/metadata/properties"/>
    <ds:schemaRef ds:uri="http://purl.org/dc/dcmitype/"/>
    <ds:schemaRef ds:uri="http://schemas.microsoft.com/office/2006/documentManagement/types"/>
    <ds:schemaRef ds:uri="http://purl.org/dc/elements/1.1/"/>
    <ds:schemaRef ds:uri="http://purl.org/dc/terms/"/>
    <ds:schemaRef ds:uri="http://schemas.microsoft.com/office/infopath/2007/PartnerControls"/>
    <ds:schemaRef ds:uri="http://schemas.openxmlformats.org/package/2006/metadata/core-properties"/>
    <ds:schemaRef ds:uri="0c3bee9f-8afb-42b0-b06d-82d7e39b6c42"/>
    <ds:schemaRef ds:uri="http://www.w3.org/XML/1998/namespace"/>
  </ds:schemaRefs>
</ds:datastoreItem>
</file>

<file path=customXml/itemProps2.xml><?xml version="1.0" encoding="utf-8"?>
<ds:datastoreItem xmlns:ds="http://schemas.openxmlformats.org/officeDocument/2006/customXml" ds:itemID="{6EE536C0-CB8F-4E4C-8BC1-62089C6B7AF3}">
  <ds:schemaRefs>
    <ds:schemaRef ds:uri="http://schemas.microsoft.com/sharepoint/v3/contenttype/forms"/>
  </ds:schemaRefs>
</ds:datastoreItem>
</file>

<file path=customXml/itemProps3.xml><?xml version="1.0" encoding="utf-8"?>
<ds:datastoreItem xmlns:ds="http://schemas.openxmlformats.org/officeDocument/2006/customXml" ds:itemID="{7D63146C-8A6D-4EEC-875F-F74900A27DF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c3bee9f-8afb-42b0-b06d-82d7e39b6c4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553f0066-c24e-444c-9c2a-7427c31ebeab}" enabled="1" method="Standard" siteId="{e5aafe7c-971b-4ab7-b039-141ad36acec0}" removed="0"/>
</clbl:labelList>
</file>

<file path=docProps/app.xml><?xml version="1.0" encoding="utf-8"?>
<Properties xmlns="http://schemas.openxmlformats.org/officeDocument/2006/extended-properties" xmlns:vt="http://schemas.openxmlformats.org/officeDocument/2006/docPropsVTypes">
  <Template>Office Theme</Template>
  <TotalTime>1675</TotalTime>
  <Words>9841</Words>
  <Application>Microsoft Office PowerPoint</Application>
  <PresentationFormat>On-screen Show (4:3)</PresentationFormat>
  <Paragraphs>670</Paragraphs>
  <Slides>65</Slides>
  <Notes>28</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65</vt:i4>
      </vt:variant>
    </vt:vector>
  </HeadingPairs>
  <TitlesOfParts>
    <vt:vector size="78" baseType="lpstr">
      <vt:lpstr>Aptos</vt:lpstr>
      <vt:lpstr>Arial</vt:lpstr>
      <vt:lpstr>Arial Unicode MS</vt:lpstr>
      <vt:lpstr>Calibri</vt:lpstr>
      <vt:lpstr>Calibri Light</vt:lpstr>
      <vt:lpstr>Consolas</vt:lpstr>
      <vt:lpstr>Helvetica</vt:lpstr>
      <vt:lpstr>inherit</vt:lpstr>
      <vt:lpstr>Open Sans</vt:lpstr>
      <vt:lpstr>Segoe UI</vt:lpstr>
      <vt:lpstr>Söhne</vt:lpstr>
      <vt:lpstr>Symbol</vt:lpstr>
      <vt:lpstr>Office Theme</vt:lpstr>
      <vt:lpstr>Dydd Sadwrn Cenedlaethol 2 National Saturday 2   </vt:lpstr>
      <vt:lpstr>PowerPoint Presentation</vt:lpstr>
      <vt:lpstr>Aseiniad – 2 rhan</vt:lpstr>
      <vt:lpstr>PowerPoint Presentation</vt:lpstr>
      <vt:lpstr>PowerPoint Presentation</vt:lpstr>
      <vt:lpstr>Rhan 2: Cynllun Gweithredu - 2,000 o eiriau 50%  </vt:lpstr>
      <vt:lpstr>PowerPoint Presentation</vt:lpstr>
      <vt:lpstr>PowerPoint Presentation</vt:lpstr>
      <vt:lpstr>PowerPoint Presentation</vt:lpstr>
      <vt:lpstr>PowerPoint Presentation</vt:lpstr>
      <vt:lpstr>PowerPoint Presentation</vt:lpstr>
      <vt:lpstr>Ni fyddwch yn casglu, dadansoddi na chyflwyno data cynradd ar gyfer yr aseiniad hwn.  Dyddiad cau ar gyfer cyflwyno: cyn a hyd at 11:59 (23:59 awr) ar ddydd Iau 29/8/24  Dychwelyd - Dydd Iau 26/9/2024  am 14:00 </vt:lpstr>
      <vt:lpstr>Syniadau o arfer  Ideas from practice</vt:lpstr>
      <vt:lpstr>Yasmeen 2 muned</vt:lpstr>
      <vt:lpstr>Yasmeen 2 minutes</vt:lpstr>
      <vt:lpstr>Damcaniaethau tlodi ac anfantais</vt:lpstr>
      <vt:lpstr>Theories of poverty and disadvantage</vt:lpstr>
      <vt:lpstr>Safbwyntiau damcaniaethol addysg a thlodi</vt:lpstr>
      <vt:lpstr>Theoretical positions of education and poverty</vt:lpstr>
      <vt:lpstr>Safbwyntiau damcaniaethol addysg a thlodi</vt:lpstr>
      <vt:lpstr>Theoretical positions of education and poverty</vt:lpstr>
      <vt:lpstr>Damcaniaethau / theories</vt:lpstr>
      <vt:lpstr>Damcaniaethau / theories</vt:lpstr>
      <vt:lpstr>Yasmeen</vt:lpstr>
      <vt:lpstr> A 120-Second Spotlight: My Assignment in a Flash Part 1</vt:lpstr>
      <vt:lpstr> A 120-Second Spotlight: My Assignment in a Flash Part 2</vt:lpstr>
      <vt:lpstr>Core Strand 3: Whole systems approaches and how to plan for positive change</vt:lpstr>
      <vt:lpstr>Cwestiynau beirniadol  Critical questions </vt:lpstr>
      <vt:lpstr>Is-Elfen 1 - Substrand 1:  Pam ymagwedd system gyfan?  Why a whole systems approach?</vt:lpstr>
      <vt:lpstr>PowerPoint Presentation</vt:lpstr>
      <vt:lpstr>Mae tlodi yn Broblem Drygionus sy'n gofyn i bob system gydweithio  Poverty is a Wicked Problem that requires all systems to work together</vt:lpstr>
      <vt:lpstr>PowerPoint Presentation</vt:lpstr>
      <vt:lpstr>Gwaith grŵp /Group work:</vt:lpstr>
      <vt:lpstr>PowerPoint Presentation</vt:lpstr>
      <vt:lpstr>Is-elfen 2: Substrand 2:  Yn yr amgylchedd dysgu: Dull Ysgolion Bro  In the learning environment: A Community Focussed Schools approach  </vt:lpstr>
      <vt:lpstr>PowerPoint Presentation</vt:lpstr>
      <vt:lpstr>PowerPoint Presentation</vt:lpstr>
      <vt:lpstr>Ysgolion Bro  POB ysgol yng Nghymru i ddod yn Ysgolion Bro (LlC, 2022)</vt:lpstr>
      <vt:lpstr>ALL schools in Wales are to become Community Focussed Schools (WG, 2022)</vt:lpstr>
      <vt:lpstr>Beth fydd hyn yn ei olygu i addysg?</vt:lpstr>
      <vt:lpstr>What will this mean for education?</vt:lpstr>
      <vt:lpstr>Ysgolion Bro – Sgiliau wahanol?</vt:lpstr>
      <vt:lpstr>Different Skills? Community Focussed Schools</vt:lpstr>
      <vt:lpstr>PowerPoint Presentation</vt:lpstr>
      <vt:lpstr>Core Strand 4: Plan, implement, and evaluate a change in practice </vt:lpstr>
      <vt:lpstr>  Pobl sy’n rhychwantu, yn croesi ffiniau ac eiriolwyr</vt:lpstr>
      <vt:lpstr> Boundary spanners, border crossers and advocates</vt:lpstr>
      <vt:lpstr>Defnyddiwch Chat i…</vt:lpstr>
      <vt:lpstr>Use Chat to…</vt:lpstr>
      <vt:lpstr>Theorïau Newid </vt:lpstr>
      <vt:lpstr>Theories for Change </vt:lpstr>
      <vt:lpstr>PowerPoint Presentation</vt:lpstr>
      <vt:lpstr>Athrawon fel Asiantau dros Gyfiawnder Cymdeithasol</vt:lpstr>
      <vt:lpstr>Teacher Agency for Social Justice</vt:lpstr>
      <vt:lpstr>Beth yw asiant newid? </vt:lpstr>
      <vt:lpstr>What is a change agent? </vt:lpstr>
      <vt:lpstr>Camau cynllunio: Ble? Planning action: Where?</vt:lpstr>
      <vt:lpstr>PowerPoint Presentation</vt:lpstr>
      <vt:lpstr>PowerPoint Presentation</vt:lpstr>
      <vt:lpstr>How 'radical' is radical?</vt:lpstr>
      <vt:lpstr>PowerPoint Presentation</vt:lpstr>
      <vt:lpstr>Gwerthuso newid:</vt:lpstr>
      <vt:lpstr>Evaluating change: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Waters Creative</dc:creator>
  <cp:lastModifiedBy>Yasmeen Multani</cp:lastModifiedBy>
  <cp:revision>32</cp:revision>
  <cp:lastPrinted>2024-07-09T14:28:11Z</cp:lastPrinted>
  <dcterms:created xsi:type="dcterms:W3CDTF">2021-06-18T14:15:35Z</dcterms:created>
  <dcterms:modified xsi:type="dcterms:W3CDTF">2024-07-13T07:23:35Z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0x0101007BA320488B44A44B86D7D1214440BBCC</vt:lpwstr>
  </property>
  <property fmtid="{D5CDD505-2E9C-101B-9397-08002B2CF9AE}" pid="3" name="ClassificationContentMarkingHeaderLocations">
    <vt:lpwstr>Office Theme:9</vt:lpwstr>
  </property>
  <property fmtid="{D5CDD505-2E9C-101B-9397-08002B2CF9AE}" pid="4" name="ClassificationContentMarkingHeaderText">
    <vt:lpwstr>PUBLIC / CYHOEDDUS</vt:lpwstr>
  </property>
</Properties>
</file>