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4" r:id="rId4"/>
  </p:sldMasterIdLst>
  <p:notesMasterIdLst>
    <p:notesMasterId r:id="rId13"/>
  </p:notesMasterIdLst>
  <p:sldIdLst>
    <p:sldId id="256" r:id="rId5"/>
    <p:sldId id="257" r:id="rId6"/>
    <p:sldId id="258" r:id="rId7"/>
    <p:sldId id="260" r:id="rId8"/>
    <p:sldId id="261" r:id="rId9"/>
    <p:sldId id="262" r:id="rId10"/>
    <p:sldId id="263"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EB5A83-954F-5AE2-77B2-93F03356DCF4}" v="2" dt="2025-03-23T14:21:43.899"/>
    <p1510:client id="{483D66BA-9751-A93B-6C43-78BBB5294B15}" v="352" dt="2025-03-23T14:17:55.236"/>
    <p1510:client id="{4A18EA6E-1D46-D72A-8EB3-74160BD5F508}" v="1" dt="2025-03-23T14:26:17.743"/>
    <p1510:client id="{5D9266C9-6180-AECE-B417-DDA6A228D13F}" v="34" dt="2025-03-23T14:36:37.512"/>
    <p1510:client id="{A4BC85D5-6E5D-4D89-8E43-D1171E4CEA3D}" v="93" dt="2025-03-23T15:34:04.9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457" autoAdjust="0"/>
  </p:normalViewPr>
  <p:slideViewPr>
    <p:cSldViewPr snapToGrid="0">
      <p:cViewPr varScale="1">
        <p:scale>
          <a:sx n="58" d="100"/>
          <a:sy n="58" d="100"/>
        </p:scale>
        <p:origin x="96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A98949-A2A5-454D-9D00-7FF9B07235C4}"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GB"/>
        </a:p>
      </dgm:t>
    </dgm:pt>
    <dgm:pt modelId="{83EF46B3-7D1B-4B93-BCB5-C3C4D72A6660}">
      <dgm:prSet phldrT="[Text]" custT="1"/>
      <dgm:spPr/>
      <dgm:t>
        <a:bodyPr/>
        <a:lstStyle/>
        <a:p>
          <a:pPr algn="ctr">
            <a:lnSpc>
              <a:spcPct val="150000"/>
            </a:lnSpc>
            <a:buNone/>
          </a:pPr>
          <a:r>
            <a:rPr lang="en-US" sz="2400" b="1" dirty="0">
              <a:latin typeface="Arial" panose="020B0604020202020204" pitchFamily="34" charset="0"/>
              <a:cs typeface="Arial" panose="020B0604020202020204" pitchFamily="34" charset="0"/>
            </a:rPr>
            <a:t>Who is</a:t>
          </a:r>
        </a:p>
        <a:p>
          <a:pPr algn="ctr">
            <a:lnSpc>
              <a:spcPct val="150000"/>
            </a:lnSpc>
            <a:buNone/>
          </a:pPr>
          <a:r>
            <a:rPr lang="en-US" sz="2400" b="1" dirty="0">
              <a:latin typeface="Arial" panose="020B0604020202020204" pitchFamily="34" charset="0"/>
              <a:cs typeface="Arial" panose="020B0604020202020204" pitchFamily="34" charset="0"/>
            </a:rPr>
            <a:t> Dr. Dana Hart?</a:t>
          </a:r>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dgm:t>
    </dgm:pt>
    <dgm:pt modelId="{752B8FDE-6BA8-4A51-8E3B-99E1FD4294A0}" type="parTrans" cxnId="{EBA20A70-7F6D-4070-A96E-A5DAB577C977}">
      <dgm:prSet/>
      <dgm:spPr/>
      <dgm:t>
        <a:bodyPr/>
        <a:lstStyle/>
        <a:p>
          <a:endParaRPr lang="en-GB"/>
        </a:p>
      </dgm:t>
    </dgm:pt>
    <dgm:pt modelId="{F17E964D-57AA-4602-8C4A-E52810882484}" type="sibTrans" cxnId="{EBA20A70-7F6D-4070-A96E-A5DAB577C977}">
      <dgm:prSet/>
      <dgm:spPr/>
      <dgm:t>
        <a:bodyPr/>
        <a:lstStyle/>
        <a:p>
          <a:endParaRPr lang="en-GB"/>
        </a:p>
      </dgm:t>
    </dgm:pt>
    <dgm:pt modelId="{DD16DD67-F19C-41E0-BDC3-95ECCE208989}">
      <dgm:prSet custT="1"/>
      <dgm:spPr/>
      <dgm:t>
        <a:bodyPr/>
        <a:lstStyle/>
        <a:p>
          <a:pPr>
            <a:lnSpc>
              <a:spcPct val="150000"/>
            </a:lnSpc>
          </a:pPr>
          <a:r>
            <a:rPr lang="en-US" sz="1400" dirty="0">
              <a:latin typeface="Arial" panose="020B0604020202020204" pitchFamily="34" charset="0"/>
              <a:cs typeface="Arial" panose="020B0604020202020204" pitchFamily="34" charset="0"/>
            </a:rPr>
            <a:t>Female senior AI and robotics engineer at </a:t>
          </a:r>
          <a:r>
            <a:rPr lang="en-US" sz="1400" dirty="0" err="1">
              <a:latin typeface="Arial" panose="020B0604020202020204" pitchFamily="34" charset="0"/>
              <a:cs typeface="Arial" panose="020B0604020202020204" pitchFamily="34" charset="0"/>
            </a:rPr>
            <a:t>NovaTech</a:t>
          </a:r>
          <a:r>
            <a:rPr lang="en-US" sz="1400" dirty="0">
              <a:latin typeface="Arial" panose="020B0604020202020204" pitchFamily="34" charset="0"/>
              <a:cs typeface="Arial" panose="020B0604020202020204" pitchFamily="34" charset="0"/>
            </a:rPr>
            <a:t> Industries.</a:t>
          </a:r>
        </a:p>
      </dgm:t>
    </dgm:pt>
    <dgm:pt modelId="{F230E229-677E-4EAE-91AC-DE8655A405C5}" type="parTrans" cxnId="{E6A687C7-75B2-4005-8BA0-71407EF9B3D0}">
      <dgm:prSet/>
      <dgm:spPr/>
      <dgm:t>
        <a:bodyPr/>
        <a:lstStyle/>
        <a:p>
          <a:endParaRPr lang="en-GB"/>
        </a:p>
      </dgm:t>
    </dgm:pt>
    <dgm:pt modelId="{5B898827-05A3-4141-8A5D-3BDFD5C00850}" type="sibTrans" cxnId="{E6A687C7-75B2-4005-8BA0-71407EF9B3D0}">
      <dgm:prSet/>
      <dgm:spPr/>
      <dgm:t>
        <a:bodyPr/>
        <a:lstStyle/>
        <a:p>
          <a:endParaRPr lang="en-GB"/>
        </a:p>
      </dgm:t>
    </dgm:pt>
    <dgm:pt modelId="{95A02096-5698-46FB-A66D-00BCB4A86125}">
      <dgm:prSet custT="1"/>
      <dgm:spPr/>
      <dgm:t>
        <a:bodyPr/>
        <a:lstStyle/>
        <a:p>
          <a:pPr>
            <a:lnSpc>
              <a:spcPct val="150000"/>
            </a:lnSpc>
          </a:pPr>
          <a:r>
            <a:rPr lang="en-US" sz="1400" dirty="0">
              <a:latin typeface="Arial" panose="020B0604020202020204" pitchFamily="34" charset="0"/>
              <a:cs typeface="Arial" panose="020B0604020202020204" pitchFamily="34" charset="0"/>
            </a:rPr>
            <a:t>Known well for her groundbreaking  Harmony</a:t>
          </a:r>
          <a:r>
            <a:rPr lang="en-US" sz="1400" i="1" dirty="0">
              <a:latin typeface="Arial" panose="020B0604020202020204" pitchFamily="34" charset="0"/>
              <a:cs typeface="Arial" panose="020B0604020202020204" pitchFamily="34" charset="0"/>
            </a:rPr>
            <a:t> AI</a:t>
          </a:r>
          <a:r>
            <a:rPr lang="en-US" sz="1400" dirty="0">
              <a:latin typeface="Arial" panose="020B0604020202020204" pitchFamily="34" charset="0"/>
              <a:cs typeface="Arial" panose="020B0604020202020204" pitchFamily="34" charset="0"/>
            </a:rPr>
            <a:t> technology, which improves human-robot interaction by synchronizing robotic behavior with human emotions.</a:t>
          </a:r>
        </a:p>
      </dgm:t>
    </dgm:pt>
    <dgm:pt modelId="{329F33D0-AA08-4274-B406-45FF836E9713}" type="parTrans" cxnId="{AAF1874F-116A-4987-BD55-CC6A715ED293}">
      <dgm:prSet/>
      <dgm:spPr/>
      <dgm:t>
        <a:bodyPr/>
        <a:lstStyle/>
        <a:p>
          <a:endParaRPr lang="en-GB"/>
        </a:p>
      </dgm:t>
    </dgm:pt>
    <dgm:pt modelId="{79583FEF-9FE4-4EA0-BB56-B337F8003D65}" type="sibTrans" cxnId="{AAF1874F-116A-4987-BD55-CC6A715ED293}">
      <dgm:prSet/>
      <dgm:spPr/>
      <dgm:t>
        <a:bodyPr/>
        <a:lstStyle/>
        <a:p>
          <a:endParaRPr lang="en-GB"/>
        </a:p>
      </dgm:t>
    </dgm:pt>
    <dgm:pt modelId="{5628DD3D-8BFB-4B75-A77E-8DBC33422A1A}">
      <dgm:prSet custT="1"/>
      <dgm:spPr/>
      <dgm:t>
        <a:bodyPr/>
        <a:lstStyle/>
        <a:p>
          <a:pPr>
            <a:lnSpc>
              <a:spcPct val="150000"/>
            </a:lnSpc>
          </a:pPr>
          <a:r>
            <a:rPr lang="en-US" sz="1400" dirty="0">
              <a:latin typeface="Arial" panose="020B0604020202020204" pitchFamily="34" charset="0"/>
              <a:cs typeface="Arial" panose="020B0604020202020204" pitchFamily="34" charset="0"/>
            </a:rPr>
            <a:t>Advocate for ethical AI use, with strong concerns about dual-use AI risks (defense and surveillance applications).</a:t>
          </a:r>
        </a:p>
      </dgm:t>
    </dgm:pt>
    <dgm:pt modelId="{FCF5E73C-5A5F-47A5-892D-E912731844D4}" type="parTrans" cxnId="{9E72F6BA-4CE5-4D68-ADEF-0245211D52C4}">
      <dgm:prSet/>
      <dgm:spPr/>
      <dgm:t>
        <a:bodyPr/>
        <a:lstStyle/>
        <a:p>
          <a:endParaRPr lang="en-GB"/>
        </a:p>
      </dgm:t>
    </dgm:pt>
    <dgm:pt modelId="{706E6845-F2CA-46BA-9F13-B9BB9AFC7B95}" type="sibTrans" cxnId="{9E72F6BA-4CE5-4D68-ADEF-0245211D52C4}">
      <dgm:prSet/>
      <dgm:spPr/>
      <dgm:t>
        <a:bodyPr/>
        <a:lstStyle/>
        <a:p>
          <a:endParaRPr lang="en-GB"/>
        </a:p>
      </dgm:t>
    </dgm:pt>
    <dgm:pt modelId="{709DE472-6C0E-481B-B486-C526BF55CA80}">
      <dgm:prSet custT="1"/>
      <dgm:spPr/>
      <dgm:t>
        <a:bodyPr/>
        <a:lstStyle/>
        <a:p>
          <a:pPr marL="0" lvl="0" algn="ctr" defTabSz="1066800">
            <a:lnSpc>
              <a:spcPct val="150000"/>
            </a:lnSpc>
            <a:spcBef>
              <a:spcPct val="0"/>
            </a:spcBef>
            <a:spcAft>
              <a:spcPct val="35000"/>
            </a:spcAft>
            <a:buNone/>
          </a:pPr>
          <a:r>
            <a:rPr lang="en-US" sz="2400" b="1" kern="1200" dirty="0">
              <a:latin typeface="Arial" panose="020B0604020202020204" pitchFamily="34" charset="0"/>
              <a:ea typeface="+mn-ea"/>
              <a:cs typeface="Arial" panose="020B0604020202020204" pitchFamily="34" charset="0"/>
            </a:rPr>
            <a:t>Key Questions Investigated:</a:t>
          </a:r>
        </a:p>
      </dgm:t>
    </dgm:pt>
    <dgm:pt modelId="{644E0D08-22A9-4927-B067-C8952E3A9500}" type="parTrans" cxnId="{02CE08EB-0D11-412B-A5EA-952406BE1AD6}">
      <dgm:prSet/>
      <dgm:spPr/>
      <dgm:t>
        <a:bodyPr/>
        <a:lstStyle/>
        <a:p>
          <a:endParaRPr lang="en-GB"/>
        </a:p>
      </dgm:t>
    </dgm:pt>
    <dgm:pt modelId="{8DFE5F15-D155-4831-A204-B1C0B41E615E}" type="sibTrans" cxnId="{02CE08EB-0D11-412B-A5EA-952406BE1AD6}">
      <dgm:prSet/>
      <dgm:spPr/>
      <dgm:t>
        <a:bodyPr/>
        <a:lstStyle/>
        <a:p>
          <a:endParaRPr lang="en-GB"/>
        </a:p>
      </dgm:t>
    </dgm:pt>
    <dgm:pt modelId="{D55A4A2D-A5FB-4A42-B38B-EDD83CAF502C}">
      <dgm:prSet custT="1"/>
      <dgm:spPr/>
      <dgm:t>
        <a:bodyPr/>
        <a:lstStyle/>
        <a:p>
          <a:pPr>
            <a:lnSpc>
              <a:spcPct val="150000"/>
            </a:lnSpc>
          </a:pPr>
          <a:r>
            <a:rPr lang="en-US" sz="1600" kern="1200">
              <a:latin typeface="Arial" panose="020B0604020202020204" pitchFamily="34" charset="0"/>
              <a:ea typeface="+mn-ea"/>
              <a:cs typeface="Arial" panose="020B0604020202020204" pitchFamily="34" charset="0"/>
            </a:rPr>
            <a:t>What happened to Dr. Hart, and what evidence we have?</a:t>
          </a:r>
          <a:endParaRPr lang="en-US" sz="1600" kern="1200" dirty="0">
            <a:latin typeface="Arial" panose="020B0604020202020204" pitchFamily="34" charset="0"/>
            <a:ea typeface="+mn-ea"/>
            <a:cs typeface="Arial" panose="020B0604020202020204" pitchFamily="34" charset="0"/>
          </a:endParaRPr>
        </a:p>
      </dgm:t>
    </dgm:pt>
    <dgm:pt modelId="{39AD61B3-2F75-4C77-A785-DA0AEE1C13C7}" type="parTrans" cxnId="{8EE2E7DA-2032-45A2-9949-77084C225BF3}">
      <dgm:prSet/>
      <dgm:spPr/>
      <dgm:t>
        <a:bodyPr/>
        <a:lstStyle/>
        <a:p>
          <a:endParaRPr lang="en-GB"/>
        </a:p>
      </dgm:t>
    </dgm:pt>
    <dgm:pt modelId="{C06A123A-E50F-481B-90B0-91477AF994ED}" type="sibTrans" cxnId="{8EE2E7DA-2032-45A2-9949-77084C225BF3}">
      <dgm:prSet/>
      <dgm:spPr/>
      <dgm:t>
        <a:bodyPr/>
        <a:lstStyle/>
        <a:p>
          <a:endParaRPr lang="en-GB"/>
        </a:p>
      </dgm:t>
    </dgm:pt>
    <dgm:pt modelId="{BB0B3F3D-9930-4176-8B18-7546582E1739}">
      <dgm:prSet custT="1"/>
      <dgm:spPr/>
      <dgm:t>
        <a:bodyPr/>
        <a:lstStyle/>
        <a:p>
          <a:pPr>
            <a:lnSpc>
              <a:spcPct val="150000"/>
            </a:lnSpc>
          </a:pPr>
          <a:r>
            <a:rPr lang="en-US" sz="1600" kern="1200" dirty="0">
              <a:latin typeface="Arial" panose="020B0604020202020204" pitchFamily="34" charset="0"/>
              <a:ea typeface="+mn-ea"/>
              <a:cs typeface="Arial" panose="020B0604020202020204" pitchFamily="34" charset="0"/>
            </a:rPr>
            <a:t>What theories could explain her disappearance?</a:t>
          </a:r>
        </a:p>
      </dgm:t>
    </dgm:pt>
    <dgm:pt modelId="{2B98E6EE-7E26-4B0E-8A32-BBFD1AABAA5A}" type="parTrans" cxnId="{2B5D959E-20FE-4914-A33B-3777E2F308F3}">
      <dgm:prSet/>
      <dgm:spPr/>
      <dgm:t>
        <a:bodyPr/>
        <a:lstStyle/>
        <a:p>
          <a:endParaRPr lang="en-GB"/>
        </a:p>
      </dgm:t>
    </dgm:pt>
    <dgm:pt modelId="{CA277F4A-6013-4B6E-9DBE-EC7736FB1628}" type="sibTrans" cxnId="{2B5D959E-20FE-4914-A33B-3777E2F308F3}">
      <dgm:prSet/>
      <dgm:spPr/>
      <dgm:t>
        <a:bodyPr/>
        <a:lstStyle/>
        <a:p>
          <a:endParaRPr lang="en-GB"/>
        </a:p>
      </dgm:t>
    </dgm:pt>
    <dgm:pt modelId="{61DB126A-4346-4E15-80BD-6A28C0998D37}">
      <dgm:prSet custT="1"/>
      <dgm:spPr/>
      <dgm:t>
        <a:bodyPr/>
        <a:lstStyle/>
        <a:p>
          <a:pPr>
            <a:lnSpc>
              <a:spcPct val="150000"/>
            </a:lnSpc>
          </a:pPr>
          <a:r>
            <a:rPr lang="en-US" sz="1600" kern="1200" dirty="0">
              <a:latin typeface="Arial" panose="020B0604020202020204" pitchFamily="34" charset="0"/>
              <a:ea typeface="+mn-ea"/>
              <a:cs typeface="Arial" panose="020B0604020202020204" pitchFamily="34" charset="0"/>
            </a:rPr>
            <a:t>What can we do more to uncover the truth?</a:t>
          </a:r>
        </a:p>
      </dgm:t>
    </dgm:pt>
    <dgm:pt modelId="{68CAC213-E0BE-4263-8148-2604EC255601}" type="parTrans" cxnId="{06696E91-863F-4559-82D3-4EB0D2B34A78}">
      <dgm:prSet/>
      <dgm:spPr/>
      <dgm:t>
        <a:bodyPr/>
        <a:lstStyle/>
        <a:p>
          <a:endParaRPr lang="en-GB"/>
        </a:p>
      </dgm:t>
    </dgm:pt>
    <dgm:pt modelId="{583C71A3-9BA2-4413-8CD4-C9FEE674EB23}" type="sibTrans" cxnId="{06696E91-863F-4559-82D3-4EB0D2B34A78}">
      <dgm:prSet/>
      <dgm:spPr/>
      <dgm:t>
        <a:bodyPr/>
        <a:lstStyle/>
        <a:p>
          <a:endParaRPr lang="en-GB"/>
        </a:p>
      </dgm:t>
    </dgm:pt>
    <dgm:pt modelId="{E4AE1DD7-2390-4E9D-A98D-64B543661C01}" type="pres">
      <dgm:prSet presAssocID="{33A98949-A2A5-454D-9D00-7FF9B07235C4}" presName="Name0" presStyleCnt="0">
        <dgm:presLayoutVars>
          <dgm:dir/>
          <dgm:animLvl val="lvl"/>
          <dgm:resizeHandles val="exact"/>
        </dgm:presLayoutVars>
      </dgm:prSet>
      <dgm:spPr/>
    </dgm:pt>
    <dgm:pt modelId="{C0ECEF99-028E-4E40-B62D-7AB6591C5999}" type="pres">
      <dgm:prSet presAssocID="{83EF46B3-7D1B-4B93-BCB5-C3C4D72A6660}" presName="linNode" presStyleCnt="0"/>
      <dgm:spPr/>
    </dgm:pt>
    <dgm:pt modelId="{B305EE35-6822-4415-B8C5-D0C9DF7333B8}" type="pres">
      <dgm:prSet presAssocID="{83EF46B3-7D1B-4B93-BCB5-C3C4D72A6660}" presName="parentText" presStyleLbl="node1" presStyleIdx="0" presStyleCnt="2">
        <dgm:presLayoutVars>
          <dgm:chMax val="1"/>
          <dgm:bulletEnabled val="1"/>
        </dgm:presLayoutVars>
      </dgm:prSet>
      <dgm:spPr/>
    </dgm:pt>
    <dgm:pt modelId="{A957FBC4-7781-423F-BC47-29538E63204E}" type="pres">
      <dgm:prSet presAssocID="{83EF46B3-7D1B-4B93-BCB5-C3C4D72A6660}" presName="descendantText" presStyleLbl="alignAccFollowNode1" presStyleIdx="0" presStyleCnt="2" custScaleY="111192">
        <dgm:presLayoutVars>
          <dgm:bulletEnabled val="1"/>
        </dgm:presLayoutVars>
      </dgm:prSet>
      <dgm:spPr/>
    </dgm:pt>
    <dgm:pt modelId="{FC86DDDA-B498-4207-982B-C116164DEB16}" type="pres">
      <dgm:prSet presAssocID="{F17E964D-57AA-4602-8C4A-E52810882484}" presName="sp" presStyleCnt="0"/>
      <dgm:spPr/>
    </dgm:pt>
    <dgm:pt modelId="{5D5CBD16-8E95-4FDB-AD59-2FCFBF915C77}" type="pres">
      <dgm:prSet presAssocID="{709DE472-6C0E-481B-B486-C526BF55CA80}" presName="linNode" presStyleCnt="0"/>
      <dgm:spPr/>
    </dgm:pt>
    <dgm:pt modelId="{9E56BFD5-49FB-48CE-B3CD-F56F7E490BEC}" type="pres">
      <dgm:prSet presAssocID="{709DE472-6C0E-481B-B486-C526BF55CA80}" presName="parentText" presStyleLbl="node1" presStyleIdx="1" presStyleCnt="2">
        <dgm:presLayoutVars>
          <dgm:chMax val="1"/>
          <dgm:bulletEnabled val="1"/>
        </dgm:presLayoutVars>
      </dgm:prSet>
      <dgm:spPr/>
    </dgm:pt>
    <dgm:pt modelId="{F2902D15-816E-4F8B-A30F-E1916D414699}" type="pres">
      <dgm:prSet presAssocID="{709DE472-6C0E-481B-B486-C526BF55CA80}" presName="descendantText" presStyleLbl="alignAccFollowNode1" presStyleIdx="1" presStyleCnt="2">
        <dgm:presLayoutVars>
          <dgm:bulletEnabled val="1"/>
        </dgm:presLayoutVars>
      </dgm:prSet>
      <dgm:spPr/>
    </dgm:pt>
  </dgm:ptLst>
  <dgm:cxnLst>
    <dgm:cxn modelId="{36428315-9D4B-4470-912B-D357EBAA4002}" type="presOf" srcId="{61DB126A-4346-4E15-80BD-6A28C0998D37}" destId="{F2902D15-816E-4F8B-A30F-E1916D414699}" srcOrd="0" destOrd="2" presId="urn:microsoft.com/office/officeart/2005/8/layout/vList5"/>
    <dgm:cxn modelId="{99844126-AEEF-4E04-AA69-A62FA2E205D1}" type="presOf" srcId="{709DE472-6C0E-481B-B486-C526BF55CA80}" destId="{9E56BFD5-49FB-48CE-B3CD-F56F7E490BEC}" srcOrd="0" destOrd="0" presId="urn:microsoft.com/office/officeart/2005/8/layout/vList5"/>
    <dgm:cxn modelId="{3A8F765F-4C97-47C0-AB0B-332A8FB9B833}" type="presOf" srcId="{5628DD3D-8BFB-4B75-A77E-8DBC33422A1A}" destId="{A957FBC4-7781-423F-BC47-29538E63204E}" srcOrd="0" destOrd="2" presId="urn:microsoft.com/office/officeart/2005/8/layout/vList5"/>
    <dgm:cxn modelId="{AAF1874F-116A-4987-BD55-CC6A715ED293}" srcId="{83EF46B3-7D1B-4B93-BCB5-C3C4D72A6660}" destId="{95A02096-5698-46FB-A66D-00BCB4A86125}" srcOrd="1" destOrd="0" parTransId="{329F33D0-AA08-4274-B406-45FF836E9713}" sibTransId="{79583FEF-9FE4-4EA0-BB56-B337F8003D65}"/>
    <dgm:cxn modelId="{EBA20A70-7F6D-4070-A96E-A5DAB577C977}" srcId="{33A98949-A2A5-454D-9D00-7FF9B07235C4}" destId="{83EF46B3-7D1B-4B93-BCB5-C3C4D72A6660}" srcOrd="0" destOrd="0" parTransId="{752B8FDE-6BA8-4A51-8E3B-99E1FD4294A0}" sibTransId="{F17E964D-57AA-4602-8C4A-E52810882484}"/>
    <dgm:cxn modelId="{4CCBDE52-3D86-4E06-9B32-C3A63629A93D}" type="presOf" srcId="{DD16DD67-F19C-41E0-BDC3-95ECCE208989}" destId="{A957FBC4-7781-423F-BC47-29538E63204E}" srcOrd="0" destOrd="0" presId="urn:microsoft.com/office/officeart/2005/8/layout/vList5"/>
    <dgm:cxn modelId="{B5C7F972-ECF4-47B7-974F-88367C396875}" type="presOf" srcId="{D55A4A2D-A5FB-4A42-B38B-EDD83CAF502C}" destId="{F2902D15-816E-4F8B-A30F-E1916D414699}" srcOrd="0" destOrd="0" presId="urn:microsoft.com/office/officeart/2005/8/layout/vList5"/>
    <dgm:cxn modelId="{DC8EB57B-B3C7-4211-B9AF-2D7738CC34BD}" type="presOf" srcId="{83EF46B3-7D1B-4B93-BCB5-C3C4D72A6660}" destId="{B305EE35-6822-4415-B8C5-D0C9DF7333B8}" srcOrd="0" destOrd="0" presId="urn:microsoft.com/office/officeart/2005/8/layout/vList5"/>
    <dgm:cxn modelId="{06696E91-863F-4559-82D3-4EB0D2B34A78}" srcId="{709DE472-6C0E-481B-B486-C526BF55CA80}" destId="{61DB126A-4346-4E15-80BD-6A28C0998D37}" srcOrd="2" destOrd="0" parTransId="{68CAC213-E0BE-4263-8148-2604EC255601}" sibTransId="{583C71A3-9BA2-4413-8CD4-C9FEE674EB23}"/>
    <dgm:cxn modelId="{2B5D959E-20FE-4914-A33B-3777E2F308F3}" srcId="{709DE472-6C0E-481B-B486-C526BF55CA80}" destId="{BB0B3F3D-9930-4176-8B18-7546582E1739}" srcOrd="1" destOrd="0" parTransId="{2B98E6EE-7E26-4B0E-8A32-BBFD1AABAA5A}" sibTransId="{CA277F4A-6013-4B6E-9DBE-EC7736FB1628}"/>
    <dgm:cxn modelId="{9E72F6BA-4CE5-4D68-ADEF-0245211D52C4}" srcId="{83EF46B3-7D1B-4B93-BCB5-C3C4D72A6660}" destId="{5628DD3D-8BFB-4B75-A77E-8DBC33422A1A}" srcOrd="2" destOrd="0" parTransId="{FCF5E73C-5A5F-47A5-892D-E912731844D4}" sibTransId="{706E6845-F2CA-46BA-9F13-B9BB9AFC7B95}"/>
    <dgm:cxn modelId="{E6A687C7-75B2-4005-8BA0-71407EF9B3D0}" srcId="{83EF46B3-7D1B-4B93-BCB5-C3C4D72A6660}" destId="{DD16DD67-F19C-41E0-BDC3-95ECCE208989}" srcOrd="0" destOrd="0" parTransId="{F230E229-677E-4EAE-91AC-DE8655A405C5}" sibTransId="{5B898827-05A3-4141-8A5D-3BDFD5C00850}"/>
    <dgm:cxn modelId="{9C2531CC-AAB5-4AF2-A814-A6C1519C6155}" type="presOf" srcId="{33A98949-A2A5-454D-9D00-7FF9B07235C4}" destId="{E4AE1DD7-2390-4E9D-A98D-64B543661C01}" srcOrd="0" destOrd="0" presId="urn:microsoft.com/office/officeart/2005/8/layout/vList5"/>
    <dgm:cxn modelId="{748CFDCF-D989-475C-B7C2-DB77F41A99DD}" type="presOf" srcId="{BB0B3F3D-9930-4176-8B18-7546582E1739}" destId="{F2902D15-816E-4F8B-A30F-E1916D414699}" srcOrd="0" destOrd="1" presId="urn:microsoft.com/office/officeart/2005/8/layout/vList5"/>
    <dgm:cxn modelId="{6C5C81D9-54E2-45F5-BE9C-897501BA3FFE}" type="presOf" srcId="{95A02096-5698-46FB-A66D-00BCB4A86125}" destId="{A957FBC4-7781-423F-BC47-29538E63204E}" srcOrd="0" destOrd="1" presId="urn:microsoft.com/office/officeart/2005/8/layout/vList5"/>
    <dgm:cxn modelId="{8EE2E7DA-2032-45A2-9949-77084C225BF3}" srcId="{709DE472-6C0E-481B-B486-C526BF55CA80}" destId="{D55A4A2D-A5FB-4A42-B38B-EDD83CAF502C}" srcOrd="0" destOrd="0" parTransId="{39AD61B3-2F75-4C77-A785-DA0AEE1C13C7}" sibTransId="{C06A123A-E50F-481B-90B0-91477AF994ED}"/>
    <dgm:cxn modelId="{02CE08EB-0D11-412B-A5EA-952406BE1AD6}" srcId="{33A98949-A2A5-454D-9D00-7FF9B07235C4}" destId="{709DE472-6C0E-481B-B486-C526BF55CA80}" srcOrd="1" destOrd="0" parTransId="{644E0D08-22A9-4927-B067-C8952E3A9500}" sibTransId="{8DFE5F15-D155-4831-A204-B1C0B41E615E}"/>
    <dgm:cxn modelId="{1DD511F5-2A59-4740-BB28-8C4F2D4B8679}" type="presParOf" srcId="{E4AE1DD7-2390-4E9D-A98D-64B543661C01}" destId="{C0ECEF99-028E-4E40-B62D-7AB6591C5999}" srcOrd="0" destOrd="0" presId="urn:microsoft.com/office/officeart/2005/8/layout/vList5"/>
    <dgm:cxn modelId="{D3E5BBFB-8BBC-48CE-A168-D52AB2DBA67D}" type="presParOf" srcId="{C0ECEF99-028E-4E40-B62D-7AB6591C5999}" destId="{B305EE35-6822-4415-B8C5-D0C9DF7333B8}" srcOrd="0" destOrd="0" presId="urn:microsoft.com/office/officeart/2005/8/layout/vList5"/>
    <dgm:cxn modelId="{8567FF45-1E1B-4F78-B3C6-C918B49CDEE7}" type="presParOf" srcId="{C0ECEF99-028E-4E40-B62D-7AB6591C5999}" destId="{A957FBC4-7781-423F-BC47-29538E63204E}" srcOrd="1" destOrd="0" presId="urn:microsoft.com/office/officeart/2005/8/layout/vList5"/>
    <dgm:cxn modelId="{7450D85B-19A8-4A90-ABE6-274FACCA6692}" type="presParOf" srcId="{E4AE1DD7-2390-4E9D-A98D-64B543661C01}" destId="{FC86DDDA-B498-4207-982B-C116164DEB16}" srcOrd="1" destOrd="0" presId="urn:microsoft.com/office/officeart/2005/8/layout/vList5"/>
    <dgm:cxn modelId="{9CD1D165-D6CB-4D8B-80FF-8DA8A2CEDDD5}" type="presParOf" srcId="{E4AE1DD7-2390-4E9D-A98D-64B543661C01}" destId="{5D5CBD16-8E95-4FDB-AD59-2FCFBF915C77}" srcOrd="2" destOrd="0" presId="urn:microsoft.com/office/officeart/2005/8/layout/vList5"/>
    <dgm:cxn modelId="{6C8CC4DD-FFC0-4727-9DAF-E9216118A8AE}" type="presParOf" srcId="{5D5CBD16-8E95-4FDB-AD59-2FCFBF915C77}" destId="{9E56BFD5-49FB-48CE-B3CD-F56F7E490BEC}" srcOrd="0" destOrd="0" presId="urn:microsoft.com/office/officeart/2005/8/layout/vList5"/>
    <dgm:cxn modelId="{397C50E7-F834-499D-ABEC-2F750DF53AA8}" type="presParOf" srcId="{5D5CBD16-8E95-4FDB-AD59-2FCFBF915C77}" destId="{F2902D15-816E-4F8B-A30F-E1916D414699}"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BF1DB2-34B2-4A3B-B7EE-1F0515A04CA8}" type="doc">
      <dgm:prSet loTypeId="urn:microsoft.com/office/officeart/2005/8/layout/vList5" loCatId="list" qsTypeId="urn:microsoft.com/office/officeart/2005/8/quickstyle/simple4" qsCatId="simple" csTypeId="urn:microsoft.com/office/officeart/2005/8/colors/colorful1" csCatId="colorful" phldr="1"/>
      <dgm:spPr/>
      <dgm:t>
        <a:bodyPr/>
        <a:lstStyle/>
        <a:p>
          <a:endParaRPr lang="en-US"/>
        </a:p>
      </dgm:t>
    </dgm:pt>
    <dgm:pt modelId="{FF1E3178-C6F2-4BEB-8939-75806FFC4C42}">
      <dgm:prSet/>
      <dgm:spPr/>
      <dgm:t>
        <a:bodyPr/>
        <a:lstStyle/>
        <a:p>
          <a:pPr rtl="0">
            <a:lnSpc>
              <a:spcPct val="150000"/>
            </a:lnSpc>
          </a:pPr>
          <a:r>
            <a:rPr lang="en-GB" u="sng" dirty="0">
              <a:latin typeface="Arial" panose="020B0604020202020204" pitchFamily="34" charset="0"/>
              <a:cs typeface="Arial" panose="020B0604020202020204" pitchFamily="34" charset="0"/>
            </a:rPr>
            <a:t>Last Seen:</a:t>
          </a:r>
          <a:r>
            <a:rPr lang="en-GB" dirty="0">
              <a:latin typeface="Arial" panose="020B0604020202020204" pitchFamily="34" charset="0"/>
              <a:cs typeface="Arial" panose="020B0604020202020204" pitchFamily="34" charset="0"/>
            </a:rPr>
            <a:t> Left </a:t>
          </a:r>
          <a:r>
            <a:rPr lang="en-GB" dirty="0" err="1">
              <a:latin typeface="Arial" panose="020B0604020202020204" pitchFamily="34" charset="0"/>
              <a:cs typeface="Arial" panose="020B0604020202020204" pitchFamily="34" charset="0"/>
            </a:rPr>
            <a:t>NovaTech</a:t>
          </a:r>
          <a:r>
            <a:rPr lang="en-GB" dirty="0">
              <a:latin typeface="Arial" panose="020B0604020202020204" pitchFamily="34" charset="0"/>
              <a:cs typeface="Arial" panose="020B0604020202020204" pitchFamily="34" charset="0"/>
            </a:rPr>
            <a:t> Industries at 9:30 PM on January 5, 2025. Lab found in disarray the next morning. Her critical views on artificial intelligence ethics could put her in danger</a:t>
          </a:r>
          <a:endParaRPr lang="en-US" dirty="0">
            <a:latin typeface="Arial" panose="020B0604020202020204" pitchFamily="34" charset="0"/>
            <a:cs typeface="Arial" panose="020B0604020202020204" pitchFamily="34" charset="0"/>
          </a:endParaRPr>
        </a:p>
      </dgm:t>
    </dgm:pt>
    <dgm:pt modelId="{A3837492-1F53-4E75-B3A4-5F277C737150}" type="parTrans" cxnId="{5F01FBD9-7DB5-4BD1-A6EA-FBEBFD0DF5E2}">
      <dgm:prSet/>
      <dgm:spPr/>
      <dgm:t>
        <a:bodyPr/>
        <a:lstStyle/>
        <a:p>
          <a:endParaRPr lang="en-US"/>
        </a:p>
      </dgm:t>
    </dgm:pt>
    <dgm:pt modelId="{3DA631BE-F7EE-45B1-A0CC-E4C81D6A0882}" type="sibTrans" cxnId="{5F01FBD9-7DB5-4BD1-A6EA-FBEBFD0DF5E2}">
      <dgm:prSet/>
      <dgm:spPr/>
      <dgm:t>
        <a:bodyPr/>
        <a:lstStyle/>
        <a:p>
          <a:endParaRPr lang="en-US"/>
        </a:p>
      </dgm:t>
    </dgm:pt>
    <dgm:pt modelId="{82E6DBFB-D1D5-40FC-9D3D-D9B860801903}">
      <dgm:prSet/>
      <dgm:spPr/>
      <dgm:t>
        <a:bodyPr/>
        <a:lstStyle/>
        <a:p>
          <a:pPr>
            <a:lnSpc>
              <a:spcPct val="150000"/>
            </a:lnSpc>
          </a:pPr>
          <a:r>
            <a:rPr lang="en-GB" u="sng" dirty="0">
              <a:latin typeface="Arial" panose="020B0604020202020204" pitchFamily="34" charset="0"/>
              <a:cs typeface="Arial" panose="020B0604020202020204" pitchFamily="34" charset="0"/>
            </a:rPr>
            <a:t>Physical Evidence: </a:t>
          </a:r>
          <a:r>
            <a:rPr lang="en-GB" dirty="0">
              <a:latin typeface="Arial" panose="020B0604020202020204" pitchFamily="34" charset="0"/>
              <a:cs typeface="Arial" panose="020B0604020202020204" pitchFamily="34" charset="0"/>
            </a:rPr>
            <a:t>Lab searched, but no damage to high-value equipment. Likely targeting confidential information, not theft.</a:t>
          </a:r>
          <a:endParaRPr lang="en-US" dirty="0">
            <a:latin typeface="Arial" panose="020B0604020202020204" pitchFamily="34" charset="0"/>
            <a:cs typeface="Arial" panose="020B0604020202020204" pitchFamily="34" charset="0"/>
          </a:endParaRPr>
        </a:p>
      </dgm:t>
    </dgm:pt>
    <dgm:pt modelId="{61538750-D79C-438C-A595-32D576D9CDA6}" type="parTrans" cxnId="{A4352C5D-3ED5-4D42-81FA-670DB26F815F}">
      <dgm:prSet/>
      <dgm:spPr/>
      <dgm:t>
        <a:bodyPr/>
        <a:lstStyle/>
        <a:p>
          <a:endParaRPr lang="en-US"/>
        </a:p>
      </dgm:t>
    </dgm:pt>
    <dgm:pt modelId="{350D6346-AF17-46FA-8D99-DDA4C527E52F}" type="sibTrans" cxnId="{A4352C5D-3ED5-4D42-81FA-670DB26F815F}">
      <dgm:prSet/>
      <dgm:spPr/>
      <dgm:t>
        <a:bodyPr/>
        <a:lstStyle/>
        <a:p>
          <a:endParaRPr lang="en-US"/>
        </a:p>
      </dgm:t>
    </dgm:pt>
    <dgm:pt modelId="{DDEFC1AC-E31A-46BD-9D57-9346450DF66C}">
      <dgm:prSet/>
      <dgm:spPr/>
      <dgm:t>
        <a:bodyPr/>
        <a:lstStyle/>
        <a:p>
          <a:pPr>
            <a:lnSpc>
              <a:spcPct val="150000"/>
            </a:lnSpc>
          </a:pPr>
          <a:r>
            <a:rPr lang="en-GB" dirty="0">
              <a:latin typeface="Arial" panose="020B0604020202020204" pitchFamily="34" charset="0"/>
              <a:cs typeface="Arial" panose="020B0604020202020204" pitchFamily="34" charset="0"/>
            </a:rPr>
            <a:t>Peter Singh (Lab Assistant): Mentioned that Dr. Hart showed signs of stress and possible internal conflict when she expressed concern about an upcoming executive meeting. </a:t>
          </a:r>
          <a:endParaRPr lang="en-US" dirty="0">
            <a:latin typeface="Arial" panose="020B0604020202020204" pitchFamily="34" charset="0"/>
            <a:cs typeface="Arial" panose="020B0604020202020204" pitchFamily="34" charset="0"/>
          </a:endParaRPr>
        </a:p>
      </dgm:t>
    </dgm:pt>
    <dgm:pt modelId="{EE10EB52-F381-415E-B96D-97E4DDA81189}" type="parTrans" cxnId="{7814583C-130E-4338-A910-DBC505AA5900}">
      <dgm:prSet/>
      <dgm:spPr/>
      <dgm:t>
        <a:bodyPr/>
        <a:lstStyle/>
        <a:p>
          <a:endParaRPr lang="en-US"/>
        </a:p>
      </dgm:t>
    </dgm:pt>
    <dgm:pt modelId="{3FD6292E-84B9-4FE5-86A0-1D1801B4CED7}" type="sibTrans" cxnId="{7814583C-130E-4338-A910-DBC505AA5900}">
      <dgm:prSet/>
      <dgm:spPr/>
      <dgm:t>
        <a:bodyPr/>
        <a:lstStyle/>
        <a:p>
          <a:endParaRPr lang="en-US"/>
        </a:p>
      </dgm:t>
    </dgm:pt>
    <dgm:pt modelId="{54D358A9-7C73-4AD0-B553-D6B4D9C7825C}">
      <dgm:prSet/>
      <dgm:spPr/>
      <dgm:t>
        <a:bodyPr/>
        <a:lstStyle/>
        <a:p>
          <a:pPr>
            <a:lnSpc>
              <a:spcPct val="150000"/>
            </a:lnSpc>
          </a:pPr>
          <a:r>
            <a:rPr lang="en-GB" dirty="0">
              <a:latin typeface="Arial" panose="020B0604020202020204" pitchFamily="34" charset="0"/>
              <a:cs typeface="Arial" panose="020B0604020202020204" pitchFamily="34" charset="0"/>
            </a:rPr>
            <a:t>Cynthia Ramirez (</a:t>
          </a:r>
          <a:r>
            <a:rPr lang="en-GB" dirty="0" err="1">
              <a:latin typeface="Arial" panose="020B0604020202020204" pitchFamily="34" charset="0"/>
              <a:cs typeface="Arial" panose="020B0604020202020204" pitchFamily="34" charset="0"/>
            </a:rPr>
            <a:t>Neighbor</a:t>
          </a:r>
          <a:r>
            <a:rPr lang="en-GB" dirty="0">
              <a:latin typeface="Arial" panose="020B0604020202020204" pitchFamily="34" charset="0"/>
              <a:cs typeface="Arial" panose="020B0604020202020204" pitchFamily="34" charset="0"/>
            </a:rPr>
            <a:t>): Reported a suspicious SUV close to Dr. Hart’s house the night before she went missing, hinted about potential abduction or surveillance.</a:t>
          </a:r>
          <a:endParaRPr lang="en-US" dirty="0">
            <a:latin typeface="Arial" panose="020B0604020202020204" pitchFamily="34" charset="0"/>
            <a:cs typeface="Arial" panose="020B0604020202020204" pitchFamily="34" charset="0"/>
          </a:endParaRPr>
        </a:p>
      </dgm:t>
    </dgm:pt>
    <dgm:pt modelId="{0D87BCC7-C146-49CC-B3BD-5BB9C6C258E8}" type="parTrans" cxnId="{2595196A-A15C-4791-8946-106B7D56FA38}">
      <dgm:prSet/>
      <dgm:spPr/>
      <dgm:t>
        <a:bodyPr/>
        <a:lstStyle/>
        <a:p>
          <a:endParaRPr lang="en-US"/>
        </a:p>
      </dgm:t>
    </dgm:pt>
    <dgm:pt modelId="{0D444064-E436-4D18-8585-CB697C821F3E}" type="sibTrans" cxnId="{2595196A-A15C-4791-8946-106B7D56FA38}">
      <dgm:prSet/>
      <dgm:spPr/>
      <dgm:t>
        <a:bodyPr/>
        <a:lstStyle/>
        <a:p>
          <a:endParaRPr lang="en-US"/>
        </a:p>
      </dgm:t>
    </dgm:pt>
    <dgm:pt modelId="{540731F6-EF54-44BF-BDD7-06D779C8661B}">
      <dgm:prSet custT="1"/>
      <dgm:spPr/>
      <dgm:t>
        <a:bodyPr/>
        <a:lstStyle/>
        <a:p>
          <a:pPr>
            <a:lnSpc>
              <a:spcPct val="150000"/>
            </a:lnSpc>
          </a:pPr>
          <a:r>
            <a:rPr lang="en-GB" sz="1600" dirty="0">
              <a:latin typeface="Arial" panose="020B0604020202020204" pitchFamily="34" charset="0"/>
              <a:cs typeface="Arial" panose="020B0604020202020204" pitchFamily="34" charset="0"/>
            </a:rPr>
            <a:t>Dr. Fox Alaric (Rival Researcher): Known to have professional conflicts with Dr. Hart over AI ethics, possibility raises the issue of corporate competitiveness. </a:t>
          </a:r>
          <a:endParaRPr lang="en-US" sz="1600" dirty="0">
            <a:latin typeface="Arial" panose="020B0604020202020204" pitchFamily="34" charset="0"/>
            <a:cs typeface="Arial" panose="020B0604020202020204" pitchFamily="34" charset="0"/>
          </a:endParaRPr>
        </a:p>
      </dgm:t>
    </dgm:pt>
    <dgm:pt modelId="{810B64BE-B3BC-4D0B-806F-47B5D444E058}" type="parTrans" cxnId="{D4D22B18-E700-4AB6-900F-5B734A17DC2E}">
      <dgm:prSet/>
      <dgm:spPr/>
      <dgm:t>
        <a:bodyPr/>
        <a:lstStyle/>
        <a:p>
          <a:endParaRPr lang="en-US"/>
        </a:p>
      </dgm:t>
    </dgm:pt>
    <dgm:pt modelId="{89EBEBAC-8F21-4977-90F2-64742170AF41}" type="sibTrans" cxnId="{D4D22B18-E700-4AB6-900F-5B734A17DC2E}">
      <dgm:prSet/>
      <dgm:spPr/>
      <dgm:t>
        <a:bodyPr/>
        <a:lstStyle/>
        <a:p>
          <a:endParaRPr lang="en-US"/>
        </a:p>
      </dgm:t>
    </dgm:pt>
    <dgm:pt modelId="{585DC09E-6AB5-4A53-8DB4-0311734E6A33}" type="pres">
      <dgm:prSet presAssocID="{ABBF1DB2-34B2-4A3B-B7EE-1F0515A04CA8}" presName="Name0" presStyleCnt="0">
        <dgm:presLayoutVars>
          <dgm:dir/>
          <dgm:animLvl val="lvl"/>
          <dgm:resizeHandles val="exact"/>
        </dgm:presLayoutVars>
      </dgm:prSet>
      <dgm:spPr/>
    </dgm:pt>
    <dgm:pt modelId="{20100AF3-D1CE-498F-9C55-7661C41BBDD0}" type="pres">
      <dgm:prSet presAssocID="{FF1E3178-C6F2-4BEB-8939-75806FFC4C42}" presName="linNode" presStyleCnt="0"/>
      <dgm:spPr/>
    </dgm:pt>
    <dgm:pt modelId="{AF6A5FB7-6107-4AA2-9E84-4F28B43C797B}" type="pres">
      <dgm:prSet presAssocID="{FF1E3178-C6F2-4BEB-8939-75806FFC4C42}" presName="parentText" presStyleLbl="node1" presStyleIdx="0" presStyleCnt="5">
        <dgm:presLayoutVars>
          <dgm:chMax val="1"/>
          <dgm:bulletEnabled val="1"/>
        </dgm:presLayoutVars>
      </dgm:prSet>
      <dgm:spPr/>
    </dgm:pt>
    <dgm:pt modelId="{95468F90-9BCA-4EC9-8277-0BD2B05AD46D}" type="pres">
      <dgm:prSet presAssocID="{3DA631BE-F7EE-45B1-A0CC-E4C81D6A0882}" presName="sp" presStyleCnt="0"/>
      <dgm:spPr/>
    </dgm:pt>
    <dgm:pt modelId="{75C1E2FA-87A0-45EB-8E7F-07BA2E601F66}" type="pres">
      <dgm:prSet presAssocID="{82E6DBFB-D1D5-40FC-9D3D-D9B860801903}" presName="linNode" presStyleCnt="0"/>
      <dgm:spPr/>
    </dgm:pt>
    <dgm:pt modelId="{468E5D93-3910-4F6D-9AFB-860AA22241AB}" type="pres">
      <dgm:prSet presAssocID="{82E6DBFB-D1D5-40FC-9D3D-D9B860801903}" presName="parentText" presStyleLbl="node1" presStyleIdx="1" presStyleCnt="5">
        <dgm:presLayoutVars>
          <dgm:chMax val="1"/>
          <dgm:bulletEnabled val="1"/>
        </dgm:presLayoutVars>
      </dgm:prSet>
      <dgm:spPr/>
    </dgm:pt>
    <dgm:pt modelId="{E3FA7223-6C86-4F40-9180-B2B78843BDAE}" type="pres">
      <dgm:prSet presAssocID="{350D6346-AF17-46FA-8D99-DDA4C527E52F}" presName="sp" presStyleCnt="0"/>
      <dgm:spPr/>
    </dgm:pt>
    <dgm:pt modelId="{544A6E0D-C803-46EC-A905-D77D9F87EAD3}" type="pres">
      <dgm:prSet presAssocID="{DDEFC1AC-E31A-46BD-9D57-9346450DF66C}" presName="linNode" presStyleCnt="0"/>
      <dgm:spPr/>
    </dgm:pt>
    <dgm:pt modelId="{9B8853D0-C084-4ED6-8B52-85F914CABC09}" type="pres">
      <dgm:prSet presAssocID="{DDEFC1AC-E31A-46BD-9D57-9346450DF66C}" presName="parentText" presStyleLbl="node1" presStyleIdx="2" presStyleCnt="5">
        <dgm:presLayoutVars>
          <dgm:chMax val="1"/>
          <dgm:bulletEnabled val="1"/>
        </dgm:presLayoutVars>
      </dgm:prSet>
      <dgm:spPr/>
    </dgm:pt>
    <dgm:pt modelId="{7E23A0BE-4A84-418D-BDDE-9F5D8E53673D}" type="pres">
      <dgm:prSet presAssocID="{3FD6292E-84B9-4FE5-86A0-1D1801B4CED7}" presName="sp" presStyleCnt="0"/>
      <dgm:spPr/>
    </dgm:pt>
    <dgm:pt modelId="{B8E666FD-4F55-45A5-BCEA-750587C81FD5}" type="pres">
      <dgm:prSet presAssocID="{54D358A9-7C73-4AD0-B553-D6B4D9C7825C}" presName="linNode" presStyleCnt="0"/>
      <dgm:spPr/>
    </dgm:pt>
    <dgm:pt modelId="{DFDC0F12-946A-422B-AF3A-5C0FF2E2250A}" type="pres">
      <dgm:prSet presAssocID="{54D358A9-7C73-4AD0-B553-D6B4D9C7825C}" presName="parentText" presStyleLbl="node1" presStyleIdx="3" presStyleCnt="5">
        <dgm:presLayoutVars>
          <dgm:chMax val="1"/>
          <dgm:bulletEnabled val="1"/>
        </dgm:presLayoutVars>
      </dgm:prSet>
      <dgm:spPr/>
    </dgm:pt>
    <dgm:pt modelId="{E2C0DD3F-374B-4BE8-AFA8-AF615BB7969E}" type="pres">
      <dgm:prSet presAssocID="{0D444064-E436-4D18-8585-CB697C821F3E}" presName="sp" presStyleCnt="0"/>
      <dgm:spPr/>
    </dgm:pt>
    <dgm:pt modelId="{2E7B9013-B822-451E-B04E-E59878A0E9AC}" type="pres">
      <dgm:prSet presAssocID="{540731F6-EF54-44BF-BDD7-06D779C8661B}" presName="linNode" presStyleCnt="0"/>
      <dgm:spPr/>
    </dgm:pt>
    <dgm:pt modelId="{A01655E5-20BF-4FF2-BD41-666A2410CDD0}" type="pres">
      <dgm:prSet presAssocID="{540731F6-EF54-44BF-BDD7-06D779C8661B}" presName="parentText" presStyleLbl="node1" presStyleIdx="4" presStyleCnt="5">
        <dgm:presLayoutVars>
          <dgm:chMax val="1"/>
          <dgm:bulletEnabled val="1"/>
        </dgm:presLayoutVars>
      </dgm:prSet>
      <dgm:spPr/>
    </dgm:pt>
  </dgm:ptLst>
  <dgm:cxnLst>
    <dgm:cxn modelId="{3312AF0D-6A83-4BBD-BBB1-CC22BFFBA143}" type="presOf" srcId="{FF1E3178-C6F2-4BEB-8939-75806FFC4C42}" destId="{AF6A5FB7-6107-4AA2-9E84-4F28B43C797B}" srcOrd="0" destOrd="0" presId="urn:microsoft.com/office/officeart/2005/8/layout/vList5"/>
    <dgm:cxn modelId="{D4D22B18-E700-4AB6-900F-5B734A17DC2E}" srcId="{ABBF1DB2-34B2-4A3B-B7EE-1F0515A04CA8}" destId="{540731F6-EF54-44BF-BDD7-06D779C8661B}" srcOrd="4" destOrd="0" parTransId="{810B64BE-B3BC-4D0B-806F-47B5D444E058}" sibTransId="{89EBEBAC-8F21-4977-90F2-64742170AF41}"/>
    <dgm:cxn modelId="{33547528-F7F4-44C8-912E-4DE1AA683B3E}" type="presOf" srcId="{DDEFC1AC-E31A-46BD-9D57-9346450DF66C}" destId="{9B8853D0-C084-4ED6-8B52-85F914CABC09}" srcOrd="0" destOrd="0" presId="urn:microsoft.com/office/officeart/2005/8/layout/vList5"/>
    <dgm:cxn modelId="{7814583C-130E-4338-A910-DBC505AA5900}" srcId="{ABBF1DB2-34B2-4A3B-B7EE-1F0515A04CA8}" destId="{DDEFC1AC-E31A-46BD-9D57-9346450DF66C}" srcOrd="2" destOrd="0" parTransId="{EE10EB52-F381-415E-B96D-97E4DDA81189}" sibTransId="{3FD6292E-84B9-4FE5-86A0-1D1801B4CED7}"/>
    <dgm:cxn modelId="{A4352C5D-3ED5-4D42-81FA-670DB26F815F}" srcId="{ABBF1DB2-34B2-4A3B-B7EE-1F0515A04CA8}" destId="{82E6DBFB-D1D5-40FC-9D3D-D9B860801903}" srcOrd="1" destOrd="0" parTransId="{61538750-D79C-438C-A595-32D576D9CDA6}" sibTransId="{350D6346-AF17-46FA-8D99-DDA4C527E52F}"/>
    <dgm:cxn modelId="{3EA11E44-40ED-4AD5-BC34-68ABC13BFD15}" type="presOf" srcId="{82E6DBFB-D1D5-40FC-9D3D-D9B860801903}" destId="{468E5D93-3910-4F6D-9AFB-860AA22241AB}" srcOrd="0" destOrd="0" presId="urn:microsoft.com/office/officeart/2005/8/layout/vList5"/>
    <dgm:cxn modelId="{2595196A-A15C-4791-8946-106B7D56FA38}" srcId="{ABBF1DB2-34B2-4A3B-B7EE-1F0515A04CA8}" destId="{54D358A9-7C73-4AD0-B553-D6B4D9C7825C}" srcOrd="3" destOrd="0" parTransId="{0D87BCC7-C146-49CC-B3BD-5BB9C6C258E8}" sibTransId="{0D444064-E436-4D18-8585-CB697C821F3E}"/>
    <dgm:cxn modelId="{9C0B75C8-992A-4135-AF9E-D643FB84D8BF}" type="presOf" srcId="{540731F6-EF54-44BF-BDD7-06D779C8661B}" destId="{A01655E5-20BF-4FF2-BD41-666A2410CDD0}" srcOrd="0" destOrd="0" presId="urn:microsoft.com/office/officeart/2005/8/layout/vList5"/>
    <dgm:cxn modelId="{27DE0BD0-F3B3-4361-9154-2FDFD08B931A}" type="presOf" srcId="{ABBF1DB2-34B2-4A3B-B7EE-1F0515A04CA8}" destId="{585DC09E-6AB5-4A53-8DB4-0311734E6A33}" srcOrd="0" destOrd="0" presId="urn:microsoft.com/office/officeart/2005/8/layout/vList5"/>
    <dgm:cxn modelId="{B779E6D9-6B23-4508-8FC0-EA8F21BC131E}" type="presOf" srcId="{54D358A9-7C73-4AD0-B553-D6B4D9C7825C}" destId="{DFDC0F12-946A-422B-AF3A-5C0FF2E2250A}" srcOrd="0" destOrd="0" presId="urn:microsoft.com/office/officeart/2005/8/layout/vList5"/>
    <dgm:cxn modelId="{5F01FBD9-7DB5-4BD1-A6EA-FBEBFD0DF5E2}" srcId="{ABBF1DB2-34B2-4A3B-B7EE-1F0515A04CA8}" destId="{FF1E3178-C6F2-4BEB-8939-75806FFC4C42}" srcOrd="0" destOrd="0" parTransId="{A3837492-1F53-4E75-B3A4-5F277C737150}" sibTransId="{3DA631BE-F7EE-45B1-A0CC-E4C81D6A0882}"/>
    <dgm:cxn modelId="{ED310033-B143-42DC-9D85-67C718086C05}" type="presParOf" srcId="{585DC09E-6AB5-4A53-8DB4-0311734E6A33}" destId="{20100AF3-D1CE-498F-9C55-7661C41BBDD0}" srcOrd="0" destOrd="0" presId="urn:microsoft.com/office/officeart/2005/8/layout/vList5"/>
    <dgm:cxn modelId="{D396B07C-F501-49D8-B01C-B3C45C6CACB0}" type="presParOf" srcId="{20100AF3-D1CE-498F-9C55-7661C41BBDD0}" destId="{AF6A5FB7-6107-4AA2-9E84-4F28B43C797B}" srcOrd="0" destOrd="0" presId="urn:microsoft.com/office/officeart/2005/8/layout/vList5"/>
    <dgm:cxn modelId="{968DA61B-0A8E-4625-A457-11350E070040}" type="presParOf" srcId="{585DC09E-6AB5-4A53-8DB4-0311734E6A33}" destId="{95468F90-9BCA-4EC9-8277-0BD2B05AD46D}" srcOrd="1" destOrd="0" presId="urn:microsoft.com/office/officeart/2005/8/layout/vList5"/>
    <dgm:cxn modelId="{4FD7BCE0-3926-4BF5-BBE8-C9184E39E524}" type="presParOf" srcId="{585DC09E-6AB5-4A53-8DB4-0311734E6A33}" destId="{75C1E2FA-87A0-45EB-8E7F-07BA2E601F66}" srcOrd="2" destOrd="0" presId="urn:microsoft.com/office/officeart/2005/8/layout/vList5"/>
    <dgm:cxn modelId="{83782E08-827B-40A6-B418-094608FCC938}" type="presParOf" srcId="{75C1E2FA-87A0-45EB-8E7F-07BA2E601F66}" destId="{468E5D93-3910-4F6D-9AFB-860AA22241AB}" srcOrd="0" destOrd="0" presId="urn:microsoft.com/office/officeart/2005/8/layout/vList5"/>
    <dgm:cxn modelId="{39238EC5-974E-4E60-A3C2-7A51D6A210B6}" type="presParOf" srcId="{585DC09E-6AB5-4A53-8DB4-0311734E6A33}" destId="{E3FA7223-6C86-4F40-9180-B2B78843BDAE}" srcOrd="3" destOrd="0" presId="urn:microsoft.com/office/officeart/2005/8/layout/vList5"/>
    <dgm:cxn modelId="{F1DBAF84-A921-4D42-A20B-DB46090EB773}" type="presParOf" srcId="{585DC09E-6AB5-4A53-8DB4-0311734E6A33}" destId="{544A6E0D-C803-46EC-A905-D77D9F87EAD3}" srcOrd="4" destOrd="0" presId="urn:microsoft.com/office/officeart/2005/8/layout/vList5"/>
    <dgm:cxn modelId="{DCEF5273-5568-42FF-8158-48AF86BC7568}" type="presParOf" srcId="{544A6E0D-C803-46EC-A905-D77D9F87EAD3}" destId="{9B8853D0-C084-4ED6-8B52-85F914CABC09}" srcOrd="0" destOrd="0" presId="urn:microsoft.com/office/officeart/2005/8/layout/vList5"/>
    <dgm:cxn modelId="{01E5A024-9DF8-47A6-8B98-D353B825B000}" type="presParOf" srcId="{585DC09E-6AB5-4A53-8DB4-0311734E6A33}" destId="{7E23A0BE-4A84-418D-BDDE-9F5D8E53673D}" srcOrd="5" destOrd="0" presId="urn:microsoft.com/office/officeart/2005/8/layout/vList5"/>
    <dgm:cxn modelId="{413405A5-094F-429D-B815-F725EEB2C0DD}" type="presParOf" srcId="{585DC09E-6AB5-4A53-8DB4-0311734E6A33}" destId="{B8E666FD-4F55-45A5-BCEA-750587C81FD5}" srcOrd="6" destOrd="0" presId="urn:microsoft.com/office/officeart/2005/8/layout/vList5"/>
    <dgm:cxn modelId="{5DAA0534-7806-4694-BF2C-53EF3A2E3721}" type="presParOf" srcId="{B8E666FD-4F55-45A5-BCEA-750587C81FD5}" destId="{DFDC0F12-946A-422B-AF3A-5C0FF2E2250A}" srcOrd="0" destOrd="0" presId="urn:microsoft.com/office/officeart/2005/8/layout/vList5"/>
    <dgm:cxn modelId="{A1ABE4F1-6DEB-4F15-8188-52D82181FB33}" type="presParOf" srcId="{585DC09E-6AB5-4A53-8DB4-0311734E6A33}" destId="{E2C0DD3F-374B-4BE8-AFA8-AF615BB7969E}" srcOrd="7" destOrd="0" presId="urn:microsoft.com/office/officeart/2005/8/layout/vList5"/>
    <dgm:cxn modelId="{58C8AB50-7ECB-4C4C-A74A-E0CF173835DA}" type="presParOf" srcId="{585DC09E-6AB5-4A53-8DB4-0311734E6A33}" destId="{2E7B9013-B822-451E-B04E-E59878A0E9AC}" srcOrd="8" destOrd="0" presId="urn:microsoft.com/office/officeart/2005/8/layout/vList5"/>
    <dgm:cxn modelId="{9E56726D-34BB-4639-A5C4-CC049E555455}" type="presParOf" srcId="{2E7B9013-B822-451E-B04E-E59878A0E9AC}" destId="{A01655E5-20BF-4FF2-BD41-666A2410CDD0}"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6DB1BE-5232-4FD8-B47F-785049FDA037}"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0E3FAF14-B731-4AE9-A40A-6E75A8D44048}">
      <dgm:prSet/>
      <dgm:spPr/>
      <dgm:t>
        <a:bodyPr/>
        <a:lstStyle/>
        <a:p>
          <a:pPr>
            <a:lnSpc>
              <a:spcPct val="150000"/>
            </a:lnSpc>
          </a:pPr>
          <a:r>
            <a:rPr lang="en-US" b="1" dirty="0">
              <a:solidFill>
                <a:schemeClr val="tx1"/>
              </a:solidFill>
              <a:latin typeface="Arial" panose="020B0604020202020204" pitchFamily="34" charset="0"/>
              <a:cs typeface="Arial" panose="020B0604020202020204" pitchFamily="34" charset="0"/>
            </a:rPr>
            <a:t>Professional Sabotage or Abduction:</a:t>
          </a:r>
          <a:endParaRPr lang="en-US" dirty="0">
            <a:solidFill>
              <a:schemeClr val="tx1"/>
            </a:solidFill>
            <a:latin typeface="Arial" panose="020B0604020202020204" pitchFamily="34" charset="0"/>
            <a:cs typeface="Arial" panose="020B0604020202020204" pitchFamily="34" charset="0"/>
          </a:endParaRPr>
        </a:p>
      </dgm:t>
    </dgm:pt>
    <dgm:pt modelId="{C14E2A49-CCDD-4899-9258-35EF4D430435}" type="parTrans" cxnId="{40B36FA4-FBC3-48D0-AC19-FA2CF0DC0D33}">
      <dgm:prSet/>
      <dgm:spPr/>
      <dgm:t>
        <a:bodyPr/>
        <a:lstStyle/>
        <a:p>
          <a:endParaRPr lang="en-US"/>
        </a:p>
      </dgm:t>
    </dgm:pt>
    <dgm:pt modelId="{ACB2B3E4-DB24-4C53-B3B5-CCEC46D67D9E}" type="sibTrans" cxnId="{40B36FA4-FBC3-48D0-AC19-FA2CF0DC0D33}">
      <dgm:prSet/>
      <dgm:spPr/>
      <dgm:t>
        <a:bodyPr/>
        <a:lstStyle/>
        <a:p>
          <a:endParaRPr lang="en-US"/>
        </a:p>
      </dgm:t>
    </dgm:pt>
    <dgm:pt modelId="{1CD99E14-E084-4180-9923-C8188F131BF0}">
      <dgm:prSet/>
      <dgm:spPr/>
      <dgm:t>
        <a:bodyPr/>
        <a:lstStyle/>
        <a:p>
          <a:pPr>
            <a:lnSpc>
              <a:spcPct val="150000"/>
            </a:lnSpc>
          </a:pPr>
          <a:r>
            <a:rPr lang="en-US" dirty="0">
              <a:solidFill>
                <a:schemeClr val="tx1"/>
              </a:solidFill>
              <a:latin typeface="Arial" panose="020B0604020202020204" pitchFamily="34" charset="0"/>
              <a:cs typeface="Arial" panose="020B0604020202020204" pitchFamily="34" charset="0"/>
            </a:rPr>
            <a:t>Dr. Hart’s ethical stance on AI could have conflicted with </a:t>
          </a:r>
          <a:r>
            <a:rPr lang="en-US" dirty="0" err="1">
              <a:solidFill>
                <a:schemeClr val="tx1"/>
              </a:solidFill>
              <a:latin typeface="Arial" panose="020B0604020202020204" pitchFamily="34" charset="0"/>
              <a:cs typeface="Arial" panose="020B0604020202020204" pitchFamily="34" charset="0"/>
            </a:rPr>
            <a:t>NovaTech’s</a:t>
          </a:r>
          <a:r>
            <a:rPr lang="en-US" dirty="0">
              <a:solidFill>
                <a:schemeClr val="tx1"/>
              </a:solidFill>
              <a:latin typeface="Arial" panose="020B0604020202020204" pitchFamily="34" charset="0"/>
              <a:cs typeface="Arial" panose="020B0604020202020204" pitchFamily="34" charset="0"/>
            </a:rPr>
            <a:t> projects, leading to threats or abduction by those with opposing interests.</a:t>
          </a:r>
        </a:p>
      </dgm:t>
    </dgm:pt>
    <dgm:pt modelId="{CB22BE74-FA4F-4C2B-A984-E2F3072088BE}" type="parTrans" cxnId="{D15D4379-3563-4471-998C-CACF4B237549}">
      <dgm:prSet/>
      <dgm:spPr/>
      <dgm:t>
        <a:bodyPr/>
        <a:lstStyle/>
        <a:p>
          <a:endParaRPr lang="en-US"/>
        </a:p>
      </dgm:t>
    </dgm:pt>
    <dgm:pt modelId="{086026C4-8724-48AE-9668-A4C0A9EC25D4}" type="sibTrans" cxnId="{D15D4379-3563-4471-998C-CACF4B237549}">
      <dgm:prSet/>
      <dgm:spPr/>
      <dgm:t>
        <a:bodyPr/>
        <a:lstStyle/>
        <a:p>
          <a:endParaRPr lang="en-US"/>
        </a:p>
      </dgm:t>
    </dgm:pt>
    <dgm:pt modelId="{7C304B14-98B2-478A-AFFD-18CAF14D8492}">
      <dgm:prSet/>
      <dgm:spPr/>
      <dgm:t>
        <a:bodyPr/>
        <a:lstStyle/>
        <a:p>
          <a:pPr>
            <a:lnSpc>
              <a:spcPct val="150000"/>
            </a:lnSpc>
          </a:pPr>
          <a:r>
            <a:rPr lang="en-US" b="1" dirty="0">
              <a:solidFill>
                <a:schemeClr val="tx1"/>
              </a:solidFill>
              <a:latin typeface="Arial" panose="020B0604020202020204" pitchFamily="34" charset="0"/>
              <a:cs typeface="Arial" panose="020B0604020202020204" pitchFamily="34" charset="0"/>
            </a:rPr>
            <a:t>Corporate Espionage:</a:t>
          </a:r>
          <a:endParaRPr lang="en-US" dirty="0">
            <a:solidFill>
              <a:schemeClr val="tx1"/>
            </a:solidFill>
            <a:latin typeface="Arial" panose="020B0604020202020204" pitchFamily="34" charset="0"/>
            <a:cs typeface="Arial" panose="020B0604020202020204" pitchFamily="34" charset="0"/>
          </a:endParaRPr>
        </a:p>
      </dgm:t>
    </dgm:pt>
    <dgm:pt modelId="{5D427CC5-CC79-474B-80C0-FB3577BB8A8F}" type="parTrans" cxnId="{53686D2D-4323-4764-B0F5-741BAE1C4687}">
      <dgm:prSet/>
      <dgm:spPr/>
      <dgm:t>
        <a:bodyPr/>
        <a:lstStyle/>
        <a:p>
          <a:endParaRPr lang="en-US"/>
        </a:p>
      </dgm:t>
    </dgm:pt>
    <dgm:pt modelId="{E5D1580C-CAAB-4414-80F3-13D3CEA90517}" type="sibTrans" cxnId="{53686D2D-4323-4764-B0F5-741BAE1C4687}">
      <dgm:prSet/>
      <dgm:spPr/>
      <dgm:t>
        <a:bodyPr/>
        <a:lstStyle/>
        <a:p>
          <a:endParaRPr lang="en-US"/>
        </a:p>
      </dgm:t>
    </dgm:pt>
    <dgm:pt modelId="{6B9846E3-0AD3-4316-9AD6-247DA35973F7}">
      <dgm:prSet/>
      <dgm:spPr/>
      <dgm:t>
        <a:bodyPr/>
        <a:lstStyle/>
        <a:p>
          <a:pPr>
            <a:lnSpc>
              <a:spcPct val="150000"/>
            </a:lnSpc>
          </a:pPr>
          <a:r>
            <a:rPr lang="en-US" dirty="0">
              <a:solidFill>
                <a:schemeClr val="tx1"/>
              </a:solidFill>
              <a:latin typeface="Arial" panose="020B0604020202020204" pitchFamily="34" charset="0"/>
              <a:cs typeface="Arial" panose="020B0604020202020204" pitchFamily="34" charset="0"/>
            </a:rPr>
            <a:t>The lab search indicates a targeted attempt to steal sensitive research, possibly </a:t>
          </a:r>
          <a:r>
            <a:rPr lang="en-US" i="1" dirty="0">
              <a:solidFill>
                <a:schemeClr val="tx1"/>
              </a:solidFill>
              <a:latin typeface="Arial" panose="020B0604020202020204" pitchFamily="34" charset="0"/>
              <a:cs typeface="Arial" panose="020B0604020202020204" pitchFamily="34" charset="0"/>
            </a:rPr>
            <a:t>Harmony AI</a:t>
          </a:r>
          <a:r>
            <a:rPr lang="en-US" dirty="0">
              <a:solidFill>
                <a:schemeClr val="tx1"/>
              </a:solidFill>
              <a:latin typeface="Arial" panose="020B0604020202020204" pitchFamily="34" charset="0"/>
              <a:cs typeface="Arial" panose="020B0604020202020204" pitchFamily="34" charset="0"/>
            </a:rPr>
            <a:t> data.</a:t>
          </a:r>
        </a:p>
      </dgm:t>
    </dgm:pt>
    <dgm:pt modelId="{1089CF22-BF2C-42FF-8510-52796FD582DA}" type="parTrans" cxnId="{42185143-0E8F-4FFB-9112-2CCB88B1211E}">
      <dgm:prSet/>
      <dgm:spPr/>
      <dgm:t>
        <a:bodyPr/>
        <a:lstStyle/>
        <a:p>
          <a:endParaRPr lang="en-US"/>
        </a:p>
      </dgm:t>
    </dgm:pt>
    <dgm:pt modelId="{0D40C5A0-C6EE-4FCA-95D4-70BC7F6A8766}" type="sibTrans" cxnId="{42185143-0E8F-4FFB-9112-2CCB88B1211E}">
      <dgm:prSet/>
      <dgm:spPr/>
      <dgm:t>
        <a:bodyPr/>
        <a:lstStyle/>
        <a:p>
          <a:endParaRPr lang="en-US"/>
        </a:p>
      </dgm:t>
    </dgm:pt>
    <dgm:pt modelId="{67174DD9-1447-4740-A7C4-6BA35C476BB2}">
      <dgm:prSet/>
      <dgm:spPr/>
      <dgm:t>
        <a:bodyPr/>
        <a:lstStyle/>
        <a:p>
          <a:pPr>
            <a:lnSpc>
              <a:spcPct val="150000"/>
            </a:lnSpc>
          </a:pPr>
          <a:r>
            <a:rPr lang="en-US" b="1" dirty="0">
              <a:solidFill>
                <a:schemeClr val="tx1"/>
              </a:solidFill>
              <a:latin typeface="Arial" panose="020B0604020202020204" pitchFamily="34" charset="0"/>
              <a:cs typeface="Arial" panose="020B0604020202020204" pitchFamily="34" charset="0"/>
            </a:rPr>
            <a:t>Professional Rivalry </a:t>
          </a:r>
        </a:p>
        <a:p>
          <a:pPr>
            <a:lnSpc>
              <a:spcPct val="150000"/>
            </a:lnSpc>
          </a:pPr>
          <a:r>
            <a:rPr lang="en-US" b="1" dirty="0">
              <a:solidFill>
                <a:schemeClr val="tx1"/>
              </a:solidFill>
              <a:latin typeface="Arial" panose="020B0604020202020204" pitchFamily="34" charset="0"/>
              <a:cs typeface="Arial" panose="020B0604020202020204" pitchFamily="34" charset="0"/>
            </a:rPr>
            <a:t>(Dr. Fox Alaric):</a:t>
          </a:r>
          <a:endParaRPr lang="en-US" dirty="0">
            <a:solidFill>
              <a:schemeClr val="tx1"/>
            </a:solidFill>
            <a:latin typeface="Arial" panose="020B0604020202020204" pitchFamily="34" charset="0"/>
            <a:cs typeface="Arial" panose="020B0604020202020204" pitchFamily="34" charset="0"/>
          </a:endParaRPr>
        </a:p>
      </dgm:t>
    </dgm:pt>
    <dgm:pt modelId="{F231B316-7F37-45F7-91ED-5D80FEF72910}" type="parTrans" cxnId="{93578041-B08F-42CC-A02D-C91F61174D24}">
      <dgm:prSet/>
      <dgm:spPr/>
      <dgm:t>
        <a:bodyPr/>
        <a:lstStyle/>
        <a:p>
          <a:endParaRPr lang="en-US"/>
        </a:p>
      </dgm:t>
    </dgm:pt>
    <dgm:pt modelId="{60D8BDD1-8D49-4902-861F-8986778388D4}" type="sibTrans" cxnId="{93578041-B08F-42CC-A02D-C91F61174D24}">
      <dgm:prSet/>
      <dgm:spPr/>
      <dgm:t>
        <a:bodyPr/>
        <a:lstStyle/>
        <a:p>
          <a:endParaRPr lang="en-US"/>
        </a:p>
      </dgm:t>
    </dgm:pt>
    <dgm:pt modelId="{BCA139A7-A807-4F7E-A299-3F429B7C0AF4}">
      <dgm:prSet/>
      <dgm:spPr/>
      <dgm:t>
        <a:bodyPr/>
        <a:lstStyle/>
        <a:p>
          <a:pPr>
            <a:lnSpc>
              <a:spcPct val="150000"/>
            </a:lnSpc>
          </a:pPr>
          <a:r>
            <a:rPr lang="en-US" dirty="0">
              <a:solidFill>
                <a:schemeClr val="tx1"/>
              </a:solidFill>
              <a:latin typeface="Arial" panose="020B0604020202020204" pitchFamily="34" charset="0"/>
              <a:cs typeface="Arial" panose="020B0604020202020204" pitchFamily="34" charset="0"/>
            </a:rPr>
            <a:t>Past conflicts with Dr. Alaric suggest a motive related to undermining Dr. Hart’s influence in the AI ethics debate.</a:t>
          </a:r>
        </a:p>
      </dgm:t>
    </dgm:pt>
    <dgm:pt modelId="{74566EF7-9D5C-453C-8109-B15AB3A57D18}" type="parTrans" cxnId="{4FD7CE4B-D5BD-452B-8632-E80E4742FAE5}">
      <dgm:prSet/>
      <dgm:spPr/>
      <dgm:t>
        <a:bodyPr/>
        <a:lstStyle/>
        <a:p>
          <a:endParaRPr lang="en-US"/>
        </a:p>
      </dgm:t>
    </dgm:pt>
    <dgm:pt modelId="{64663A0D-ED25-4F30-BDD5-287B65C79466}" type="sibTrans" cxnId="{4FD7CE4B-D5BD-452B-8632-E80E4742FAE5}">
      <dgm:prSet/>
      <dgm:spPr/>
      <dgm:t>
        <a:bodyPr/>
        <a:lstStyle/>
        <a:p>
          <a:endParaRPr lang="en-US"/>
        </a:p>
      </dgm:t>
    </dgm:pt>
    <dgm:pt modelId="{555F4638-6429-4E86-80E4-29EFE1EC94AF}">
      <dgm:prSet/>
      <dgm:spPr/>
      <dgm:t>
        <a:bodyPr/>
        <a:lstStyle/>
        <a:p>
          <a:pPr>
            <a:lnSpc>
              <a:spcPct val="150000"/>
            </a:lnSpc>
          </a:pPr>
          <a:r>
            <a:rPr lang="en-US" b="1">
              <a:solidFill>
                <a:schemeClr val="tx1"/>
              </a:solidFill>
              <a:latin typeface="Arial" panose="020B0604020202020204" pitchFamily="34" charset="0"/>
              <a:cs typeface="Arial" panose="020B0604020202020204" pitchFamily="34" charset="0"/>
            </a:rPr>
            <a:t>Personal Conflict:</a:t>
          </a:r>
          <a:endParaRPr lang="en-US">
            <a:solidFill>
              <a:schemeClr val="tx1"/>
            </a:solidFill>
            <a:latin typeface="Arial" panose="020B0604020202020204" pitchFamily="34" charset="0"/>
            <a:cs typeface="Arial" panose="020B0604020202020204" pitchFamily="34" charset="0"/>
          </a:endParaRPr>
        </a:p>
      </dgm:t>
    </dgm:pt>
    <dgm:pt modelId="{2B918286-7E73-4F8E-B1C4-53E120197A49}" type="parTrans" cxnId="{6910FA69-1209-43FE-9611-B0BC7E19728D}">
      <dgm:prSet/>
      <dgm:spPr/>
      <dgm:t>
        <a:bodyPr/>
        <a:lstStyle/>
        <a:p>
          <a:endParaRPr lang="en-US"/>
        </a:p>
      </dgm:t>
    </dgm:pt>
    <dgm:pt modelId="{9D6B1BEA-BA30-4414-9EB5-980755C1767A}" type="sibTrans" cxnId="{6910FA69-1209-43FE-9611-B0BC7E19728D}">
      <dgm:prSet/>
      <dgm:spPr/>
      <dgm:t>
        <a:bodyPr/>
        <a:lstStyle/>
        <a:p>
          <a:endParaRPr lang="en-US"/>
        </a:p>
      </dgm:t>
    </dgm:pt>
    <dgm:pt modelId="{19229A64-96C0-4CAC-B669-BF087F5F5345}">
      <dgm:prSet/>
      <dgm:spPr/>
      <dgm:t>
        <a:bodyPr/>
        <a:lstStyle/>
        <a:p>
          <a:pPr>
            <a:lnSpc>
              <a:spcPct val="150000"/>
            </a:lnSpc>
          </a:pPr>
          <a:r>
            <a:rPr lang="en-US" dirty="0">
              <a:solidFill>
                <a:schemeClr val="tx1"/>
              </a:solidFill>
              <a:latin typeface="Arial" panose="020B0604020202020204" pitchFamily="34" charset="0"/>
              <a:cs typeface="Arial" panose="020B0604020202020204" pitchFamily="34" charset="0"/>
            </a:rPr>
            <a:t>The SUV near her house hints at potential surveillance or abduction from her residence, requiring further investigation into personal threats.</a:t>
          </a:r>
        </a:p>
      </dgm:t>
    </dgm:pt>
    <dgm:pt modelId="{86BF14A8-A80C-4D2A-983D-403DD5590D62}" type="parTrans" cxnId="{3F5BA589-3139-40E2-B538-A14513BF69A1}">
      <dgm:prSet/>
      <dgm:spPr/>
      <dgm:t>
        <a:bodyPr/>
        <a:lstStyle/>
        <a:p>
          <a:endParaRPr lang="en-US"/>
        </a:p>
      </dgm:t>
    </dgm:pt>
    <dgm:pt modelId="{D1DEBFF2-89A3-4D25-8116-AD293A750DC7}" type="sibTrans" cxnId="{3F5BA589-3139-40E2-B538-A14513BF69A1}">
      <dgm:prSet/>
      <dgm:spPr/>
      <dgm:t>
        <a:bodyPr/>
        <a:lstStyle/>
        <a:p>
          <a:endParaRPr lang="en-US"/>
        </a:p>
      </dgm:t>
    </dgm:pt>
    <dgm:pt modelId="{B3EACBE6-8857-4497-B069-BBE9A6ED084A}" type="pres">
      <dgm:prSet presAssocID="{476DB1BE-5232-4FD8-B47F-785049FDA037}" presName="Name0" presStyleCnt="0">
        <dgm:presLayoutVars>
          <dgm:dir/>
          <dgm:resizeHandles val="exact"/>
        </dgm:presLayoutVars>
      </dgm:prSet>
      <dgm:spPr/>
    </dgm:pt>
    <dgm:pt modelId="{6144DB54-366E-455E-B3BE-20B81FEEE79A}" type="pres">
      <dgm:prSet presAssocID="{0E3FAF14-B731-4AE9-A40A-6E75A8D44048}" presName="node" presStyleLbl="node1" presStyleIdx="0" presStyleCnt="4">
        <dgm:presLayoutVars>
          <dgm:bulletEnabled val="1"/>
        </dgm:presLayoutVars>
      </dgm:prSet>
      <dgm:spPr/>
    </dgm:pt>
    <dgm:pt modelId="{BD8EBFFE-881D-4951-AB0B-351BF64FCD4A}" type="pres">
      <dgm:prSet presAssocID="{ACB2B3E4-DB24-4C53-B3B5-CCEC46D67D9E}" presName="sibTrans" presStyleLbl="sibTrans1D1" presStyleIdx="0" presStyleCnt="3"/>
      <dgm:spPr/>
    </dgm:pt>
    <dgm:pt modelId="{E2C0B27E-AF39-4CC1-9F5F-7E71C4E36924}" type="pres">
      <dgm:prSet presAssocID="{ACB2B3E4-DB24-4C53-B3B5-CCEC46D67D9E}" presName="connectorText" presStyleLbl="sibTrans1D1" presStyleIdx="0" presStyleCnt="3"/>
      <dgm:spPr/>
    </dgm:pt>
    <dgm:pt modelId="{0580DCD4-E7D8-4641-932A-E0AAD664AFC3}" type="pres">
      <dgm:prSet presAssocID="{7C304B14-98B2-478A-AFFD-18CAF14D8492}" presName="node" presStyleLbl="node1" presStyleIdx="1" presStyleCnt="4">
        <dgm:presLayoutVars>
          <dgm:bulletEnabled val="1"/>
        </dgm:presLayoutVars>
      </dgm:prSet>
      <dgm:spPr/>
    </dgm:pt>
    <dgm:pt modelId="{E36A31AF-0A1E-4E57-9886-2E2BF34965E3}" type="pres">
      <dgm:prSet presAssocID="{E5D1580C-CAAB-4414-80F3-13D3CEA90517}" presName="sibTrans" presStyleLbl="sibTrans1D1" presStyleIdx="1" presStyleCnt="3"/>
      <dgm:spPr/>
    </dgm:pt>
    <dgm:pt modelId="{E51784E8-5227-4000-8BC0-26162CA47E2A}" type="pres">
      <dgm:prSet presAssocID="{E5D1580C-CAAB-4414-80F3-13D3CEA90517}" presName="connectorText" presStyleLbl="sibTrans1D1" presStyleIdx="1" presStyleCnt="3"/>
      <dgm:spPr/>
    </dgm:pt>
    <dgm:pt modelId="{E00162BD-4783-4EF4-9210-023B122EE9D7}" type="pres">
      <dgm:prSet presAssocID="{67174DD9-1447-4740-A7C4-6BA35C476BB2}" presName="node" presStyleLbl="node1" presStyleIdx="2" presStyleCnt="4">
        <dgm:presLayoutVars>
          <dgm:bulletEnabled val="1"/>
        </dgm:presLayoutVars>
      </dgm:prSet>
      <dgm:spPr/>
    </dgm:pt>
    <dgm:pt modelId="{B0428EA8-C79D-4E98-9395-D0BF4A3D3042}" type="pres">
      <dgm:prSet presAssocID="{60D8BDD1-8D49-4902-861F-8986778388D4}" presName="sibTrans" presStyleLbl="sibTrans1D1" presStyleIdx="2" presStyleCnt="3"/>
      <dgm:spPr/>
    </dgm:pt>
    <dgm:pt modelId="{AD491293-13C0-44D2-84FA-E0A1BD7199C7}" type="pres">
      <dgm:prSet presAssocID="{60D8BDD1-8D49-4902-861F-8986778388D4}" presName="connectorText" presStyleLbl="sibTrans1D1" presStyleIdx="2" presStyleCnt="3"/>
      <dgm:spPr/>
    </dgm:pt>
    <dgm:pt modelId="{FE4687C1-F3A2-4BAC-954E-73DDFEAC65FF}" type="pres">
      <dgm:prSet presAssocID="{555F4638-6429-4E86-80E4-29EFE1EC94AF}" presName="node" presStyleLbl="node1" presStyleIdx="3" presStyleCnt="4">
        <dgm:presLayoutVars>
          <dgm:bulletEnabled val="1"/>
        </dgm:presLayoutVars>
      </dgm:prSet>
      <dgm:spPr/>
    </dgm:pt>
  </dgm:ptLst>
  <dgm:cxnLst>
    <dgm:cxn modelId="{6DCCCE0C-6718-4A8A-BEBE-28D4672F5CEC}" type="presOf" srcId="{6B9846E3-0AD3-4316-9AD6-247DA35973F7}" destId="{0580DCD4-E7D8-4641-932A-E0AAD664AFC3}" srcOrd="0" destOrd="1" presId="urn:microsoft.com/office/officeart/2016/7/layout/RepeatingBendingProcessNew"/>
    <dgm:cxn modelId="{689A0113-C4DB-41FD-B725-97258E24F029}" type="presOf" srcId="{E5D1580C-CAAB-4414-80F3-13D3CEA90517}" destId="{E51784E8-5227-4000-8BC0-26162CA47E2A}" srcOrd="1" destOrd="0" presId="urn:microsoft.com/office/officeart/2016/7/layout/RepeatingBendingProcessNew"/>
    <dgm:cxn modelId="{6B228F1A-858E-4A33-B01C-8D590F19696C}" type="presOf" srcId="{1CD99E14-E084-4180-9923-C8188F131BF0}" destId="{6144DB54-366E-455E-B3BE-20B81FEEE79A}" srcOrd="0" destOrd="1" presId="urn:microsoft.com/office/officeart/2016/7/layout/RepeatingBendingProcessNew"/>
    <dgm:cxn modelId="{53686D2D-4323-4764-B0F5-741BAE1C4687}" srcId="{476DB1BE-5232-4FD8-B47F-785049FDA037}" destId="{7C304B14-98B2-478A-AFFD-18CAF14D8492}" srcOrd="1" destOrd="0" parTransId="{5D427CC5-CC79-474B-80C0-FB3577BB8A8F}" sibTransId="{E5D1580C-CAAB-4414-80F3-13D3CEA90517}"/>
    <dgm:cxn modelId="{58B43834-508F-4F3C-89A6-075A69CBA65C}" type="presOf" srcId="{BCA139A7-A807-4F7E-A299-3F429B7C0AF4}" destId="{E00162BD-4783-4EF4-9210-023B122EE9D7}" srcOrd="0" destOrd="1" presId="urn:microsoft.com/office/officeart/2016/7/layout/RepeatingBendingProcessNew"/>
    <dgm:cxn modelId="{93578041-B08F-42CC-A02D-C91F61174D24}" srcId="{476DB1BE-5232-4FD8-B47F-785049FDA037}" destId="{67174DD9-1447-4740-A7C4-6BA35C476BB2}" srcOrd="2" destOrd="0" parTransId="{F231B316-7F37-45F7-91ED-5D80FEF72910}" sibTransId="{60D8BDD1-8D49-4902-861F-8986778388D4}"/>
    <dgm:cxn modelId="{DD126743-3568-4DBA-AAFE-87951E34D957}" type="presOf" srcId="{ACB2B3E4-DB24-4C53-B3B5-CCEC46D67D9E}" destId="{E2C0B27E-AF39-4CC1-9F5F-7E71C4E36924}" srcOrd="1" destOrd="0" presId="urn:microsoft.com/office/officeart/2016/7/layout/RepeatingBendingProcessNew"/>
    <dgm:cxn modelId="{42185143-0E8F-4FFB-9112-2CCB88B1211E}" srcId="{7C304B14-98B2-478A-AFFD-18CAF14D8492}" destId="{6B9846E3-0AD3-4316-9AD6-247DA35973F7}" srcOrd="0" destOrd="0" parTransId="{1089CF22-BF2C-42FF-8510-52796FD582DA}" sibTransId="{0D40C5A0-C6EE-4FCA-95D4-70BC7F6A8766}"/>
    <dgm:cxn modelId="{6910FA69-1209-43FE-9611-B0BC7E19728D}" srcId="{476DB1BE-5232-4FD8-B47F-785049FDA037}" destId="{555F4638-6429-4E86-80E4-29EFE1EC94AF}" srcOrd="3" destOrd="0" parTransId="{2B918286-7E73-4F8E-B1C4-53E120197A49}" sibTransId="{9D6B1BEA-BA30-4414-9EB5-980755C1767A}"/>
    <dgm:cxn modelId="{4FD7CE4B-D5BD-452B-8632-E80E4742FAE5}" srcId="{67174DD9-1447-4740-A7C4-6BA35C476BB2}" destId="{BCA139A7-A807-4F7E-A299-3F429B7C0AF4}" srcOrd="0" destOrd="0" parTransId="{74566EF7-9D5C-453C-8109-B15AB3A57D18}" sibTransId="{64663A0D-ED25-4F30-BDD5-287B65C79466}"/>
    <dgm:cxn modelId="{D15D4379-3563-4471-998C-CACF4B237549}" srcId="{0E3FAF14-B731-4AE9-A40A-6E75A8D44048}" destId="{1CD99E14-E084-4180-9923-C8188F131BF0}" srcOrd="0" destOrd="0" parTransId="{CB22BE74-FA4F-4C2B-A984-E2F3072088BE}" sibTransId="{086026C4-8724-48AE-9668-A4C0A9EC25D4}"/>
    <dgm:cxn modelId="{BCF9D759-311F-4AA1-B3E8-29720A8A297B}" type="presOf" srcId="{7C304B14-98B2-478A-AFFD-18CAF14D8492}" destId="{0580DCD4-E7D8-4641-932A-E0AAD664AFC3}" srcOrd="0" destOrd="0" presId="urn:microsoft.com/office/officeart/2016/7/layout/RepeatingBendingProcessNew"/>
    <dgm:cxn modelId="{F0CE997A-555A-45EB-A456-D71D08D92968}" type="presOf" srcId="{60D8BDD1-8D49-4902-861F-8986778388D4}" destId="{B0428EA8-C79D-4E98-9395-D0BF4A3D3042}" srcOrd="0" destOrd="0" presId="urn:microsoft.com/office/officeart/2016/7/layout/RepeatingBendingProcessNew"/>
    <dgm:cxn modelId="{194C2588-1323-4275-8C65-8F81D51F59CD}" type="presOf" srcId="{ACB2B3E4-DB24-4C53-B3B5-CCEC46D67D9E}" destId="{BD8EBFFE-881D-4951-AB0B-351BF64FCD4A}" srcOrd="0" destOrd="0" presId="urn:microsoft.com/office/officeart/2016/7/layout/RepeatingBendingProcessNew"/>
    <dgm:cxn modelId="{3F5BA589-3139-40E2-B538-A14513BF69A1}" srcId="{555F4638-6429-4E86-80E4-29EFE1EC94AF}" destId="{19229A64-96C0-4CAC-B669-BF087F5F5345}" srcOrd="0" destOrd="0" parTransId="{86BF14A8-A80C-4D2A-983D-403DD5590D62}" sibTransId="{D1DEBFF2-89A3-4D25-8116-AD293A750DC7}"/>
    <dgm:cxn modelId="{CB803E96-794C-4D7B-B5CB-C40843D22874}" type="presOf" srcId="{67174DD9-1447-4740-A7C4-6BA35C476BB2}" destId="{E00162BD-4783-4EF4-9210-023B122EE9D7}" srcOrd="0" destOrd="0" presId="urn:microsoft.com/office/officeart/2016/7/layout/RepeatingBendingProcessNew"/>
    <dgm:cxn modelId="{40B36FA4-FBC3-48D0-AC19-FA2CF0DC0D33}" srcId="{476DB1BE-5232-4FD8-B47F-785049FDA037}" destId="{0E3FAF14-B731-4AE9-A40A-6E75A8D44048}" srcOrd="0" destOrd="0" parTransId="{C14E2A49-CCDD-4899-9258-35EF4D430435}" sibTransId="{ACB2B3E4-DB24-4C53-B3B5-CCEC46D67D9E}"/>
    <dgm:cxn modelId="{214A3BC7-6D8D-467B-BE09-C04CFD2D550A}" type="presOf" srcId="{476DB1BE-5232-4FD8-B47F-785049FDA037}" destId="{B3EACBE6-8857-4497-B069-BBE9A6ED084A}" srcOrd="0" destOrd="0" presId="urn:microsoft.com/office/officeart/2016/7/layout/RepeatingBendingProcessNew"/>
    <dgm:cxn modelId="{3B2A70CA-3D5B-4694-8A4D-9A0175B05BFF}" type="presOf" srcId="{19229A64-96C0-4CAC-B669-BF087F5F5345}" destId="{FE4687C1-F3A2-4BAC-954E-73DDFEAC65FF}" srcOrd="0" destOrd="1" presId="urn:microsoft.com/office/officeart/2016/7/layout/RepeatingBendingProcessNew"/>
    <dgm:cxn modelId="{8C3801D9-0E79-4AD2-9B70-C7B61F75F938}" type="presOf" srcId="{60D8BDD1-8D49-4902-861F-8986778388D4}" destId="{AD491293-13C0-44D2-84FA-E0A1BD7199C7}" srcOrd="1" destOrd="0" presId="urn:microsoft.com/office/officeart/2016/7/layout/RepeatingBendingProcessNew"/>
    <dgm:cxn modelId="{897A92DA-8E90-45C8-B232-2DCEE877A9C1}" type="presOf" srcId="{E5D1580C-CAAB-4414-80F3-13D3CEA90517}" destId="{E36A31AF-0A1E-4E57-9886-2E2BF34965E3}" srcOrd="0" destOrd="0" presId="urn:microsoft.com/office/officeart/2016/7/layout/RepeatingBendingProcessNew"/>
    <dgm:cxn modelId="{0674F6EF-E47F-4302-80B0-1157B74BFD29}" type="presOf" srcId="{555F4638-6429-4E86-80E4-29EFE1EC94AF}" destId="{FE4687C1-F3A2-4BAC-954E-73DDFEAC65FF}" srcOrd="0" destOrd="0" presId="urn:microsoft.com/office/officeart/2016/7/layout/RepeatingBendingProcessNew"/>
    <dgm:cxn modelId="{4ED496F7-1D86-4EEB-A43B-AD1B41F4EF27}" type="presOf" srcId="{0E3FAF14-B731-4AE9-A40A-6E75A8D44048}" destId="{6144DB54-366E-455E-B3BE-20B81FEEE79A}" srcOrd="0" destOrd="0" presId="urn:microsoft.com/office/officeart/2016/7/layout/RepeatingBendingProcessNew"/>
    <dgm:cxn modelId="{5679212E-B4FA-4F8A-9AE7-27AF521FD662}" type="presParOf" srcId="{B3EACBE6-8857-4497-B069-BBE9A6ED084A}" destId="{6144DB54-366E-455E-B3BE-20B81FEEE79A}" srcOrd="0" destOrd="0" presId="urn:microsoft.com/office/officeart/2016/7/layout/RepeatingBendingProcessNew"/>
    <dgm:cxn modelId="{ADAB1E61-0257-4451-9C44-84CC9C53CF36}" type="presParOf" srcId="{B3EACBE6-8857-4497-B069-BBE9A6ED084A}" destId="{BD8EBFFE-881D-4951-AB0B-351BF64FCD4A}" srcOrd="1" destOrd="0" presId="urn:microsoft.com/office/officeart/2016/7/layout/RepeatingBendingProcessNew"/>
    <dgm:cxn modelId="{7F69C649-3988-4650-81DA-91C42D82FF36}" type="presParOf" srcId="{BD8EBFFE-881D-4951-AB0B-351BF64FCD4A}" destId="{E2C0B27E-AF39-4CC1-9F5F-7E71C4E36924}" srcOrd="0" destOrd="0" presId="urn:microsoft.com/office/officeart/2016/7/layout/RepeatingBendingProcessNew"/>
    <dgm:cxn modelId="{16800A35-5F9E-4462-90C2-D37C9A921750}" type="presParOf" srcId="{B3EACBE6-8857-4497-B069-BBE9A6ED084A}" destId="{0580DCD4-E7D8-4641-932A-E0AAD664AFC3}" srcOrd="2" destOrd="0" presId="urn:microsoft.com/office/officeart/2016/7/layout/RepeatingBendingProcessNew"/>
    <dgm:cxn modelId="{93465E90-5B69-45E2-A28D-8D7FA43B3AF7}" type="presParOf" srcId="{B3EACBE6-8857-4497-B069-BBE9A6ED084A}" destId="{E36A31AF-0A1E-4E57-9886-2E2BF34965E3}" srcOrd="3" destOrd="0" presId="urn:microsoft.com/office/officeart/2016/7/layout/RepeatingBendingProcessNew"/>
    <dgm:cxn modelId="{9F282305-8584-46B3-8A17-48A37113A849}" type="presParOf" srcId="{E36A31AF-0A1E-4E57-9886-2E2BF34965E3}" destId="{E51784E8-5227-4000-8BC0-26162CA47E2A}" srcOrd="0" destOrd="0" presId="urn:microsoft.com/office/officeart/2016/7/layout/RepeatingBendingProcessNew"/>
    <dgm:cxn modelId="{76778673-6BCA-46B3-B2A3-6E17677F0A11}" type="presParOf" srcId="{B3EACBE6-8857-4497-B069-BBE9A6ED084A}" destId="{E00162BD-4783-4EF4-9210-023B122EE9D7}" srcOrd="4" destOrd="0" presId="urn:microsoft.com/office/officeart/2016/7/layout/RepeatingBendingProcessNew"/>
    <dgm:cxn modelId="{6B3E2883-14E6-4084-9BE7-B9F74068DC12}" type="presParOf" srcId="{B3EACBE6-8857-4497-B069-BBE9A6ED084A}" destId="{B0428EA8-C79D-4E98-9395-D0BF4A3D3042}" srcOrd="5" destOrd="0" presId="urn:microsoft.com/office/officeart/2016/7/layout/RepeatingBendingProcessNew"/>
    <dgm:cxn modelId="{7C6AF4BE-5BE7-401C-8805-2DD483297A16}" type="presParOf" srcId="{B0428EA8-C79D-4E98-9395-D0BF4A3D3042}" destId="{AD491293-13C0-44D2-84FA-E0A1BD7199C7}" srcOrd="0" destOrd="0" presId="urn:microsoft.com/office/officeart/2016/7/layout/RepeatingBendingProcessNew"/>
    <dgm:cxn modelId="{E4A78348-EACB-4534-A9F7-3401DA4B70C4}" type="presParOf" srcId="{B3EACBE6-8857-4497-B069-BBE9A6ED084A}" destId="{FE4687C1-F3A2-4BAC-954E-73DDFEAC65FF}" srcOrd="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704F3EF-D953-4A0F-981B-8D68D1E4EA5A}"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1CFC7B1C-D7EF-43CD-9B51-B1F858FC8458}">
      <dgm:prSet custT="1"/>
      <dgm:spPr/>
      <dgm:t>
        <a:bodyPr/>
        <a:lstStyle/>
        <a:p>
          <a:pPr>
            <a:lnSpc>
              <a:spcPct val="150000"/>
            </a:lnSpc>
          </a:pPr>
          <a:r>
            <a:rPr lang="en-US" sz="1200" b="0" dirty="0">
              <a:solidFill>
                <a:schemeClr val="tx1"/>
              </a:solidFill>
              <a:latin typeface="Arial" panose="020B0604020202020204" pitchFamily="34" charset="0"/>
              <a:cs typeface="Arial" panose="020B0604020202020204" pitchFamily="34" charset="0"/>
            </a:rPr>
            <a:t>Dr. Hart probably felt pressured to work on initiatives that went against her values because of her strong moral stance. In response to her criticism, companies with an interest in unethical AI practices may have threatened or taken other action (IJERT, n.d.).  In relation to her pressure what she was experiencing, I believe that she made the decision to go on vacation without informing anyone else. She desired to take a vacation from all of her concern, contemplate the next move she should take, and concentrate on what would be most beneficial for her.</a:t>
          </a:r>
        </a:p>
      </dgm:t>
    </dgm:pt>
    <dgm:pt modelId="{ED9E42A9-3A31-4371-8DC5-2C35313C2A17}" type="parTrans" cxnId="{A81ADAAF-5D9F-441D-8F6F-2430E1B08E6E}">
      <dgm:prSet/>
      <dgm:spPr/>
      <dgm:t>
        <a:bodyPr/>
        <a:lstStyle/>
        <a:p>
          <a:endParaRPr lang="en-US"/>
        </a:p>
      </dgm:t>
    </dgm:pt>
    <dgm:pt modelId="{F2EEE5A9-5BEC-4C37-9D41-9CE59D47B75B}" type="sibTrans" cxnId="{A81ADAAF-5D9F-441D-8F6F-2430E1B08E6E}">
      <dgm:prSet/>
      <dgm:spPr/>
      <dgm:t>
        <a:bodyPr/>
        <a:lstStyle/>
        <a:p>
          <a:endParaRPr lang="en-US"/>
        </a:p>
      </dgm:t>
    </dgm:pt>
    <dgm:pt modelId="{F5CB144D-915B-4719-9576-AFA61EA27126}">
      <dgm:prSet custT="1"/>
      <dgm:spPr/>
      <dgm:t>
        <a:bodyPr/>
        <a:lstStyle/>
        <a:p>
          <a:pPr>
            <a:lnSpc>
              <a:spcPct val="150000"/>
            </a:lnSpc>
          </a:pPr>
          <a:r>
            <a:rPr lang="en-US" sz="1400" b="0" dirty="0">
              <a:solidFill>
                <a:schemeClr val="tx1"/>
              </a:solidFill>
              <a:latin typeface="Arial" panose="020B0604020202020204" pitchFamily="34" charset="0"/>
              <a:cs typeface="Arial" panose="020B0604020202020204" pitchFamily="34" charset="0"/>
            </a:rPr>
            <a:t>All indications point to the fact that the thief was looking for sensitive information, possibly even particulars of the "Harmony AI" system, given the condition of the important equipment. This indicates the possibility of competitor or internal spies engaging in corporate espionage with the intention of steal her innovations. </a:t>
          </a:r>
        </a:p>
      </dgm:t>
    </dgm:pt>
    <dgm:pt modelId="{61BB32FF-6950-4EC5-BF1A-FF141339FD9D}" type="parTrans" cxnId="{0833CA3B-7374-4625-B860-F64889B43A11}">
      <dgm:prSet/>
      <dgm:spPr/>
      <dgm:t>
        <a:bodyPr/>
        <a:lstStyle/>
        <a:p>
          <a:endParaRPr lang="en-US"/>
        </a:p>
      </dgm:t>
    </dgm:pt>
    <dgm:pt modelId="{F3D63AE9-6238-43C2-AE10-8D277C0DE614}" type="sibTrans" cxnId="{0833CA3B-7374-4625-B860-F64889B43A11}">
      <dgm:prSet/>
      <dgm:spPr/>
      <dgm:t>
        <a:bodyPr/>
        <a:lstStyle/>
        <a:p>
          <a:endParaRPr lang="en-US"/>
        </a:p>
      </dgm:t>
    </dgm:pt>
    <dgm:pt modelId="{EC2EDD4D-DD16-48F0-869D-1AC6DE7498E3}">
      <dgm:prSet custT="1"/>
      <dgm:spPr/>
      <dgm:t>
        <a:bodyPr/>
        <a:lstStyle/>
        <a:p>
          <a:pPr algn="ctr">
            <a:lnSpc>
              <a:spcPct val="150000"/>
            </a:lnSpc>
          </a:pPr>
          <a:r>
            <a:rPr lang="en-US" sz="1300" b="0" dirty="0">
              <a:solidFill>
                <a:schemeClr val="tx1"/>
              </a:solidFill>
              <a:latin typeface="Arial" panose="020B0604020202020204" pitchFamily="34" charset="0"/>
              <a:cs typeface="Arial" panose="020B0604020202020204" pitchFamily="34" charset="0"/>
            </a:rPr>
            <a:t>Dr Fox Alaric from a rival company was one of the individuals that Dr Hart interacted with in research. There might have been a professional rivalry between them, which could have provided a motive for the </a:t>
          </a:r>
          <a:r>
            <a:rPr lang="en-US" sz="1300" b="0" dirty="0" err="1">
              <a:solidFill>
                <a:schemeClr val="tx1"/>
              </a:solidFill>
              <a:latin typeface="Arial" panose="020B0604020202020204" pitchFamily="34" charset="0"/>
              <a:cs typeface="Arial" panose="020B0604020202020204" pitchFamily="34" charset="0"/>
            </a:rPr>
            <a:t>rumours</a:t>
          </a:r>
          <a:r>
            <a:rPr lang="en-US" sz="1300" b="0" dirty="0">
              <a:solidFill>
                <a:schemeClr val="tx1"/>
              </a:solidFill>
              <a:latin typeface="Arial" panose="020B0604020202020204" pitchFamily="34" charset="0"/>
              <a:cs typeface="Arial" panose="020B0604020202020204" pitchFamily="34" charset="0"/>
            </a:rPr>
            <a:t> that Dr Hart and Dr Alaric disagreed on AI ethics. Rather than being a random crime, the evidence points to a planned act. Given the dispersion of the files throughout the lab, it is crucial to ascertain whether research data or any intriguing information was the intended target.</a:t>
          </a:r>
        </a:p>
      </dgm:t>
    </dgm:pt>
    <dgm:pt modelId="{6499C208-FC11-4353-92DD-D684A339F317}" type="parTrans" cxnId="{FD90834B-D08D-4D91-A41A-502475621FCE}">
      <dgm:prSet/>
      <dgm:spPr/>
      <dgm:t>
        <a:bodyPr/>
        <a:lstStyle/>
        <a:p>
          <a:endParaRPr lang="en-US"/>
        </a:p>
      </dgm:t>
    </dgm:pt>
    <dgm:pt modelId="{D407F2E9-D489-42A6-960D-8EE81AAE68D6}" type="sibTrans" cxnId="{FD90834B-D08D-4D91-A41A-502475621FCE}">
      <dgm:prSet/>
      <dgm:spPr/>
      <dgm:t>
        <a:bodyPr/>
        <a:lstStyle/>
        <a:p>
          <a:endParaRPr lang="en-US"/>
        </a:p>
      </dgm:t>
    </dgm:pt>
    <dgm:pt modelId="{539EE443-B728-4DBF-899C-D192DFF616FF}">
      <dgm:prSet custT="1"/>
      <dgm:spPr/>
      <dgm:t>
        <a:bodyPr/>
        <a:lstStyle/>
        <a:p>
          <a:pPr>
            <a:lnSpc>
              <a:spcPct val="150000"/>
            </a:lnSpc>
          </a:pPr>
          <a:r>
            <a:rPr lang="en-US" sz="1600" b="0" dirty="0">
              <a:solidFill>
                <a:schemeClr val="tx1"/>
              </a:solidFill>
              <a:latin typeface="Arial" panose="020B0604020202020204" pitchFamily="34" charset="0"/>
              <a:cs typeface="Arial" panose="020B0604020202020204" pitchFamily="34" charset="0"/>
            </a:rPr>
            <a:t>The SUV sighting close to her house raises the prospect of personal conflicts or threats unrelated to her professional life. This point of view requires for more investigation of her personal relationships and possible rivals</a:t>
          </a:r>
          <a:r>
            <a:rPr lang="en-US" sz="1200" b="0" dirty="0">
              <a:solidFill>
                <a:schemeClr val="tx1"/>
              </a:solidFill>
              <a:latin typeface="Arial" panose="020B0604020202020204" pitchFamily="34" charset="0"/>
              <a:cs typeface="Arial" panose="020B0604020202020204" pitchFamily="34" charset="0"/>
            </a:rPr>
            <a:t>.</a:t>
          </a:r>
        </a:p>
      </dgm:t>
    </dgm:pt>
    <dgm:pt modelId="{AD6AD070-7899-4345-905D-4730975BE1FD}" type="parTrans" cxnId="{B61E17A3-339D-4C00-BAE9-D6D70066D0BD}">
      <dgm:prSet/>
      <dgm:spPr/>
      <dgm:t>
        <a:bodyPr/>
        <a:lstStyle/>
        <a:p>
          <a:endParaRPr lang="en-US"/>
        </a:p>
      </dgm:t>
    </dgm:pt>
    <dgm:pt modelId="{CB487013-26A0-4F9D-91A9-FFEAA3221848}" type="sibTrans" cxnId="{B61E17A3-339D-4C00-BAE9-D6D70066D0BD}">
      <dgm:prSet/>
      <dgm:spPr/>
      <dgm:t>
        <a:bodyPr/>
        <a:lstStyle/>
        <a:p>
          <a:endParaRPr lang="en-US"/>
        </a:p>
      </dgm:t>
    </dgm:pt>
    <dgm:pt modelId="{35212C6B-C199-474A-AC0B-381C10F23A61}" type="pres">
      <dgm:prSet presAssocID="{4704F3EF-D953-4A0F-981B-8D68D1E4EA5A}" presName="diagram" presStyleCnt="0">
        <dgm:presLayoutVars>
          <dgm:dir/>
          <dgm:resizeHandles val="exact"/>
        </dgm:presLayoutVars>
      </dgm:prSet>
      <dgm:spPr/>
    </dgm:pt>
    <dgm:pt modelId="{DF7004CB-4B5F-41E3-B1FD-C1C8F12289F0}" type="pres">
      <dgm:prSet presAssocID="{1CFC7B1C-D7EF-43CD-9B51-B1F858FC8458}" presName="node" presStyleLbl="node1" presStyleIdx="0" presStyleCnt="4" custScaleX="2000000" custScaleY="2000000">
        <dgm:presLayoutVars>
          <dgm:bulletEnabled val="1"/>
        </dgm:presLayoutVars>
      </dgm:prSet>
      <dgm:spPr/>
    </dgm:pt>
    <dgm:pt modelId="{A2E437F5-9500-42C3-A7B8-58ABAF88758D}" type="pres">
      <dgm:prSet presAssocID="{F2EEE5A9-5BEC-4C37-9D41-9CE59D47B75B}" presName="sibTrans" presStyleLbl="sibTrans2D1" presStyleIdx="0" presStyleCnt="3"/>
      <dgm:spPr/>
    </dgm:pt>
    <dgm:pt modelId="{000E7208-5BCA-465B-967E-6CD6106F7F14}" type="pres">
      <dgm:prSet presAssocID="{F2EEE5A9-5BEC-4C37-9D41-9CE59D47B75B}" presName="connectorText" presStyleLbl="sibTrans2D1" presStyleIdx="0" presStyleCnt="3"/>
      <dgm:spPr/>
    </dgm:pt>
    <dgm:pt modelId="{BF0A92FF-05A1-460D-BF63-AB3D309E6906}" type="pres">
      <dgm:prSet presAssocID="{F5CB144D-915B-4719-9576-AFA61EA27126}" presName="node" presStyleLbl="node1" presStyleIdx="1" presStyleCnt="4" custScaleX="2000000" custScaleY="2000000">
        <dgm:presLayoutVars>
          <dgm:bulletEnabled val="1"/>
        </dgm:presLayoutVars>
      </dgm:prSet>
      <dgm:spPr/>
    </dgm:pt>
    <dgm:pt modelId="{D6080F88-AC06-4229-BEF5-E84169F6D79C}" type="pres">
      <dgm:prSet presAssocID="{F3D63AE9-6238-43C2-AE10-8D277C0DE614}" presName="sibTrans" presStyleLbl="sibTrans2D1" presStyleIdx="1" presStyleCnt="3"/>
      <dgm:spPr/>
    </dgm:pt>
    <dgm:pt modelId="{8BCE358B-2D30-4260-B624-A34872AE7959}" type="pres">
      <dgm:prSet presAssocID="{F3D63AE9-6238-43C2-AE10-8D277C0DE614}" presName="connectorText" presStyleLbl="sibTrans2D1" presStyleIdx="1" presStyleCnt="3"/>
      <dgm:spPr/>
    </dgm:pt>
    <dgm:pt modelId="{44EC2113-87DC-4149-9825-8F34796F7FDE}" type="pres">
      <dgm:prSet presAssocID="{EC2EDD4D-DD16-48F0-869D-1AC6DE7498E3}" presName="node" presStyleLbl="node1" presStyleIdx="2" presStyleCnt="4" custScaleX="2000000" custScaleY="2000000">
        <dgm:presLayoutVars>
          <dgm:bulletEnabled val="1"/>
        </dgm:presLayoutVars>
      </dgm:prSet>
      <dgm:spPr/>
    </dgm:pt>
    <dgm:pt modelId="{6B56BC70-2E16-4A2D-9F02-101581D636A6}" type="pres">
      <dgm:prSet presAssocID="{D407F2E9-D489-42A6-960D-8EE81AAE68D6}" presName="sibTrans" presStyleLbl="sibTrans2D1" presStyleIdx="2" presStyleCnt="3"/>
      <dgm:spPr/>
    </dgm:pt>
    <dgm:pt modelId="{5C4ADD5E-AB4A-4E50-8236-91324A4DB768}" type="pres">
      <dgm:prSet presAssocID="{D407F2E9-D489-42A6-960D-8EE81AAE68D6}" presName="connectorText" presStyleLbl="sibTrans2D1" presStyleIdx="2" presStyleCnt="3"/>
      <dgm:spPr/>
    </dgm:pt>
    <dgm:pt modelId="{20D27113-E2B9-4412-AA1B-D83073AAD9CF}" type="pres">
      <dgm:prSet presAssocID="{539EE443-B728-4DBF-899C-D192DFF616FF}" presName="node" presStyleLbl="node1" presStyleIdx="3" presStyleCnt="4" custScaleX="2000000" custScaleY="2000000">
        <dgm:presLayoutVars>
          <dgm:bulletEnabled val="1"/>
        </dgm:presLayoutVars>
      </dgm:prSet>
      <dgm:spPr/>
    </dgm:pt>
  </dgm:ptLst>
  <dgm:cxnLst>
    <dgm:cxn modelId="{E911FA11-DA4B-472F-966C-21B9008E69ED}" type="presOf" srcId="{D407F2E9-D489-42A6-960D-8EE81AAE68D6}" destId="{5C4ADD5E-AB4A-4E50-8236-91324A4DB768}" srcOrd="1" destOrd="0" presId="urn:microsoft.com/office/officeart/2005/8/layout/process5"/>
    <dgm:cxn modelId="{EB64F318-036A-4234-9BA3-535342B7796E}" type="presOf" srcId="{EC2EDD4D-DD16-48F0-869D-1AC6DE7498E3}" destId="{44EC2113-87DC-4149-9825-8F34796F7FDE}" srcOrd="0" destOrd="0" presId="urn:microsoft.com/office/officeart/2005/8/layout/process5"/>
    <dgm:cxn modelId="{0833CA3B-7374-4625-B860-F64889B43A11}" srcId="{4704F3EF-D953-4A0F-981B-8D68D1E4EA5A}" destId="{F5CB144D-915B-4719-9576-AFA61EA27126}" srcOrd="1" destOrd="0" parTransId="{61BB32FF-6950-4EC5-BF1A-FF141339FD9D}" sibTransId="{F3D63AE9-6238-43C2-AE10-8D277C0DE614}"/>
    <dgm:cxn modelId="{E95A1A5E-6B44-43CA-B18E-A2C1E25C40B2}" type="presOf" srcId="{F2EEE5A9-5BEC-4C37-9D41-9CE59D47B75B}" destId="{000E7208-5BCA-465B-967E-6CD6106F7F14}" srcOrd="1" destOrd="0" presId="urn:microsoft.com/office/officeart/2005/8/layout/process5"/>
    <dgm:cxn modelId="{61770442-65A3-43FF-BC07-BE9AB78FCB90}" type="presOf" srcId="{4704F3EF-D953-4A0F-981B-8D68D1E4EA5A}" destId="{35212C6B-C199-474A-AC0B-381C10F23A61}" srcOrd="0" destOrd="0" presId="urn:microsoft.com/office/officeart/2005/8/layout/process5"/>
    <dgm:cxn modelId="{FD90834B-D08D-4D91-A41A-502475621FCE}" srcId="{4704F3EF-D953-4A0F-981B-8D68D1E4EA5A}" destId="{EC2EDD4D-DD16-48F0-869D-1AC6DE7498E3}" srcOrd="2" destOrd="0" parTransId="{6499C208-FC11-4353-92DD-D684A339F317}" sibTransId="{D407F2E9-D489-42A6-960D-8EE81AAE68D6}"/>
    <dgm:cxn modelId="{2952F84E-086A-494E-8654-2A9001B4B149}" type="presOf" srcId="{1CFC7B1C-D7EF-43CD-9B51-B1F858FC8458}" destId="{DF7004CB-4B5F-41E3-B1FD-C1C8F12289F0}" srcOrd="0" destOrd="0" presId="urn:microsoft.com/office/officeart/2005/8/layout/process5"/>
    <dgm:cxn modelId="{FC00C677-70FE-4386-A574-A6A862DF4976}" type="presOf" srcId="{F2EEE5A9-5BEC-4C37-9D41-9CE59D47B75B}" destId="{A2E437F5-9500-42C3-A7B8-58ABAF88758D}" srcOrd="0" destOrd="0" presId="urn:microsoft.com/office/officeart/2005/8/layout/process5"/>
    <dgm:cxn modelId="{E1DD0687-EC9A-44AF-9D2D-790EE4AFE6FF}" type="presOf" srcId="{F5CB144D-915B-4719-9576-AFA61EA27126}" destId="{BF0A92FF-05A1-460D-BF63-AB3D309E6906}" srcOrd="0" destOrd="0" presId="urn:microsoft.com/office/officeart/2005/8/layout/process5"/>
    <dgm:cxn modelId="{B61E17A3-339D-4C00-BAE9-D6D70066D0BD}" srcId="{4704F3EF-D953-4A0F-981B-8D68D1E4EA5A}" destId="{539EE443-B728-4DBF-899C-D192DFF616FF}" srcOrd="3" destOrd="0" parTransId="{AD6AD070-7899-4345-905D-4730975BE1FD}" sibTransId="{CB487013-26A0-4F9D-91A9-FFEAA3221848}"/>
    <dgm:cxn modelId="{A81ADAAF-5D9F-441D-8F6F-2430E1B08E6E}" srcId="{4704F3EF-D953-4A0F-981B-8D68D1E4EA5A}" destId="{1CFC7B1C-D7EF-43CD-9B51-B1F858FC8458}" srcOrd="0" destOrd="0" parTransId="{ED9E42A9-3A31-4371-8DC5-2C35313C2A17}" sibTransId="{F2EEE5A9-5BEC-4C37-9D41-9CE59D47B75B}"/>
    <dgm:cxn modelId="{E449AEB6-440B-4E17-A207-80B7A60BA670}" type="presOf" srcId="{539EE443-B728-4DBF-899C-D192DFF616FF}" destId="{20D27113-E2B9-4412-AA1B-D83073AAD9CF}" srcOrd="0" destOrd="0" presId="urn:microsoft.com/office/officeart/2005/8/layout/process5"/>
    <dgm:cxn modelId="{8B19FFCB-9448-43F5-84E3-2A07F430A4A3}" type="presOf" srcId="{F3D63AE9-6238-43C2-AE10-8D277C0DE614}" destId="{8BCE358B-2D30-4260-B624-A34872AE7959}" srcOrd="1" destOrd="0" presId="urn:microsoft.com/office/officeart/2005/8/layout/process5"/>
    <dgm:cxn modelId="{06273DFB-7EA3-4022-B632-CE2BD3808315}" type="presOf" srcId="{D407F2E9-D489-42A6-960D-8EE81AAE68D6}" destId="{6B56BC70-2E16-4A2D-9F02-101581D636A6}" srcOrd="0" destOrd="0" presId="urn:microsoft.com/office/officeart/2005/8/layout/process5"/>
    <dgm:cxn modelId="{05F2F4FD-326D-4C25-ADE4-E4CD92DBCDD3}" type="presOf" srcId="{F3D63AE9-6238-43C2-AE10-8D277C0DE614}" destId="{D6080F88-AC06-4229-BEF5-E84169F6D79C}" srcOrd="0" destOrd="0" presId="urn:microsoft.com/office/officeart/2005/8/layout/process5"/>
    <dgm:cxn modelId="{5692A126-A8B5-4527-BC99-17417BB2063C}" type="presParOf" srcId="{35212C6B-C199-474A-AC0B-381C10F23A61}" destId="{DF7004CB-4B5F-41E3-B1FD-C1C8F12289F0}" srcOrd="0" destOrd="0" presId="urn:microsoft.com/office/officeart/2005/8/layout/process5"/>
    <dgm:cxn modelId="{5B8FAC9B-1D6C-4C74-A607-26840CCFD12F}" type="presParOf" srcId="{35212C6B-C199-474A-AC0B-381C10F23A61}" destId="{A2E437F5-9500-42C3-A7B8-58ABAF88758D}" srcOrd="1" destOrd="0" presId="urn:microsoft.com/office/officeart/2005/8/layout/process5"/>
    <dgm:cxn modelId="{4249BCFE-8DDC-44BC-AFC9-3F94BD105AE0}" type="presParOf" srcId="{A2E437F5-9500-42C3-A7B8-58ABAF88758D}" destId="{000E7208-5BCA-465B-967E-6CD6106F7F14}" srcOrd="0" destOrd="0" presId="urn:microsoft.com/office/officeart/2005/8/layout/process5"/>
    <dgm:cxn modelId="{772830E4-081C-4F76-B5A2-9789D412CBFE}" type="presParOf" srcId="{35212C6B-C199-474A-AC0B-381C10F23A61}" destId="{BF0A92FF-05A1-460D-BF63-AB3D309E6906}" srcOrd="2" destOrd="0" presId="urn:microsoft.com/office/officeart/2005/8/layout/process5"/>
    <dgm:cxn modelId="{B7E81CD3-E17B-4921-9056-91A82EF0D49B}" type="presParOf" srcId="{35212C6B-C199-474A-AC0B-381C10F23A61}" destId="{D6080F88-AC06-4229-BEF5-E84169F6D79C}" srcOrd="3" destOrd="0" presId="urn:microsoft.com/office/officeart/2005/8/layout/process5"/>
    <dgm:cxn modelId="{CF211E1B-C756-4972-A324-F4A37A7592DF}" type="presParOf" srcId="{D6080F88-AC06-4229-BEF5-E84169F6D79C}" destId="{8BCE358B-2D30-4260-B624-A34872AE7959}" srcOrd="0" destOrd="0" presId="urn:microsoft.com/office/officeart/2005/8/layout/process5"/>
    <dgm:cxn modelId="{0EB79D87-68CC-4A12-B372-14E4997536EF}" type="presParOf" srcId="{35212C6B-C199-474A-AC0B-381C10F23A61}" destId="{44EC2113-87DC-4149-9825-8F34796F7FDE}" srcOrd="4" destOrd="0" presId="urn:microsoft.com/office/officeart/2005/8/layout/process5"/>
    <dgm:cxn modelId="{209CC4F2-D958-4E57-A04A-CA5454DF8188}" type="presParOf" srcId="{35212C6B-C199-474A-AC0B-381C10F23A61}" destId="{6B56BC70-2E16-4A2D-9F02-101581D636A6}" srcOrd="5" destOrd="0" presId="urn:microsoft.com/office/officeart/2005/8/layout/process5"/>
    <dgm:cxn modelId="{F6EE1D1D-10BF-46DF-BECE-ED2EA27BED7E}" type="presParOf" srcId="{6B56BC70-2E16-4A2D-9F02-101581D636A6}" destId="{5C4ADD5E-AB4A-4E50-8236-91324A4DB768}" srcOrd="0" destOrd="0" presId="urn:microsoft.com/office/officeart/2005/8/layout/process5"/>
    <dgm:cxn modelId="{CA1B7C79-259A-48F6-9553-F9942FEB5945}" type="presParOf" srcId="{35212C6B-C199-474A-AC0B-381C10F23A61}" destId="{20D27113-E2B9-4412-AA1B-D83073AAD9CF}"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57FBC4-7781-423F-BC47-29538E63204E}">
      <dsp:nvSpPr>
        <dsp:cNvPr id="0" name=""/>
        <dsp:cNvSpPr/>
      </dsp:nvSpPr>
      <dsp:spPr>
        <a:xfrm rot="5400000">
          <a:off x="5707943" y="-2072304"/>
          <a:ext cx="1878029" cy="6255960"/>
        </a:xfrm>
        <a:prstGeom prst="round2SameRect">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150000"/>
            </a:lnSpc>
            <a:spcBef>
              <a:spcPct val="0"/>
            </a:spcBef>
            <a:spcAft>
              <a:spcPct val="15000"/>
            </a:spcAft>
            <a:buChar char="•"/>
          </a:pPr>
          <a:r>
            <a:rPr lang="en-US" sz="1400" kern="1200" dirty="0">
              <a:latin typeface="Arial" panose="020B0604020202020204" pitchFamily="34" charset="0"/>
              <a:cs typeface="Arial" panose="020B0604020202020204" pitchFamily="34" charset="0"/>
            </a:rPr>
            <a:t>Female senior AI and robotics engineer at </a:t>
          </a:r>
          <a:r>
            <a:rPr lang="en-US" sz="1400" kern="1200" dirty="0" err="1">
              <a:latin typeface="Arial" panose="020B0604020202020204" pitchFamily="34" charset="0"/>
              <a:cs typeface="Arial" panose="020B0604020202020204" pitchFamily="34" charset="0"/>
            </a:rPr>
            <a:t>NovaTech</a:t>
          </a:r>
          <a:r>
            <a:rPr lang="en-US" sz="1400" kern="1200" dirty="0">
              <a:latin typeface="Arial" panose="020B0604020202020204" pitchFamily="34" charset="0"/>
              <a:cs typeface="Arial" panose="020B0604020202020204" pitchFamily="34" charset="0"/>
            </a:rPr>
            <a:t> Industries.</a:t>
          </a:r>
        </a:p>
        <a:p>
          <a:pPr marL="114300" lvl="1" indent="-114300" algn="l" defTabSz="622300">
            <a:lnSpc>
              <a:spcPct val="150000"/>
            </a:lnSpc>
            <a:spcBef>
              <a:spcPct val="0"/>
            </a:spcBef>
            <a:spcAft>
              <a:spcPct val="15000"/>
            </a:spcAft>
            <a:buChar char="•"/>
          </a:pPr>
          <a:r>
            <a:rPr lang="en-US" sz="1400" kern="1200" dirty="0">
              <a:latin typeface="Arial" panose="020B0604020202020204" pitchFamily="34" charset="0"/>
              <a:cs typeface="Arial" panose="020B0604020202020204" pitchFamily="34" charset="0"/>
            </a:rPr>
            <a:t>Known well for her groundbreaking  Harmony</a:t>
          </a:r>
          <a:r>
            <a:rPr lang="en-US" sz="1400" i="1" kern="1200" dirty="0">
              <a:latin typeface="Arial" panose="020B0604020202020204" pitchFamily="34" charset="0"/>
              <a:cs typeface="Arial" panose="020B0604020202020204" pitchFamily="34" charset="0"/>
            </a:rPr>
            <a:t> AI</a:t>
          </a:r>
          <a:r>
            <a:rPr lang="en-US" sz="1400" kern="1200" dirty="0">
              <a:latin typeface="Arial" panose="020B0604020202020204" pitchFamily="34" charset="0"/>
              <a:cs typeface="Arial" panose="020B0604020202020204" pitchFamily="34" charset="0"/>
            </a:rPr>
            <a:t> technology, which improves human-robot interaction by synchronizing robotic behavior with human emotions.</a:t>
          </a:r>
        </a:p>
        <a:p>
          <a:pPr marL="114300" lvl="1" indent="-114300" algn="l" defTabSz="622300">
            <a:lnSpc>
              <a:spcPct val="150000"/>
            </a:lnSpc>
            <a:spcBef>
              <a:spcPct val="0"/>
            </a:spcBef>
            <a:spcAft>
              <a:spcPct val="15000"/>
            </a:spcAft>
            <a:buChar char="•"/>
          </a:pPr>
          <a:r>
            <a:rPr lang="en-US" sz="1400" kern="1200" dirty="0">
              <a:latin typeface="Arial" panose="020B0604020202020204" pitchFamily="34" charset="0"/>
              <a:cs typeface="Arial" panose="020B0604020202020204" pitchFamily="34" charset="0"/>
            </a:rPr>
            <a:t>Advocate for ethical AI use, with strong concerns about dual-use AI risks (defense and surveillance applications).</a:t>
          </a:r>
        </a:p>
      </dsp:txBody>
      <dsp:txXfrm rot="-5400000">
        <a:off x="3518978" y="208339"/>
        <a:ext cx="6164282" cy="1694673"/>
      </dsp:txXfrm>
    </dsp:sp>
    <dsp:sp modelId="{B305EE35-6822-4415-B8C5-D0C9DF7333B8}">
      <dsp:nvSpPr>
        <dsp:cNvPr id="0" name=""/>
        <dsp:cNvSpPr/>
      </dsp:nvSpPr>
      <dsp:spPr>
        <a:xfrm>
          <a:off x="0" y="52"/>
          <a:ext cx="3518977" cy="2111246"/>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150000"/>
            </a:lnSpc>
            <a:spcBef>
              <a:spcPct val="0"/>
            </a:spcBef>
            <a:spcAft>
              <a:spcPct val="35000"/>
            </a:spcAft>
            <a:buNone/>
          </a:pPr>
          <a:r>
            <a:rPr lang="en-US" sz="2400" b="1" kern="1200" dirty="0">
              <a:latin typeface="Arial" panose="020B0604020202020204" pitchFamily="34" charset="0"/>
              <a:cs typeface="Arial" panose="020B0604020202020204" pitchFamily="34" charset="0"/>
            </a:rPr>
            <a:t>Who is</a:t>
          </a:r>
        </a:p>
        <a:p>
          <a:pPr marL="0" lvl="0" indent="0" algn="ctr" defTabSz="1066800">
            <a:lnSpc>
              <a:spcPct val="150000"/>
            </a:lnSpc>
            <a:spcBef>
              <a:spcPct val="0"/>
            </a:spcBef>
            <a:spcAft>
              <a:spcPct val="35000"/>
            </a:spcAft>
            <a:buNone/>
          </a:pPr>
          <a:r>
            <a:rPr lang="en-US" sz="2400" b="1" kern="1200" dirty="0">
              <a:latin typeface="Arial" panose="020B0604020202020204" pitchFamily="34" charset="0"/>
              <a:cs typeface="Arial" panose="020B0604020202020204" pitchFamily="34" charset="0"/>
            </a:rPr>
            <a:t> Dr. Dana Hart?</a:t>
          </a:r>
          <a:r>
            <a:rPr lang="en-US" sz="2400" kern="1200" dirty="0">
              <a:latin typeface="Arial" panose="020B0604020202020204" pitchFamily="34" charset="0"/>
              <a:cs typeface="Arial" panose="020B0604020202020204" pitchFamily="34" charset="0"/>
            </a:rPr>
            <a:t> </a:t>
          </a:r>
          <a:endParaRPr lang="en-GB" sz="2400" kern="1200" dirty="0">
            <a:latin typeface="Arial" panose="020B0604020202020204" pitchFamily="34" charset="0"/>
            <a:cs typeface="Arial" panose="020B0604020202020204" pitchFamily="34" charset="0"/>
          </a:endParaRPr>
        </a:p>
      </dsp:txBody>
      <dsp:txXfrm>
        <a:off x="103063" y="103115"/>
        <a:ext cx="3312851" cy="1905120"/>
      </dsp:txXfrm>
    </dsp:sp>
    <dsp:sp modelId="{F2902D15-816E-4F8B-A30F-E1916D414699}">
      <dsp:nvSpPr>
        <dsp:cNvPr id="0" name=""/>
        <dsp:cNvSpPr/>
      </dsp:nvSpPr>
      <dsp:spPr>
        <a:xfrm rot="5400000">
          <a:off x="5802459" y="144503"/>
          <a:ext cx="1688996" cy="6255960"/>
        </a:xfrm>
        <a:prstGeom prst="round2SameRect">
          <a:avLst/>
        </a:prstGeom>
        <a:solidFill>
          <a:schemeClr val="accent3">
            <a:tint val="40000"/>
            <a:alpha val="90000"/>
            <a:hueOff val="-1658172"/>
            <a:satOff val="1149"/>
            <a:lumOff val="26"/>
            <a:alphaOff val="0"/>
          </a:schemeClr>
        </a:solidFill>
        <a:ln w="19050" cap="rnd" cmpd="sng" algn="ctr">
          <a:solidFill>
            <a:schemeClr val="accent3">
              <a:tint val="40000"/>
              <a:alpha val="90000"/>
              <a:hueOff val="-1658172"/>
              <a:satOff val="1149"/>
              <a:lumOff val="2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150000"/>
            </a:lnSpc>
            <a:spcBef>
              <a:spcPct val="0"/>
            </a:spcBef>
            <a:spcAft>
              <a:spcPct val="15000"/>
            </a:spcAft>
            <a:buChar char="•"/>
          </a:pPr>
          <a:r>
            <a:rPr lang="en-US" sz="1600" kern="1200">
              <a:latin typeface="Arial" panose="020B0604020202020204" pitchFamily="34" charset="0"/>
              <a:ea typeface="+mn-ea"/>
              <a:cs typeface="Arial" panose="020B0604020202020204" pitchFamily="34" charset="0"/>
            </a:rPr>
            <a:t>What happened to Dr. Hart, and what evidence we have?</a:t>
          </a:r>
          <a:endParaRPr lang="en-US" sz="1600" kern="1200" dirty="0">
            <a:latin typeface="Arial" panose="020B0604020202020204" pitchFamily="34" charset="0"/>
            <a:ea typeface="+mn-ea"/>
            <a:cs typeface="Arial" panose="020B0604020202020204" pitchFamily="34" charset="0"/>
          </a:endParaRPr>
        </a:p>
        <a:p>
          <a:pPr marL="171450" lvl="1" indent="-171450" algn="l" defTabSz="711200">
            <a:lnSpc>
              <a:spcPct val="150000"/>
            </a:lnSpc>
            <a:spcBef>
              <a:spcPct val="0"/>
            </a:spcBef>
            <a:spcAft>
              <a:spcPct val="15000"/>
            </a:spcAft>
            <a:buChar char="•"/>
          </a:pPr>
          <a:r>
            <a:rPr lang="en-US" sz="1600" kern="1200" dirty="0">
              <a:latin typeface="Arial" panose="020B0604020202020204" pitchFamily="34" charset="0"/>
              <a:ea typeface="+mn-ea"/>
              <a:cs typeface="Arial" panose="020B0604020202020204" pitchFamily="34" charset="0"/>
            </a:rPr>
            <a:t>What theories could explain her disappearance?</a:t>
          </a:r>
        </a:p>
        <a:p>
          <a:pPr marL="171450" lvl="1" indent="-171450" algn="l" defTabSz="711200">
            <a:lnSpc>
              <a:spcPct val="150000"/>
            </a:lnSpc>
            <a:spcBef>
              <a:spcPct val="0"/>
            </a:spcBef>
            <a:spcAft>
              <a:spcPct val="15000"/>
            </a:spcAft>
            <a:buChar char="•"/>
          </a:pPr>
          <a:r>
            <a:rPr lang="en-US" sz="1600" kern="1200" dirty="0">
              <a:latin typeface="Arial" panose="020B0604020202020204" pitchFamily="34" charset="0"/>
              <a:ea typeface="+mn-ea"/>
              <a:cs typeface="Arial" panose="020B0604020202020204" pitchFamily="34" charset="0"/>
            </a:rPr>
            <a:t>What can we do more to uncover the truth?</a:t>
          </a:r>
        </a:p>
      </dsp:txBody>
      <dsp:txXfrm rot="-5400000">
        <a:off x="3518977" y="2510435"/>
        <a:ext cx="6173510" cy="1524096"/>
      </dsp:txXfrm>
    </dsp:sp>
    <dsp:sp modelId="{9E56BFD5-49FB-48CE-B3CD-F56F7E490BEC}">
      <dsp:nvSpPr>
        <dsp:cNvPr id="0" name=""/>
        <dsp:cNvSpPr/>
      </dsp:nvSpPr>
      <dsp:spPr>
        <a:xfrm>
          <a:off x="0" y="2216861"/>
          <a:ext cx="3518977" cy="2111246"/>
        </a:xfrm>
        <a:prstGeom prst="roundRect">
          <a:avLst/>
        </a:prstGeom>
        <a:solidFill>
          <a:schemeClr val="accent3">
            <a:hueOff val="-1433403"/>
            <a:satOff val="1180"/>
            <a:lumOff val="-98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150000"/>
            </a:lnSpc>
            <a:spcBef>
              <a:spcPct val="0"/>
            </a:spcBef>
            <a:spcAft>
              <a:spcPct val="35000"/>
            </a:spcAft>
            <a:buNone/>
          </a:pPr>
          <a:r>
            <a:rPr lang="en-US" sz="2400" b="1" kern="1200" dirty="0">
              <a:latin typeface="Arial" panose="020B0604020202020204" pitchFamily="34" charset="0"/>
              <a:ea typeface="+mn-ea"/>
              <a:cs typeface="Arial" panose="020B0604020202020204" pitchFamily="34" charset="0"/>
            </a:rPr>
            <a:t>Key Questions Investigated:</a:t>
          </a:r>
        </a:p>
      </dsp:txBody>
      <dsp:txXfrm>
        <a:off x="103063" y="2319924"/>
        <a:ext cx="3312851" cy="1905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6A5FB7-6107-4AA2-9E84-4F28B43C797B}">
      <dsp:nvSpPr>
        <dsp:cNvPr id="0" name=""/>
        <dsp:cNvSpPr/>
      </dsp:nvSpPr>
      <dsp:spPr>
        <a:xfrm>
          <a:off x="5073516" y="2850"/>
          <a:ext cx="5707705" cy="124640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rtl="0">
            <a:lnSpc>
              <a:spcPct val="150000"/>
            </a:lnSpc>
            <a:spcBef>
              <a:spcPct val="0"/>
            </a:spcBef>
            <a:spcAft>
              <a:spcPct val="35000"/>
            </a:spcAft>
            <a:buNone/>
          </a:pPr>
          <a:r>
            <a:rPr lang="en-GB" sz="1600" u="sng" kern="1200" dirty="0">
              <a:latin typeface="Arial" panose="020B0604020202020204" pitchFamily="34" charset="0"/>
              <a:cs typeface="Arial" panose="020B0604020202020204" pitchFamily="34" charset="0"/>
            </a:rPr>
            <a:t>Last Seen:</a:t>
          </a:r>
          <a:r>
            <a:rPr lang="en-GB" sz="1600" kern="1200" dirty="0">
              <a:latin typeface="Arial" panose="020B0604020202020204" pitchFamily="34" charset="0"/>
              <a:cs typeface="Arial" panose="020B0604020202020204" pitchFamily="34" charset="0"/>
            </a:rPr>
            <a:t> Left </a:t>
          </a:r>
          <a:r>
            <a:rPr lang="en-GB" sz="1600" kern="1200" dirty="0" err="1">
              <a:latin typeface="Arial" panose="020B0604020202020204" pitchFamily="34" charset="0"/>
              <a:cs typeface="Arial" panose="020B0604020202020204" pitchFamily="34" charset="0"/>
            </a:rPr>
            <a:t>NovaTech</a:t>
          </a:r>
          <a:r>
            <a:rPr lang="en-GB" sz="1600" kern="1200" dirty="0">
              <a:latin typeface="Arial" panose="020B0604020202020204" pitchFamily="34" charset="0"/>
              <a:cs typeface="Arial" panose="020B0604020202020204" pitchFamily="34" charset="0"/>
            </a:rPr>
            <a:t> Industries at 9:30 PM on January 5, 2025. Lab found in disarray the next morning. Her critical views on artificial intelligence ethics could put her in danger</a:t>
          </a:r>
          <a:endParaRPr lang="en-US" sz="1600" kern="1200" dirty="0">
            <a:latin typeface="Arial" panose="020B0604020202020204" pitchFamily="34" charset="0"/>
            <a:cs typeface="Arial" panose="020B0604020202020204" pitchFamily="34" charset="0"/>
          </a:endParaRPr>
        </a:p>
      </dsp:txBody>
      <dsp:txXfrm>
        <a:off x="5134361" y="63695"/>
        <a:ext cx="5586015" cy="1124719"/>
      </dsp:txXfrm>
    </dsp:sp>
    <dsp:sp modelId="{468E5D93-3910-4F6D-9AFB-860AA22241AB}">
      <dsp:nvSpPr>
        <dsp:cNvPr id="0" name=""/>
        <dsp:cNvSpPr/>
      </dsp:nvSpPr>
      <dsp:spPr>
        <a:xfrm>
          <a:off x="5073516" y="1311580"/>
          <a:ext cx="5707705" cy="1246409"/>
        </a:xfrm>
        <a:prstGeom prst="round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150000"/>
            </a:lnSpc>
            <a:spcBef>
              <a:spcPct val="0"/>
            </a:spcBef>
            <a:spcAft>
              <a:spcPct val="35000"/>
            </a:spcAft>
            <a:buNone/>
          </a:pPr>
          <a:r>
            <a:rPr lang="en-GB" sz="1600" u="sng" kern="1200" dirty="0">
              <a:latin typeface="Arial" panose="020B0604020202020204" pitchFamily="34" charset="0"/>
              <a:cs typeface="Arial" panose="020B0604020202020204" pitchFamily="34" charset="0"/>
            </a:rPr>
            <a:t>Physical Evidence: </a:t>
          </a:r>
          <a:r>
            <a:rPr lang="en-GB" sz="1600" kern="1200" dirty="0">
              <a:latin typeface="Arial" panose="020B0604020202020204" pitchFamily="34" charset="0"/>
              <a:cs typeface="Arial" panose="020B0604020202020204" pitchFamily="34" charset="0"/>
            </a:rPr>
            <a:t>Lab searched, but no damage to high-value equipment. Likely targeting confidential information, not theft.</a:t>
          </a:r>
          <a:endParaRPr lang="en-US" sz="1600" kern="1200" dirty="0">
            <a:latin typeface="Arial" panose="020B0604020202020204" pitchFamily="34" charset="0"/>
            <a:cs typeface="Arial" panose="020B0604020202020204" pitchFamily="34" charset="0"/>
          </a:endParaRPr>
        </a:p>
      </dsp:txBody>
      <dsp:txXfrm>
        <a:off x="5134361" y="1372425"/>
        <a:ext cx="5586015" cy="1124719"/>
      </dsp:txXfrm>
    </dsp:sp>
    <dsp:sp modelId="{9B8853D0-C084-4ED6-8B52-85F914CABC09}">
      <dsp:nvSpPr>
        <dsp:cNvPr id="0" name=""/>
        <dsp:cNvSpPr/>
      </dsp:nvSpPr>
      <dsp:spPr>
        <a:xfrm>
          <a:off x="5073516" y="2620310"/>
          <a:ext cx="5707705" cy="1246409"/>
        </a:xfrm>
        <a:prstGeom prst="round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150000"/>
            </a:lnSpc>
            <a:spcBef>
              <a:spcPct val="0"/>
            </a:spcBef>
            <a:spcAft>
              <a:spcPct val="35000"/>
            </a:spcAft>
            <a:buNone/>
          </a:pPr>
          <a:r>
            <a:rPr lang="en-GB" sz="1600" kern="1200" dirty="0">
              <a:latin typeface="Arial" panose="020B0604020202020204" pitchFamily="34" charset="0"/>
              <a:cs typeface="Arial" panose="020B0604020202020204" pitchFamily="34" charset="0"/>
            </a:rPr>
            <a:t>Peter Singh (Lab Assistant): Mentioned that Dr. Hart showed signs of stress and possible internal conflict when she expressed concern about an upcoming executive meeting. </a:t>
          </a:r>
          <a:endParaRPr lang="en-US" sz="1600" kern="1200" dirty="0">
            <a:latin typeface="Arial" panose="020B0604020202020204" pitchFamily="34" charset="0"/>
            <a:cs typeface="Arial" panose="020B0604020202020204" pitchFamily="34" charset="0"/>
          </a:endParaRPr>
        </a:p>
      </dsp:txBody>
      <dsp:txXfrm>
        <a:off x="5134361" y="2681155"/>
        <a:ext cx="5586015" cy="1124719"/>
      </dsp:txXfrm>
    </dsp:sp>
    <dsp:sp modelId="{DFDC0F12-946A-422B-AF3A-5C0FF2E2250A}">
      <dsp:nvSpPr>
        <dsp:cNvPr id="0" name=""/>
        <dsp:cNvSpPr/>
      </dsp:nvSpPr>
      <dsp:spPr>
        <a:xfrm>
          <a:off x="5073516" y="3929040"/>
          <a:ext cx="5707705" cy="1246409"/>
        </a:xfrm>
        <a:prstGeom prst="round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150000"/>
            </a:lnSpc>
            <a:spcBef>
              <a:spcPct val="0"/>
            </a:spcBef>
            <a:spcAft>
              <a:spcPct val="35000"/>
            </a:spcAft>
            <a:buNone/>
          </a:pPr>
          <a:r>
            <a:rPr lang="en-GB" sz="1600" kern="1200" dirty="0">
              <a:latin typeface="Arial" panose="020B0604020202020204" pitchFamily="34" charset="0"/>
              <a:cs typeface="Arial" panose="020B0604020202020204" pitchFamily="34" charset="0"/>
            </a:rPr>
            <a:t>Cynthia Ramirez (</a:t>
          </a:r>
          <a:r>
            <a:rPr lang="en-GB" sz="1600" kern="1200" dirty="0" err="1">
              <a:latin typeface="Arial" panose="020B0604020202020204" pitchFamily="34" charset="0"/>
              <a:cs typeface="Arial" panose="020B0604020202020204" pitchFamily="34" charset="0"/>
            </a:rPr>
            <a:t>Neighbor</a:t>
          </a:r>
          <a:r>
            <a:rPr lang="en-GB" sz="1600" kern="1200" dirty="0">
              <a:latin typeface="Arial" panose="020B0604020202020204" pitchFamily="34" charset="0"/>
              <a:cs typeface="Arial" panose="020B0604020202020204" pitchFamily="34" charset="0"/>
            </a:rPr>
            <a:t>): Reported a suspicious SUV close to Dr. Hart’s house the night before she went missing, hinted about potential abduction or surveillance.</a:t>
          </a:r>
          <a:endParaRPr lang="en-US" sz="1600" kern="1200" dirty="0">
            <a:latin typeface="Arial" panose="020B0604020202020204" pitchFamily="34" charset="0"/>
            <a:cs typeface="Arial" panose="020B0604020202020204" pitchFamily="34" charset="0"/>
          </a:endParaRPr>
        </a:p>
      </dsp:txBody>
      <dsp:txXfrm>
        <a:off x="5134361" y="3989885"/>
        <a:ext cx="5586015" cy="1124719"/>
      </dsp:txXfrm>
    </dsp:sp>
    <dsp:sp modelId="{A01655E5-20BF-4FF2-BD41-666A2410CDD0}">
      <dsp:nvSpPr>
        <dsp:cNvPr id="0" name=""/>
        <dsp:cNvSpPr/>
      </dsp:nvSpPr>
      <dsp:spPr>
        <a:xfrm>
          <a:off x="5073516" y="5237770"/>
          <a:ext cx="5707705" cy="1246409"/>
        </a:xfrm>
        <a:prstGeom prst="roundRect">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150000"/>
            </a:lnSpc>
            <a:spcBef>
              <a:spcPct val="0"/>
            </a:spcBef>
            <a:spcAft>
              <a:spcPct val="35000"/>
            </a:spcAft>
            <a:buNone/>
          </a:pPr>
          <a:r>
            <a:rPr lang="en-GB" sz="1600" kern="1200" dirty="0">
              <a:latin typeface="Arial" panose="020B0604020202020204" pitchFamily="34" charset="0"/>
              <a:cs typeface="Arial" panose="020B0604020202020204" pitchFamily="34" charset="0"/>
            </a:rPr>
            <a:t>Dr. Fox Alaric (Rival Researcher): Known to have professional conflicts with Dr. Hart over AI ethics, possibility raises the issue of corporate competitiveness. </a:t>
          </a:r>
          <a:endParaRPr lang="en-US" sz="1600" kern="1200" dirty="0">
            <a:latin typeface="Arial" panose="020B0604020202020204" pitchFamily="34" charset="0"/>
            <a:cs typeface="Arial" panose="020B0604020202020204" pitchFamily="34" charset="0"/>
          </a:endParaRPr>
        </a:p>
      </dsp:txBody>
      <dsp:txXfrm>
        <a:off x="5134361" y="5298615"/>
        <a:ext cx="5586015" cy="11247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8EBFFE-881D-4951-AB0B-351BF64FCD4A}">
      <dsp:nvSpPr>
        <dsp:cNvPr id="0" name=""/>
        <dsp:cNvSpPr/>
      </dsp:nvSpPr>
      <dsp:spPr>
        <a:xfrm>
          <a:off x="3566159" y="1367894"/>
          <a:ext cx="789646" cy="91440"/>
        </a:xfrm>
        <a:custGeom>
          <a:avLst/>
          <a:gdLst/>
          <a:ahLst/>
          <a:cxnLst/>
          <a:rect l="0" t="0" r="0" b="0"/>
          <a:pathLst>
            <a:path>
              <a:moveTo>
                <a:pt x="0" y="45720"/>
              </a:moveTo>
              <a:lnTo>
                <a:pt x="789646" y="45720"/>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40476" y="1409512"/>
        <a:ext cx="41012" cy="8202"/>
      </dsp:txXfrm>
    </dsp:sp>
    <dsp:sp modelId="{6144DB54-366E-455E-B3BE-20B81FEEE79A}">
      <dsp:nvSpPr>
        <dsp:cNvPr id="0" name=""/>
        <dsp:cNvSpPr/>
      </dsp:nvSpPr>
      <dsp:spPr>
        <a:xfrm>
          <a:off x="1670" y="343727"/>
          <a:ext cx="3566288" cy="2139773"/>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4751" tIns="183432" rIns="174751" bIns="183432" numCol="1" spcCol="1270" anchor="t" anchorCtr="0">
          <a:noAutofit/>
        </a:bodyPr>
        <a:lstStyle/>
        <a:p>
          <a:pPr marL="0" lvl="0" indent="0" algn="l" defTabSz="666750">
            <a:lnSpc>
              <a:spcPct val="150000"/>
            </a:lnSpc>
            <a:spcBef>
              <a:spcPct val="0"/>
            </a:spcBef>
            <a:spcAft>
              <a:spcPct val="35000"/>
            </a:spcAft>
            <a:buNone/>
          </a:pPr>
          <a:r>
            <a:rPr lang="en-US" sz="1500" b="1" kern="1200" dirty="0">
              <a:solidFill>
                <a:schemeClr val="tx1"/>
              </a:solidFill>
              <a:latin typeface="Arial" panose="020B0604020202020204" pitchFamily="34" charset="0"/>
              <a:cs typeface="Arial" panose="020B0604020202020204" pitchFamily="34" charset="0"/>
            </a:rPr>
            <a:t>Professional Sabotage or Abduction:</a:t>
          </a:r>
          <a:endParaRPr lang="en-US" sz="1500" kern="1200" dirty="0">
            <a:solidFill>
              <a:schemeClr val="tx1"/>
            </a:solidFill>
            <a:latin typeface="Arial" panose="020B0604020202020204" pitchFamily="34" charset="0"/>
            <a:cs typeface="Arial" panose="020B0604020202020204" pitchFamily="34" charset="0"/>
          </a:endParaRPr>
        </a:p>
        <a:p>
          <a:pPr marL="114300" lvl="1" indent="-114300" algn="l" defTabSz="533400">
            <a:lnSpc>
              <a:spcPct val="150000"/>
            </a:lnSpc>
            <a:spcBef>
              <a:spcPct val="0"/>
            </a:spcBef>
            <a:spcAft>
              <a:spcPct val="15000"/>
            </a:spcAft>
            <a:buChar char="•"/>
          </a:pPr>
          <a:r>
            <a:rPr lang="en-US" sz="1200" kern="1200" dirty="0">
              <a:solidFill>
                <a:schemeClr val="tx1"/>
              </a:solidFill>
              <a:latin typeface="Arial" panose="020B0604020202020204" pitchFamily="34" charset="0"/>
              <a:cs typeface="Arial" panose="020B0604020202020204" pitchFamily="34" charset="0"/>
            </a:rPr>
            <a:t>Dr. Hart’s ethical stance on AI could have conflicted with </a:t>
          </a:r>
          <a:r>
            <a:rPr lang="en-US" sz="1200" kern="1200" dirty="0" err="1">
              <a:solidFill>
                <a:schemeClr val="tx1"/>
              </a:solidFill>
              <a:latin typeface="Arial" panose="020B0604020202020204" pitchFamily="34" charset="0"/>
              <a:cs typeface="Arial" panose="020B0604020202020204" pitchFamily="34" charset="0"/>
            </a:rPr>
            <a:t>NovaTech’s</a:t>
          </a:r>
          <a:r>
            <a:rPr lang="en-US" sz="1200" kern="1200" dirty="0">
              <a:solidFill>
                <a:schemeClr val="tx1"/>
              </a:solidFill>
              <a:latin typeface="Arial" panose="020B0604020202020204" pitchFamily="34" charset="0"/>
              <a:cs typeface="Arial" panose="020B0604020202020204" pitchFamily="34" charset="0"/>
            </a:rPr>
            <a:t> projects, leading to threats or abduction by those with opposing interests.</a:t>
          </a:r>
        </a:p>
      </dsp:txBody>
      <dsp:txXfrm>
        <a:off x="1670" y="343727"/>
        <a:ext cx="3566288" cy="2139773"/>
      </dsp:txXfrm>
    </dsp:sp>
    <dsp:sp modelId="{E36A31AF-0A1E-4E57-9886-2E2BF34965E3}">
      <dsp:nvSpPr>
        <dsp:cNvPr id="0" name=""/>
        <dsp:cNvSpPr/>
      </dsp:nvSpPr>
      <dsp:spPr>
        <a:xfrm>
          <a:off x="1784814" y="2481700"/>
          <a:ext cx="4386535" cy="789646"/>
        </a:xfrm>
        <a:custGeom>
          <a:avLst/>
          <a:gdLst/>
          <a:ahLst/>
          <a:cxnLst/>
          <a:rect l="0" t="0" r="0" b="0"/>
          <a:pathLst>
            <a:path>
              <a:moveTo>
                <a:pt x="4386535" y="0"/>
              </a:moveTo>
              <a:lnTo>
                <a:pt x="4386535" y="411923"/>
              </a:lnTo>
              <a:lnTo>
                <a:pt x="0" y="411923"/>
              </a:lnTo>
              <a:lnTo>
                <a:pt x="0" y="789646"/>
              </a:lnTo>
            </a:path>
          </a:pathLst>
        </a:custGeom>
        <a:noFill/>
        <a:ln w="12700" cap="rnd" cmpd="sng" algn="ctr">
          <a:solidFill>
            <a:schemeClr val="accent2">
              <a:hueOff val="-1482143"/>
              <a:satOff val="7100"/>
              <a:lumOff val="656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66518" y="2872422"/>
        <a:ext cx="223128" cy="8202"/>
      </dsp:txXfrm>
    </dsp:sp>
    <dsp:sp modelId="{0580DCD4-E7D8-4641-932A-E0AAD664AFC3}">
      <dsp:nvSpPr>
        <dsp:cNvPr id="0" name=""/>
        <dsp:cNvSpPr/>
      </dsp:nvSpPr>
      <dsp:spPr>
        <a:xfrm>
          <a:off x="4388205" y="343727"/>
          <a:ext cx="3566288" cy="2139773"/>
        </a:xfrm>
        <a:prstGeom prst="rect">
          <a:avLst/>
        </a:prstGeom>
        <a:solidFill>
          <a:schemeClr val="accent2">
            <a:hueOff val="-988095"/>
            <a:satOff val="4733"/>
            <a:lumOff val="437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4751" tIns="183432" rIns="174751" bIns="183432" numCol="1" spcCol="1270" anchor="t" anchorCtr="0">
          <a:noAutofit/>
        </a:bodyPr>
        <a:lstStyle/>
        <a:p>
          <a:pPr marL="0" lvl="0" indent="0" algn="l" defTabSz="666750">
            <a:lnSpc>
              <a:spcPct val="150000"/>
            </a:lnSpc>
            <a:spcBef>
              <a:spcPct val="0"/>
            </a:spcBef>
            <a:spcAft>
              <a:spcPct val="35000"/>
            </a:spcAft>
            <a:buNone/>
          </a:pPr>
          <a:r>
            <a:rPr lang="en-US" sz="1500" b="1" kern="1200" dirty="0">
              <a:solidFill>
                <a:schemeClr val="tx1"/>
              </a:solidFill>
              <a:latin typeface="Arial" panose="020B0604020202020204" pitchFamily="34" charset="0"/>
              <a:cs typeface="Arial" panose="020B0604020202020204" pitchFamily="34" charset="0"/>
            </a:rPr>
            <a:t>Corporate Espionage:</a:t>
          </a:r>
          <a:endParaRPr lang="en-US" sz="1500" kern="1200" dirty="0">
            <a:solidFill>
              <a:schemeClr val="tx1"/>
            </a:solidFill>
            <a:latin typeface="Arial" panose="020B0604020202020204" pitchFamily="34" charset="0"/>
            <a:cs typeface="Arial" panose="020B0604020202020204" pitchFamily="34" charset="0"/>
          </a:endParaRPr>
        </a:p>
        <a:p>
          <a:pPr marL="114300" lvl="1" indent="-114300" algn="l" defTabSz="533400">
            <a:lnSpc>
              <a:spcPct val="150000"/>
            </a:lnSpc>
            <a:spcBef>
              <a:spcPct val="0"/>
            </a:spcBef>
            <a:spcAft>
              <a:spcPct val="15000"/>
            </a:spcAft>
            <a:buChar char="•"/>
          </a:pPr>
          <a:r>
            <a:rPr lang="en-US" sz="1200" kern="1200" dirty="0">
              <a:solidFill>
                <a:schemeClr val="tx1"/>
              </a:solidFill>
              <a:latin typeface="Arial" panose="020B0604020202020204" pitchFamily="34" charset="0"/>
              <a:cs typeface="Arial" panose="020B0604020202020204" pitchFamily="34" charset="0"/>
            </a:rPr>
            <a:t>The lab search indicates a targeted attempt to steal sensitive research, possibly </a:t>
          </a:r>
          <a:r>
            <a:rPr lang="en-US" sz="1200" i="1" kern="1200" dirty="0">
              <a:solidFill>
                <a:schemeClr val="tx1"/>
              </a:solidFill>
              <a:latin typeface="Arial" panose="020B0604020202020204" pitchFamily="34" charset="0"/>
              <a:cs typeface="Arial" panose="020B0604020202020204" pitchFamily="34" charset="0"/>
            </a:rPr>
            <a:t>Harmony AI</a:t>
          </a:r>
          <a:r>
            <a:rPr lang="en-US" sz="1200" kern="1200" dirty="0">
              <a:solidFill>
                <a:schemeClr val="tx1"/>
              </a:solidFill>
              <a:latin typeface="Arial" panose="020B0604020202020204" pitchFamily="34" charset="0"/>
              <a:cs typeface="Arial" panose="020B0604020202020204" pitchFamily="34" charset="0"/>
            </a:rPr>
            <a:t> data.</a:t>
          </a:r>
        </a:p>
      </dsp:txBody>
      <dsp:txXfrm>
        <a:off x="4388205" y="343727"/>
        <a:ext cx="3566288" cy="2139773"/>
      </dsp:txXfrm>
    </dsp:sp>
    <dsp:sp modelId="{B0428EA8-C79D-4E98-9395-D0BF4A3D3042}">
      <dsp:nvSpPr>
        <dsp:cNvPr id="0" name=""/>
        <dsp:cNvSpPr/>
      </dsp:nvSpPr>
      <dsp:spPr>
        <a:xfrm>
          <a:off x="3566159" y="4327913"/>
          <a:ext cx="789646" cy="91440"/>
        </a:xfrm>
        <a:custGeom>
          <a:avLst/>
          <a:gdLst/>
          <a:ahLst/>
          <a:cxnLst/>
          <a:rect l="0" t="0" r="0" b="0"/>
          <a:pathLst>
            <a:path>
              <a:moveTo>
                <a:pt x="0" y="45720"/>
              </a:moveTo>
              <a:lnTo>
                <a:pt x="789646" y="45720"/>
              </a:lnTo>
            </a:path>
          </a:pathLst>
        </a:custGeom>
        <a:noFill/>
        <a:ln w="12700" cap="rnd" cmpd="sng" algn="ctr">
          <a:solidFill>
            <a:schemeClr val="accent2">
              <a:hueOff val="-2964286"/>
              <a:satOff val="14200"/>
              <a:lumOff val="1313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40476" y="4369532"/>
        <a:ext cx="41012" cy="8202"/>
      </dsp:txXfrm>
    </dsp:sp>
    <dsp:sp modelId="{E00162BD-4783-4EF4-9210-023B122EE9D7}">
      <dsp:nvSpPr>
        <dsp:cNvPr id="0" name=""/>
        <dsp:cNvSpPr/>
      </dsp:nvSpPr>
      <dsp:spPr>
        <a:xfrm>
          <a:off x="1670" y="3303747"/>
          <a:ext cx="3566288" cy="2139773"/>
        </a:xfrm>
        <a:prstGeom prst="rect">
          <a:avLst/>
        </a:prstGeom>
        <a:solidFill>
          <a:schemeClr val="accent2">
            <a:hueOff val="-1976191"/>
            <a:satOff val="9467"/>
            <a:lumOff val="875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4751" tIns="183432" rIns="174751" bIns="183432" numCol="1" spcCol="1270" anchor="t" anchorCtr="0">
          <a:noAutofit/>
        </a:bodyPr>
        <a:lstStyle/>
        <a:p>
          <a:pPr marL="0" lvl="0" indent="0" algn="l" defTabSz="666750">
            <a:lnSpc>
              <a:spcPct val="150000"/>
            </a:lnSpc>
            <a:spcBef>
              <a:spcPct val="0"/>
            </a:spcBef>
            <a:spcAft>
              <a:spcPct val="35000"/>
            </a:spcAft>
            <a:buNone/>
          </a:pPr>
          <a:r>
            <a:rPr lang="en-US" sz="1500" b="1" kern="1200" dirty="0">
              <a:solidFill>
                <a:schemeClr val="tx1"/>
              </a:solidFill>
              <a:latin typeface="Arial" panose="020B0604020202020204" pitchFamily="34" charset="0"/>
              <a:cs typeface="Arial" panose="020B0604020202020204" pitchFamily="34" charset="0"/>
            </a:rPr>
            <a:t>Professional Rivalry </a:t>
          </a:r>
        </a:p>
        <a:p>
          <a:pPr marL="0" lvl="0" indent="0" algn="l" defTabSz="666750">
            <a:lnSpc>
              <a:spcPct val="150000"/>
            </a:lnSpc>
            <a:spcBef>
              <a:spcPct val="0"/>
            </a:spcBef>
            <a:spcAft>
              <a:spcPct val="35000"/>
            </a:spcAft>
            <a:buNone/>
          </a:pPr>
          <a:r>
            <a:rPr lang="en-US" sz="1500" b="1" kern="1200" dirty="0">
              <a:solidFill>
                <a:schemeClr val="tx1"/>
              </a:solidFill>
              <a:latin typeface="Arial" panose="020B0604020202020204" pitchFamily="34" charset="0"/>
              <a:cs typeface="Arial" panose="020B0604020202020204" pitchFamily="34" charset="0"/>
            </a:rPr>
            <a:t>(Dr. Fox Alaric):</a:t>
          </a:r>
          <a:endParaRPr lang="en-US" sz="1500" kern="1200" dirty="0">
            <a:solidFill>
              <a:schemeClr val="tx1"/>
            </a:solidFill>
            <a:latin typeface="Arial" panose="020B0604020202020204" pitchFamily="34" charset="0"/>
            <a:cs typeface="Arial" panose="020B0604020202020204" pitchFamily="34" charset="0"/>
          </a:endParaRPr>
        </a:p>
        <a:p>
          <a:pPr marL="114300" lvl="1" indent="-114300" algn="l" defTabSz="533400">
            <a:lnSpc>
              <a:spcPct val="150000"/>
            </a:lnSpc>
            <a:spcBef>
              <a:spcPct val="0"/>
            </a:spcBef>
            <a:spcAft>
              <a:spcPct val="15000"/>
            </a:spcAft>
            <a:buChar char="•"/>
          </a:pPr>
          <a:r>
            <a:rPr lang="en-US" sz="1200" kern="1200" dirty="0">
              <a:solidFill>
                <a:schemeClr val="tx1"/>
              </a:solidFill>
              <a:latin typeface="Arial" panose="020B0604020202020204" pitchFamily="34" charset="0"/>
              <a:cs typeface="Arial" panose="020B0604020202020204" pitchFamily="34" charset="0"/>
            </a:rPr>
            <a:t>Past conflicts with Dr. Alaric suggest a motive related to undermining Dr. Hart’s influence in the AI ethics debate.</a:t>
          </a:r>
        </a:p>
      </dsp:txBody>
      <dsp:txXfrm>
        <a:off x="1670" y="3303747"/>
        <a:ext cx="3566288" cy="2139773"/>
      </dsp:txXfrm>
    </dsp:sp>
    <dsp:sp modelId="{FE4687C1-F3A2-4BAC-954E-73DDFEAC65FF}">
      <dsp:nvSpPr>
        <dsp:cNvPr id="0" name=""/>
        <dsp:cNvSpPr/>
      </dsp:nvSpPr>
      <dsp:spPr>
        <a:xfrm>
          <a:off x="4388205" y="3303747"/>
          <a:ext cx="3566288" cy="2139773"/>
        </a:xfrm>
        <a:prstGeom prst="rect">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4751" tIns="183432" rIns="174751" bIns="183432" numCol="1" spcCol="1270" anchor="t" anchorCtr="0">
          <a:noAutofit/>
        </a:bodyPr>
        <a:lstStyle/>
        <a:p>
          <a:pPr marL="0" lvl="0" indent="0" algn="l" defTabSz="666750">
            <a:lnSpc>
              <a:spcPct val="150000"/>
            </a:lnSpc>
            <a:spcBef>
              <a:spcPct val="0"/>
            </a:spcBef>
            <a:spcAft>
              <a:spcPct val="35000"/>
            </a:spcAft>
            <a:buNone/>
          </a:pPr>
          <a:r>
            <a:rPr lang="en-US" sz="1500" b="1" kern="1200">
              <a:solidFill>
                <a:schemeClr val="tx1"/>
              </a:solidFill>
              <a:latin typeface="Arial" panose="020B0604020202020204" pitchFamily="34" charset="0"/>
              <a:cs typeface="Arial" panose="020B0604020202020204" pitchFamily="34" charset="0"/>
            </a:rPr>
            <a:t>Personal Conflict:</a:t>
          </a:r>
          <a:endParaRPr lang="en-US" sz="1500" kern="1200">
            <a:solidFill>
              <a:schemeClr val="tx1"/>
            </a:solidFill>
            <a:latin typeface="Arial" panose="020B0604020202020204" pitchFamily="34" charset="0"/>
            <a:cs typeface="Arial" panose="020B0604020202020204" pitchFamily="34" charset="0"/>
          </a:endParaRPr>
        </a:p>
        <a:p>
          <a:pPr marL="114300" lvl="1" indent="-114300" algn="l" defTabSz="533400">
            <a:lnSpc>
              <a:spcPct val="150000"/>
            </a:lnSpc>
            <a:spcBef>
              <a:spcPct val="0"/>
            </a:spcBef>
            <a:spcAft>
              <a:spcPct val="15000"/>
            </a:spcAft>
            <a:buChar char="•"/>
          </a:pPr>
          <a:r>
            <a:rPr lang="en-US" sz="1200" kern="1200" dirty="0">
              <a:solidFill>
                <a:schemeClr val="tx1"/>
              </a:solidFill>
              <a:latin typeface="Arial" panose="020B0604020202020204" pitchFamily="34" charset="0"/>
              <a:cs typeface="Arial" panose="020B0604020202020204" pitchFamily="34" charset="0"/>
            </a:rPr>
            <a:t>The SUV near her house hints at potential surveillance or abduction from her residence, requiring further investigation into personal threats.</a:t>
          </a:r>
        </a:p>
      </dsp:txBody>
      <dsp:txXfrm>
        <a:off x="4388205" y="3303747"/>
        <a:ext cx="3566288" cy="21397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7004CB-4B5F-41E3-B1FD-C1C8F12289F0}">
      <dsp:nvSpPr>
        <dsp:cNvPr id="0" name=""/>
        <dsp:cNvSpPr/>
      </dsp:nvSpPr>
      <dsp:spPr>
        <a:xfrm>
          <a:off x="712816" y="3280"/>
          <a:ext cx="4690021" cy="2814013"/>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US" sz="1200" b="0" kern="1200" dirty="0">
              <a:solidFill>
                <a:schemeClr val="tx1"/>
              </a:solidFill>
              <a:latin typeface="Arial" panose="020B0604020202020204" pitchFamily="34" charset="0"/>
              <a:cs typeface="Arial" panose="020B0604020202020204" pitchFamily="34" charset="0"/>
            </a:rPr>
            <a:t>Dr. Hart probably felt pressured to work on initiatives that went against her values because of her strong moral stance. In response to her criticism, companies with an interest in unethical AI practices may have threatened or taken other action (IJERT, n.d.).  In relation to her pressure what she was experiencing, I believe that she made the decision to go on vacation without informing anyone else. She desired to take a vacation from all of her concern, contemplate the next move she should take, and concentrate on what would be most beneficial for her.</a:t>
          </a:r>
        </a:p>
      </dsp:txBody>
      <dsp:txXfrm>
        <a:off x="795236" y="85700"/>
        <a:ext cx="4525181" cy="2649173"/>
      </dsp:txXfrm>
    </dsp:sp>
    <dsp:sp modelId="{A2E437F5-9500-42C3-A7B8-58ABAF88758D}">
      <dsp:nvSpPr>
        <dsp:cNvPr id="0" name=""/>
        <dsp:cNvSpPr/>
      </dsp:nvSpPr>
      <dsp:spPr>
        <a:xfrm>
          <a:off x="5423474" y="1381208"/>
          <a:ext cx="49714" cy="5815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23474" y="1392839"/>
        <a:ext cx="34800" cy="34894"/>
      </dsp:txXfrm>
    </dsp:sp>
    <dsp:sp modelId="{BF0A92FF-05A1-460D-BF63-AB3D309E6906}">
      <dsp:nvSpPr>
        <dsp:cNvPr id="0" name=""/>
        <dsp:cNvSpPr/>
      </dsp:nvSpPr>
      <dsp:spPr>
        <a:xfrm>
          <a:off x="5496639" y="3280"/>
          <a:ext cx="4690021" cy="2814013"/>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US" sz="1400" b="0" kern="1200" dirty="0">
              <a:solidFill>
                <a:schemeClr val="tx1"/>
              </a:solidFill>
              <a:latin typeface="Arial" panose="020B0604020202020204" pitchFamily="34" charset="0"/>
              <a:cs typeface="Arial" panose="020B0604020202020204" pitchFamily="34" charset="0"/>
            </a:rPr>
            <a:t>All indications point to the fact that the thief was looking for sensitive information, possibly even particulars of the "Harmony AI" system, given the condition of the important equipment. This indicates the possibility of competitor or internal spies engaging in corporate espionage with the intention of steal her innovations. </a:t>
          </a:r>
        </a:p>
      </dsp:txBody>
      <dsp:txXfrm>
        <a:off x="5579059" y="85700"/>
        <a:ext cx="4525181" cy="2649173"/>
      </dsp:txXfrm>
    </dsp:sp>
    <dsp:sp modelId="{D6080F88-AC06-4229-BEF5-E84169F6D79C}">
      <dsp:nvSpPr>
        <dsp:cNvPr id="0" name=""/>
        <dsp:cNvSpPr/>
      </dsp:nvSpPr>
      <dsp:spPr>
        <a:xfrm rot="5400000">
          <a:off x="7816793" y="2833708"/>
          <a:ext cx="49714" cy="5815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5400000">
        <a:off x="7824203" y="2837929"/>
        <a:ext cx="34894" cy="34800"/>
      </dsp:txXfrm>
    </dsp:sp>
    <dsp:sp modelId="{44EC2113-87DC-4149-9825-8F34796F7FDE}">
      <dsp:nvSpPr>
        <dsp:cNvPr id="0" name=""/>
        <dsp:cNvSpPr/>
      </dsp:nvSpPr>
      <dsp:spPr>
        <a:xfrm>
          <a:off x="5496639" y="2911093"/>
          <a:ext cx="4690021" cy="2814013"/>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150000"/>
            </a:lnSpc>
            <a:spcBef>
              <a:spcPct val="0"/>
            </a:spcBef>
            <a:spcAft>
              <a:spcPct val="35000"/>
            </a:spcAft>
            <a:buNone/>
          </a:pPr>
          <a:r>
            <a:rPr lang="en-US" sz="1300" b="0" kern="1200" dirty="0">
              <a:solidFill>
                <a:schemeClr val="tx1"/>
              </a:solidFill>
              <a:latin typeface="Arial" panose="020B0604020202020204" pitchFamily="34" charset="0"/>
              <a:cs typeface="Arial" panose="020B0604020202020204" pitchFamily="34" charset="0"/>
            </a:rPr>
            <a:t>Dr Fox Alaric from a rival company was one of the individuals that Dr Hart interacted with in research. There might have been a professional rivalry between them, which could have provided a motive for the </a:t>
          </a:r>
          <a:r>
            <a:rPr lang="en-US" sz="1300" b="0" kern="1200" dirty="0" err="1">
              <a:solidFill>
                <a:schemeClr val="tx1"/>
              </a:solidFill>
              <a:latin typeface="Arial" panose="020B0604020202020204" pitchFamily="34" charset="0"/>
              <a:cs typeface="Arial" panose="020B0604020202020204" pitchFamily="34" charset="0"/>
            </a:rPr>
            <a:t>rumours</a:t>
          </a:r>
          <a:r>
            <a:rPr lang="en-US" sz="1300" b="0" kern="1200" dirty="0">
              <a:solidFill>
                <a:schemeClr val="tx1"/>
              </a:solidFill>
              <a:latin typeface="Arial" panose="020B0604020202020204" pitchFamily="34" charset="0"/>
              <a:cs typeface="Arial" panose="020B0604020202020204" pitchFamily="34" charset="0"/>
            </a:rPr>
            <a:t> that Dr Hart and Dr Alaric disagreed on AI ethics. Rather than being a random crime, the evidence points to a planned act. Given the dispersion of the files throughout the lab, it is crucial to ascertain whether research data or any intriguing information was the intended target.</a:t>
          </a:r>
        </a:p>
      </dsp:txBody>
      <dsp:txXfrm>
        <a:off x="5579059" y="2993513"/>
        <a:ext cx="4525181" cy="2649173"/>
      </dsp:txXfrm>
    </dsp:sp>
    <dsp:sp modelId="{6B56BC70-2E16-4A2D-9F02-101581D636A6}">
      <dsp:nvSpPr>
        <dsp:cNvPr id="0" name=""/>
        <dsp:cNvSpPr/>
      </dsp:nvSpPr>
      <dsp:spPr>
        <a:xfrm rot="10800000">
          <a:off x="5426288" y="4289022"/>
          <a:ext cx="49714" cy="58156"/>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5441202" y="4300653"/>
        <a:ext cx="34800" cy="34894"/>
      </dsp:txXfrm>
    </dsp:sp>
    <dsp:sp modelId="{20D27113-E2B9-4412-AA1B-D83073AAD9CF}">
      <dsp:nvSpPr>
        <dsp:cNvPr id="0" name=""/>
        <dsp:cNvSpPr/>
      </dsp:nvSpPr>
      <dsp:spPr>
        <a:xfrm>
          <a:off x="712816" y="2911093"/>
          <a:ext cx="4690021" cy="2814013"/>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US" sz="1600" b="0" kern="1200" dirty="0">
              <a:solidFill>
                <a:schemeClr val="tx1"/>
              </a:solidFill>
              <a:latin typeface="Arial" panose="020B0604020202020204" pitchFamily="34" charset="0"/>
              <a:cs typeface="Arial" panose="020B0604020202020204" pitchFamily="34" charset="0"/>
            </a:rPr>
            <a:t>The SUV sighting close to her house raises the prospect of personal conflicts or threats unrelated to her professional life. This point of view requires for more investigation of her personal relationships and possible rivals</a:t>
          </a:r>
          <a:r>
            <a:rPr lang="en-US" sz="1200" b="0" kern="1200" dirty="0">
              <a:solidFill>
                <a:schemeClr val="tx1"/>
              </a:solidFill>
              <a:latin typeface="Arial" panose="020B0604020202020204" pitchFamily="34" charset="0"/>
              <a:cs typeface="Arial" panose="020B0604020202020204" pitchFamily="34" charset="0"/>
            </a:rPr>
            <a:t>.</a:t>
          </a:r>
        </a:p>
      </dsp:txBody>
      <dsp:txXfrm>
        <a:off x="795236" y="2993513"/>
        <a:ext cx="4525181" cy="2649173"/>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8E2AF0-9FD3-4BC7-A0EA-6780048FEA05}" type="datetimeFigureOut">
              <a:rPr lang="en-GB" smtClean="0"/>
              <a:t>23/03/2025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181488-9729-4FCE-915F-4E73279379F4}" type="slidenum">
              <a:rPr lang="en-GB" smtClean="0"/>
              <a:t>‹#›</a:t>
            </a:fld>
            <a:endParaRPr lang="en-GB"/>
          </a:p>
        </p:txBody>
      </p:sp>
    </p:spTree>
    <p:extLst>
      <p:ext uri="{BB962C8B-B14F-4D97-AF65-F5344CB8AC3E}">
        <p14:creationId xmlns:p14="http://schemas.microsoft.com/office/powerpoint/2010/main" val="19694525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181488-9729-4FCE-915F-4E73279379F4}" type="slidenum">
              <a:rPr lang="en-GB" smtClean="0"/>
              <a:t>3</a:t>
            </a:fld>
            <a:endParaRPr lang="en-GB"/>
          </a:p>
        </p:txBody>
      </p:sp>
    </p:spTree>
    <p:extLst>
      <p:ext uri="{BB962C8B-B14F-4D97-AF65-F5344CB8AC3E}">
        <p14:creationId xmlns:p14="http://schemas.microsoft.com/office/powerpoint/2010/main" val="2481716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181488-9729-4FCE-915F-4E73279379F4}" type="slidenum">
              <a:rPr lang="en-GB" smtClean="0"/>
              <a:t>5</a:t>
            </a:fld>
            <a:endParaRPr lang="en-GB"/>
          </a:p>
        </p:txBody>
      </p:sp>
    </p:spTree>
    <p:extLst>
      <p:ext uri="{BB962C8B-B14F-4D97-AF65-F5344CB8AC3E}">
        <p14:creationId xmlns:p14="http://schemas.microsoft.com/office/powerpoint/2010/main" val="3207706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443357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74389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411560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3/23/2025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919612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70263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252760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393064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58309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7118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83727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3432847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968534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86891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294464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34587625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69913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3/23/2025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417028251"/>
      </p:ext>
    </p:extLst>
  </p:cSld>
  <p:clrMap bg1="lt1" tx1="dk1" bg2="lt2" tx2="dk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 id="2147483806" r:id="rId12"/>
    <p:sldLayoutId id="2147483807" r:id="rId13"/>
    <p:sldLayoutId id="2147483808" r:id="rId14"/>
    <p:sldLayoutId id="2147483809" r:id="rId15"/>
    <p:sldLayoutId id="21474838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4.png"/><Relationship Id="rId7" Type="http://schemas.openxmlformats.org/officeDocument/2006/relationships/diagramQuickStyle" Target="../diagrams/quickStyle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5.svg"/><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5D429-1EF0-D2F0-77E2-F5048CCCC3D4}"/>
              </a:ext>
            </a:extLst>
          </p:cNvPr>
          <p:cNvSpPr>
            <a:spLocks noGrp="1"/>
          </p:cNvSpPr>
          <p:nvPr>
            <p:ph type="ctrTitle"/>
          </p:nvPr>
        </p:nvSpPr>
        <p:spPr>
          <a:xfrm>
            <a:off x="768039" y="2108201"/>
            <a:ext cx="9833548" cy="1325563"/>
          </a:xfrm>
        </p:spPr>
        <p:txBody>
          <a:bodyPr vert="horz" lIns="91440" tIns="45720" rIns="91440" bIns="45720" rtlCol="0" anchor="b">
            <a:normAutofit/>
          </a:bodyPr>
          <a:lstStyle/>
          <a:p>
            <a:pPr algn="ctr"/>
            <a:r>
              <a:rPr lang="en-US" sz="3600" b="1" i="1" kern="1200" dirty="0">
                <a:solidFill>
                  <a:schemeClr val="tx2"/>
                </a:solidFill>
                <a:latin typeface="+mj-lt"/>
                <a:ea typeface="+mj-ea"/>
                <a:cs typeface="+mj-cs"/>
              </a:rPr>
              <a:t>Individual Presentation </a:t>
            </a:r>
            <a:br>
              <a:rPr lang="en-US" sz="3600" b="1" i="1" kern="1200" dirty="0"/>
            </a:br>
            <a:r>
              <a:rPr lang="en-US" sz="3600" b="1" i="1" dirty="0">
                <a:solidFill>
                  <a:schemeClr val="tx2"/>
                </a:solidFill>
              </a:rPr>
              <a:t>T</a:t>
            </a:r>
            <a:r>
              <a:rPr lang="en-US" sz="3600" b="1" i="1" kern="1200" dirty="0">
                <a:solidFill>
                  <a:schemeClr val="tx2"/>
                </a:solidFill>
                <a:latin typeface="+mj-lt"/>
                <a:ea typeface="+mj-ea"/>
                <a:cs typeface="+mj-cs"/>
              </a:rPr>
              <a:t>he </a:t>
            </a:r>
            <a:r>
              <a:rPr lang="en-US" sz="3600" b="1" i="1" dirty="0" err="1">
                <a:solidFill>
                  <a:schemeClr val="tx2"/>
                </a:solidFill>
              </a:rPr>
              <a:t>Dissappearence</a:t>
            </a:r>
            <a:r>
              <a:rPr lang="en-US" sz="3600" b="1" i="1" kern="1200" dirty="0">
                <a:solidFill>
                  <a:schemeClr val="tx2"/>
                </a:solidFill>
                <a:latin typeface="+mj-lt"/>
                <a:ea typeface="+mj-ea"/>
                <a:cs typeface="+mj-cs"/>
              </a:rPr>
              <a:t> </a:t>
            </a:r>
            <a:r>
              <a:rPr lang="en-US" sz="3600" b="1" i="1" dirty="0">
                <a:solidFill>
                  <a:schemeClr val="tx2"/>
                </a:solidFill>
              </a:rPr>
              <a:t>of</a:t>
            </a:r>
            <a:r>
              <a:rPr lang="en-US" sz="3600" b="1" i="1" kern="1200" dirty="0">
                <a:solidFill>
                  <a:schemeClr val="tx2"/>
                </a:solidFill>
                <a:latin typeface="+mj-lt"/>
                <a:ea typeface="+mj-ea"/>
                <a:cs typeface="+mj-cs"/>
              </a:rPr>
              <a:t> </a:t>
            </a:r>
            <a:r>
              <a:rPr lang="en-US" sz="3600" b="1" i="1" dirty="0">
                <a:solidFill>
                  <a:schemeClr val="tx2"/>
                </a:solidFill>
              </a:rPr>
              <a:t>D</a:t>
            </a:r>
            <a:r>
              <a:rPr lang="en-US" sz="3600" b="1" i="1" kern="1200" dirty="0">
                <a:solidFill>
                  <a:schemeClr val="tx2"/>
                </a:solidFill>
                <a:latin typeface="+mj-lt"/>
                <a:ea typeface="+mj-ea"/>
                <a:cs typeface="+mj-cs"/>
              </a:rPr>
              <a:t>r. Hart</a:t>
            </a:r>
            <a:endParaRPr lang="en-US" dirty="0">
              <a:solidFill>
                <a:schemeClr val="tx2"/>
              </a:solidFill>
              <a:ea typeface="+mj-ea"/>
              <a:cs typeface="+mj-cs"/>
            </a:endParaRPr>
          </a:p>
        </p:txBody>
      </p:sp>
      <p:sp>
        <p:nvSpPr>
          <p:cNvPr id="3" name="Subtitle 2">
            <a:extLst>
              <a:ext uri="{FF2B5EF4-FFF2-40B4-BE49-F238E27FC236}">
                <a16:creationId xmlns:a16="http://schemas.microsoft.com/office/drawing/2014/main" id="{A10CF649-567B-CD07-5B42-BF6049EBDC15}"/>
              </a:ext>
            </a:extLst>
          </p:cNvPr>
          <p:cNvSpPr>
            <a:spLocks noGrp="1"/>
          </p:cNvSpPr>
          <p:nvPr>
            <p:ph type="subTitle" idx="1"/>
          </p:nvPr>
        </p:nvSpPr>
        <p:spPr>
          <a:xfrm>
            <a:off x="332559" y="4345677"/>
            <a:ext cx="5642548" cy="2330269"/>
          </a:xfrm>
        </p:spPr>
        <p:txBody>
          <a:bodyPr vert="horz" lIns="91440" tIns="45720" rIns="91440" bIns="45720" rtlCol="0">
            <a:normAutofit/>
          </a:bodyPr>
          <a:lstStyle/>
          <a:p>
            <a:pPr indent="-228600" algn="l">
              <a:buFont typeface="Arial" panose="020B0604020202020204" pitchFamily="34" charset="0"/>
              <a:buChar char="•"/>
            </a:pPr>
            <a:r>
              <a:rPr lang="en-US" sz="1800">
                <a:solidFill>
                  <a:schemeClr val="tx2"/>
                </a:solidFill>
              </a:rPr>
              <a:t>Module name: </a:t>
            </a:r>
            <a:r>
              <a:rPr lang="en-US" sz="1800" b="1">
                <a:solidFill>
                  <a:schemeClr val="tx2"/>
                </a:solidFill>
              </a:rPr>
              <a:t>Digital Skills for the Digital Era</a:t>
            </a:r>
          </a:p>
          <a:p>
            <a:pPr indent="-228600" algn="l">
              <a:buFont typeface="Arial" panose="020B0604020202020204" pitchFamily="34" charset="0"/>
              <a:buChar char="•"/>
            </a:pPr>
            <a:r>
              <a:rPr lang="en-US" sz="1800">
                <a:solidFill>
                  <a:schemeClr val="tx2"/>
                </a:solidFill>
              </a:rPr>
              <a:t>Module code: </a:t>
            </a:r>
            <a:r>
              <a:rPr lang="en-US" sz="1800" b="1">
                <a:solidFill>
                  <a:schemeClr val="tx2"/>
                </a:solidFill>
              </a:rPr>
              <a:t>BMSW4013</a:t>
            </a:r>
          </a:p>
          <a:p>
            <a:pPr indent="-228600" algn="l">
              <a:buFont typeface="Arial" panose="020B0604020202020204" pitchFamily="34" charset="0"/>
              <a:buChar char="•"/>
            </a:pPr>
            <a:r>
              <a:rPr lang="en-US" sz="1800">
                <a:solidFill>
                  <a:schemeClr val="tx2"/>
                </a:solidFill>
              </a:rPr>
              <a:t>Student name: </a:t>
            </a:r>
            <a:r>
              <a:rPr lang="en-US" sz="1800" b="1">
                <a:solidFill>
                  <a:schemeClr val="tx2"/>
                </a:solidFill>
              </a:rPr>
              <a:t>Roksana Gizynska</a:t>
            </a:r>
          </a:p>
          <a:p>
            <a:pPr indent="-228600" algn="l">
              <a:buFont typeface="Arial" panose="020B0604020202020204" pitchFamily="34" charset="0"/>
              <a:buChar char="•"/>
            </a:pPr>
            <a:r>
              <a:rPr lang="en-US" sz="1800">
                <a:solidFill>
                  <a:schemeClr val="tx2"/>
                </a:solidFill>
              </a:rPr>
              <a:t>Student number: </a:t>
            </a:r>
            <a:r>
              <a:rPr lang="en-US" sz="1800" b="1">
                <a:solidFill>
                  <a:schemeClr val="tx2"/>
                </a:solidFill>
              </a:rPr>
              <a:t>2422919</a:t>
            </a:r>
          </a:p>
          <a:p>
            <a:pPr indent="-228600" algn="l">
              <a:buFont typeface="Arial" panose="020B0604020202020204" pitchFamily="34" charset="0"/>
              <a:buChar char="•"/>
            </a:pPr>
            <a:r>
              <a:rPr lang="en-US" sz="1800">
                <a:solidFill>
                  <a:schemeClr val="tx2"/>
                </a:solidFill>
              </a:rPr>
              <a:t>Lecturer name: </a:t>
            </a:r>
            <a:r>
              <a:rPr lang="en-US" sz="1800" b="1">
                <a:solidFill>
                  <a:schemeClr val="tx2"/>
                </a:solidFill>
              </a:rPr>
              <a:t>Ffion </a:t>
            </a:r>
            <a:r>
              <a:rPr lang="en-US" sz="1800" b="1" err="1">
                <a:solidFill>
                  <a:schemeClr val="tx2"/>
                </a:solidFill>
              </a:rPr>
              <a:t>Cumberpatch</a:t>
            </a:r>
            <a:endParaRPr lang="en-US" sz="1800" b="1">
              <a:solidFill>
                <a:schemeClr val="tx2"/>
              </a:solidFill>
            </a:endParaRPr>
          </a:p>
          <a:p>
            <a:pPr indent="-228600" algn="l">
              <a:buFont typeface="Arial" panose="020B0604020202020204" pitchFamily="34" charset="0"/>
              <a:buChar char="•"/>
            </a:pPr>
            <a:endParaRPr lang="en-US" sz="1800">
              <a:solidFill>
                <a:schemeClr val="tx2"/>
              </a:solidFill>
            </a:endParaRPr>
          </a:p>
        </p:txBody>
      </p:sp>
      <p:pic>
        <p:nvPicPr>
          <p:cNvPr id="1026" name="Picture 2" descr="University of Wales Trinity Saint David | Ranking, Courses | SI-UK Nepal">
            <a:extLst>
              <a:ext uri="{FF2B5EF4-FFF2-40B4-BE49-F238E27FC236}">
                <a16:creationId xmlns:a16="http://schemas.microsoft.com/office/drawing/2014/main" id="{EE10D8C7-BCD2-CB23-866A-30601E621C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07351" y="-5177"/>
            <a:ext cx="4887512" cy="19135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82464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5034C-793A-7B98-823D-8C16CA61D543}"/>
              </a:ext>
            </a:extLst>
          </p:cNvPr>
          <p:cNvSpPr>
            <a:spLocks noGrp="1"/>
          </p:cNvSpPr>
          <p:nvPr>
            <p:ph type="title"/>
          </p:nvPr>
        </p:nvSpPr>
        <p:spPr>
          <a:xfrm>
            <a:off x="2322576" y="234696"/>
            <a:ext cx="6424440" cy="1320800"/>
          </a:xfrm>
        </p:spPr>
        <p:txBody>
          <a:bodyPr>
            <a:normAutofit fontScale="90000"/>
          </a:bodyPr>
          <a:lstStyle/>
          <a:p>
            <a:pPr marL="0" indent="0">
              <a:lnSpc>
                <a:spcPct val="150000"/>
              </a:lnSpc>
              <a:buNone/>
            </a:pPr>
            <a:r>
              <a:rPr lang="en-GB" b="1" u="sng" dirty="0"/>
              <a:t>Introduction</a:t>
            </a:r>
            <a:br>
              <a:rPr lang="en-GB" b="1" u="sng" dirty="0"/>
            </a:br>
            <a:r>
              <a:rPr lang="en-US" sz="2300" b="1" dirty="0">
                <a:latin typeface="Arial"/>
                <a:ea typeface="+mn-lt"/>
                <a:cs typeface="+mn-lt"/>
              </a:rPr>
              <a:t>The Mysterious Disappearance of Dr. Dana Hart</a:t>
            </a:r>
            <a:br>
              <a:rPr lang="en-US" sz="2300" b="1" dirty="0">
                <a:latin typeface="Arial"/>
              </a:rPr>
            </a:br>
            <a:r>
              <a:rPr lang="en-US" sz="1400" b="1" dirty="0">
                <a:ea typeface="+mn-lt"/>
                <a:cs typeface="+mn-lt"/>
              </a:rPr>
              <a:t>The purpose of this presentation is t</a:t>
            </a:r>
            <a:r>
              <a:rPr lang="en-US" sz="1400" dirty="0">
                <a:ea typeface="+mn-lt"/>
                <a:cs typeface="+mn-lt"/>
              </a:rPr>
              <a:t>o investigate her disappearance and uncover key evidence, possible motives, explanations and conclusion.</a:t>
            </a:r>
            <a:br>
              <a:rPr lang="en-US" sz="1400" dirty="0">
                <a:ea typeface="+mn-lt"/>
                <a:cs typeface="+mn-lt"/>
              </a:rPr>
            </a:br>
            <a:endParaRPr lang="en-GB" b="1" u="sng" dirty="0"/>
          </a:p>
        </p:txBody>
      </p:sp>
      <p:pic>
        <p:nvPicPr>
          <p:cNvPr id="3" name="Picture 2" descr="A close up of a person&#10;&#10;AI-generated content may be incorrect.">
            <a:extLst>
              <a:ext uri="{FF2B5EF4-FFF2-40B4-BE49-F238E27FC236}">
                <a16:creationId xmlns:a16="http://schemas.microsoft.com/office/drawing/2014/main" id="{A9296F13-F60C-5472-FE85-BCCE7FA04250}"/>
              </a:ext>
            </a:extLst>
          </p:cNvPr>
          <p:cNvPicPr>
            <a:picLocks noChangeAspect="1"/>
          </p:cNvPicPr>
          <p:nvPr/>
        </p:nvPicPr>
        <p:blipFill>
          <a:blip r:embed="rId2"/>
          <a:srcRect l="73328" t="9091" r="8486"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339" name="Isosceles Triangle 33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4" name="Diagram 3">
            <a:extLst>
              <a:ext uri="{FF2B5EF4-FFF2-40B4-BE49-F238E27FC236}">
                <a16:creationId xmlns:a16="http://schemas.microsoft.com/office/drawing/2014/main" id="{9B8E4032-A8CD-FA39-DB75-95514766F9B3}"/>
              </a:ext>
            </a:extLst>
          </p:cNvPr>
          <p:cNvGraphicFramePr/>
          <p:nvPr>
            <p:extLst>
              <p:ext uri="{D42A27DB-BD31-4B8C-83A1-F6EECF244321}">
                <p14:modId xmlns:p14="http://schemas.microsoft.com/office/powerpoint/2010/main" val="2490890725"/>
              </p:ext>
            </p:extLst>
          </p:nvPr>
        </p:nvGraphicFramePr>
        <p:xfrm>
          <a:off x="2322576" y="2404872"/>
          <a:ext cx="9774938" cy="4328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7975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4" name="Rectangle 383">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7" name="Title 376">
            <a:extLst>
              <a:ext uri="{FF2B5EF4-FFF2-40B4-BE49-F238E27FC236}">
                <a16:creationId xmlns:a16="http://schemas.microsoft.com/office/drawing/2014/main" id="{B5C31908-69EF-BD47-0FF0-26CA3D253C96}"/>
              </a:ext>
            </a:extLst>
          </p:cNvPr>
          <p:cNvSpPr>
            <a:spLocks noGrp="1"/>
          </p:cNvSpPr>
          <p:nvPr>
            <p:ph type="title"/>
          </p:nvPr>
        </p:nvSpPr>
        <p:spPr>
          <a:xfrm>
            <a:off x="45289" y="1763486"/>
            <a:ext cx="3547581" cy="4093028"/>
          </a:xfrm>
        </p:spPr>
        <p:txBody>
          <a:bodyPr anchor="ctr">
            <a:normAutofit fontScale="90000"/>
          </a:bodyPr>
          <a:lstStyle/>
          <a:p>
            <a:pPr algn="ctr"/>
            <a:r>
              <a:rPr lang="en-GB" sz="4400" dirty="0"/>
              <a:t>Facts </a:t>
            </a:r>
            <a:br>
              <a:rPr lang="en-GB" sz="4400" dirty="0"/>
            </a:br>
            <a:r>
              <a:rPr lang="en-GB" sz="4400" dirty="0"/>
              <a:t>Evidence </a:t>
            </a:r>
            <a:br>
              <a:rPr lang="en-GB" sz="4400" dirty="0"/>
            </a:br>
            <a:r>
              <a:rPr lang="en-GB" sz="4400" dirty="0"/>
              <a:t>and</a:t>
            </a:r>
            <a:br>
              <a:rPr lang="en-GB" sz="4400" dirty="0"/>
            </a:br>
            <a:r>
              <a:rPr lang="en-GB" sz="4400" dirty="0"/>
              <a:t>Witness Statements </a:t>
            </a:r>
            <a:br>
              <a:rPr lang="en-GB" sz="4400" dirty="0"/>
            </a:br>
            <a:endParaRPr lang="en-US" sz="4400" dirty="0"/>
          </a:p>
        </p:txBody>
      </p:sp>
      <p:grpSp>
        <p:nvGrpSpPr>
          <p:cNvPr id="386" name="Group 385">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387" name="Straight Connector 386">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388" name="Straight Connector 387">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389"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0"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1" name="Isosceles Triangle 390">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2"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3"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4"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5" name="Isosceles Triangle 394">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97" name="Rectangle 396">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4" name="TextBox 243">
            <a:extLst>
              <a:ext uri="{FF2B5EF4-FFF2-40B4-BE49-F238E27FC236}">
                <a16:creationId xmlns:a16="http://schemas.microsoft.com/office/drawing/2014/main" id="{8B988C04-3003-5107-DDCD-9497E7934725}"/>
              </a:ext>
            </a:extLst>
          </p:cNvPr>
          <p:cNvSpPr txBox="1"/>
          <p:nvPr/>
        </p:nvSpPr>
        <p:spPr>
          <a:xfrm>
            <a:off x="445340" y="116175"/>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379" name="Content Placeholder 373">
            <a:extLst>
              <a:ext uri="{FF2B5EF4-FFF2-40B4-BE49-F238E27FC236}">
                <a16:creationId xmlns:a16="http://schemas.microsoft.com/office/drawing/2014/main" id="{BAAFE985-A8B5-DC6C-666E-50C04608D6EB}"/>
              </a:ext>
            </a:extLst>
          </p:cNvPr>
          <p:cNvGraphicFramePr>
            <a:graphicFrameLocks noGrp="1"/>
          </p:cNvGraphicFramePr>
          <p:nvPr>
            <p:ph idx="1"/>
            <p:extLst>
              <p:ext uri="{D42A27DB-BD31-4B8C-83A1-F6EECF244321}">
                <p14:modId xmlns:p14="http://schemas.microsoft.com/office/powerpoint/2010/main" val="2705130898"/>
              </p:ext>
            </p:extLst>
          </p:nvPr>
        </p:nvGraphicFramePr>
        <p:xfrm>
          <a:off x="800100" y="181250"/>
          <a:ext cx="15854738" cy="64870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17884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D0A0B-9D3C-4016-03BF-8C2BA6B7F967}"/>
              </a:ext>
            </a:extLst>
          </p:cNvPr>
          <p:cNvSpPr>
            <a:spLocks noGrp="1"/>
          </p:cNvSpPr>
          <p:nvPr>
            <p:ph type="title"/>
          </p:nvPr>
        </p:nvSpPr>
        <p:spPr>
          <a:xfrm>
            <a:off x="3285294" y="260094"/>
            <a:ext cx="6787719" cy="718289"/>
          </a:xfrm>
        </p:spPr>
        <p:txBody>
          <a:bodyPr>
            <a:normAutofit/>
          </a:bodyPr>
          <a:lstStyle/>
          <a:p>
            <a:pPr algn="ctr"/>
            <a:r>
              <a:rPr lang="en-US" dirty="0">
                <a:latin typeface="Trebuchet MS"/>
              </a:rPr>
              <a:t>Possible Theories </a:t>
            </a:r>
          </a:p>
          <a:p>
            <a:endParaRPr lang="en-US" dirty="0"/>
          </a:p>
        </p:txBody>
      </p:sp>
      <p:pic>
        <p:nvPicPr>
          <p:cNvPr id="10" name="Picture 9" descr="Pins and thread forming a heptagon">
            <a:extLst>
              <a:ext uri="{FF2B5EF4-FFF2-40B4-BE49-F238E27FC236}">
                <a16:creationId xmlns:a16="http://schemas.microsoft.com/office/drawing/2014/main" id="{8A89960D-C13E-2DDB-3625-120A8228A1EE}"/>
              </a:ext>
            </a:extLst>
          </p:cNvPr>
          <p:cNvPicPr>
            <a:picLocks noChangeAspect="1"/>
          </p:cNvPicPr>
          <p:nvPr/>
        </p:nvPicPr>
        <p:blipFill>
          <a:blip r:embed="rId2"/>
          <a:srcRect l="36083" t="3427" r="38253" b="-2"/>
          <a:stretch/>
        </p:blipFill>
        <p:spPr>
          <a:xfrm>
            <a:off x="115206" y="10"/>
            <a:ext cx="2370758" cy="685885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a:scene3d>
            <a:camera prst="perspectiveFront" fov="5400000"/>
            <a:lightRig rig="threePt" dir="t">
              <a:rot lat="0" lon="0" rev="2100000"/>
            </a:lightRig>
          </a:scene3d>
          <a:sp3d extrusionH="25400">
            <a:bevelT w="304800" h="152400" prst="hardEdge"/>
            <a:extrusionClr>
              <a:srgbClr val="000000"/>
            </a:extrusionClr>
          </a:sp3d>
        </p:spPr>
      </p:pic>
      <p:sp>
        <p:nvSpPr>
          <p:cNvPr id="44" name="Isosceles Triangle 43">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Date Placeholder 3">
            <a:extLst>
              <a:ext uri="{FF2B5EF4-FFF2-40B4-BE49-F238E27FC236}">
                <a16:creationId xmlns:a16="http://schemas.microsoft.com/office/drawing/2014/main" id="{58F16D69-F240-E4AA-C4EB-A144D1EC7631}"/>
              </a:ext>
            </a:extLst>
          </p:cNvPr>
          <p:cNvSpPr>
            <a:spLocks noGrp="1"/>
          </p:cNvSpPr>
          <p:nvPr>
            <p:ph type="dt" sz="half" idx="10"/>
          </p:nvPr>
        </p:nvSpPr>
        <p:spPr>
          <a:xfrm>
            <a:off x="6679155" y="6041362"/>
            <a:ext cx="1437917" cy="365125"/>
          </a:xfrm>
        </p:spPr>
        <p:txBody>
          <a:bodyPr>
            <a:normAutofit/>
          </a:bodyPr>
          <a:lstStyle/>
          <a:p>
            <a:pPr>
              <a:spcAft>
                <a:spcPts val="600"/>
              </a:spcAft>
            </a:pPr>
            <a:fld id="{738D1179-C050-4AF4-9CEE-FD8C3506FBDB}" type="datetime1">
              <a:rPr lang="en-US"/>
              <a:pPr>
                <a:spcAft>
                  <a:spcPts val="600"/>
                </a:spcAft>
              </a:pPr>
              <a:t>3/23/2025</a:t>
            </a:fld>
            <a:endParaRPr lang="en-US"/>
          </a:p>
        </p:txBody>
      </p:sp>
      <p:sp>
        <p:nvSpPr>
          <p:cNvPr id="5" name="Footer Placeholder 4">
            <a:extLst>
              <a:ext uri="{FF2B5EF4-FFF2-40B4-BE49-F238E27FC236}">
                <a16:creationId xmlns:a16="http://schemas.microsoft.com/office/drawing/2014/main" id="{06CB58BB-0F90-FFE8-C646-47D3FE8DBF07}"/>
              </a:ext>
            </a:extLst>
          </p:cNvPr>
          <p:cNvSpPr>
            <a:spLocks noGrp="1"/>
          </p:cNvSpPr>
          <p:nvPr>
            <p:ph type="ftr" sz="quarter" idx="11"/>
          </p:nvPr>
        </p:nvSpPr>
        <p:spPr>
          <a:xfrm>
            <a:off x="2849563" y="6041362"/>
            <a:ext cx="4125383" cy="365125"/>
          </a:xfrm>
        </p:spPr>
        <p:txBody>
          <a:bodyP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A723DF3-CD86-8608-CCFD-B6D076CF8241}"/>
              </a:ext>
            </a:extLst>
          </p:cNvPr>
          <p:cNvSpPr>
            <a:spLocks noGrp="1"/>
          </p:cNvSpPr>
          <p:nvPr>
            <p:ph type="sldNum" sz="quarter" idx="12"/>
          </p:nvPr>
        </p:nvSpPr>
        <p:spPr>
          <a:xfrm>
            <a:off x="8590663" y="6041362"/>
            <a:ext cx="683339" cy="365125"/>
          </a:xfrm>
        </p:spPr>
        <p:txBody>
          <a:bodyPr>
            <a:normAutofit/>
          </a:bodyPr>
          <a:lstStyle/>
          <a:p>
            <a:pPr>
              <a:spcAft>
                <a:spcPts val="600"/>
              </a:spcAft>
            </a:pPr>
            <a:fld id="{CC057153-B650-4DEB-B370-79DDCFDCE934}" type="slidenum">
              <a:rPr lang="en-US" dirty="0"/>
              <a:pPr>
                <a:spcAft>
                  <a:spcPts val="600"/>
                </a:spcAft>
              </a:pPr>
              <a:t>4</a:t>
            </a:fld>
            <a:endParaRPr lang="en-US"/>
          </a:p>
        </p:txBody>
      </p:sp>
      <p:graphicFrame>
        <p:nvGraphicFramePr>
          <p:cNvPr id="39" name="Content Placeholder 7">
            <a:extLst>
              <a:ext uri="{FF2B5EF4-FFF2-40B4-BE49-F238E27FC236}">
                <a16:creationId xmlns:a16="http://schemas.microsoft.com/office/drawing/2014/main" id="{6F989F00-AA38-B3FE-773D-32E1E965F865}"/>
              </a:ext>
            </a:extLst>
          </p:cNvPr>
          <p:cNvGraphicFramePr>
            <a:graphicFrameLocks noGrp="1"/>
          </p:cNvGraphicFramePr>
          <p:nvPr>
            <p:ph idx="1"/>
            <p:extLst>
              <p:ext uri="{D42A27DB-BD31-4B8C-83A1-F6EECF244321}">
                <p14:modId xmlns:p14="http://schemas.microsoft.com/office/powerpoint/2010/main" val="1585517336"/>
              </p:ext>
            </p:extLst>
          </p:nvPr>
        </p:nvGraphicFramePr>
        <p:xfrm>
          <a:off x="2701072" y="1070752"/>
          <a:ext cx="7956165" cy="5787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18347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7C0ECBB-DC53-E6C7-BEF5-2DE39BA94AC5}"/>
              </a:ext>
            </a:extLst>
          </p:cNvPr>
          <p:cNvSpPr>
            <a:spLocks noGrp="1"/>
          </p:cNvSpPr>
          <p:nvPr>
            <p:ph type="title"/>
          </p:nvPr>
        </p:nvSpPr>
        <p:spPr>
          <a:xfrm>
            <a:off x="5876929" y="4175"/>
            <a:ext cx="4857455" cy="787238"/>
          </a:xfrm>
        </p:spPr>
        <p:txBody>
          <a:bodyPr anchor="ctr">
            <a:normAutofit/>
          </a:bodyPr>
          <a:lstStyle/>
          <a:p>
            <a:r>
              <a:rPr lang="en-US">
                <a:solidFill>
                  <a:srgbClr val="FFFFFF"/>
                </a:solidFill>
              </a:rPr>
              <a:t>Explanations </a:t>
            </a:r>
          </a:p>
        </p:txBody>
      </p:sp>
      <p:pic>
        <p:nvPicPr>
          <p:cNvPr id="7" name="Graphic 6" descr="Confused Person">
            <a:extLst>
              <a:ext uri="{FF2B5EF4-FFF2-40B4-BE49-F238E27FC236}">
                <a16:creationId xmlns:a16="http://schemas.microsoft.com/office/drawing/2014/main" id="{A1E29148-7B5F-27A6-FAF9-F2C02C76D31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0009" y="1722514"/>
            <a:ext cx="2886007" cy="3856774"/>
          </a:xfrm>
          <a:prstGeom prst="rect">
            <a:avLst/>
          </a:prstGeom>
        </p:spPr>
      </p:pic>
      <p:graphicFrame>
        <p:nvGraphicFramePr>
          <p:cNvPr id="30" name="Content Placeholder 2">
            <a:extLst>
              <a:ext uri="{FF2B5EF4-FFF2-40B4-BE49-F238E27FC236}">
                <a16:creationId xmlns:a16="http://schemas.microsoft.com/office/drawing/2014/main" id="{F9D7A25C-FF5F-DE75-BA65-7D0F4F52AC38}"/>
              </a:ext>
            </a:extLst>
          </p:cNvPr>
          <p:cNvGraphicFramePr>
            <a:graphicFrameLocks noGrp="1"/>
          </p:cNvGraphicFramePr>
          <p:nvPr>
            <p:ph idx="1"/>
            <p:extLst>
              <p:ext uri="{D42A27DB-BD31-4B8C-83A1-F6EECF244321}">
                <p14:modId xmlns:p14="http://schemas.microsoft.com/office/powerpoint/2010/main" val="327223087"/>
              </p:ext>
            </p:extLst>
          </p:nvPr>
        </p:nvGraphicFramePr>
        <p:xfrm>
          <a:off x="1801368" y="882959"/>
          <a:ext cx="10899478" cy="572838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8374583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3F061-C8AA-F580-4971-191AB2DBE96A}"/>
              </a:ext>
            </a:extLst>
          </p:cNvPr>
          <p:cNvSpPr>
            <a:spLocks noGrp="1"/>
          </p:cNvSpPr>
          <p:nvPr>
            <p:ph type="title"/>
          </p:nvPr>
        </p:nvSpPr>
        <p:spPr>
          <a:xfrm>
            <a:off x="677334" y="609600"/>
            <a:ext cx="8596668" cy="1320800"/>
          </a:xfrm>
        </p:spPr>
        <p:txBody>
          <a:bodyPr anchor="t">
            <a:normAutofit/>
          </a:bodyPr>
          <a:lstStyle/>
          <a:p>
            <a:r>
              <a:rPr lang="en-US" dirty="0"/>
              <a:t>Conclusion</a:t>
            </a:r>
            <a:br>
              <a:rPr lang="en-US" dirty="0"/>
            </a:br>
            <a:endParaRPr lang="en-US" dirty="0"/>
          </a:p>
        </p:txBody>
      </p:sp>
      <p:pic>
        <p:nvPicPr>
          <p:cNvPr id="30" name="Graphic 29" descr="Gavel">
            <a:extLst>
              <a:ext uri="{FF2B5EF4-FFF2-40B4-BE49-F238E27FC236}">
                <a16:creationId xmlns:a16="http://schemas.microsoft.com/office/drawing/2014/main" id="{5D115E9A-6089-AAFB-E28E-C942C843D92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7474" y="2159331"/>
            <a:ext cx="2915973" cy="2915973"/>
          </a:xfrm>
          <a:prstGeom prst="rect">
            <a:avLst/>
          </a:prstGeom>
        </p:spPr>
      </p:pic>
      <p:sp>
        <p:nvSpPr>
          <p:cNvPr id="3" name="Content Placeholder 2">
            <a:extLst>
              <a:ext uri="{FF2B5EF4-FFF2-40B4-BE49-F238E27FC236}">
                <a16:creationId xmlns:a16="http://schemas.microsoft.com/office/drawing/2014/main" id="{56B39ABC-607A-BF24-A3D2-0E39C3A52161}"/>
              </a:ext>
            </a:extLst>
          </p:cNvPr>
          <p:cNvSpPr>
            <a:spLocks noGrp="1"/>
          </p:cNvSpPr>
          <p:nvPr>
            <p:ph idx="1"/>
          </p:nvPr>
        </p:nvSpPr>
        <p:spPr>
          <a:xfrm>
            <a:off x="3602736" y="804672"/>
            <a:ext cx="6071616" cy="6053328"/>
          </a:xfrm>
        </p:spPr>
        <p:txBody>
          <a:bodyPr vert="horz" lIns="91440" tIns="45720" rIns="91440" bIns="45720" rtlCol="0">
            <a:normAutofit/>
          </a:bodyPr>
          <a:lstStyle/>
          <a:p>
            <a:pPr marL="0" indent="0">
              <a:lnSpc>
                <a:spcPct val="150000"/>
              </a:lnSpc>
              <a:buNone/>
            </a:pPr>
            <a:r>
              <a:rPr lang="en-US" sz="1400" dirty="0">
                <a:latin typeface="Arial" panose="020B0604020202020204" pitchFamily="34" charset="0"/>
                <a:ea typeface="+mn-lt"/>
                <a:cs typeface="Arial" panose="020B0604020202020204" pitchFamily="34" charset="0"/>
              </a:rPr>
              <a:t>	In conclusion, Dr Dana Hart's disappearance is still a mystery because the case is so complicated, and there isn't enough evidences to have a proof of the point to makes clear motive or individual involved. </a:t>
            </a:r>
          </a:p>
          <a:p>
            <a:pPr marL="0" indent="0">
              <a:lnSpc>
                <a:spcPct val="150000"/>
              </a:lnSpc>
              <a:buNone/>
            </a:pPr>
            <a:r>
              <a:rPr lang="en-US" sz="1400" dirty="0">
                <a:latin typeface="Arial" panose="020B0604020202020204" pitchFamily="34" charset="0"/>
                <a:ea typeface="+mn-lt"/>
                <a:cs typeface="Arial" panose="020B0604020202020204" pitchFamily="34" charset="0"/>
              </a:rPr>
              <a:t>The chaos in her lab, witness accounts, and her professional conflicts are all strong indicators, but they're not conclusive enough to draw any clear judgements also, theories regarding everything from corporate spying and professional sabotage to personal conflict and show how complicated the explanations could be. Investigators have a hard time moving forward because they don't have enough forensic proof and surveillance evidence. </a:t>
            </a:r>
          </a:p>
          <a:p>
            <a:pPr marL="0" indent="0">
              <a:lnSpc>
                <a:spcPct val="150000"/>
              </a:lnSpc>
              <a:buNone/>
            </a:pPr>
            <a:r>
              <a:rPr lang="en-US" sz="1400" dirty="0">
                <a:latin typeface="Arial" panose="020B0604020202020204" pitchFamily="34" charset="0"/>
                <a:ea typeface="+mn-lt"/>
                <a:cs typeface="Arial" panose="020B0604020202020204" pitchFamily="34" charset="0"/>
              </a:rPr>
              <a:t>	To solve this case, we'll need to do a deeper investigation, examine key people more closely, and carefully look at Dr Hart's digital and professional record. Until then, we won't know the truth about what investigate to her. Maybe she just took a break and rested from her professional career. This shows how challenging it's to investigate into high-stakes cases involving moral dilemmas in advanced AI research.</a:t>
            </a:r>
            <a:endParaRPr lang="en-US" sz="1400" dirty="0">
              <a:latin typeface="Arial" panose="020B0604020202020204" pitchFamily="34" charset="0"/>
              <a:cs typeface="Arial" panose="020B0604020202020204" pitchFamily="34" charset="0"/>
            </a:endParaRPr>
          </a:p>
          <a:p>
            <a:pPr>
              <a:lnSpc>
                <a:spcPct val="90000"/>
              </a:lnSpc>
            </a:pPr>
            <a:endParaRPr lang="en-US" sz="1400" dirty="0"/>
          </a:p>
        </p:txBody>
      </p:sp>
    </p:spTree>
    <p:extLst>
      <p:ext uri="{BB962C8B-B14F-4D97-AF65-F5344CB8AC3E}">
        <p14:creationId xmlns:p14="http://schemas.microsoft.com/office/powerpoint/2010/main" val="10479692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 name="Group 29">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2" name="Straight Connector 31">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34" name="Picture 33" descr="Sticky notes with question marks">
            <a:extLst>
              <a:ext uri="{FF2B5EF4-FFF2-40B4-BE49-F238E27FC236}">
                <a16:creationId xmlns:a16="http://schemas.microsoft.com/office/drawing/2014/main" id="{1C044DAC-47ED-CC38-5DC5-488DF5726A2C}"/>
              </a:ext>
            </a:extLst>
          </p:cNvPr>
          <p:cNvPicPr>
            <a:picLocks noChangeAspect="1"/>
          </p:cNvPicPr>
          <p:nvPr/>
        </p:nvPicPr>
        <p:blipFill>
          <a:blip r:embed="rId2">
            <a:duotone>
              <a:prstClr val="black"/>
              <a:prstClr val="white"/>
            </a:duotone>
          </a:blip>
          <a:srcRect l="25085" t="9090" r="12497" b="7"/>
          <a:stretch/>
        </p:blipFill>
        <p:spPr>
          <a:xfrm>
            <a:off x="3313793" y="-2"/>
            <a:ext cx="7065281" cy="6871608"/>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07FA6886-A250-DBC2-0FAE-DD8202693D7C}"/>
              </a:ext>
            </a:extLst>
          </p:cNvPr>
          <p:cNvSpPr>
            <a:spLocks noGrp="1"/>
          </p:cNvSpPr>
          <p:nvPr>
            <p:ph type="title"/>
          </p:nvPr>
        </p:nvSpPr>
        <p:spPr>
          <a:xfrm>
            <a:off x="287866" y="1705880"/>
            <a:ext cx="4402337" cy="3008628"/>
          </a:xfrm>
        </p:spPr>
        <p:txBody>
          <a:bodyPr vert="horz" lIns="91440" tIns="45720" rIns="91440" bIns="45720" rtlCol="0" anchor="b">
            <a:normAutofit/>
          </a:bodyPr>
          <a:lstStyle/>
          <a:p>
            <a:pPr algn="r"/>
            <a:r>
              <a:rPr lang="en-US" sz="4800">
                <a:solidFill>
                  <a:schemeClr val="tx1"/>
                </a:solidFill>
              </a:rPr>
              <a:t>Any Questions?</a:t>
            </a:r>
            <a:br>
              <a:rPr lang="en-US" sz="4800">
                <a:solidFill>
                  <a:srgbClr val="C00000"/>
                </a:solidFill>
              </a:rPr>
            </a:br>
            <a:endParaRPr lang="en-US" sz="4800"/>
          </a:p>
        </p:txBody>
      </p:sp>
      <p:cxnSp>
        <p:nvCxnSpPr>
          <p:cNvPr id="21" name="Straight Connector 20">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7944940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D9D83-EDE5-48CC-0F9D-364A8D000CCE}"/>
              </a:ext>
            </a:extLst>
          </p:cNvPr>
          <p:cNvSpPr>
            <a:spLocks noGrp="1"/>
          </p:cNvSpPr>
          <p:nvPr>
            <p:ph type="title"/>
          </p:nvPr>
        </p:nvSpPr>
        <p:spPr>
          <a:xfrm>
            <a:off x="677334" y="609600"/>
            <a:ext cx="8596668" cy="1320800"/>
          </a:xfrm>
        </p:spPr>
        <p:txBody>
          <a:bodyPr anchor="t">
            <a:normAutofit/>
          </a:bodyPr>
          <a:lstStyle/>
          <a:p>
            <a:r>
              <a:rPr lang="en-US"/>
              <a:t>References</a:t>
            </a:r>
            <a:br>
              <a:rPr lang="en-US"/>
            </a:br>
            <a:endParaRPr lang="en-US"/>
          </a:p>
        </p:txBody>
      </p:sp>
      <p:pic>
        <p:nvPicPr>
          <p:cNvPr id="7" name="Graphic 6" descr="Robot">
            <a:extLst>
              <a:ext uri="{FF2B5EF4-FFF2-40B4-BE49-F238E27FC236}">
                <a16:creationId xmlns:a16="http://schemas.microsoft.com/office/drawing/2014/main" id="{00D9E026-A8FD-7335-BAB4-093BAA11712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43883" y="2445081"/>
            <a:ext cx="2915973" cy="2915973"/>
          </a:xfrm>
          <a:prstGeom prst="rect">
            <a:avLst/>
          </a:prstGeom>
        </p:spPr>
      </p:pic>
      <p:sp>
        <p:nvSpPr>
          <p:cNvPr id="3" name="Content Placeholder 2">
            <a:extLst>
              <a:ext uri="{FF2B5EF4-FFF2-40B4-BE49-F238E27FC236}">
                <a16:creationId xmlns:a16="http://schemas.microsoft.com/office/drawing/2014/main" id="{743531BF-5904-A318-68B2-DBFB2E66118F}"/>
              </a:ext>
            </a:extLst>
          </p:cNvPr>
          <p:cNvSpPr>
            <a:spLocks noGrp="1"/>
          </p:cNvSpPr>
          <p:nvPr>
            <p:ph idx="1"/>
          </p:nvPr>
        </p:nvSpPr>
        <p:spPr>
          <a:xfrm>
            <a:off x="2451312" y="1443736"/>
            <a:ext cx="8960399" cy="5267960"/>
          </a:xfrm>
        </p:spPr>
        <p:txBody>
          <a:bodyPr vert="horz" lIns="91440" tIns="45720" rIns="91440" bIns="45720" rtlCol="0" anchor="t">
            <a:noAutofit/>
          </a:bodyPr>
          <a:lstStyle/>
          <a:p>
            <a:pPr>
              <a:lnSpc>
                <a:spcPct val="150000"/>
              </a:lnSpc>
            </a:pPr>
            <a:r>
              <a:rPr lang="en-US" sz="1400" dirty="0">
                <a:latin typeface="Arial" panose="020B0604020202020204" pitchFamily="34" charset="0"/>
                <a:ea typeface="+mn-lt"/>
                <a:cs typeface="Arial" panose="020B0604020202020204" pitchFamily="34" charset="0"/>
              </a:rPr>
              <a:t>University of Wales Trinity Saint David (UWTSD), 2023. Academic Skills for the Digital Era – Study Materials. [online] Available via: UWTSD Learning Portal (Moodle) [Accessed 20 Mar. 2025]</a:t>
            </a:r>
          </a:p>
          <a:p>
            <a:pPr>
              <a:lnSpc>
                <a:spcPct val="150000"/>
              </a:lnSpc>
            </a:pPr>
            <a:r>
              <a:rPr lang="en-US" sz="1400" dirty="0">
                <a:latin typeface="Arial" panose="020B0604020202020204" pitchFamily="34" charset="0"/>
                <a:ea typeface="+mn-lt"/>
                <a:cs typeface="Arial" panose="020B0604020202020204" pitchFamily="34" charset="0"/>
              </a:rPr>
              <a:t>Cumberpatch, F., 2024. Lecture Notes: Ethical Challenges in AI and Digital Research. BMSW4013 – Academic Skills for the Digital Era. University of Wales Trinity Saint David. .</a:t>
            </a:r>
          </a:p>
          <a:p>
            <a:pPr>
              <a:lnSpc>
                <a:spcPct val="150000"/>
              </a:lnSpc>
            </a:pPr>
            <a:r>
              <a:rPr lang="en-US" sz="1400" dirty="0">
                <a:latin typeface="Arial" panose="020B0604020202020204" pitchFamily="34" charset="0"/>
                <a:ea typeface="+mn-lt"/>
                <a:cs typeface="Arial" panose="020B0604020202020204" pitchFamily="34" charset="0"/>
              </a:rPr>
              <a:t>UWTSD Library and Learning Resources, 2024. Evaluating Sources and Academic Integrity in the Digital Age. [online] Available at: https://uwtsd.ac.uk/library [Accessed 20 Mar. 2025].</a:t>
            </a:r>
          </a:p>
          <a:p>
            <a:pPr>
              <a:lnSpc>
                <a:spcPct val="150000"/>
              </a:lnSpc>
            </a:pPr>
            <a:r>
              <a:rPr lang="en-US" sz="1400" dirty="0" err="1">
                <a:latin typeface="Arial" panose="020B0604020202020204" pitchFamily="34" charset="0"/>
                <a:ea typeface="+mn-lt"/>
                <a:cs typeface="Arial" panose="020B0604020202020204" pitchFamily="34" charset="0"/>
              </a:rPr>
              <a:t>Jisc</a:t>
            </a:r>
            <a:r>
              <a:rPr lang="en-US" sz="1400" dirty="0">
                <a:latin typeface="Arial" panose="020B0604020202020204" pitchFamily="34" charset="0"/>
                <a:ea typeface="+mn-lt"/>
                <a:cs typeface="Arial" panose="020B0604020202020204" pitchFamily="34" charset="0"/>
              </a:rPr>
              <a:t>, 2023. Digital Literacy Framework. [online] Available at: https://www.jisc.ac.uk/guides/developing-digital-literacies [Accessed 20 Mar. 2025].</a:t>
            </a:r>
          </a:p>
          <a:p>
            <a:pPr>
              <a:lnSpc>
                <a:spcPct val="150000"/>
              </a:lnSpc>
            </a:pPr>
            <a:r>
              <a:rPr lang="en-US" sz="1400" dirty="0">
                <a:latin typeface="Arial" panose="020B0604020202020204" pitchFamily="34" charset="0"/>
                <a:ea typeface="+mn-lt"/>
                <a:cs typeface="Arial" panose="020B0604020202020204" pitchFamily="34" charset="0"/>
              </a:rPr>
              <a:t>Weller, M., 2020. 25 Years of Ed Tech. Edmonton: Athabasca University Press.</a:t>
            </a:r>
          </a:p>
          <a:p>
            <a:pPr>
              <a:lnSpc>
                <a:spcPct val="150000"/>
              </a:lnSpc>
            </a:pPr>
            <a:r>
              <a:rPr lang="en-US" sz="1400" dirty="0">
                <a:latin typeface="Arial" panose="020B0604020202020204" pitchFamily="34" charset="0"/>
                <a:ea typeface="+mn-lt"/>
                <a:cs typeface="Arial" panose="020B0604020202020204" pitchFamily="34" charset="0"/>
              </a:rPr>
              <a:t>UWTSD, 2023. Student Handbook: Academic Skills and Digital Responsibility. University of Wales Trinity Saint David. [PDF] Available via Moodle [Accessed 20 Mar. 2025].</a:t>
            </a:r>
          </a:p>
        </p:txBody>
      </p:sp>
    </p:spTree>
    <p:extLst>
      <p:ext uri="{BB962C8B-B14F-4D97-AF65-F5344CB8AC3E}">
        <p14:creationId xmlns:p14="http://schemas.microsoft.com/office/powerpoint/2010/main" val="247231730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43889b658714cab7663a2eec51ac2f06">
  <xsd:schema xmlns:xsd="http://www.w3.org/2001/XMLSchema" xmlns:xs="http://www.w3.org/2001/XMLSchema" xmlns:p="http://schemas.microsoft.com/office/2006/metadata/properties" xmlns:ns3="ccfc14db-0f45-423b-b2f5-752f8f8a0ada" targetNamespace="http://schemas.microsoft.com/office/2006/metadata/properties" ma:root="true" ma:fieldsID="dfb61a3d2b6caba7134b1291610df291"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436F795-456D-455C-981E-03DBF619425F}">
  <ds:schemaRefs>
    <ds:schemaRef ds:uri="ccfc14db-0f45-423b-b2f5-752f8f8a0ada"/>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9CC15204-5B92-4F14-99F1-C69F25CD3C1F}">
  <ds:schemaRefs>
    <ds:schemaRef ds:uri="http://schemas.microsoft.com/sharepoint/v3/contenttype/forms"/>
  </ds:schemaRefs>
</ds:datastoreItem>
</file>

<file path=customXml/itemProps3.xml><?xml version="1.0" encoding="utf-8"?>
<ds:datastoreItem xmlns:ds="http://schemas.openxmlformats.org/officeDocument/2006/customXml" ds:itemID="{36333091-F657-4C5C-8843-16E2185C6272}">
  <ds:schemaRefs>
    <ds:schemaRef ds:uri="ccfc14db-0f45-423b-b2f5-752f8f8a0ad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55</TotalTime>
  <Words>1110</Words>
  <Application>Microsoft Office PowerPoint</Application>
  <PresentationFormat>Panoramiczny</PresentationFormat>
  <Paragraphs>54</Paragraphs>
  <Slides>8</Slides>
  <Notes>2</Notes>
  <HiddenSlides>0</HiddenSlides>
  <MMClips>0</MMClips>
  <ScaleCrop>false</ScaleCrop>
  <HeadingPairs>
    <vt:vector size="6" baseType="variant">
      <vt:variant>
        <vt:lpstr>Używane czcionki</vt:lpstr>
      </vt:variant>
      <vt:variant>
        <vt:i4>4</vt:i4>
      </vt:variant>
      <vt:variant>
        <vt:lpstr>Motyw</vt:lpstr>
      </vt:variant>
      <vt:variant>
        <vt:i4>1</vt:i4>
      </vt:variant>
      <vt:variant>
        <vt:lpstr>Tytuły slajdów</vt:lpstr>
      </vt:variant>
      <vt:variant>
        <vt:i4>8</vt:i4>
      </vt:variant>
    </vt:vector>
  </HeadingPairs>
  <TitlesOfParts>
    <vt:vector size="13" baseType="lpstr">
      <vt:lpstr>Aptos</vt:lpstr>
      <vt:lpstr>Arial</vt:lpstr>
      <vt:lpstr>Trebuchet MS</vt:lpstr>
      <vt:lpstr>Wingdings 3</vt:lpstr>
      <vt:lpstr>Facet</vt:lpstr>
      <vt:lpstr>Individual Presentation  The Dissappearence of Dr. Hart</vt:lpstr>
      <vt:lpstr>Introduction The Mysterious Disappearance of Dr. Dana Hart The purpose of this presentation is to investigate her disappearance and uncover key evidence, possible motives, explanations and conclusion. </vt:lpstr>
      <vt:lpstr>Facts  Evidence  and Witness Statements  </vt:lpstr>
      <vt:lpstr>Possible Theories  </vt:lpstr>
      <vt:lpstr>Explanations </vt:lpstr>
      <vt:lpstr>Conclusion </vt:lpstr>
      <vt:lpstr>Any Questions?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Roksana Gizynska (2422919)</dc:creator>
  <cp:lastModifiedBy>Roksana Gizynska (2422919)</cp:lastModifiedBy>
  <cp:revision>82</cp:revision>
  <dcterms:created xsi:type="dcterms:W3CDTF">2025-02-17T11:57:46Z</dcterms:created>
  <dcterms:modified xsi:type="dcterms:W3CDTF">2025-03-23T15:53:11Z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