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56" r:id="rId2"/>
    <p:sldId id="257" r:id="rId3"/>
    <p:sldId id="259" r:id="rId4"/>
    <p:sldId id="266" r:id="rId5"/>
    <p:sldId id="268" r:id="rId6"/>
    <p:sldId id="260" r:id="rId7"/>
    <p:sldId id="269" r:id="rId8"/>
    <p:sldId id="261" r:id="rId9"/>
    <p:sldId id="271" r:id="rId10"/>
    <p:sldId id="265" r:id="rId11"/>
    <p:sldId id="264" r:id="rId12"/>
    <p:sldId id="270" r:id="rId13"/>
    <p:sldId id="272" r:id="rId14"/>
    <p:sldId id="262" r:id="rId15"/>
    <p:sldId id="258" r:id="rId16"/>
    <p:sldId id="263" r:id="rId17"/>
    <p:sldId id="273" r:id="rId18"/>
    <p:sldId id="274" r:id="rId19"/>
    <p:sldId id="267" r:id="rId20"/>
    <p:sldId id="282" r:id="rId21"/>
    <p:sldId id="283" r:id="rId22"/>
    <p:sldId id="284" r:id="rId23"/>
    <p:sldId id="275" r:id="rId24"/>
    <p:sldId id="281" r:id="rId25"/>
    <p:sldId id="276" r:id="rId26"/>
    <p:sldId id="277" r:id="rId27"/>
    <p:sldId id="278" r:id="rId28"/>
    <p:sldId id="279" r:id="rId29"/>
    <p:sldId id="28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733"/>
  </p:normalViewPr>
  <p:slideViewPr>
    <p:cSldViewPr snapToGrid="0">
      <p:cViewPr>
        <p:scale>
          <a:sx n="111" d="100"/>
          <a:sy n="111" d="100"/>
        </p:scale>
        <p:origin x="632"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82446A-F2E9-974D-96B2-F33592C9E362}" type="datetimeFigureOut">
              <a:rPr lang="en-US" smtClean="0"/>
              <a:t>9/18/23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752F21-9021-8142-88B3-75E7364ADFC0}" type="slidenum">
              <a:rPr lang="en-US" smtClean="0"/>
              <a:t>‹#›</a:t>
            </a:fld>
            <a:endParaRPr lang="en-US"/>
          </a:p>
        </p:txBody>
      </p:sp>
    </p:spTree>
    <p:extLst>
      <p:ext uri="{BB962C8B-B14F-4D97-AF65-F5344CB8AC3E}">
        <p14:creationId xmlns:p14="http://schemas.microsoft.com/office/powerpoint/2010/main" val="1245842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n.wikipedia.org/wiki/Art_Nouveau#cite_note-1"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en.wikipedia.org/wiki/Whiplash_(decorative_art)"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n.wikipedia.org/wiki/Art_Nouveau#cite_note-1"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en.wikipedia.org/wiki/Whiplash_(decorative_art)"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Architecture" TargetMode="External"/><Relationship Id="rId7" Type="http://schemas.openxmlformats.org/officeDocument/2006/relationships/hyperlink" Target="https://en.wikipedia.org/wiki/Art_Deco#cite_note-FOOTNOTETexier2012128-1"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en.wikipedia.org/wiki/World_War_I" TargetMode="External"/><Relationship Id="rId5" Type="http://schemas.openxmlformats.org/officeDocument/2006/relationships/hyperlink" Target="https://en.wikipedia.org/wiki/France" TargetMode="External"/><Relationship Id="rId4" Type="http://schemas.openxmlformats.org/officeDocument/2006/relationships/hyperlink" Target="https://en.wikipedia.org/wiki/Industrial_design"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en.wikipedia.org/wiki/Painter"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en.wikipedia.org/wiki/The_Saturday_Evening_Post" TargetMode="External"/><Relationship Id="rId5" Type="http://schemas.openxmlformats.org/officeDocument/2006/relationships/hyperlink" Target="https://en.wikipedia.org/wiki/Culture_of_the_United_States" TargetMode="External"/><Relationship Id="rId4" Type="http://schemas.openxmlformats.org/officeDocument/2006/relationships/hyperlink" Target="https://en.wikipedia.org/wiki/Illustrator"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Google Sans"/>
              </a:rPr>
              <a:t>Humans have recorded their surroundings through art since the dawn of time</a:t>
            </a:r>
          </a:p>
          <a:p>
            <a:r>
              <a:rPr lang="en-GB" b="0" i="0" u="none" strike="noStrike" dirty="0">
                <a:solidFill>
                  <a:srgbClr val="202124"/>
                </a:solidFill>
                <a:effectLst/>
                <a:latin typeface="Google Sans"/>
              </a:rPr>
              <a:t>A virtual revolution occurred in the creation of art during the period of the Upper </a:t>
            </a:r>
            <a:r>
              <a:rPr lang="en-GB" b="0" i="0" u="none" strike="noStrike" dirty="0" err="1">
                <a:solidFill>
                  <a:srgbClr val="202124"/>
                </a:solidFill>
                <a:effectLst/>
                <a:latin typeface="Google Sans"/>
              </a:rPr>
              <a:t>Paleolithic</a:t>
            </a:r>
            <a:r>
              <a:rPr lang="en-GB" b="0" i="0" u="none" strike="noStrike" dirty="0">
                <a:solidFill>
                  <a:srgbClr val="202124"/>
                </a:solidFill>
                <a:effectLst/>
                <a:latin typeface="Google Sans"/>
              </a:rPr>
              <a:t> in Europe 15000-10000 BCE (before the common era).</a:t>
            </a:r>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2</a:t>
            </a:fld>
            <a:endParaRPr lang="en-US"/>
          </a:p>
        </p:txBody>
      </p:sp>
    </p:spTree>
    <p:extLst>
      <p:ext uri="{BB962C8B-B14F-4D97-AF65-F5344CB8AC3E}">
        <p14:creationId xmlns:p14="http://schemas.microsoft.com/office/powerpoint/2010/main" val="3848441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Linux Libertine"/>
              </a:rPr>
              <a:t>Jean Ignace Isidore Gérard Grandville</a:t>
            </a:r>
          </a:p>
          <a:p>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6</a:t>
            </a:fld>
            <a:endParaRPr lang="en-US"/>
          </a:p>
        </p:txBody>
      </p:sp>
    </p:spTree>
    <p:extLst>
      <p:ext uri="{BB962C8B-B14F-4D97-AF65-F5344CB8AC3E}">
        <p14:creationId xmlns:p14="http://schemas.microsoft.com/office/powerpoint/2010/main" val="127991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Illustrator of Lewis </a:t>
            </a:r>
            <a:r>
              <a:rPr lang="en-US" dirty="0" err="1"/>
              <a:t>Caroll’s</a:t>
            </a:r>
            <a:r>
              <a:rPr lang="en-US" dirty="0"/>
              <a:t> Alice in Wonderland</a:t>
            </a:r>
          </a:p>
        </p:txBody>
      </p:sp>
      <p:sp>
        <p:nvSpPr>
          <p:cNvPr id="4" name="Slide Number Placeholder 3"/>
          <p:cNvSpPr>
            <a:spLocks noGrp="1"/>
          </p:cNvSpPr>
          <p:nvPr>
            <p:ph type="sldNum" sz="quarter" idx="5"/>
          </p:nvPr>
        </p:nvSpPr>
        <p:spPr/>
        <p:txBody>
          <a:bodyPr/>
          <a:lstStyle/>
          <a:p>
            <a:fld id="{0A752F21-9021-8142-88B3-75E7364ADFC0}" type="slidenum">
              <a:rPr lang="en-US" smtClean="0"/>
              <a:t>8</a:t>
            </a:fld>
            <a:endParaRPr lang="en-US"/>
          </a:p>
        </p:txBody>
      </p:sp>
    </p:spTree>
    <p:extLst>
      <p:ext uri="{BB962C8B-B14F-4D97-AF65-F5344CB8AC3E}">
        <p14:creationId xmlns:p14="http://schemas.microsoft.com/office/powerpoint/2010/main" val="3140746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Illustrator of Lewis </a:t>
            </a:r>
            <a:r>
              <a:rPr lang="en-US" dirty="0" err="1"/>
              <a:t>Caroll’s</a:t>
            </a:r>
            <a:r>
              <a:rPr lang="en-US" dirty="0"/>
              <a:t> Alice in Wonderland</a:t>
            </a:r>
          </a:p>
        </p:txBody>
      </p:sp>
      <p:sp>
        <p:nvSpPr>
          <p:cNvPr id="4" name="Slide Number Placeholder 3"/>
          <p:cNvSpPr>
            <a:spLocks noGrp="1"/>
          </p:cNvSpPr>
          <p:nvPr>
            <p:ph type="sldNum" sz="quarter" idx="5"/>
          </p:nvPr>
        </p:nvSpPr>
        <p:spPr/>
        <p:txBody>
          <a:bodyPr/>
          <a:lstStyle/>
          <a:p>
            <a:fld id="{0A752F21-9021-8142-88B3-75E7364ADFC0}" type="slidenum">
              <a:rPr lang="en-US" smtClean="0"/>
              <a:t>9</a:t>
            </a:fld>
            <a:endParaRPr lang="en-US"/>
          </a:p>
        </p:txBody>
      </p:sp>
    </p:spTree>
    <p:extLst>
      <p:ext uri="{BB962C8B-B14F-4D97-AF65-F5344CB8AC3E}">
        <p14:creationId xmlns:p14="http://schemas.microsoft.com/office/powerpoint/2010/main" val="3066083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Art </a:t>
            </a:r>
            <a:r>
              <a:rPr lang="en-US" dirty="0" err="1"/>
              <a:t>Nuveau</a:t>
            </a:r>
            <a:r>
              <a:rPr lang="en-US" dirty="0"/>
              <a:t>- </a:t>
            </a:r>
            <a:r>
              <a:rPr lang="en-GB" b="0" i="0" u="none" strike="noStrike" dirty="0">
                <a:solidFill>
                  <a:srgbClr val="202122"/>
                </a:solidFill>
                <a:effectLst/>
                <a:latin typeface="Arial" panose="020B0604020202020204" pitchFamily="34" charset="0"/>
              </a:rPr>
              <a:t>One major objective of Art Nouveau was to break down the traditional distinction between fine arts (especially painting and sculpture) and applied arts. It was most widely used in interior design, graphic arts, furniture, glass art, textiles, ceramics, jewellery and metal work. </a:t>
            </a:r>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10</a:t>
            </a:fld>
            <a:endParaRPr lang="en-US"/>
          </a:p>
        </p:txBody>
      </p:sp>
    </p:spTree>
    <p:extLst>
      <p:ext uri="{BB962C8B-B14F-4D97-AF65-F5344CB8AC3E}">
        <p14:creationId xmlns:p14="http://schemas.microsoft.com/office/powerpoint/2010/main" val="3287629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202122"/>
                </a:solidFill>
                <a:effectLst/>
                <a:latin typeface="Arial" panose="020B0604020202020204" pitchFamily="34" charset="0"/>
              </a:rPr>
              <a:t>It was often inspired by natural forms such as the sinuous curves of plants and flowers.</a:t>
            </a:r>
            <a:r>
              <a:rPr lang="en-GB" b="0" i="0" u="none" strike="noStrike" baseline="30000">
                <a:solidFill>
                  <a:srgbClr val="795CB2"/>
                </a:solidFill>
                <a:effectLst/>
                <a:latin typeface="Arial" panose="020B0604020202020204" pitchFamily="34" charset="0"/>
                <a:hlinkClick r:id="rId3"/>
              </a:rPr>
              <a:t>[1]</a:t>
            </a:r>
            <a:r>
              <a:rPr lang="en-GB" b="0" i="0" u="none" strike="noStrike">
                <a:solidFill>
                  <a:srgbClr val="202122"/>
                </a:solidFill>
                <a:effectLst/>
                <a:latin typeface="Arial" panose="020B0604020202020204" pitchFamily="34" charset="0"/>
              </a:rPr>
              <a:t> Other characteristics of Art Nouveau were a sense of dynamism and movement, often given by asymmetry or </a:t>
            </a:r>
            <a:r>
              <a:rPr lang="en-GB" b="0" i="0" u="none" strike="noStrike">
                <a:solidFill>
                  <a:srgbClr val="795CB2"/>
                </a:solidFill>
                <a:effectLst/>
                <a:latin typeface="Arial" panose="020B0604020202020204" pitchFamily="34" charset="0"/>
                <a:hlinkClick r:id="rId4" tooltip="Whiplash (decorative art)"/>
              </a:rPr>
              <a:t>whiplash lines</a:t>
            </a:r>
            <a:r>
              <a:rPr lang="en-GB" b="0" i="0" u="none" strike="noStrike">
                <a:solidFill>
                  <a:srgbClr val="202122"/>
                </a:solidFill>
                <a:effectLst/>
                <a:latin typeface="Arial" panose="020B0604020202020204" pitchFamily="34" charset="0"/>
              </a:rPr>
              <a:t>, and the use of modern materials, particularly iron, glass, ceramics and later concrete, to create unusual forms and larger open spaces.</a:t>
            </a:r>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11</a:t>
            </a:fld>
            <a:endParaRPr lang="en-US"/>
          </a:p>
        </p:txBody>
      </p:sp>
    </p:spTree>
    <p:extLst>
      <p:ext uri="{BB962C8B-B14F-4D97-AF65-F5344CB8AC3E}">
        <p14:creationId xmlns:p14="http://schemas.microsoft.com/office/powerpoint/2010/main" val="40471312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202122"/>
                </a:solidFill>
                <a:effectLst/>
                <a:latin typeface="Arial" panose="020B0604020202020204" pitchFamily="34" charset="0"/>
              </a:rPr>
              <a:t>It was often inspired by natural forms such as the sinuous curves of plants and flowers.</a:t>
            </a:r>
            <a:r>
              <a:rPr lang="en-GB" b="0" i="0" u="none" strike="noStrike" baseline="30000">
                <a:solidFill>
                  <a:srgbClr val="795CB2"/>
                </a:solidFill>
                <a:effectLst/>
                <a:latin typeface="Arial" panose="020B0604020202020204" pitchFamily="34" charset="0"/>
                <a:hlinkClick r:id="rId3"/>
              </a:rPr>
              <a:t>[1]</a:t>
            </a:r>
            <a:r>
              <a:rPr lang="en-GB" b="0" i="0" u="none" strike="noStrike">
                <a:solidFill>
                  <a:srgbClr val="202122"/>
                </a:solidFill>
                <a:effectLst/>
                <a:latin typeface="Arial" panose="020B0604020202020204" pitchFamily="34" charset="0"/>
              </a:rPr>
              <a:t> Other characteristics of Art Nouveau were a sense of dynamism and movement, often given by asymmetry or </a:t>
            </a:r>
            <a:r>
              <a:rPr lang="en-GB" b="0" i="0" u="none" strike="noStrike">
                <a:solidFill>
                  <a:srgbClr val="795CB2"/>
                </a:solidFill>
                <a:effectLst/>
                <a:latin typeface="Arial" panose="020B0604020202020204" pitchFamily="34" charset="0"/>
                <a:hlinkClick r:id="rId4" tooltip="Whiplash (decorative art)"/>
              </a:rPr>
              <a:t>whiplash lines</a:t>
            </a:r>
            <a:r>
              <a:rPr lang="en-GB" b="0" i="0" u="none" strike="noStrike">
                <a:solidFill>
                  <a:srgbClr val="202122"/>
                </a:solidFill>
                <a:effectLst/>
                <a:latin typeface="Arial" panose="020B0604020202020204" pitchFamily="34" charset="0"/>
              </a:rPr>
              <a:t>, and the use of modern materials, particularly iron, glass, ceramics and later concrete, to create unusual forms and larger open spaces.</a:t>
            </a:r>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12</a:t>
            </a:fld>
            <a:endParaRPr lang="en-US"/>
          </a:p>
        </p:txBody>
      </p:sp>
    </p:spTree>
    <p:extLst>
      <p:ext uri="{BB962C8B-B14F-4D97-AF65-F5344CB8AC3E}">
        <p14:creationId xmlns:p14="http://schemas.microsoft.com/office/powerpoint/2010/main" val="2153382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Electrical Life of Louis Wain</a:t>
            </a:r>
          </a:p>
        </p:txBody>
      </p:sp>
      <p:sp>
        <p:nvSpPr>
          <p:cNvPr id="4" name="Slide Number Placeholder 3"/>
          <p:cNvSpPr>
            <a:spLocks noGrp="1"/>
          </p:cNvSpPr>
          <p:nvPr>
            <p:ph type="sldNum" sz="quarter" idx="5"/>
          </p:nvPr>
        </p:nvSpPr>
        <p:spPr/>
        <p:txBody>
          <a:bodyPr/>
          <a:lstStyle/>
          <a:p>
            <a:fld id="{0A752F21-9021-8142-88B3-75E7364ADFC0}" type="slidenum">
              <a:rPr lang="en-US" smtClean="0"/>
              <a:t>15</a:t>
            </a:fld>
            <a:endParaRPr lang="en-US"/>
          </a:p>
        </p:txBody>
      </p:sp>
    </p:spTree>
    <p:extLst>
      <p:ext uri="{BB962C8B-B14F-4D97-AF65-F5344CB8AC3E}">
        <p14:creationId xmlns:p14="http://schemas.microsoft.com/office/powerpoint/2010/main" val="40951592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Poster design Art Deco-</a:t>
            </a:r>
          </a:p>
          <a:p>
            <a:r>
              <a:rPr lang="en-GB" b="1" i="0" u="none" strike="noStrike" dirty="0">
                <a:solidFill>
                  <a:srgbClr val="202122"/>
                </a:solidFill>
                <a:effectLst/>
                <a:latin typeface="Arial" panose="020B0604020202020204" pitchFamily="34" charset="0"/>
              </a:rPr>
              <a:t>Art Deco</a:t>
            </a:r>
            <a:r>
              <a:rPr lang="en-GB" b="0" i="0" u="none" strike="noStrike" dirty="0">
                <a:solidFill>
                  <a:srgbClr val="202122"/>
                </a:solidFill>
                <a:effectLst/>
                <a:latin typeface="Arial" panose="020B0604020202020204" pitchFamily="34" charset="0"/>
              </a:rPr>
              <a:t>, short for the French </a:t>
            </a:r>
            <a:r>
              <a:rPr lang="en-GB" b="1" i="1" u="none" strike="noStrike" dirty="0">
                <a:solidFill>
                  <a:srgbClr val="202122"/>
                </a:solidFill>
                <a:effectLst/>
                <a:latin typeface="Arial" panose="020B0604020202020204" pitchFamily="34" charset="0"/>
              </a:rPr>
              <a:t>Arts </a:t>
            </a:r>
            <a:r>
              <a:rPr lang="en-GB" b="1" i="1" u="none" strike="noStrike" dirty="0" err="1">
                <a:solidFill>
                  <a:srgbClr val="202122"/>
                </a:solidFill>
                <a:effectLst/>
                <a:latin typeface="Arial" panose="020B0604020202020204" pitchFamily="34" charset="0"/>
              </a:rPr>
              <a:t>Décoratifs</a:t>
            </a:r>
            <a:r>
              <a:rPr lang="en-GB" b="0" i="0" u="none" strike="noStrike" dirty="0">
                <a:solidFill>
                  <a:srgbClr val="202122"/>
                </a:solidFill>
                <a:effectLst/>
                <a:latin typeface="Arial" panose="020B0604020202020204" pitchFamily="34" charset="0"/>
              </a:rPr>
              <a:t>, and sometimes referred to simply as </a:t>
            </a:r>
            <a:r>
              <a:rPr lang="en-GB" b="1" i="0" u="none" strike="noStrike" dirty="0">
                <a:solidFill>
                  <a:srgbClr val="202122"/>
                </a:solidFill>
                <a:effectLst/>
                <a:latin typeface="Arial" panose="020B0604020202020204" pitchFamily="34" charset="0"/>
              </a:rPr>
              <a:t>Deco</a:t>
            </a:r>
            <a:r>
              <a:rPr lang="en-GB" b="0" i="0" u="none" strike="noStrike" dirty="0">
                <a:solidFill>
                  <a:srgbClr val="202122"/>
                </a:solidFill>
                <a:effectLst/>
                <a:latin typeface="Arial" panose="020B0604020202020204" pitchFamily="34" charset="0"/>
              </a:rPr>
              <a:t>, is a style of visual arts, </a:t>
            </a:r>
            <a:r>
              <a:rPr lang="en-GB" b="0" i="0" u="none" strike="noStrike" dirty="0">
                <a:solidFill>
                  <a:srgbClr val="795CB2"/>
                </a:solidFill>
                <a:effectLst/>
                <a:latin typeface="Arial" panose="020B0604020202020204" pitchFamily="34" charset="0"/>
                <a:hlinkClick r:id="rId3" tooltip="Architecture"/>
              </a:rPr>
              <a:t>architecture</a:t>
            </a:r>
            <a:r>
              <a:rPr lang="en-GB" b="0" i="0" u="none" strike="noStrike" dirty="0">
                <a:solidFill>
                  <a:srgbClr val="202122"/>
                </a:solidFill>
                <a:effectLst/>
                <a:latin typeface="Arial" panose="020B0604020202020204" pitchFamily="34" charset="0"/>
              </a:rPr>
              <a:t>, and </a:t>
            </a:r>
            <a:r>
              <a:rPr lang="en-GB" b="0" i="0" u="none" strike="noStrike" dirty="0">
                <a:solidFill>
                  <a:srgbClr val="795CB2"/>
                </a:solidFill>
                <a:effectLst/>
                <a:latin typeface="Arial" panose="020B0604020202020204" pitchFamily="34" charset="0"/>
                <a:hlinkClick r:id="rId4" tooltip="Industrial design"/>
              </a:rPr>
              <a:t>product design</a:t>
            </a:r>
            <a:r>
              <a:rPr lang="en-GB" b="0" i="0" u="none" strike="noStrike" dirty="0">
                <a:solidFill>
                  <a:srgbClr val="202122"/>
                </a:solidFill>
                <a:effectLst/>
                <a:latin typeface="Arial" panose="020B0604020202020204" pitchFamily="34" charset="0"/>
              </a:rPr>
              <a:t>, that first appeared in </a:t>
            </a:r>
            <a:r>
              <a:rPr lang="en-GB" b="0" i="0" u="none" strike="noStrike" dirty="0">
                <a:solidFill>
                  <a:srgbClr val="795CB2"/>
                </a:solidFill>
                <a:effectLst/>
                <a:latin typeface="Arial" panose="020B0604020202020204" pitchFamily="34" charset="0"/>
                <a:hlinkClick r:id="rId5" tooltip="France"/>
              </a:rPr>
              <a:t>France</a:t>
            </a:r>
            <a:r>
              <a:rPr lang="en-GB" b="0" i="0" u="none" strike="noStrike" dirty="0">
                <a:solidFill>
                  <a:srgbClr val="202122"/>
                </a:solidFill>
                <a:effectLst/>
                <a:latin typeface="Arial" panose="020B0604020202020204" pitchFamily="34" charset="0"/>
              </a:rPr>
              <a:t> in the 1910s (just before </a:t>
            </a:r>
            <a:r>
              <a:rPr lang="en-GB" b="0" i="0" u="none" strike="noStrike" dirty="0">
                <a:solidFill>
                  <a:srgbClr val="795CB2"/>
                </a:solidFill>
                <a:effectLst/>
                <a:latin typeface="Arial" panose="020B0604020202020204" pitchFamily="34" charset="0"/>
                <a:hlinkClick r:id="rId6" tooltip="World War I"/>
              </a:rPr>
              <a:t>World War I</a:t>
            </a:r>
            <a:r>
              <a:rPr lang="en-GB" b="0" i="0" u="none" strike="noStrike" dirty="0">
                <a:solidFill>
                  <a:srgbClr val="202122"/>
                </a:solidFill>
                <a:effectLst/>
                <a:latin typeface="Arial" panose="020B0604020202020204" pitchFamily="34" charset="0"/>
              </a:rPr>
              <a:t>),</a:t>
            </a:r>
            <a:r>
              <a:rPr lang="en-GB" b="0" i="0" u="none" strike="noStrike" baseline="30000" dirty="0">
                <a:solidFill>
                  <a:srgbClr val="795CB2"/>
                </a:solidFill>
                <a:effectLst/>
                <a:latin typeface="Arial" panose="020B0604020202020204" pitchFamily="34" charset="0"/>
                <a:hlinkClick r:id="rId7"/>
              </a:rPr>
              <a:t>[1]</a:t>
            </a:r>
            <a:r>
              <a:rPr lang="en-GB" b="0" i="0" u="none" strike="noStrike" dirty="0">
                <a:solidFill>
                  <a:srgbClr val="202122"/>
                </a:solidFill>
                <a:effectLst/>
                <a:latin typeface="Arial" panose="020B0604020202020204" pitchFamily="34" charset="0"/>
              </a:rPr>
              <a:t> and flourished in the United States and Europe during the 1920s to early 1930s</a:t>
            </a:r>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16</a:t>
            </a:fld>
            <a:endParaRPr lang="en-US"/>
          </a:p>
        </p:txBody>
      </p:sp>
    </p:spTree>
    <p:extLst>
      <p:ext uri="{BB962C8B-B14F-4D97-AF65-F5344CB8AC3E}">
        <p14:creationId xmlns:p14="http://schemas.microsoft.com/office/powerpoint/2010/main" val="2896805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1920’s-poster design for the film industry.</a:t>
            </a:r>
          </a:p>
        </p:txBody>
      </p:sp>
      <p:sp>
        <p:nvSpPr>
          <p:cNvPr id="4" name="Slide Number Placeholder 3"/>
          <p:cNvSpPr>
            <a:spLocks noGrp="1"/>
          </p:cNvSpPr>
          <p:nvPr>
            <p:ph type="sldNum" sz="quarter" idx="5"/>
          </p:nvPr>
        </p:nvSpPr>
        <p:spPr/>
        <p:txBody>
          <a:bodyPr/>
          <a:lstStyle/>
          <a:p>
            <a:fld id="{0A752F21-9021-8142-88B3-75E7364ADFC0}" type="slidenum">
              <a:rPr lang="en-US" smtClean="0"/>
              <a:t>18</a:t>
            </a:fld>
            <a:endParaRPr lang="en-US"/>
          </a:p>
        </p:txBody>
      </p:sp>
    </p:spTree>
    <p:extLst>
      <p:ext uri="{BB962C8B-B14F-4D97-AF65-F5344CB8AC3E}">
        <p14:creationId xmlns:p14="http://schemas.microsoft.com/office/powerpoint/2010/main" val="8200206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Surrealism</a:t>
            </a:r>
          </a:p>
          <a:p>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19</a:t>
            </a:fld>
            <a:endParaRPr lang="en-US"/>
          </a:p>
        </p:txBody>
      </p:sp>
    </p:spTree>
    <p:extLst>
      <p:ext uri="{BB962C8B-B14F-4D97-AF65-F5344CB8AC3E}">
        <p14:creationId xmlns:p14="http://schemas.microsoft.com/office/powerpoint/2010/main" val="18820175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none" strike="noStrike" dirty="0">
                <a:solidFill>
                  <a:srgbClr val="202122"/>
                </a:solidFill>
                <a:effectLst/>
                <a:latin typeface="Arial" panose="020B0604020202020204" pitchFamily="34" charset="0"/>
              </a:rPr>
              <a:t>Norman </a:t>
            </a:r>
            <a:r>
              <a:rPr lang="en-GB" b="1" i="0" u="none" strike="noStrike" dirty="0" err="1">
                <a:solidFill>
                  <a:srgbClr val="202122"/>
                </a:solidFill>
                <a:effectLst/>
                <a:latin typeface="Arial" panose="020B0604020202020204" pitchFamily="34" charset="0"/>
              </a:rPr>
              <a:t>Percevel</a:t>
            </a:r>
            <a:r>
              <a:rPr lang="en-GB" b="1" i="0" u="none" strike="noStrike" dirty="0">
                <a:solidFill>
                  <a:srgbClr val="202122"/>
                </a:solidFill>
                <a:effectLst/>
                <a:latin typeface="Arial" panose="020B0604020202020204" pitchFamily="34" charset="0"/>
              </a:rPr>
              <a:t> Rockwell</a:t>
            </a:r>
            <a:r>
              <a:rPr lang="en-GB" b="0" i="0" u="none" strike="noStrike" dirty="0">
                <a:solidFill>
                  <a:srgbClr val="202122"/>
                </a:solidFill>
                <a:effectLst/>
                <a:latin typeface="Arial" panose="020B0604020202020204" pitchFamily="34" charset="0"/>
              </a:rPr>
              <a:t> (February 3, 1894 – November 8, 1978) was an American </a:t>
            </a:r>
            <a:r>
              <a:rPr lang="en-GB" b="0" i="0" u="none" strike="noStrike" dirty="0">
                <a:solidFill>
                  <a:srgbClr val="795CB2"/>
                </a:solidFill>
                <a:effectLst/>
                <a:latin typeface="Arial" panose="020B0604020202020204" pitchFamily="34" charset="0"/>
                <a:hlinkClick r:id="rId3" tooltip="Painter"/>
              </a:rPr>
              <a:t>painter</a:t>
            </a:r>
            <a:r>
              <a:rPr lang="en-GB" b="0" i="0" u="none" strike="noStrike" dirty="0">
                <a:solidFill>
                  <a:srgbClr val="202122"/>
                </a:solidFill>
                <a:effectLst/>
                <a:latin typeface="Arial" panose="020B0604020202020204" pitchFamily="34" charset="0"/>
              </a:rPr>
              <a:t> and </a:t>
            </a:r>
            <a:r>
              <a:rPr lang="en-GB" b="0" i="0" u="none" strike="noStrike" dirty="0">
                <a:solidFill>
                  <a:srgbClr val="795CB2"/>
                </a:solidFill>
                <a:effectLst/>
                <a:latin typeface="Arial" panose="020B0604020202020204" pitchFamily="34" charset="0"/>
                <a:hlinkClick r:id="rId4" tooltip="Illustrator"/>
              </a:rPr>
              <a:t>illustrator</a:t>
            </a:r>
            <a:r>
              <a:rPr lang="en-GB" b="0" i="0" u="none" strike="noStrike" dirty="0">
                <a:solidFill>
                  <a:srgbClr val="202122"/>
                </a:solidFill>
                <a:effectLst/>
                <a:latin typeface="Arial" panose="020B0604020202020204" pitchFamily="34" charset="0"/>
              </a:rPr>
              <a:t>. His works have a broad popular appeal in the United States for their reflection of </a:t>
            </a:r>
            <a:r>
              <a:rPr lang="en-GB" b="0" i="0" u="none" strike="noStrike" dirty="0">
                <a:solidFill>
                  <a:srgbClr val="795CB2"/>
                </a:solidFill>
                <a:effectLst/>
                <a:latin typeface="Arial" panose="020B0604020202020204" pitchFamily="34" charset="0"/>
                <a:hlinkClick r:id="rId5" tooltip="Culture of the United States"/>
              </a:rPr>
              <a:t>the country's culture</a:t>
            </a:r>
            <a:r>
              <a:rPr lang="en-GB" b="0" i="0" u="none" strike="noStrike" dirty="0">
                <a:solidFill>
                  <a:srgbClr val="202122"/>
                </a:solidFill>
                <a:effectLst/>
                <a:latin typeface="Arial" panose="020B0604020202020204" pitchFamily="34" charset="0"/>
              </a:rPr>
              <a:t>. Rockwell is most famous for the cover illustrations of everyday life he created for </a:t>
            </a:r>
            <a:r>
              <a:rPr lang="en-GB" b="0" i="1" u="none" strike="noStrike" dirty="0">
                <a:solidFill>
                  <a:srgbClr val="795CB2"/>
                </a:solidFill>
                <a:effectLst/>
                <a:latin typeface="Arial" panose="020B0604020202020204" pitchFamily="34" charset="0"/>
                <a:hlinkClick r:id="rId6" tooltip="The Saturday Evening Post"/>
              </a:rPr>
              <a:t>The Saturday Evening Post</a:t>
            </a:r>
            <a:r>
              <a:rPr lang="en-GB" b="0" i="0" u="none" strike="noStrike" dirty="0">
                <a:solidFill>
                  <a:srgbClr val="202122"/>
                </a:solidFill>
                <a:effectLst/>
                <a:latin typeface="Arial" panose="020B0604020202020204" pitchFamily="34" charset="0"/>
              </a:rPr>
              <a:t> magazine over nearly five decades.</a:t>
            </a:r>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20</a:t>
            </a:fld>
            <a:endParaRPr lang="en-US"/>
          </a:p>
        </p:txBody>
      </p:sp>
    </p:spTree>
    <p:extLst>
      <p:ext uri="{BB962C8B-B14F-4D97-AF65-F5344CB8AC3E}">
        <p14:creationId xmlns:p14="http://schemas.microsoft.com/office/powerpoint/2010/main" val="12128459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21</a:t>
            </a:fld>
            <a:endParaRPr lang="en-US"/>
          </a:p>
        </p:txBody>
      </p:sp>
    </p:spTree>
    <p:extLst>
      <p:ext uri="{BB962C8B-B14F-4D97-AF65-F5344CB8AC3E}">
        <p14:creationId xmlns:p14="http://schemas.microsoft.com/office/powerpoint/2010/main" val="21676186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22</a:t>
            </a:fld>
            <a:endParaRPr lang="en-US"/>
          </a:p>
        </p:txBody>
      </p:sp>
    </p:spTree>
    <p:extLst>
      <p:ext uri="{BB962C8B-B14F-4D97-AF65-F5344CB8AC3E}">
        <p14:creationId xmlns:p14="http://schemas.microsoft.com/office/powerpoint/2010/main" val="14334035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Poster art- An example of a time line for Graphic posters</a:t>
            </a:r>
          </a:p>
          <a:p>
            <a:r>
              <a:rPr lang="en-US" dirty="0"/>
              <a:t>There are many Timelines for various art movements. We have jus been focusing on movements that have influenced illustration</a:t>
            </a:r>
          </a:p>
        </p:txBody>
      </p:sp>
      <p:sp>
        <p:nvSpPr>
          <p:cNvPr id="4" name="Slide Number Placeholder 3"/>
          <p:cNvSpPr>
            <a:spLocks noGrp="1"/>
          </p:cNvSpPr>
          <p:nvPr>
            <p:ph type="sldNum" sz="quarter" idx="5"/>
          </p:nvPr>
        </p:nvSpPr>
        <p:spPr/>
        <p:txBody>
          <a:bodyPr/>
          <a:lstStyle/>
          <a:p>
            <a:fld id="{0A752F21-9021-8142-88B3-75E7364ADFC0}" type="slidenum">
              <a:rPr lang="en-US" smtClean="0"/>
              <a:t>23</a:t>
            </a:fld>
            <a:endParaRPr lang="en-US"/>
          </a:p>
        </p:txBody>
      </p:sp>
    </p:spTree>
    <p:extLst>
      <p:ext uri="{BB962C8B-B14F-4D97-AF65-F5344CB8AC3E}">
        <p14:creationId xmlns:p14="http://schemas.microsoft.com/office/powerpoint/2010/main" val="98057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79BB4-EB38-742A-AF73-D586792AAC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30B14AB-7DD0-3859-432E-3D0FA9169F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EDD39D0-4F38-BC78-6C24-4DF72CAFFE0A}"/>
              </a:ext>
            </a:extLst>
          </p:cNvPr>
          <p:cNvSpPr>
            <a:spLocks noGrp="1"/>
          </p:cNvSpPr>
          <p:nvPr>
            <p:ph type="dt" sz="half" idx="10"/>
          </p:nvPr>
        </p:nvSpPr>
        <p:spPr/>
        <p:txBody>
          <a:bodyPr/>
          <a:lstStyle/>
          <a:p>
            <a:fld id="{636E8EE4-C61D-3F46-B7E4-B2D0C4BE1B64}" type="datetimeFigureOut">
              <a:rPr lang="en-US" smtClean="0"/>
              <a:t>9/18/23</a:t>
            </a:fld>
            <a:endParaRPr lang="en-US"/>
          </a:p>
        </p:txBody>
      </p:sp>
      <p:sp>
        <p:nvSpPr>
          <p:cNvPr id="5" name="Footer Placeholder 4">
            <a:extLst>
              <a:ext uri="{FF2B5EF4-FFF2-40B4-BE49-F238E27FC236}">
                <a16:creationId xmlns:a16="http://schemas.microsoft.com/office/drawing/2014/main" id="{B9C42E4A-592A-8CC3-1E41-B97C5A5040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97B07A-4D3A-12EF-94F9-C5F2318082E6}"/>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3773191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B1B7F-778D-A227-76BC-5C7541D2B9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8E54832-2CCB-5EB2-285A-DBED8A4139B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53A0B3-A0C9-32E4-4999-90842FD8C4B1}"/>
              </a:ext>
            </a:extLst>
          </p:cNvPr>
          <p:cNvSpPr>
            <a:spLocks noGrp="1"/>
          </p:cNvSpPr>
          <p:nvPr>
            <p:ph type="dt" sz="half" idx="10"/>
          </p:nvPr>
        </p:nvSpPr>
        <p:spPr/>
        <p:txBody>
          <a:bodyPr/>
          <a:lstStyle/>
          <a:p>
            <a:fld id="{636E8EE4-C61D-3F46-B7E4-B2D0C4BE1B64}" type="datetimeFigureOut">
              <a:rPr lang="en-US" smtClean="0"/>
              <a:t>9/18/23</a:t>
            </a:fld>
            <a:endParaRPr lang="en-US"/>
          </a:p>
        </p:txBody>
      </p:sp>
      <p:sp>
        <p:nvSpPr>
          <p:cNvPr id="5" name="Footer Placeholder 4">
            <a:extLst>
              <a:ext uri="{FF2B5EF4-FFF2-40B4-BE49-F238E27FC236}">
                <a16:creationId xmlns:a16="http://schemas.microsoft.com/office/drawing/2014/main" id="{45A4948E-A934-36B3-FA41-ECE6A55629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1AB9D0-9402-BEEE-2FC1-1710A898AEE7}"/>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3600040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BBC75-5FA2-6875-E5AF-F626AED192F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89843E8-8B3E-4452-5A6D-2961423FA9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3115EB1-6573-CFF9-E622-17BE0278ABC0}"/>
              </a:ext>
            </a:extLst>
          </p:cNvPr>
          <p:cNvSpPr>
            <a:spLocks noGrp="1"/>
          </p:cNvSpPr>
          <p:nvPr>
            <p:ph type="dt" sz="half" idx="10"/>
          </p:nvPr>
        </p:nvSpPr>
        <p:spPr/>
        <p:txBody>
          <a:bodyPr/>
          <a:lstStyle/>
          <a:p>
            <a:fld id="{636E8EE4-C61D-3F46-B7E4-B2D0C4BE1B64}" type="datetimeFigureOut">
              <a:rPr lang="en-US" smtClean="0"/>
              <a:t>9/18/23</a:t>
            </a:fld>
            <a:endParaRPr lang="en-US"/>
          </a:p>
        </p:txBody>
      </p:sp>
      <p:sp>
        <p:nvSpPr>
          <p:cNvPr id="5" name="Footer Placeholder 4">
            <a:extLst>
              <a:ext uri="{FF2B5EF4-FFF2-40B4-BE49-F238E27FC236}">
                <a16:creationId xmlns:a16="http://schemas.microsoft.com/office/drawing/2014/main" id="{48ED89A0-7D37-812F-8319-3959841EBC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4A9291-C4B9-061D-5841-26C268B5F29D}"/>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2160366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46034-DB70-D748-2312-074D011A96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FEB459-BED2-749B-08CF-42BAF4DA691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150BB50-86A9-24D0-F42C-55BC0E3EC05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814F221-B0B8-C8B3-9A2A-9709D2DBFBD9}"/>
              </a:ext>
            </a:extLst>
          </p:cNvPr>
          <p:cNvSpPr>
            <a:spLocks noGrp="1"/>
          </p:cNvSpPr>
          <p:nvPr>
            <p:ph type="dt" sz="half" idx="10"/>
          </p:nvPr>
        </p:nvSpPr>
        <p:spPr/>
        <p:txBody>
          <a:bodyPr/>
          <a:lstStyle/>
          <a:p>
            <a:fld id="{636E8EE4-C61D-3F46-B7E4-B2D0C4BE1B64}" type="datetimeFigureOut">
              <a:rPr lang="en-US" smtClean="0"/>
              <a:t>9/18/23</a:t>
            </a:fld>
            <a:endParaRPr lang="en-US"/>
          </a:p>
        </p:txBody>
      </p:sp>
      <p:sp>
        <p:nvSpPr>
          <p:cNvPr id="6" name="Footer Placeholder 5">
            <a:extLst>
              <a:ext uri="{FF2B5EF4-FFF2-40B4-BE49-F238E27FC236}">
                <a16:creationId xmlns:a16="http://schemas.microsoft.com/office/drawing/2014/main" id="{0800064B-A0A3-B1C5-72DD-792D668116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0D8606-6622-A85B-2898-C371BDC9A07B}"/>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4119767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30CD2-A33C-C779-1FD9-C513C748643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487E4C4-35E6-6736-F868-C82AB4EB7A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B8652EF-9539-5B49-B2EE-80E0FE4AF5B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2B957FB-EDA1-75DE-66AA-002FBD6160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5C26EEB-948D-6DBB-A078-0357900883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5E35ECA-E71D-496C-0B48-F8C1433CE70C}"/>
              </a:ext>
            </a:extLst>
          </p:cNvPr>
          <p:cNvSpPr>
            <a:spLocks noGrp="1"/>
          </p:cNvSpPr>
          <p:nvPr>
            <p:ph type="dt" sz="half" idx="10"/>
          </p:nvPr>
        </p:nvSpPr>
        <p:spPr/>
        <p:txBody>
          <a:bodyPr/>
          <a:lstStyle/>
          <a:p>
            <a:fld id="{636E8EE4-C61D-3F46-B7E4-B2D0C4BE1B64}" type="datetimeFigureOut">
              <a:rPr lang="en-US" smtClean="0"/>
              <a:t>9/18/23</a:t>
            </a:fld>
            <a:endParaRPr lang="en-US"/>
          </a:p>
        </p:txBody>
      </p:sp>
      <p:sp>
        <p:nvSpPr>
          <p:cNvPr id="8" name="Footer Placeholder 7">
            <a:extLst>
              <a:ext uri="{FF2B5EF4-FFF2-40B4-BE49-F238E27FC236}">
                <a16:creationId xmlns:a16="http://schemas.microsoft.com/office/drawing/2014/main" id="{5763A89C-1F60-0C18-E67F-7136CA3A75A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C005A6-C370-BA53-F7A3-8E5A6F01F069}"/>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819984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A0703-31A6-F545-848C-745A40244F4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48B79B6-DF87-E6EF-7FF6-3939DA0BE51A}"/>
              </a:ext>
            </a:extLst>
          </p:cNvPr>
          <p:cNvSpPr>
            <a:spLocks noGrp="1"/>
          </p:cNvSpPr>
          <p:nvPr>
            <p:ph type="dt" sz="half" idx="10"/>
          </p:nvPr>
        </p:nvSpPr>
        <p:spPr/>
        <p:txBody>
          <a:bodyPr/>
          <a:lstStyle/>
          <a:p>
            <a:fld id="{636E8EE4-C61D-3F46-B7E4-B2D0C4BE1B64}" type="datetimeFigureOut">
              <a:rPr lang="en-US" smtClean="0"/>
              <a:t>9/18/23</a:t>
            </a:fld>
            <a:endParaRPr lang="en-US"/>
          </a:p>
        </p:txBody>
      </p:sp>
      <p:sp>
        <p:nvSpPr>
          <p:cNvPr id="4" name="Footer Placeholder 3">
            <a:extLst>
              <a:ext uri="{FF2B5EF4-FFF2-40B4-BE49-F238E27FC236}">
                <a16:creationId xmlns:a16="http://schemas.microsoft.com/office/drawing/2014/main" id="{3558A8B9-2DC7-CE70-E3FD-9379883BCDB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F9ACE9-D9FA-95B2-C361-C3F8F54A1889}"/>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891190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0E66F2-177A-8D35-A1E1-CC10025424A3}"/>
              </a:ext>
            </a:extLst>
          </p:cNvPr>
          <p:cNvSpPr>
            <a:spLocks noGrp="1"/>
          </p:cNvSpPr>
          <p:nvPr>
            <p:ph type="dt" sz="half" idx="10"/>
          </p:nvPr>
        </p:nvSpPr>
        <p:spPr/>
        <p:txBody>
          <a:bodyPr/>
          <a:lstStyle/>
          <a:p>
            <a:fld id="{636E8EE4-C61D-3F46-B7E4-B2D0C4BE1B64}" type="datetimeFigureOut">
              <a:rPr lang="en-US" smtClean="0"/>
              <a:t>9/18/23</a:t>
            </a:fld>
            <a:endParaRPr lang="en-US"/>
          </a:p>
        </p:txBody>
      </p:sp>
      <p:sp>
        <p:nvSpPr>
          <p:cNvPr id="3" name="Footer Placeholder 2">
            <a:extLst>
              <a:ext uri="{FF2B5EF4-FFF2-40B4-BE49-F238E27FC236}">
                <a16:creationId xmlns:a16="http://schemas.microsoft.com/office/drawing/2014/main" id="{9C112C98-2F2E-587C-A25D-D29D0E5D14E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ADE2546-CB1A-F7E0-CE20-C653D0B088F2}"/>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3392273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A4EB2-7D2C-05CB-C469-599791444B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6137315-79D0-B1A9-7C17-C03202536E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B892B29-4ECE-BA00-8014-FDD94FB8FE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D0A096-22D0-838A-D617-9CB318B49CA2}"/>
              </a:ext>
            </a:extLst>
          </p:cNvPr>
          <p:cNvSpPr>
            <a:spLocks noGrp="1"/>
          </p:cNvSpPr>
          <p:nvPr>
            <p:ph type="dt" sz="half" idx="10"/>
          </p:nvPr>
        </p:nvSpPr>
        <p:spPr/>
        <p:txBody>
          <a:bodyPr/>
          <a:lstStyle/>
          <a:p>
            <a:fld id="{636E8EE4-C61D-3F46-B7E4-B2D0C4BE1B64}" type="datetimeFigureOut">
              <a:rPr lang="en-US" smtClean="0"/>
              <a:t>9/18/23</a:t>
            </a:fld>
            <a:endParaRPr lang="en-US"/>
          </a:p>
        </p:txBody>
      </p:sp>
      <p:sp>
        <p:nvSpPr>
          <p:cNvPr id="6" name="Footer Placeholder 5">
            <a:extLst>
              <a:ext uri="{FF2B5EF4-FFF2-40B4-BE49-F238E27FC236}">
                <a16:creationId xmlns:a16="http://schemas.microsoft.com/office/drawing/2014/main" id="{7F8224B3-BCE6-195F-143A-543E0955D2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2042DB-FBFD-DD21-E81D-26324A31E041}"/>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1173598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9548F-6F4E-1347-3CE9-792DD8CE00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AE85F9B-F4BA-B273-A752-85E6144267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2DAF733-2892-FBFD-F3DC-3A4928AC79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671E02-C031-B7B0-6FFE-DF68B3B55C1E}"/>
              </a:ext>
            </a:extLst>
          </p:cNvPr>
          <p:cNvSpPr>
            <a:spLocks noGrp="1"/>
          </p:cNvSpPr>
          <p:nvPr>
            <p:ph type="dt" sz="half" idx="10"/>
          </p:nvPr>
        </p:nvSpPr>
        <p:spPr/>
        <p:txBody>
          <a:bodyPr/>
          <a:lstStyle/>
          <a:p>
            <a:fld id="{636E8EE4-C61D-3F46-B7E4-B2D0C4BE1B64}" type="datetimeFigureOut">
              <a:rPr lang="en-US" smtClean="0"/>
              <a:t>9/18/23</a:t>
            </a:fld>
            <a:endParaRPr lang="en-US"/>
          </a:p>
        </p:txBody>
      </p:sp>
      <p:sp>
        <p:nvSpPr>
          <p:cNvPr id="6" name="Footer Placeholder 5">
            <a:extLst>
              <a:ext uri="{FF2B5EF4-FFF2-40B4-BE49-F238E27FC236}">
                <a16:creationId xmlns:a16="http://schemas.microsoft.com/office/drawing/2014/main" id="{47C42E88-24E6-525D-5A78-6DCC29C0AE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5F21C8-CCBE-BC11-7CC8-FD68FDD91C07}"/>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555311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8AFEA-1714-AA77-D6A2-C60BF62F224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1396A53-2DF1-6B5A-CE48-D7AFDB8B2D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7CE2EE-32C7-04DF-B3D1-7E9DCCACE530}"/>
              </a:ext>
            </a:extLst>
          </p:cNvPr>
          <p:cNvSpPr>
            <a:spLocks noGrp="1"/>
          </p:cNvSpPr>
          <p:nvPr>
            <p:ph type="dt" sz="half" idx="10"/>
          </p:nvPr>
        </p:nvSpPr>
        <p:spPr/>
        <p:txBody>
          <a:bodyPr/>
          <a:lstStyle/>
          <a:p>
            <a:fld id="{636E8EE4-C61D-3F46-B7E4-B2D0C4BE1B64}" type="datetimeFigureOut">
              <a:rPr lang="en-US" smtClean="0"/>
              <a:t>9/18/23</a:t>
            </a:fld>
            <a:endParaRPr lang="en-US"/>
          </a:p>
        </p:txBody>
      </p:sp>
      <p:sp>
        <p:nvSpPr>
          <p:cNvPr id="5" name="Footer Placeholder 4">
            <a:extLst>
              <a:ext uri="{FF2B5EF4-FFF2-40B4-BE49-F238E27FC236}">
                <a16:creationId xmlns:a16="http://schemas.microsoft.com/office/drawing/2014/main" id="{57830792-AB78-D010-061E-EC2EE88F5C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9BA198-63A0-E396-C307-425A4EBCC4F2}"/>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107983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11CAF7-2665-4FB9-A194-397230D41E9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0844B93-8137-5478-0522-708EACE481B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98C104-611B-EDC2-051E-859BBB097B47}"/>
              </a:ext>
            </a:extLst>
          </p:cNvPr>
          <p:cNvSpPr>
            <a:spLocks noGrp="1"/>
          </p:cNvSpPr>
          <p:nvPr>
            <p:ph type="dt" sz="half" idx="10"/>
          </p:nvPr>
        </p:nvSpPr>
        <p:spPr/>
        <p:txBody>
          <a:bodyPr/>
          <a:lstStyle/>
          <a:p>
            <a:fld id="{636E8EE4-C61D-3F46-B7E4-B2D0C4BE1B64}" type="datetimeFigureOut">
              <a:rPr lang="en-US" smtClean="0"/>
              <a:t>9/18/23</a:t>
            </a:fld>
            <a:endParaRPr lang="en-US"/>
          </a:p>
        </p:txBody>
      </p:sp>
      <p:sp>
        <p:nvSpPr>
          <p:cNvPr id="5" name="Footer Placeholder 4">
            <a:extLst>
              <a:ext uri="{FF2B5EF4-FFF2-40B4-BE49-F238E27FC236}">
                <a16:creationId xmlns:a16="http://schemas.microsoft.com/office/drawing/2014/main" id="{E5966F5F-D52C-3964-E81A-4D89E83B5C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002DCB-7760-C06A-A072-A8015CB95115}"/>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1503168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31AD0B-A18E-3C52-184E-251233AFA3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D59728-6443-B540-2DC2-1F427BF77A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2E4231-A60D-8E15-8363-42BF88567C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6E8EE4-C61D-3F46-B7E4-B2D0C4BE1B64}" type="datetimeFigureOut">
              <a:rPr lang="en-US" smtClean="0"/>
              <a:t>9/18/23</a:t>
            </a:fld>
            <a:endParaRPr lang="en-US"/>
          </a:p>
        </p:txBody>
      </p:sp>
      <p:sp>
        <p:nvSpPr>
          <p:cNvPr id="5" name="Footer Placeholder 4">
            <a:extLst>
              <a:ext uri="{FF2B5EF4-FFF2-40B4-BE49-F238E27FC236}">
                <a16:creationId xmlns:a16="http://schemas.microsoft.com/office/drawing/2014/main" id="{C5163A89-47DC-1E0C-C536-908BB8C4AC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763107-DBD7-7223-B52A-6D2E851DF5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8D26FD-24D6-DB44-AD37-A4B8E6EFEB8E}" type="slidenum">
              <a:rPr lang="en-US" smtClean="0"/>
              <a:t>‹#›</a:t>
            </a:fld>
            <a:endParaRPr lang="en-US"/>
          </a:p>
        </p:txBody>
      </p:sp>
    </p:spTree>
    <p:extLst>
      <p:ext uri="{BB962C8B-B14F-4D97-AF65-F5344CB8AC3E}">
        <p14:creationId xmlns:p14="http://schemas.microsoft.com/office/powerpoint/2010/main" val="4349387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bbc.co.uk/news/uk-england-london-59518847"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FAA0CB-D4FB-B7F4-EED2-B40C101F42CB}"/>
              </a:ext>
            </a:extLst>
          </p:cNvPr>
          <p:cNvSpPr txBox="1"/>
          <p:nvPr/>
        </p:nvSpPr>
        <p:spPr>
          <a:xfrm>
            <a:off x="3918856" y="2459504"/>
            <a:ext cx="4354288" cy="1938992"/>
          </a:xfrm>
          <a:prstGeom prst="rect">
            <a:avLst/>
          </a:prstGeom>
          <a:noFill/>
        </p:spPr>
        <p:txBody>
          <a:bodyPr wrap="square" rtlCol="0">
            <a:spAutoFit/>
          </a:bodyPr>
          <a:lstStyle/>
          <a:p>
            <a:pPr algn="ctr"/>
            <a:r>
              <a:rPr lang="en-US" sz="6000" b="1" dirty="0"/>
              <a:t>Illustration</a:t>
            </a:r>
          </a:p>
          <a:p>
            <a:pPr algn="ctr"/>
            <a:r>
              <a:rPr lang="en-US" sz="6000" i="1" dirty="0"/>
              <a:t>A timeline</a:t>
            </a:r>
          </a:p>
        </p:txBody>
      </p:sp>
    </p:spTree>
    <p:extLst>
      <p:ext uri="{BB962C8B-B14F-4D97-AF65-F5344CB8AC3E}">
        <p14:creationId xmlns:p14="http://schemas.microsoft.com/office/powerpoint/2010/main" val="4177536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ve painting of animals&#10;&#10;Description automatically generated">
            <a:extLst>
              <a:ext uri="{FF2B5EF4-FFF2-40B4-BE49-F238E27FC236}">
                <a16:creationId xmlns:a16="http://schemas.microsoft.com/office/drawing/2014/main" id="{0F276A63-7B2B-31B2-691A-E7B9FAD53ABB}"/>
              </a:ext>
            </a:extLst>
          </p:cNvPr>
          <p:cNvPicPr>
            <a:picLocks noChangeAspect="1"/>
          </p:cNvPicPr>
          <p:nvPr/>
        </p:nvPicPr>
        <p:blipFill>
          <a:blip r:embed="rId3"/>
          <a:stretch>
            <a:fillRect/>
          </a:stretch>
        </p:blipFill>
        <p:spPr>
          <a:xfrm>
            <a:off x="2209800" y="527304"/>
            <a:ext cx="7772400" cy="5803392"/>
          </a:xfrm>
          <a:prstGeom prst="rect">
            <a:avLst/>
          </a:prstGeom>
        </p:spPr>
      </p:pic>
      <p:sp>
        <p:nvSpPr>
          <p:cNvPr id="6" name="TextBox 5">
            <a:extLst>
              <a:ext uri="{FF2B5EF4-FFF2-40B4-BE49-F238E27FC236}">
                <a16:creationId xmlns:a16="http://schemas.microsoft.com/office/drawing/2014/main" id="{396CAD20-38F4-D173-3C85-7A1846376940}"/>
              </a:ext>
            </a:extLst>
          </p:cNvPr>
          <p:cNvSpPr txBox="1"/>
          <p:nvPr/>
        </p:nvSpPr>
        <p:spPr>
          <a:xfrm>
            <a:off x="6705600" y="6330696"/>
            <a:ext cx="2072683" cy="369332"/>
          </a:xfrm>
          <a:prstGeom prst="rect">
            <a:avLst/>
          </a:prstGeom>
          <a:noFill/>
        </p:spPr>
        <p:txBody>
          <a:bodyPr wrap="none" rtlCol="0">
            <a:spAutoFit/>
          </a:bodyPr>
          <a:lstStyle/>
          <a:p>
            <a:r>
              <a:rPr lang="en-US" dirty="0"/>
              <a:t>Lascaux 15,000 BCE </a:t>
            </a:r>
          </a:p>
        </p:txBody>
      </p:sp>
    </p:spTree>
    <p:extLst>
      <p:ext uri="{BB962C8B-B14F-4D97-AF65-F5344CB8AC3E}">
        <p14:creationId xmlns:p14="http://schemas.microsoft.com/office/powerpoint/2010/main" val="3486388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577022E0-308B-DE00-16D8-6581354F8DF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34924" y="1159009"/>
            <a:ext cx="8522152" cy="4539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CEBC7DB6-3AED-3877-76AB-2B41D945C081}"/>
              </a:ext>
            </a:extLst>
          </p:cNvPr>
          <p:cNvSpPr txBox="1"/>
          <p:nvPr/>
        </p:nvSpPr>
        <p:spPr>
          <a:xfrm>
            <a:off x="7630884" y="5813610"/>
            <a:ext cx="4220194" cy="923330"/>
          </a:xfrm>
          <a:prstGeom prst="rect">
            <a:avLst/>
          </a:prstGeom>
          <a:noFill/>
        </p:spPr>
        <p:txBody>
          <a:bodyPr wrap="none" rtlCol="0">
            <a:spAutoFit/>
          </a:bodyPr>
          <a:lstStyle/>
          <a:p>
            <a:pPr eaLnBrk="1" hangingPunct="1"/>
            <a:r>
              <a:rPr lang="en-US" altLang="en-US" sz="1800" dirty="0">
                <a:latin typeface="Calibri" panose="020F0502020204030204" pitchFamily="34" charset="0"/>
              </a:rPr>
              <a:t>Battle of Hastings Bayeux Tapestry 1073-83</a:t>
            </a:r>
          </a:p>
          <a:p>
            <a:pPr eaLnBrk="1" hangingPunct="1"/>
            <a:r>
              <a:rPr lang="en-US" altLang="en-US" sz="1800" dirty="0">
                <a:latin typeface="Calibri" panose="020F0502020204030204" pitchFamily="34" charset="0"/>
              </a:rPr>
              <a:t>Wool embroidery on linen</a:t>
            </a:r>
          </a:p>
          <a:p>
            <a:endParaRPr lang="en-US" dirty="0"/>
          </a:p>
        </p:txBody>
      </p:sp>
    </p:spTree>
    <p:extLst>
      <p:ext uri="{BB962C8B-B14F-4D97-AF65-F5344CB8AC3E}">
        <p14:creationId xmlns:p14="http://schemas.microsoft.com/office/powerpoint/2010/main" val="3980262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7DCE81-146F-B353-9B53-67CA293443BA}"/>
              </a:ext>
            </a:extLst>
          </p:cNvPr>
          <p:cNvSpPr txBox="1"/>
          <p:nvPr/>
        </p:nvSpPr>
        <p:spPr>
          <a:xfrm>
            <a:off x="6507431" y="6296628"/>
            <a:ext cx="5684569" cy="369332"/>
          </a:xfrm>
          <a:prstGeom prst="rect">
            <a:avLst/>
          </a:prstGeom>
          <a:noFill/>
        </p:spPr>
        <p:txBody>
          <a:bodyPr wrap="none" rtlCol="0">
            <a:spAutoFit/>
          </a:bodyPr>
          <a:lstStyle/>
          <a:p>
            <a:r>
              <a:rPr lang="en-US" dirty="0"/>
              <a:t>Hieronymus Bosch </a:t>
            </a:r>
            <a:r>
              <a:rPr lang="en-US" i="1" dirty="0"/>
              <a:t>Garden of Earthly Delights </a:t>
            </a:r>
            <a:r>
              <a:rPr lang="en-GB" b="0" i="0" u="none" strike="noStrike" dirty="0">
                <a:solidFill>
                  <a:srgbClr val="202122"/>
                </a:solidFill>
                <a:effectLst/>
                <a:latin typeface="Arial" panose="020B0604020202020204" pitchFamily="34" charset="0"/>
              </a:rPr>
              <a:t> </a:t>
            </a:r>
            <a:r>
              <a:rPr lang="en-GB" b="0" i="1" u="none" strike="noStrike" dirty="0">
                <a:solidFill>
                  <a:srgbClr val="202122"/>
                </a:solidFill>
                <a:effectLst/>
              </a:rPr>
              <a:t>1495–1505</a:t>
            </a:r>
            <a:endParaRPr lang="en-US" i="1" dirty="0"/>
          </a:p>
        </p:txBody>
      </p:sp>
      <p:pic>
        <p:nvPicPr>
          <p:cNvPr id="4" name="Picture 3" descr="A group of paintings of people and animals&#10;&#10;Description automatically generated">
            <a:extLst>
              <a:ext uri="{FF2B5EF4-FFF2-40B4-BE49-F238E27FC236}">
                <a16:creationId xmlns:a16="http://schemas.microsoft.com/office/drawing/2014/main" id="{64615D61-1DFA-E2E6-B933-4D78E54B20B0}"/>
              </a:ext>
            </a:extLst>
          </p:cNvPr>
          <p:cNvPicPr>
            <a:picLocks noChangeAspect="1"/>
          </p:cNvPicPr>
          <p:nvPr/>
        </p:nvPicPr>
        <p:blipFill>
          <a:blip r:embed="rId2"/>
          <a:stretch>
            <a:fillRect/>
          </a:stretch>
        </p:blipFill>
        <p:spPr>
          <a:xfrm>
            <a:off x="562071" y="0"/>
            <a:ext cx="11067857" cy="6294843"/>
          </a:xfrm>
          <a:prstGeom prst="rect">
            <a:avLst/>
          </a:prstGeom>
        </p:spPr>
      </p:pic>
    </p:spTree>
    <p:extLst>
      <p:ext uri="{BB962C8B-B14F-4D97-AF65-F5344CB8AC3E}">
        <p14:creationId xmlns:p14="http://schemas.microsoft.com/office/powerpoint/2010/main" val="1364093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7DCE81-146F-B353-9B53-67CA293443BA}"/>
              </a:ext>
            </a:extLst>
          </p:cNvPr>
          <p:cNvSpPr txBox="1"/>
          <p:nvPr/>
        </p:nvSpPr>
        <p:spPr>
          <a:xfrm>
            <a:off x="6507431" y="6296628"/>
            <a:ext cx="5684569" cy="369332"/>
          </a:xfrm>
          <a:prstGeom prst="rect">
            <a:avLst/>
          </a:prstGeom>
          <a:noFill/>
        </p:spPr>
        <p:txBody>
          <a:bodyPr wrap="none" rtlCol="0">
            <a:spAutoFit/>
          </a:bodyPr>
          <a:lstStyle/>
          <a:p>
            <a:r>
              <a:rPr lang="en-US" dirty="0"/>
              <a:t>Hieronymus Bosch </a:t>
            </a:r>
            <a:r>
              <a:rPr lang="en-US" i="1" dirty="0"/>
              <a:t>Garden of Earthly Delights </a:t>
            </a:r>
            <a:r>
              <a:rPr lang="en-GB" b="0" i="0" u="none" strike="noStrike" dirty="0">
                <a:solidFill>
                  <a:srgbClr val="202122"/>
                </a:solidFill>
                <a:effectLst/>
                <a:latin typeface="Arial" panose="020B0604020202020204" pitchFamily="34" charset="0"/>
              </a:rPr>
              <a:t> </a:t>
            </a:r>
            <a:r>
              <a:rPr lang="en-GB" b="0" i="1" u="none" strike="noStrike" dirty="0">
                <a:solidFill>
                  <a:srgbClr val="202122"/>
                </a:solidFill>
                <a:effectLst/>
              </a:rPr>
              <a:t>1495–1505</a:t>
            </a:r>
            <a:endParaRPr lang="en-US" i="1" dirty="0"/>
          </a:p>
        </p:txBody>
      </p:sp>
      <p:pic>
        <p:nvPicPr>
          <p:cNvPr id="6" name="Picture 5" descr="A painting of a group of people&#10;&#10;Description automatically generated">
            <a:extLst>
              <a:ext uri="{FF2B5EF4-FFF2-40B4-BE49-F238E27FC236}">
                <a16:creationId xmlns:a16="http://schemas.microsoft.com/office/drawing/2014/main" id="{3A4E9DC2-C6D1-C022-8453-BD94031666CA}"/>
              </a:ext>
            </a:extLst>
          </p:cNvPr>
          <p:cNvPicPr>
            <a:picLocks noChangeAspect="1"/>
          </p:cNvPicPr>
          <p:nvPr/>
        </p:nvPicPr>
        <p:blipFill>
          <a:blip r:embed="rId2"/>
          <a:stretch>
            <a:fillRect/>
          </a:stretch>
        </p:blipFill>
        <p:spPr>
          <a:xfrm>
            <a:off x="951697" y="277792"/>
            <a:ext cx="10288606" cy="5787341"/>
          </a:xfrm>
          <a:prstGeom prst="rect">
            <a:avLst/>
          </a:prstGeom>
        </p:spPr>
      </p:pic>
    </p:spTree>
    <p:extLst>
      <p:ext uri="{BB962C8B-B14F-4D97-AF65-F5344CB8AC3E}">
        <p14:creationId xmlns:p14="http://schemas.microsoft.com/office/powerpoint/2010/main" val="967674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652B9B-AAD1-5584-8000-0AEA0BCBEE23}"/>
              </a:ext>
            </a:extLst>
          </p:cNvPr>
          <p:cNvSpPr txBox="1"/>
          <p:nvPr/>
        </p:nvSpPr>
        <p:spPr>
          <a:xfrm>
            <a:off x="9421793" y="6180880"/>
            <a:ext cx="2416111" cy="369332"/>
          </a:xfrm>
          <a:prstGeom prst="rect">
            <a:avLst/>
          </a:prstGeom>
          <a:noFill/>
        </p:spPr>
        <p:txBody>
          <a:bodyPr wrap="none" rtlCol="0">
            <a:spAutoFit/>
          </a:bodyPr>
          <a:lstStyle/>
          <a:p>
            <a:r>
              <a:rPr lang="en-US" dirty="0"/>
              <a:t>JJ Grandville 1803-1847</a:t>
            </a:r>
          </a:p>
        </p:txBody>
      </p:sp>
      <p:pic>
        <p:nvPicPr>
          <p:cNvPr id="7" name="Picture 6" descr="A bird wearing a top hat and a coat&#10;&#10;Description automatically generated">
            <a:extLst>
              <a:ext uri="{FF2B5EF4-FFF2-40B4-BE49-F238E27FC236}">
                <a16:creationId xmlns:a16="http://schemas.microsoft.com/office/drawing/2014/main" id="{A917945C-684E-E834-FF22-6E22258047D9}"/>
              </a:ext>
            </a:extLst>
          </p:cNvPr>
          <p:cNvPicPr>
            <a:picLocks noChangeAspect="1"/>
          </p:cNvPicPr>
          <p:nvPr/>
        </p:nvPicPr>
        <p:blipFill>
          <a:blip r:embed="rId3"/>
          <a:stretch>
            <a:fillRect/>
          </a:stretch>
        </p:blipFill>
        <p:spPr>
          <a:xfrm>
            <a:off x="3372970" y="0"/>
            <a:ext cx="5446059" cy="6858000"/>
          </a:xfrm>
          <a:prstGeom prst="rect">
            <a:avLst/>
          </a:prstGeom>
        </p:spPr>
      </p:pic>
    </p:spTree>
    <p:extLst>
      <p:ext uri="{BB962C8B-B14F-4D97-AF65-F5344CB8AC3E}">
        <p14:creationId xmlns:p14="http://schemas.microsoft.com/office/powerpoint/2010/main" val="2938754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652B9B-AAD1-5584-8000-0AEA0BCBEE23}"/>
              </a:ext>
            </a:extLst>
          </p:cNvPr>
          <p:cNvSpPr txBox="1"/>
          <p:nvPr/>
        </p:nvSpPr>
        <p:spPr>
          <a:xfrm>
            <a:off x="9421793" y="6180880"/>
            <a:ext cx="2416111" cy="369332"/>
          </a:xfrm>
          <a:prstGeom prst="rect">
            <a:avLst/>
          </a:prstGeom>
          <a:noFill/>
        </p:spPr>
        <p:txBody>
          <a:bodyPr wrap="none" rtlCol="0">
            <a:spAutoFit/>
          </a:bodyPr>
          <a:lstStyle/>
          <a:p>
            <a:r>
              <a:rPr lang="en-US" dirty="0"/>
              <a:t>JJ Grandville 1803-1847</a:t>
            </a:r>
          </a:p>
        </p:txBody>
      </p:sp>
      <p:pic>
        <p:nvPicPr>
          <p:cNvPr id="6" name="Picture 5" descr="A drawing of a creature&#10;&#10;Description automatically generated">
            <a:extLst>
              <a:ext uri="{FF2B5EF4-FFF2-40B4-BE49-F238E27FC236}">
                <a16:creationId xmlns:a16="http://schemas.microsoft.com/office/drawing/2014/main" id="{0CBCBF26-4D50-CDFB-23B4-8EE2F2F362BF}"/>
              </a:ext>
            </a:extLst>
          </p:cNvPr>
          <p:cNvPicPr>
            <a:picLocks noChangeAspect="1"/>
          </p:cNvPicPr>
          <p:nvPr/>
        </p:nvPicPr>
        <p:blipFill>
          <a:blip r:embed="rId2"/>
          <a:stretch>
            <a:fillRect/>
          </a:stretch>
        </p:blipFill>
        <p:spPr>
          <a:xfrm>
            <a:off x="3949012" y="844550"/>
            <a:ext cx="4102100" cy="5168900"/>
          </a:xfrm>
          <a:prstGeom prst="rect">
            <a:avLst/>
          </a:prstGeom>
        </p:spPr>
      </p:pic>
      <p:pic>
        <p:nvPicPr>
          <p:cNvPr id="8" name="Picture 7" descr="A cartoon of a cat with a cat head&#10;&#10;Description automatically generated">
            <a:extLst>
              <a:ext uri="{FF2B5EF4-FFF2-40B4-BE49-F238E27FC236}">
                <a16:creationId xmlns:a16="http://schemas.microsoft.com/office/drawing/2014/main" id="{95AEEA4C-DC7A-3E0B-E921-5C5A3FD90C47}"/>
              </a:ext>
            </a:extLst>
          </p:cNvPr>
          <p:cNvPicPr>
            <a:picLocks noChangeAspect="1"/>
          </p:cNvPicPr>
          <p:nvPr/>
        </p:nvPicPr>
        <p:blipFill>
          <a:blip r:embed="rId3"/>
          <a:stretch>
            <a:fillRect/>
          </a:stretch>
        </p:blipFill>
        <p:spPr>
          <a:xfrm>
            <a:off x="406643" y="979892"/>
            <a:ext cx="3325793" cy="4818904"/>
          </a:xfrm>
          <a:prstGeom prst="rect">
            <a:avLst/>
          </a:prstGeom>
        </p:spPr>
      </p:pic>
      <p:pic>
        <p:nvPicPr>
          <p:cNvPr id="10" name="Picture 9" descr="A drawing of a person juggling balls&#10;&#10;Description automatically generated">
            <a:extLst>
              <a:ext uri="{FF2B5EF4-FFF2-40B4-BE49-F238E27FC236}">
                <a16:creationId xmlns:a16="http://schemas.microsoft.com/office/drawing/2014/main" id="{6A0630E7-3AFC-0A67-B1D3-305A22A7FED3}"/>
              </a:ext>
            </a:extLst>
          </p:cNvPr>
          <p:cNvPicPr>
            <a:picLocks noChangeAspect="1"/>
          </p:cNvPicPr>
          <p:nvPr/>
        </p:nvPicPr>
        <p:blipFill>
          <a:blip r:embed="rId4"/>
          <a:stretch>
            <a:fillRect/>
          </a:stretch>
        </p:blipFill>
        <p:spPr>
          <a:xfrm>
            <a:off x="8267689" y="940238"/>
            <a:ext cx="3325793" cy="4898213"/>
          </a:xfrm>
          <a:prstGeom prst="rect">
            <a:avLst/>
          </a:prstGeom>
        </p:spPr>
      </p:pic>
    </p:spTree>
    <p:extLst>
      <p:ext uri="{BB962C8B-B14F-4D97-AF65-F5344CB8AC3E}">
        <p14:creationId xmlns:p14="http://schemas.microsoft.com/office/powerpoint/2010/main" val="568270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F93591-DA5E-4AD1-EEFF-F129351AB8C1}"/>
              </a:ext>
            </a:extLst>
          </p:cNvPr>
          <p:cNvSpPr txBox="1"/>
          <p:nvPr/>
        </p:nvSpPr>
        <p:spPr>
          <a:xfrm>
            <a:off x="9236597" y="6146157"/>
            <a:ext cx="2647200" cy="369332"/>
          </a:xfrm>
          <a:prstGeom prst="rect">
            <a:avLst/>
          </a:prstGeom>
          <a:noFill/>
        </p:spPr>
        <p:txBody>
          <a:bodyPr wrap="none" rtlCol="0">
            <a:spAutoFit/>
          </a:bodyPr>
          <a:lstStyle/>
          <a:p>
            <a:r>
              <a:rPr lang="en-US" dirty="0"/>
              <a:t>Sir </a:t>
            </a:r>
            <a:r>
              <a:rPr lang="en-US" dirty="0" err="1"/>
              <a:t>JohnTenniel</a:t>
            </a:r>
            <a:r>
              <a:rPr lang="en-US" dirty="0"/>
              <a:t> 1820-1914</a:t>
            </a:r>
          </a:p>
        </p:txBody>
      </p:sp>
      <p:pic>
        <p:nvPicPr>
          <p:cNvPr id="4" name="Picture 3" descr="A group of people sitting at a table&#10;&#10;Description automatically generated">
            <a:extLst>
              <a:ext uri="{FF2B5EF4-FFF2-40B4-BE49-F238E27FC236}">
                <a16:creationId xmlns:a16="http://schemas.microsoft.com/office/drawing/2014/main" id="{66BB617A-1DA3-346F-3F57-20F75F79A585}"/>
              </a:ext>
            </a:extLst>
          </p:cNvPr>
          <p:cNvPicPr>
            <a:picLocks noChangeAspect="1"/>
          </p:cNvPicPr>
          <p:nvPr/>
        </p:nvPicPr>
        <p:blipFill>
          <a:blip r:embed="rId3"/>
          <a:stretch>
            <a:fillRect/>
          </a:stretch>
        </p:blipFill>
        <p:spPr>
          <a:xfrm>
            <a:off x="1597613" y="0"/>
            <a:ext cx="8996773" cy="6099812"/>
          </a:xfrm>
          <a:prstGeom prst="rect">
            <a:avLst/>
          </a:prstGeom>
        </p:spPr>
      </p:pic>
    </p:spTree>
    <p:extLst>
      <p:ext uri="{BB962C8B-B14F-4D97-AF65-F5344CB8AC3E}">
        <p14:creationId xmlns:p14="http://schemas.microsoft.com/office/powerpoint/2010/main" val="1681540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F93591-DA5E-4AD1-EEFF-F129351AB8C1}"/>
              </a:ext>
            </a:extLst>
          </p:cNvPr>
          <p:cNvSpPr txBox="1"/>
          <p:nvPr/>
        </p:nvSpPr>
        <p:spPr>
          <a:xfrm>
            <a:off x="9236597" y="6146157"/>
            <a:ext cx="2647200" cy="369332"/>
          </a:xfrm>
          <a:prstGeom prst="rect">
            <a:avLst/>
          </a:prstGeom>
          <a:noFill/>
        </p:spPr>
        <p:txBody>
          <a:bodyPr wrap="none" rtlCol="0">
            <a:spAutoFit/>
          </a:bodyPr>
          <a:lstStyle/>
          <a:p>
            <a:r>
              <a:rPr lang="en-US" dirty="0"/>
              <a:t>Sir </a:t>
            </a:r>
            <a:r>
              <a:rPr lang="en-US" dirty="0" err="1"/>
              <a:t>JohnTenniel</a:t>
            </a:r>
            <a:r>
              <a:rPr lang="en-US" dirty="0"/>
              <a:t> 1820-1914</a:t>
            </a:r>
          </a:p>
        </p:txBody>
      </p:sp>
      <p:pic>
        <p:nvPicPr>
          <p:cNvPr id="5" name="Picture 4" descr="A black and white drawing of a group of people&#10;&#10;Description automatically generated">
            <a:extLst>
              <a:ext uri="{FF2B5EF4-FFF2-40B4-BE49-F238E27FC236}">
                <a16:creationId xmlns:a16="http://schemas.microsoft.com/office/drawing/2014/main" id="{9B543A9D-C5AB-EF01-6B3F-C986C020EE1C}"/>
              </a:ext>
            </a:extLst>
          </p:cNvPr>
          <p:cNvPicPr>
            <a:picLocks noChangeAspect="1"/>
          </p:cNvPicPr>
          <p:nvPr/>
        </p:nvPicPr>
        <p:blipFill>
          <a:blip r:embed="rId3"/>
          <a:stretch>
            <a:fillRect/>
          </a:stretch>
        </p:blipFill>
        <p:spPr>
          <a:xfrm>
            <a:off x="3641185" y="1085127"/>
            <a:ext cx="8082844" cy="4546600"/>
          </a:xfrm>
          <a:prstGeom prst="rect">
            <a:avLst/>
          </a:prstGeom>
        </p:spPr>
      </p:pic>
      <p:pic>
        <p:nvPicPr>
          <p:cNvPr id="7" name="Picture 6" descr="A drawing of a child looking at a cat in a tree&#10;&#10;Description automatically generated">
            <a:extLst>
              <a:ext uri="{FF2B5EF4-FFF2-40B4-BE49-F238E27FC236}">
                <a16:creationId xmlns:a16="http://schemas.microsoft.com/office/drawing/2014/main" id="{E353BBCF-3F16-4495-8B22-31951D83D13C}"/>
              </a:ext>
            </a:extLst>
          </p:cNvPr>
          <p:cNvPicPr>
            <a:picLocks noChangeAspect="1"/>
          </p:cNvPicPr>
          <p:nvPr/>
        </p:nvPicPr>
        <p:blipFill>
          <a:blip r:embed="rId4"/>
          <a:stretch>
            <a:fillRect/>
          </a:stretch>
        </p:blipFill>
        <p:spPr>
          <a:xfrm>
            <a:off x="809424" y="1085127"/>
            <a:ext cx="3327400" cy="4546600"/>
          </a:xfrm>
          <a:prstGeom prst="rect">
            <a:avLst/>
          </a:prstGeom>
        </p:spPr>
      </p:pic>
    </p:spTree>
    <p:extLst>
      <p:ext uri="{BB962C8B-B14F-4D97-AF65-F5344CB8AC3E}">
        <p14:creationId xmlns:p14="http://schemas.microsoft.com/office/powerpoint/2010/main" val="2598539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0CB7ED-3E3B-9E81-CEA4-E249A846EFB7}"/>
              </a:ext>
            </a:extLst>
          </p:cNvPr>
          <p:cNvSpPr txBox="1"/>
          <p:nvPr/>
        </p:nvSpPr>
        <p:spPr>
          <a:xfrm>
            <a:off x="9120851" y="6157732"/>
            <a:ext cx="2824812" cy="369332"/>
          </a:xfrm>
          <a:prstGeom prst="rect">
            <a:avLst/>
          </a:prstGeom>
          <a:noFill/>
        </p:spPr>
        <p:txBody>
          <a:bodyPr wrap="none" rtlCol="0">
            <a:spAutoFit/>
          </a:bodyPr>
          <a:lstStyle/>
          <a:p>
            <a:r>
              <a:rPr lang="en-US" dirty="0"/>
              <a:t>Alphonse </a:t>
            </a:r>
            <a:r>
              <a:rPr lang="en-US" dirty="0" err="1"/>
              <a:t>Mucha</a:t>
            </a:r>
            <a:r>
              <a:rPr lang="en-US" dirty="0"/>
              <a:t> 1860-1939</a:t>
            </a:r>
          </a:p>
        </p:txBody>
      </p:sp>
      <p:pic>
        <p:nvPicPr>
          <p:cNvPr id="4" name="Picture 3" descr="A person sitting in a pink dress&#10;&#10;Description automatically generated">
            <a:extLst>
              <a:ext uri="{FF2B5EF4-FFF2-40B4-BE49-F238E27FC236}">
                <a16:creationId xmlns:a16="http://schemas.microsoft.com/office/drawing/2014/main" id="{314B97EF-0A12-F09D-C9E1-19DCDCD1DB81}"/>
              </a:ext>
            </a:extLst>
          </p:cNvPr>
          <p:cNvPicPr>
            <a:picLocks noChangeAspect="1"/>
          </p:cNvPicPr>
          <p:nvPr/>
        </p:nvPicPr>
        <p:blipFill>
          <a:blip r:embed="rId3"/>
          <a:stretch>
            <a:fillRect/>
          </a:stretch>
        </p:blipFill>
        <p:spPr>
          <a:xfrm>
            <a:off x="3573302" y="0"/>
            <a:ext cx="5045395" cy="6858000"/>
          </a:xfrm>
          <a:prstGeom prst="rect">
            <a:avLst/>
          </a:prstGeom>
        </p:spPr>
      </p:pic>
    </p:spTree>
    <p:extLst>
      <p:ext uri="{BB962C8B-B14F-4D97-AF65-F5344CB8AC3E}">
        <p14:creationId xmlns:p14="http://schemas.microsoft.com/office/powerpoint/2010/main" val="1033881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oster of a person smoking a cigarette&#10;&#10;Description automatically generated">
            <a:extLst>
              <a:ext uri="{FF2B5EF4-FFF2-40B4-BE49-F238E27FC236}">
                <a16:creationId xmlns:a16="http://schemas.microsoft.com/office/drawing/2014/main" id="{3549781E-D003-C4F2-A1AE-8C7E7646D785}"/>
              </a:ext>
            </a:extLst>
          </p:cNvPr>
          <p:cNvPicPr>
            <a:picLocks noChangeAspect="1"/>
          </p:cNvPicPr>
          <p:nvPr/>
        </p:nvPicPr>
        <p:blipFill>
          <a:blip r:embed="rId3"/>
          <a:stretch>
            <a:fillRect/>
          </a:stretch>
        </p:blipFill>
        <p:spPr>
          <a:xfrm>
            <a:off x="3433823" y="0"/>
            <a:ext cx="5324354" cy="6847670"/>
          </a:xfrm>
          <a:prstGeom prst="rect">
            <a:avLst/>
          </a:prstGeom>
        </p:spPr>
      </p:pic>
      <p:sp>
        <p:nvSpPr>
          <p:cNvPr id="6" name="TextBox 5">
            <a:extLst>
              <a:ext uri="{FF2B5EF4-FFF2-40B4-BE49-F238E27FC236}">
                <a16:creationId xmlns:a16="http://schemas.microsoft.com/office/drawing/2014/main" id="{93A7833D-E7B2-A5EC-102C-71EBCB4B06FC}"/>
              </a:ext>
            </a:extLst>
          </p:cNvPr>
          <p:cNvSpPr txBox="1"/>
          <p:nvPr/>
        </p:nvSpPr>
        <p:spPr>
          <a:xfrm>
            <a:off x="9120851" y="6157732"/>
            <a:ext cx="2824812" cy="369332"/>
          </a:xfrm>
          <a:prstGeom prst="rect">
            <a:avLst/>
          </a:prstGeom>
          <a:noFill/>
        </p:spPr>
        <p:txBody>
          <a:bodyPr wrap="none" rtlCol="0">
            <a:spAutoFit/>
          </a:bodyPr>
          <a:lstStyle/>
          <a:p>
            <a:r>
              <a:rPr lang="en-US" dirty="0"/>
              <a:t>Alphonse </a:t>
            </a:r>
            <a:r>
              <a:rPr lang="en-US" dirty="0" err="1"/>
              <a:t>Mucha</a:t>
            </a:r>
            <a:r>
              <a:rPr lang="en-US" dirty="0"/>
              <a:t> 1860-1939</a:t>
            </a:r>
          </a:p>
        </p:txBody>
      </p:sp>
    </p:spTree>
    <p:extLst>
      <p:ext uri="{BB962C8B-B14F-4D97-AF65-F5344CB8AC3E}">
        <p14:creationId xmlns:p14="http://schemas.microsoft.com/office/powerpoint/2010/main" val="1436926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A7833D-E7B2-A5EC-102C-71EBCB4B06FC}"/>
              </a:ext>
            </a:extLst>
          </p:cNvPr>
          <p:cNvSpPr txBox="1"/>
          <p:nvPr/>
        </p:nvSpPr>
        <p:spPr>
          <a:xfrm>
            <a:off x="9120851" y="6157732"/>
            <a:ext cx="2630848" cy="369332"/>
          </a:xfrm>
          <a:prstGeom prst="rect">
            <a:avLst/>
          </a:prstGeom>
          <a:noFill/>
        </p:spPr>
        <p:txBody>
          <a:bodyPr wrap="none" rtlCol="0">
            <a:spAutoFit/>
          </a:bodyPr>
          <a:lstStyle/>
          <a:p>
            <a:r>
              <a:rPr lang="en-US" dirty="0"/>
              <a:t>William Morris 1834-1896</a:t>
            </a:r>
          </a:p>
        </p:txBody>
      </p:sp>
      <p:pic>
        <p:nvPicPr>
          <p:cNvPr id="3" name="Picture 2" descr="A blue floral pattern with birds and berries&#10;&#10;Description automatically generated">
            <a:extLst>
              <a:ext uri="{FF2B5EF4-FFF2-40B4-BE49-F238E27FC236}">
                <a16:creationId xmlns:a16="http://schemas.microsoft.com/office/drawing/2014/main" id="{8A954744-1CDE-76D4-0593-1A5BA000FE93}"/>
              </a:ext>
            </a:extLst>
          </p:cNvPr>
          <p:cNvPicPr>
            <a:picLocks noChangeAspect="1"/>
          </p:cNvPicPr>
          <p:nvPr/>
        </p:nvPicPr>
        <p:blipFill>
          <a:blip r:embed="rId3"/>
          <a:stretch>
            <a:fillRect/>
          </a:stretch>
        </p:blipFill>
        <p:spPr>
          <a:xfrm>
            <a:off x="3071150" y="404149"/>
            <a:ext cx="6049701" cy="6049701"/>
          </a:xfrm>
          <a:prstGeom prst="rect">
            <a:avLst/>
          </a:prstGeom>
        </p:spPr>
      </p:pic>
    </p:spTree>
    <p:extLst>
      <p:ext uri="{BB962C8B-B14F-4D97-AF65-F5344CB8AC3E}">
        <p14:creationId xmlns:p14="http://schemas.microsoft.com/office/powerpoint/2010/main" val="1999632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AA6AA6-E93D-2C03-2AC9-5447D66BA1E6}"/>
              </a:ext>
            </a:extLst>
          </p:cNvPr>
          <p:cNvSpPr txBox="1"/>
          <p:nvPr/>
        </p:nvSpPr>
        <p:spPr>
          <a:xfrm>
            <a:off x="9062977" y="6099859"/>
            <a:ext cx="2831737" cy="369332"/>
          </a:xfrm>
          <a:prstGeom prst="rect">
            <a:avLst/>
          </a:prstGeom>
          <a:noFill/>
        </p:spPr>
        <p:txBody>
          <a:bodyPr wrap="none" rtlCol="0">
            <a:spAutoFit/>
          </a:bodyPr>
          <a:lstStyle/>
          <a:p>
            <a:r>
              <a:rPr lang="en-US" dirty="0"/>
              <a:t>Toulouse Lautrec 1864-1901</a:t>
            </a:r>
          </a:p>
        </p:txBody>
      </p:sp>
      <p:pic>
        <p:nvPicPr>
          <p:cNvPr id="4" name="Picture 3" descr="A collage of posters&#10;&#10;Description automatically generated">
            <a:extLst>
              <a:ext uri="{FF2B5EF4-FFF2-40B4-BE49-F238E27FC236}">
                <a16:creationId xmlns:a16="http://schemas.microsoft.com/office/drawing/2014/main" id="{8E821E11-9D55-035A-66CD-9B901294A70B}"/>
              </a:ext>
            </a:extLst>
          </p:cNvPr>
          <p:cNvPicPr>
            <a:picLocks noChangeAspect="1"/>
          </p:cNvPicPr>
          <p:nvPr/>
        </p:nvPicPr>
        <p:blipFill>
          <a:blip r:embed="rId2"/>
          <a:stretch>
            <a:fillRect/>
          </a:stretch>
        </p:blipFill>
        <p:spPr>
          <a:xfrm>
            <a:off x="586452" y="388809"/>
            <a:ext cx="11019096" cy="5509548"/>
          </a:xfrm>
          <a:prstGeom prst="rect">
            <a:avLst/>
          </a:prstGeom>
        </p:spPr>
      </p:pic>
    </p:spTree>
    <p:extLst>
      <p:ext uri="{BB962C8B-B14F-4D97-AF65-F5344CB8AC3E}">
        <p14:creationId xmlns:p14="http://schemas.microsoft.com/office/powerpoint/2010/main" val="3135805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C73A47-948C-0CAD-0ECB-7D752078CAAA}"/>
              </a:ext>
            </a:extLst>
          </p:cNvPr>
          <p:cNvSpPr txBox="1"/>
          <p:nvPr/>
        </p:nvSpPr>
        <p:spPr>
          <a:xfrm>
            <a:off x="6749143" y="6107277"/>
            <a:ext cx="6096000" cy="369332"/>
          </a:xfrm>
          <a:prstGeom prst="rect">
            <a:avLst/>
          </a:prstGeom>
          <a:noFill/>
        </p:spPr>
        <p:txBody>
          <a:bodyPr wrap="square">
            <a:spAutoFit/>
          </a:bodyPr>
          <a:lstStyle/>
          <a:p>
            <a:pPr algn="ctr"/>
            <a:r>
              <a:rPr lang="en-GB" u="none" strike="noStrike" dirty="0">
                <a:solidFill>
                  <a:srgbClr val="232323"/>
                </a:solidFill>
                <a:effectLst/>
                <a:latin typeface="Calibri" panose="020F0502020204030204" pitchFamily="34" charset="0"/>
                <a:cs typeface="Calibri" panose="020F0502020204030204" pitchFamily="34" charset="0"/>
              </a:rPr>
              <a:t>Walter Crane</a:t>
            </a:r>
            <a:r>
              <a:rPr lang="en-GB" b="0" i="1" u="none" strike="noStrike" dirty="0">
                <a:solidFill>
                  <a:srgbClr val="232323"/>
                </a:solidFill>
                <a:effectLst/>
                <a:latin typeface="Calibri" panose="020F0502020204030204" pitchFamily="34" charset="0"/>
                <a:cs typeface="Calibri" panose="020F0502020204030204" pitchFamily="34" charset="0"/>
              </a:rPr>
              <a:t>, Beauty and the Beast, 1874</a:t>
            </a:r>
            <a:endParaRPr lang="en-US" dirty="0">
              <a:latin typeface="Calibri" panose="020F0502020204030204" pitchFamily="34" charset="0"/>
              <a:cs typeface="Calibri" panose="020F0502020204030204" pitchFamily="34" charset="0"/>
            </a:endParaRPr>
          </a:p>
        </p:txBody>
      </p:sp>
      <p:pic>
        <p:nvPicPr>
          <p:cNvPr id="5" name="Picture 4" descr="Two people in a garment&#10;&#10;Description automatically generated">
            <a:extLst>
              <a:ext uri="{FF2B5EF4-FFF2-40B4-BE49-F238E27FC236}">
                <a16:creationId xmlns:a16="http://schemas.microsoft.com/office/drawing/2014/main" id="{6E47C3FA-A469-2B86-0CAD-9531B86675DB}"/>
              </a:ext>
            </a:extLst>
          </p:cNvPr>
          <p:cNvPicPr>
            <a:picLocks noChangeAspect="1"/>
          </p:cNvPicPr>
          <p:nvPr/>
        </p:nvPicPr>
        <p:blipFill>
          <a:blip r:embed="rId2"/>
          <a:stretch>
            <a:fillRect/>
          </a:stretch>
        </p:blipFill>
        <p:spPr>
          <a:xfrm>
            <a:off x="1093269" y="489857"/>
            <a:ext cx="10005461" cy="5541219"/>
          </a:xfrm>
          <a:prstGeom prst="rect">
            <a:avLst/>
          </a:prstGeom>
        </p:spPr>
      </p:pic>
    </p:spTree>
    <p:extLst>
      <p:ext uri="{BB962C8B-B14F-4D97-AF65-F5344CB8AC3E}">
        <p14:creationId xmlns:p14="http://schemas.microsoft.com/office/powerpoint/2010/main" val="1968857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B13DF3-3C55-0830-F0DD-E371A5758F2D}"/>
              </a:ext>
            </a:extLst>
          </p:cNvPr>
          <p:cNvSpPr txBox="1"/>
          <p:nvPr/>
        </p:nvSpPr>
        <p:spPr>
          <a:xfrm>
            <a:off x="3048000" y="6161849"/>
            <a:ext cx="6096000" cy="369332"/>
          </a:xfrm>
          <a:prstGeom prst="rect">
            <a:avLst/>
          </a:prstGeom>
          <a:noFill/>
        </p:spPr>
        <p:txBody>
          <a:bodyPr wrap="square">
            <a:spAutoFit/>
          </a:bodyPr>
          <a:lstStyle/>
          <a:p>
            <a:pPr algn="ctr"/>
            <a:r>
              <a:rPr lang="en-US" dirty="0">
                <a:hlinkClick r:id="rId3"/>
              </a:rPr>
              <a:t>https://</a:t>
            </a:r>
            <a:r>
              <a:rPr lang="en-US" dirty="0" err="1">
                <a:hlinkClick r:id="rId3"/>
              </a:rPr>
              <a:t>www.bbc.co.uk</a:t>
            </a:r>
            <a:r>
              <a:rPr lang="en-US" dirty="0">
                <a:hlinkClick r:id="rId3"/>
              </a:rPr>
              <a:t>/news/uk-england-london-59518847</a:t>
            </a:r>
            <a:endParaRPr lang="en-US" dirty="0"/>
          </a:p>
        </p:txBody>
      </p:sp>
      <p:pic>
        <p:nvPicPr>
          <p:cNvPr id="5" name="Picture 4" descr="A group of cats playing in a park&#10;&#10;Description automatically generated">
            <a:extLst>
              <a:ext uri="{FF2B5EF4-FFF2-40B4-BE49-F238E27FC236}">
                <a16:creationId xmlns:a16="http://schemas.microsoft.com/office/drawing/2014/main" id="{F963A0A6-2757-17F8-7692-3C59AF5DD7BF}"/>
              </a:ext>
            </a:extLst>
          </p:cNvPr>
          <p:cNvPicPr>
            <a:picLocks noChangeAspect="1"/>
          </p:cNvPicPr>
          <p:nvPr/>
        </p:nvPicPr>
        <p:blipFill>
          <a:blip r:embed="rId4"/>
          <a:stretch>
            <a:fillRect/>
          </a:stretch>
        </p:blipFill>
        <p:spPr>
          <a:xfrm>
            <a:off x="1676829" y="293771"/>
            <a:ext cx="8838341" cy="5868078"/>
          </a:xfrm>
          <a:prstGeom prst="rect">
            <a:avLst/>
          </a:prstGeom>
        </p:spPr>
      </p:pic>
      <p:sp>
        <p:nvSpPr>
          <p:cNvPr id="6" name="TextBox 5">
            <a:extLst>
              <a:ext uri="{FF2B5EF4-FFF2-40B4-BE49-F238E27FC236}">
                <a16:creationId xmlns:a16="http://schemas.microsoft.com/office/drawing/2014/main" id="{126180F1-504F-AEAC-1F4B-AFBDD89A17CD}"/>
              </a:ext>
            </a:extLst>
          </p:cNvPr>
          <p:cNvSpPr txBox="1"/>
          <p:nvPr/>
        </p:nvSpPr>
        <p:spPr>
          <a:xfrm>
            <a:off x="9622580" y="6161849"/>
            <a:ext cx="2263761" cy="369332"/>
          </a:xfrm>
          <a:prstGeom prst="rect">
            <a:avLst/>
          </a:prstGeom>
          <a:noFill/>
        </p:spPr>
        <p:txBody>
          <a:bodyPr wrap="none" rtlCol="0">
            <a:spAutoFit/>
          </a:bodyPr>
          <a:lstStyle/>
          <a:p>
            <a:r>
              <a:rPr lang="en-US" dirty="0"/>
              <a:t>Louis Wain 1860-1939</a:t>
            </a:r>
          </a:p>
        </p:txBody>
      </p:sp>
    </p:spTree>
    <p:extLst>
      <p:ext uri="{BB962C8B-B14F-4D97-AF65-F5344CB8AC3E}">
        <p14:creationId xmlns:p14="http://schemas.microsoft.com/office/powerpoint/2010/main" val="271910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1552BC-7E30-4B48-2951-85CD300A79D2}"/>
              </a:ext>
            </a:extLst>
          </p:cNvPr>
          <p:cNvSpPr txBox="1"/>
          <p:nvPr/>
        </p:nvSpPr>
        <p:spPr>
          <a:xfrm>
            <a:off x="9711160" y="6250329"/>
            <a:ext cx="2204642" cy="369332"/>
          </a:xfrm>
          <a:prstGeom prst="rect">
            <a:avLst/>
          </a:prstGeom>
          <a:noFill/>
        </p:spPr>
        <p:txBody>
          <a:bodyPr wrap="none" rtlCol="0">
            <a:spAutoFit/>
          </a:bodyPr>
          <a:lstStyle/>
          <a:p>
            <a:r>
              <a:rPr lang="en-US" dirty="0" err="1"/>
              <a:t>Cassandre</a:t>
            </a:r>
            <a:r>
              <a:rPr lang="en-US" dirty="0"/>
              <a:t> 1901-1968</a:t>
            </a:r>
          </a:p>
        </p:txBody>
      </p:sp>
      <p:pic>
        <p:nvPicPr>
          <p:cNvPr id="4" name="Picture 3" descr="A person pouring a drink into a glass&#10;&#10;Description automatically generated">
            <a:extLst>
              <a:ext uri="{FF2B5EF4-FFF2-40B4-BE49-F238E27FC236}">
                <a16:creationId xmlns:a16="http://schemas.microsoft.com/office/drawing/2014/main" id="{75DC2394-2D77-6085-62B4-5226654392CD}"/>
              </a:ext>
            </a:extLst>
          </p:cNvPr>
          <p:cNvPicPr>
            <a:picLocks noChangeAspect="1"/>
          </p:cNvPicPr>
          <p:nvPr/>
        </p:nvPicPr>
        <p:blipFill>
          <a:blip r:embed="rId3"/>
          <a:stretch>
            <a:fillRect/>
          </a:stretch>
        </p:blipFill>
        <p:spPr>
          <a:xfrm>
            <a:off x="3624834" y="0"/>
            <a:ext cx="4942332" cy="6858000"/>
          </a:xfrm>
          <a:prstGeom prst="rect">
            <a:avLst/>
          </a:prstGeom>
        </p:spPr>
      </p:pic>
    </p:spTree>
    <p:extLst>
      <p:ext uri="{BB962C8B-B14F-4D97-AF65-F5344CB8AC3E}">
        <p14:creationId xmlns:p14="http://schemas.microsoft.com/office/powerpoint/2010/main" val="3443579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oster of a ship&#10;&#10;Description automatically generated">
            <a:extLst>
              <a:ext uri="{FF2B5EF4-FFF2-40B4-BE49-F238E27FC236}">
                <a16:creationId xmlns:a16="http://schemas.microsoft.com/office/drawing/2014/main" id="{D86EFF90-403A-9ADD-7D30-1EB5C2D050A2}"/>
              </a:ext>
            </a:extLst>
          </p:cNvPr>
          <p:cNvPicPr>
            <a:picLocks noChangeAspect="1"/>
          </p:cNvPicPr>
          <p:nvPr/>
        </p:nvPicPr>
        <p:blipFill>
          <a:blip r:embed="rId2"/>
          <a:stretch>
            <a:fillRect/>
          </a:stretch>
        </p:blipFill>
        <p:spPr>
          <a:xfrm>
            <a:off x="3954324" y="0"/>
            <a:ext cx="4283351" cy="6858000"/>
          </a:xfrm>
          <a:prstGeom prst="rect">
            <a:avLst/>
          </a:prstGeom>
        </p:spPr>
      </p:pic>
    </p:spTree>
    <p:extLst>
      <p:ext uri="{BB962C8B-B14F-4D97-AF65-F5344CB8AC3E}">
        <p14:creationId xmlns:p14="http://schemas.microsoft.com/office/powerpoint/2010/main" val="1733995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oster of a person in a mask&#10;&#10;Description automatically generated">
            <a:extLst>
              <a:ext uri="{FF2B5EF4-FFF2-40B4-BE49-F238E27FC236}">
                <a16:creationId xmlns:a16="http://schemas.microsoft.com/office/drawing/2014/main" id="{B1F5BA87-702C-B178-2DBD-16A6DF982EA3}"/>
              </a:ext>
            </a:extLst>
          </p:cNvPr>
          <p:cNvPicPr>
            <a:picLocks noChangeAspect="1"/>
          </p:cNvPicPr>
          <p:nvPr/>
        </p:nvPicPr>
        <p:blipFill>
          <a:blip r:embed="rId3"/>
          <a:stretch>
            <a:fillRect/>
          </a:stretch>
        </p:blipFill>
        <p:spPr>
          <a:xfrm>
            <a:off x="4557236" y="0"/>
            <a:ext cx="3077528" cy="6858000"/>
          </a:xfrm>
          <a:prstGeom prst="rect">
            <a:avLst/>
          </a:prstGeom>
        </p:spPr>
      </p:pic>
    </p:spTree>
    <p:extLst>
      <p:ext uri="{BB962C8B-B14F-4D97-AF65-F5344CB8AC3E}">
        <p14:creationId xmlns:p14="http://schemas.microsoft.com/office/powerpoint/2010/main" val="393957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C7D0EB-7434-1FC6-3B85-570AE3679BE2}"/>
              </a:ext>
            </a:extLst>
          </p:cNvPr>
          <p:cNvSpPr txBox="1"/>
          <p:nvPr/>
        </p:nvSpPr>
        <p:spPr>
          <a:xfrm>
            <a:off x="9942653" y="6238753"/>
            <a:ext cx="1603324" cy="369332"/>
          </a:xfrm>
          <a:prstGeom prst="rect">
            <a:avLst/>
          </a:prstGeom>
          <a:noFill/>
        </p:spPr>
        <p:txBody>
          <a:bodyPr wrap="none" rtlCol="0">
            <a:spAutoFit/>
          </a:bodyPr>
          <a:lstStyle/>
          <a:p>
            <a:r>
              <a:rPr lang="en-US" dirty="0"/>
              <a:t>Dali 1904-1989</a:t>
            </a:r>
          </a:p>
        </p:txBody>
      </p:sp>
      <p:pic>
        <p:nvPicPr>
          <p:cNvPr id="4" name="Picture 3" descr="A painting of a painting of horses and a building&#10;&#10;Description automatically generated with medium confidence">
            <a:extLst>
              <a:ext uri="{FF2B5EF4-FFF2-40B4-BE49-F238E27FC236}">
                <a16:creationId xmlns:a16="http://schemas.microsoft.com/office/drawing/2014/main" id="{D232C32B-C320-FF4E-19AB-79D06667609F}"/>
              </a:ext>
            </a:extLst>
          </p:cNvPr>
          <p:cNvPicPr>
            <a:picLocks noChangeAspect="1"/>
          </p:cNvPicPr>
          <p:nvPr/>
        </p:nvPicPr>
        <p:blipFill>
          <a:blip r:embed="rId3"/>
          <a:stretch>
            <a:fillRect/>
          </a:stretch>
        </p:blipFill>
        <p:spPr>
          <a:xfrm>
            <a:off x="1750574" y="0"/>
            <a:ext cx="8690851" cy="6151880"/>
          </a:xfrm>
          <a:prstGeom prst="rect">
            <a:avLst/>
          </a:prstGeom>
        </p:spPr>
      </p:pic>
    </p:spTree>
    <p:extLst>
      <p:ext uri="{BB962C8B-B14F-4D97-AF65-F5344CB8AC3E}">
        <p14:creationId xmlns:p14="http://schemas.microsoft.com/office/powerpoint/2010/main" val="3545732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4F4111-9D58-B99A-06BA-771CBBBF626B}"/>
              </a:ext>
            </a:extLst>
          </p:cNvPr>
          <p:cNvSpPr txBox="1"/>
          <p:nvPr/>
        </p:nvSpPr>
        <p:spPr>
          <a:xfrm>
            <a:off x="8831482" y="6180881"/>
            <a:ext cx="2893356" cy="369332"/>
          </a:xfrm>
          <a:prstGeom prst="rect">
            <a:avLst/>
          </a:prstGeom>
          <a:noFill/>
        </p:spPr>
        <p:txBody>
          <a:bodyPr wrap="none" rtlCol="0">
            <a:spAutoFit/>
          </a:bodyPr>
          <a:lstStyle/>
          <a:p>
            <a:r>
              <a:rPr lang="en-US" dirty="0"/>
              <a:t>Norman Rockwell 1894-1978</a:t>
            </a:r>
          </a:p>
        </p:txBody>
      </p:sp>
      <p:pic>
        <p:nvPicPr>
          <p:cNvPr id="4" name="Picture 3" descr="A person painting a picture of a person&#10;&#10;Description automatically generated">
            <a:extLst>
              <a:ext uri="{FF2B5EF4-FFF2-40B4-BE49-F238E27FC236}">
                <a16:creationId xmlns:a16="http://schemas.microsoft.com/office/drawing/2014/main" id="{CE135C6B-ACC4-5988-C4F1-1B3DB27F56EE}"/>
              </a:ext>
            </a:extLst>
          </p:cNvPr>
          <p:cNvPicPr>
            <a:picLocks noChangeAspect="1"/>
          </p:cNvPicPr>
          <p:nvPr/>
        </p:nvPicPr>
        <p:blipFill>
          <a:blip r:embed="rId3"/>
          <a:stretch>
            <a:fillRect/>
          </a:stretch>
        </p:blipFill>
        <p:spPr>
          <a:xfrm>
            <a:off x="1116314" y="307787"/>
            <a:ext cx="9959371" cy="5602146"/>
          </a:xfrm>
          <a:prstGeom prst="rect">
            <a:avLst/>
          </a:prstGeom>
        </p:spPr>
      </p:pic>
    </p:spTree>
    <p:extLst>
      <p:ext uri="{BB962C8B-B14F-4D97-AF65-F5344CB8AC3E}">
        <p14:creationId xmlns:p14="http://schemas.microsoft.com/office/powerpoint/2010/main" val="2556953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4F4111-9D58-B99A-06BA-771CBBBF626B}"/>
              </a:ext>
            </a:extLst>
          </p:cNvPr>
          <p:cNvSpPr txBox="1"/>
          <p:nvPr/>
        </p:nvSpPr>
        <p:spPr>
          <a:xfrm>
            <a:off x="8831482" y="6180881"/>
            <a:ext cx="2893356" cy="369332"/>
          </a:xfrm>
          <a:prstGeom prst="rect">
            <a:avLst/>
          </a:prstGeom>
          <a:noFill/>
        </p:spPr>
        <p:txBody>
          <a:bodyPr wrap="none" rtlCol="0">
            <a:spAutoFit/>
          </a:bodyPr>
          <a:lstStyle/>
          <a:p>
            <a:r>
              <a:rPr lang="en-US" dirty="0"/>
              <a:t>Norman Rockwell 1894-1978</a:t>
            </a:r>
          </a:p>
        </p:txBody>
      </p:sp>
      <p:pic>
        <p:nvPicPr>
          <p:cNvPr id="4" name="Picture 3" descr="A painting of men in overalls&#10;&#10;Description automatically generated">
            <a:extLst>
              <a:ext uri="{FF2B5EF4-FFF2-40B4-BE49-F238E27FC236}">
                <a16:creationId xmlns:a16="http://schemas.microsoft.com/office/drawing/2014/main" id="{1ADCAD39-2B00-1A6C-17AE-8A8C4137FA03}"/>
              </a:ext>
            </a:extLst>
          </p:cNvPr>
          <p:cNvPicPr>
            <a:picLocks noChangeAspect="1"/>
          </p:cNvPicPr>
          <p:nvPr/>
        </p:nvPicPr>
        <p:blipFill rotWithShape="1">
          <a:blip r:embed="rId3"/>
          <a:srcRect l="5215" t="4744" r="5283" b="4492"/>
          <a:stretch/>
        </p:blipFill>
        <p:spPr>
          <a:xfrm>
            <a:off x="3565002" y="486137"/>
            <a:ext cx="5058137" cy="5602147"/>
          </a:xfrm>
          <a:prstGeom prst="rect">
            <a:avLst/>
          </a:prstGeom>
        </p:spPr>
      </p:pic>
    </p:spTree>
    <p:extLst>
      <p:ext uri="{BB962C8B-B14F-4D97-AF65-F5344CB8AC3E}">
        <p14:creationId xmlns:p14="http://schemas.microsoft.com/office/powerpoint/2010/main" val="37828414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4F4111-9D58-B99A-06BA-771CBBBF626B}"/>
              </a:ext>
            </a:extLst>
          </p:cNvPr>
          <p:cNvSpPr txBox="1"/>
          <p:nvPr/>
        </p:nvSpPr>
        <p:spPr>
          <a:xfrm>
            <a:off x="8831482" y="6180881"/>
            <a:ext cx="2893356" cy="369332"/>
          </a:xfrm>
          <a:prstGeom prst="rect">
            <a:avLst/>
          </a:prstGeom>
          <a:noFill/>
        </p:spPr>
        <p:txBody>
          <a:bodyPr wrap="none" rtlCol="0">
            <a:spAutoFit/>
          </a:bodyPr>
          <a:lstStyle/>
          <a:p>
            <a:r>
              <a:rPr lang="en-US" dirty="0"/>
              <a:t>Norman Rockwell 1894-1978</a:t>
            </a:r>
          </a:p>
        </p:txBody>
      </p:sp>
      <p:pic>
        <p:nvPicPr>
          <p:cNvPr id="4" name="Picture 3" descr="A cover of a magazine with clowns&#10;&#10;Description automatically generated">
            <a:extLst>
              <a:ext uri="{FF2B5EF4-FFF2-40B4-BE49-F238E27FC236}">
                <a16:creationId xmlns:a16="http://schemas.microsoft.com/office/drawing/2014/main" id="{8986D518-4ECB-4B2A-3417-A573E70DBB33}"/>
              </a:ext>
            </a:extLst>
          </p:cNvPr>
          <p:cNvPicPr>
            <a:picLocks noChangeAspect="1"/>
          </p:cNvPicPr>
          <p:nvPr/>
        </p:nvPicPr>
        <p:blipFill>
          <a:blip r:embed="rId3"/>
          <a:stretch>
            <a:fillRect/>
          </a:stretch>
        </p:blipFill>
        <p:spPr>
          <a:xfrm>
            <a:off x="3716828" y="320818"/>
            <a:ext cx="4758344" cy="6216364"/>
          </a:xfrm>
          <a:prstGeom prst="rect">
            <a:avLst/>
          </a:prstGeom>
        </p:spPr>
      </p:pic>
    </p:spTree>
    <p:extLst>
      <p:ext uri="{BB962C8B-B14F-4D97-AF65-F5344CB8AC3E}">
        <p14:creationId xmlns:p14="http://schemas.microsoft.com/office/powerpoint/2010/main" val="1405884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imeline of art and art&#10;&#10;Description automatically generated">
            <a:extLst>
              <a:ext uri="{FF2B5EF4-FFF2-40B4-BE49-F238E27FC236}">
                <a16:creationId xmlns:a16="http://schemas.microsoft.com/office/drawing/2014/main" id="{6A83292F-260D-484B-47A4-55E598C19BAD}"/>
              </a:ext>
            </a:extLst>
          </p:cNvPr>
          <p:cNvPicPr>
            <a:picLocks noChangeAspect="1"/>
          </p:cNvPicPr>
          <p:nvPr/>
        </p:nvPicPr>
        <p:blipFill>
          <a:blip r:embed="rId3"/>
          <a:stretch>
            <a:fillRect/>
          </a:stretch>
        </p:blipFill>
        <p:spPr>
          <a:xfrm>
            <a:off x="1154333" y="134555"/>
            <a:ext cx="9883334" cy="6588889"/>
          </a:xfrm>
          <a:prstGeom prst="rect">
            <a:avLst/>
          </a:prstGeom>
        </p:spPr>
      </p:pic>
    </p:spTree>
    <p:extLst>
      <p:ext uri="{BB962C8B-B14F-4D97-AF65-F5344CB8AC3E}">
        <p14:creationId xmlns:p14="http://schemas.microsoft.com/office/powerpoint/2010/main" val="29488762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6C47A8-CE58-9553-78B7-E1BAAF571FBA}"/>
              </a:ext>
            </a:extLst>
          </p:cNvPr>
          <p:cNvPicPr>
            <a:picLocks noChangeAspect="1"/>
          </p:cNvPicPr>
          <p:nvPr/>
        </p:nvPicPr>
        <p:blipFill>
          <a:blip r:embed="rId2"/>
          <a:stretch>
            <a:fillRect/>
          </a:stretch>
        </p:blipFill>
        <p:spPr>
          <a:xfrm>
            <a:off x="0" y="2863603"/>
            <a:ext cx="12180766" cy="1130794"/>
          </a:xfrm>
          <a:prstGeom prst="rect">
            <a:avLst/>
          </a:prstGeom>
        </p:spPr>
      </p:pic>
    </p:spTree>
    <p:extLst>
      <p:ext uri="{BB962C8B-B14F-4D97-AF65-F5344CB8AC3E}">
        <p14:creationId xmlns:p14="http://schemas.microsoft.com/office/powerpoint/2010/main" val="20413197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board with writing on it&#10;&#10;Description automatically generated">
            <a:extLst>
              <a:ext uri="{FF2B5EF4-FFF2-40B4-BE49-F238E27FC236}">
                <a16:creationId xmlns:a16="http://schemas.microsoft.com/office/drawing/2014/main" id="{65AFAF3B-5CC4-FF71-2F19-58BE7BCCDABF}"/>
              </a:ext>
            </a:extLst>
          </p:cNvPr>
          <p:cNvPicPr>
            <a:picLocks noChangeAspect="1"/>
          </p:cNvPicPr>
          <p:nvPr/>
        </p:nvPicPr>
        <p:blipFill>
          <a:blip r:embed="rId2"/>
          <a:stretch>
            <a:fillRect/>
          </a:stretch>
        </p:blipFill>
        <p:spPr>
          <a:xfrm>
            <a:off x="0" y="1085126"/>
            <a:ext cx="12206609" cy="4687747"/>
          </a:xfrm>
          <a:prstGeom prst="rect">
            <a:avLst/>
          </a:prstGeom>
        </p:spPr>
      </p:pic>
    </p:spTree>
    <p:extLst>
      <p:ext uri="{BB962C8B-B14F-4D97-AF65-F5344CB8AC3E}">
        <p14:creationId xmlns:p14="http://schemas.microsoft.com/office/powerpoint/2010/main" val="37860880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paper&#10;&#10;Description automatically generated">
            <a:extLst>
              <a:ext uri="{FF2B5EF4-FFF2-40B4-BE49-F238E27FC236}">
                <a16:creationId xmlns:a16="http://schemas.microsoft.com/office/drawing/2014/main" id="{58096883-A831-C385-FE6D-6C97D209ED15}"/>
              </a:ext>
            </a:extLst>
          </p:cNvPr>
          <p:cNvPicPr>
            <a:picLocks noChangeAspect="1"/>
          </p:cNvPicPr>
          <p:nvPr/>
        </p:nvPicPr>
        <p:blipFill>
          <a:blip r:embed="rId2"/>
          <a:stretch>
            <a:fillRect/>
          </a:stretch>
        </p:blipFill>
        <p:spPr>
          <a:xfrm>
            <a:off x="1967" y="1093431"/>
            <a:ext cx="12190033" cy="4671138"/>
          </a:xfrm>
          <a:prstGeom prst="rect">
            <a:avLst/>
          </a:prstGeom>
        </p:spPr>
      </p:pic>
    </p:spTree>
    <p:extLst>
      <p:ext uri="{BB962C8B-B14F-4D97-AF65-F5344CB8AC3E}">
        <p14:creationId xmlns:p14="http://schemas.microsoft.com/office/powerpoint/2010/main" val="36283867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paper&#10;&#10;Description automatically generated">
            <a:extLst>
              <a:ext uri="{FF2B5EF4-FFF2-40B4-BE49-F238E27FC236}">
                <a16:creationId xmlns:a16="http://schemas.microsoft.com/office/drawing/2014/main" id="{01C25380-C8DF-177B-3254-54BA24D160DE}"/>
              </a:ext>
            </a:extLst>
          </p:cNvPr>
          <p:cNvPicPr>
            <a:picLocks noChangeAspect="1"/>
          </p:cNvPicPr>
          <p:nvPr/>
        </p:nvPicPr>
        <p:blipFill>
          <a:blip r:embed="rId2"/>
          <a:stretch>
            <a:fillRect/>
          </a:stretch>
        </p:blipFill>
        <p:spPr>
          <a:xfrm>
            <a:off x="-28240" y="1087643"/>
            <a:ext cx="12220240" cy="4682713"/>
          </a:xfrm>
          <a:prstGeom prst="rect">
            <a:avLst/>
          </a:prstGeom>
        </p:spPr>
      </p:pic>
    </p:spTree>
    <p:extLst>
      <p:ext uri="{BB962C8B-B14F-4D97-AF65-F5344CB8AC3E}">
        <p14:creationId xmlns:p14="http://schemas.microsoft.com/office/powerpoint/2010/main" val="25678882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whiteboard&#10;&#10;Description automatically generated">
            <a:extLst>
              <a:ext uri="{FF2B5EF4-FFF2-40B4-BE49-F238E27FC236}">
                <a16:creationId xmlns:a16="http://schemas.microsoft.com/office/drawing/2014/main" id="{48C0346A-545C-5989-A274-4E3F8447E077}"/>
              </a:ext>
            </a:extLst>
          </p:cNvPr>
          <p:cNvPicPr>
            <a:picLocks noChangeAspect="1"/>
          </p:cNvPicPr>
          <p:nvPr/>
        </p:nvPicPr>
        <p:blipFill>
          <a:blip r:embed="rId2"/>
          <a:stretch>
            <a:fillRect/>
          </a:stretch>
        </p:blipFill>
        <p:spPr>
          <a:xfrm>
            <a:off x="-1497" y="1082520"/>
            <a:ext cx="12193497" cy="4692959"/>
          </a:xfrm>
          <a:prstGeom prst="rect">
            <a:avLst/>
          </a:prstGeom>
        </p:spPr>
      </p:pic>
    </p:spTree>
    <p:extLst>
      <p:ext uri="{BB962C8B-B14F-4D97-AF65-F5344CB8AC3E}">
        <p14:creationId xmlns:p14="http://schemas.microsoft.com/office/powerpoint/2010/main" val="8682080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ocument&#10;&#10;Description automatically generated">
            <a:extLst>
              <a:ext uri="{FF2B5EF4-FFF2-40B4-BE49-F238E27FC236}">
                <a16:creationId xmlns:a16="http://schemas.microsoft.com/office/drawing/2014/main" id="{BD9F92E5-D70B-8303-A976-74756CDA706A}"/>
              </a:ext>
            </a:extLst>
          </p:cNvPr>
          <p:cNvPicPr>
            <a:picLocks noChangeAspect="1"/>
          </p:cNvPicPr>
          <p:nvPr/>
        </p:nvPicPr>
        <p:blipFill>
          <a:blip r:embed="rId2"/>
          <a:stretch>
            <a:fillRect/>
          </a:stretch>
        </p:blipFill>
        <p:spPr>
          <a:xfrm>
            <a:off x="-10787" y="1063262"/>
            <a:ext cx="12213574" cy="4731476"/>
          </a:xfrm>
          <a:prstGeom prst="rect">
            <a:avLst/>
          </a:prstGeom>
        </p:spPr>
      </p:pic>
    </p:spTree>
    <p:extLst>
      <p:ext uri="{BB962C8B-B14F-4D97-AF65-F5344CB8AC3E}">
        <p14:creationId xmlns:p14="http://schemas.microsoft.com/office/powerpoint/2010/main" val="3435949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4319</TotalTime>
  <Words>525</Words>
  <Application>Microsoft Macintosh PowerPoint</Application>
  <PresentationFormat>Widescreen</PresentationFormat>
  <Paragraphs>54</Paragraphs>
  <Slides>29</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Calibri Light</vt:lpstr>
      <vt:lpstr>Google Sans</vt:lpstr>
      <vt:lpstr>Linux Libertine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Harrendence</dc:creator>
  <cp:lastModifiedBy>Chris Harrendence</cp:lastModifiedBy>
  <cp:revision>1</cp:revision>
  <dcterms:created xsi:type="dcterms:W3CDTF">2023-09-18T12:51:45Z</dcterms:created>
  <dcterms:modified xsi:type="dcterms:W3CDTF">2023-09-21T12:51:34Z</dcterms:modified>
</cp:coreProperties>
</file>