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72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98" autoAdjust="0"/>
    <p:restoredTop sz="94660"/>
  </p:normalViewPr>
  <p:slideViewPr>
    <p:cSldViewPr snapToGrid="0">
      <p:cViewPr>
        <p:scale>
          <a:sx n="50" d="100"/>
          <a:sy n="50" d="100"/>
        </p:scale>
        <p:origin x="2352" y="9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E1C98-34DB-44FC-9A0D-D22DE25BA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9EB07F-B3DD-4F01-A98C-86CFA4135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3A15C-5875-477C-B74C-8F9F464B6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1491A-24FD-4D54-B55A-1D5BD2BCF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90003-DC26-46D3-8328-5DD369D84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1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48EEB-C0EC-481D-94A5-6F8C785C7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34081-3F26-4F25-9D76-F2F3D3279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9D541-CB10-42AB-AA34-69D1FF4B9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2A7AB-F26B-47A9-834D-6821C6A36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F203C-5AEC-48DE-87DE-0AF262184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227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C4E08-904C-43CA-B479-72EA9DCF1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9C4CB2-9969-4834-92E4-C6B91FE7E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0B023-134D-4B3F-84B2-D019FB3C5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2F412-947F-49C7-B8AF-431347BEA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94F2F-9010-416A-BA9E-B9A2A6F1A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83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141E2-AD49-44A5-BE8A-FDFEB866C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15E29-1758-4953-9030-65FB4ACFF8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68A5D-A43F-4402-9059-C64BCD9A40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C82DF-1441-4142-9195-D38D84FEF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C201B-7B1D-401C-859A-963237065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5B51B-9EE7-44F8-8723-BC229F732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70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17CD4-580D-42E8-9779-49DDC29CB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D071A-8CB6-4A05-A030-6018E0682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1EDE88-A1F8-4D06-BA00-E35C91FFC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612C8F-7536-40DA-8AC2-C39C604B7A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A4CDF-86E3-4138-A06F-9EC0BD68CE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85D968-1D84-48AA-9310-78904B9CF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33B9C1-65A1-41B1-9FBC-3173C1AD9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2C2AC0-55DC-4387-8220-A4566AC69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767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1280-D01E-4F5F-ACE3-876360541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8AEBC5-38B7-4AA8-A2CC-9CC50A7FD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5A841-FDA9-480A-A6AA-8E5A06EB8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4B9AA-5C36-49CB-B9B6-284495754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255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FFEA76-F263-4509-8227-819AF9009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D32436-F6EC-413A-9C19-E37E0AFFE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13904-1302-4BF7-9391-548CBCC33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626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1890B-30C5-48E8-BDC2-49C4E7C84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5DF8C-964C-436D-AFAC-D39841E53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0F990F-988F-4504-B4E2-8714FE0B8A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C33F2C-6C89-4A39-8EE2-55DDDFA42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DB977A-AE59-4974-83E4-A402B1183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05443-C1B4-491B-933D-C44C726B5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0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1FA90-BA6A-4EB4-9618-2F04142B5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9D5FC7-63A8-4DF8-8B20-863DA4F2F6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B04221-4199-4A63-B89A-351F07C5D2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46E79E-13C4-4AB7-AC20-CFD42C6B5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224AD1-985B-4CA0-9B9D-3934F5302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174FC0-8073-4903-B87D-BC20F39B7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65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6FC63-0200-42FA-BBF3-BAF02569E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E5577-ED69-4F9F-B6DA-2963C4C94A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17053-6407-4FEC-8C63-2B4195B1D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033DF-39F6-4695-B2CE-F1362AAC1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2ACE4-646F-4E17-9377-01D2F9C76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90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13B4CA-1420-496A-A128-035C600695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89283-C9BB-434F-9D6F-BCF98CA977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3A14A-0757-46E8-9E4B-E75DB3755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D7127-8722-4B7D-AE24-9282E96E7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32951-CBAB-4E77-B7D7-20BD0D134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031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38DBFB-9CE5-45E4-8175-1279A7F90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CB94A-9058-4F12-9673-A007886828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9F9F1-8A9F-4E41-B09B-B64A2F99E7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1317E-E3CB-47A7-9ECD-CC8C486715D4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6A579-6785-4EA7-AD0B-B745D9A49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0C390-EC6D-49DF-917E-44883D66DD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2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EF4F5-E7B7-42AA-BC88-48E2D0DAFF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Composition, Aggregation &amp; Abstraction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520B02-428A-428A-BB04-B1E10C8749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023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30BEF-2AEF-46B0-AFAB-A7623F0AF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72A8B-5437-4DDB-A0FD-9C432F9D9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understand what composition, aggregation and abstraction are and the relationships or interaction that objects may have with one another.</a:t>
            </a:r>
          </a:p>
        </p:txBody>
      </p:sp>
    </p:spTree>
    <p:extLst>
      <p:ext uri="{BB962C8B-B14F-4D97-AF65-F5344CB8AC3E}">
        <p14:creationId xmlns:p14="http://schemas.microsoft.com/office/powerpoint/2010/main" val="2502487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D4F53-E25B-41C3-8F84-ED91CAE97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Oriented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3A7C7-9910-4A21-A051-79651BAD8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object-oriented development?</a:t>
            </a:r>
          </a:p>
          <a:p>
            <a:pPr lvl="1"/>
            <a:r>
              <a:rPr lang="en-GB" dirty="0"/>
              <a:t>Use of encapsulation within a program in form of classes.</a:t>
            </a:r>
          </a:p>
          <a:p>
            <a:pPr lvl="1"/>
            <a:r>
              <a:rPr lang="en-GB" dirty="0"/>
              <a:t>Use of objects to handle like-data and manipulation of said data</a:t>
            </a:r>
          </a:p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DRY – Don’t repeat yourself</a:t>
            </a:r>
          </a:p>
          <a:p>
            <a:pPr lvl="1"/>
            <a:r>
              <a:rPr lang="en-GB" dirty="0"/>
              <a:t>Compartmentalises and groups logically similar data and operations</a:t>
            </a:r>
          </a:p>
          <a:p>
            <a:r>
              <a:rPr lang="en-GB" dirty="0"/>
              <a:t>What are the four core concepts?</a:t>
            </a:r>
          </a:p>
          <a:p>
            <a:pPr lvl="1"/>
            <a:r>
              <a:rPr lang="en-GB" dirty="0"/>
              <a:t>Encapsulation, Abstraction and Inheritance, Polymorphism</a:t>
            </a:r>
          </a:p>
        </p:txBody>
      </p:sp>
    </p:spTree>
    <p:extLst>
      <p:ext uri="{BB962C8B-B14F-4D97-AF65-F5344CB8AC3E}">
        <p14:creationId xmlns:p14="http://schemas.microsoft.com/office/powerpoint/2010/main" val="3008069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9E9D8-30CF-40FB-84FF-565EFBE4A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 In Isolation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BF8C4-C207-4321-82AD-0023050968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Objects are an instantiated from their class.</a:t>
            </a:r>
          </a:p>
          <a:p>
            <a:endParaRPr lang="en-GB" dirty="0"/>
          </a:p>
          <a:p>
            <a:r>
              <a:rPr lang="en-GB" dirty="0"/>
              <a:t>Objects may exist and function as a standalone unit.</a:t>
            </a:r>
          </a:p>
          <a:p>
            <a:endParaRPr lang="en-GB" dirty="0"/>
          </a:p>
          <a:p>
            <a:r>
              <a:rPr lang="en-GB" dirty="0"/>
              <a:t>Functionality and data for manipulation of said object is contained within the object – Encapsulation.</a:t>
            </a:r>
          </a:p>
        </p:txBody>
      </p:sp>
    </p:spTree>
    <p:extLst>
      <p:ext uri="{BB962C8B-B14F-4D97-AF65-F5344CB8AC3E}">
        <p14:creationId xmlns:p14="http://schemas.microsoft.com/office/powerpoint/2010/main" val="1480706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EF1C1-EC4F-4AD3-B053-15EB9BAF9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Am Not Alone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D80BB-47AA-4F4B-8705-B423B323E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all objects exist in isolation</a:t>
            </a:r>
          </a:p>
          <a:p>
            <a:endParaRPr lang="en-GB" dirty="0"/>
          </a:p>
          <a:p>
            <a:r>
              <a:rPr lang="en-GB" dirty="0"/>
              <a:t>Many classes are written with the intent that their instantiated objects may interact with others.</a:t>
            </a:r>
          </a:p>
          <a:p>
            <a:endParaRPr lang="en-GB" dirty="0"/>
          </a:p>
          <a:p>
            <a:r>
              <a:rPr lang="en-GB" dirty="0"/>
              <a:t>There are a number of different relationships between objects and their interaction.</a:t>
            </a:r>
          </a:p>
          <a:p>
            <a:endParaRPr lang="en-GB" dirty="0"/>
          </a:p>
          <a:p>
            <a:r>
              <a:rPr lang="en-GB" dirty="0"/>
              <a:t>Association, Aggregation, Composition</a:t>
            </a:r>
          </a:p>
        </p:txBody>
      </p:sp>
    </p:spTree>
    <p:extLst>
      <p:ext uri="{BB962C8B-B14F-4D97-AF65-F5344CB8AC3E}">
        <p14:creationId xmlns:p14="http://schemas.microsoft.com/office/powerpoint/2010/main" val="2074301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39F99-EF95-419E-BEF3-54D77A291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DBA98-B098-4C4A-9AF1-700939E55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does composition mean?</a:t>
            </a:r>
          </a:p>
          <a:p>
            <a:pPr lvl="1"/>
            <a:r>
              <a:rPr lang="en-GB" dirty="0"/>
              <a:t>Created from constituent parts/ingredients/components</a:t>
            </a:r>
          </a:p>
          <a:p>
            <a:r>
              <a:rPr lang="en-GB" dirty="0"/>
              <a:t>Why is it useful?</a:t>
            </a:r>
          </a:p>
          <a:p>
            <a:pPr lvl="1"/>
            <a:r>
              <a:rPr lang="en-GB" dirty="0"/>
              <a:t>More robust – expandable</a:t>
            </a:r>
          </a:p>
          <a:p>
            <a:pPr lvl="1"/>
            <a:r>
              <a:rPr lang="en-GB" dirty="0"/>
              <a:t>Greater functionality</a:t>
            </a:r>
          </a:p>
          <a:p>
            <a:r>
              <a:rPr lang="en-GB" dirty="0"/>
              <a:t>Not the same as inheritance</a:t>
            </a:r>
          </a:p>
          <a:p>
            <a:pPr lvl="1"/>
            <a:endParaRPr lang="en-GB" dirty="0"/>
          </a:p>
          <a:p>
            <a:r>
              <a:rPr lang="en-GB" dirty="0"/>
              <a:t>Used in place of inheritance in some areas</a:t>
            </a:r>
          </a:p>
          <a:p>
            <a:endParaRPr lang="en-GB" dirty="0"/>
          </a:p>
          <a:p>
            <a:r>
              <a:rPr lang="en-GB" dirty="0"/>
              <a:t>Classes within classes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46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4B2D4-7746-44AB-99F0-55703361B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Composition Concept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E3B3D3-1DA0-43B1-A98F-60021C534C08}"/>
              </a:ext>
            </a:extLst>
          </p:cNvPr>
          <p:cNvSpPr/>
          <p:nvPr/>
        </p:nvSpPr>
        <p:spPr>
          <a:xfrm>
            <a:off x="2626243" y="1690688"/>
            <a:ext cx="1913860" cy="130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Motorbike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2BA478-FCA3-4ABC-8232-CA061EEEF296}"/>
              </a:ext>
            </a:extLst>
          </p:cNvPr>
          <p:cNvSpPr/>
          <p:nvPr/>
        </p:nvSpPr>
        <p:spPr>
          <a:xfrm>
            <a:off x="1119964" y="3810112"/>
            <a:ext cx="1913860" cy="130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Engine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842EB6-7277-44AB-AF8C-784551D39A12}"/>
              </a:ext>
            </a:extLst>
          </p:cNvPr>
          <p:cNvSpPr/>
          <p:nvPr/>
        </p:nvSpPr>
        <p:spPr>
          <a:xfrm>
            <a:off x="4182140" y="3810112"/>
            <a:ext cx="1913860" cy="130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Gear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E114ACA-48E5-47B3-9D1C-C5F5255F004C}"/>
              </a:ext>
            </a:extLst>
          </p:cNvPr>
          <p:cNvCxnSpPr>
            <a:cxnSpLocks/>
          </p:cNvCxnSpPr>
          <p:nvPr/>
        </p:nvCxnSpPr>
        <p:spPr>
          <a:xfrm flipV="1">
            <a:off x="1998921" y="2615609"/>
            <a:ext cx="0" cy="119450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1E34197-DCE6-4EDD-B660-4712EAE424C1}"/>
              </a:ext>
            </a:extLst>
          </p:cNvPr>
          <p:cNvCxnSpPr>
            <a:cxnSpLocks/>
          </p:cNvCxnSpPr>
          <p:nvPr/>
        </p:nvCxnSpPr>
        <p:spPr>
          <a:xfrm flipH="1">
            <a:off x="1998921" y="2615609"/>
            <a:ext cx="49973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Diamond 13">
            <a:extLst>
              <a:ext uri="{FF2B5EF4-FFF2-40B4-BE49-F238E27FC236}">
                <a16:creationId xmlns:a16="http://schemas.microsoft.com/office/drawing/2014/main" id="{B86CEFF0-505B-4713-8EC6-14DF916F49E5}"/>
              </a:ext>
            </a:extLst>
          </p:cNvPr>
          <p:cNvSpPr/>
          <p:nvPr/>
        </p:nvSpPr>
        <p:spPr>
          <a:xfrm flipV="1">
            <a:off x="2372388" y="2544669"/>
            <a:ext cx="252525" cy="14188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iamond 14">
            <a:extLst>
              <a:ext uri="{FF2B5EF4-FFF2-40B4-BE49-F238E27FC236}">
                <a16:creationId xmlns:a16="http://schemas.microsoft.com/office/drawing/2014/main" id="{95A21751-A714-4663-B7F4-02781133BF0A}"/>
              </a:ext>
            </a:extLst>
          </p:cNvPr>
          <p:cNvSpPr/>
          <p:nvPr/>
        </p:nvSpPr>
        <p:spPr>
          <a:xfrm flipV="1">
            <a:off x="4540103" y="2544669"/>
            <a:ext cx="252525" cy="14188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F14C636-ADFE-4716-81F4-F32DDC52953E}"/>
              </a:ext>
            </a:extLst>
          </p:cNvPr>
          <p:cNvCxnSpPr>
            <a:cxnSpLocks/>
          </p:cNvCxnSpPr>
          <p:nvPr/>
        </p:nvCxnSpPr>
        <p:spPr>
          <a:xfrm flipH="1">
            <a:off x="4792628" y="2615609"/>
            <a:ext cx="49973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E5E033E-A97D-4DC6-8344-8E58987380DF}"/>
              </a:ext>
            </a:extLst>
          </p:cNvPr>
          <p:cNvCxnSpPr>
            <a:cxnSpLocks/>
          </p:cNvCxnSpPr>
          <p:nvPr/>
        </p:nvCxnSpPr>
        <p:spPr>
          <a:xfrm flipV="1">
            <a:off x="5292358" y="2615609"/>
            <a:ext cx="0" cy="119450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7B619EA-D6FB-46E7-824A-4832690E356F}"/>
              </a:ext>
            </a:extLst>
          </p:cNvPr>
          <p:cNvSpPr txBox="1"/>
          <p:nvPr/>
        </p:nvSpPr>
        <p:spPr>
          <a:xfrm>
            <a:off x="6347637" y="1977655"/>
            <a:ext cx="50061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Motorbike is the overall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Motorbike has an engine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Motorbike has gears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Motorbike object is destroyed, so too are the gear and engine objects it is composed of</a:t>
            </a:r>
          </a:p>
        </p:txBody>
      </p:sp>
    </p:spTree>
    <p:extLst>
      <p:ext uri="{BB962C8B-B14F-4D97-AF65-F5344CB8AC3E}">
        <p14:creationId xmlns:p14="http://schemas.microsoft.com/office/powerpoint/2010/main" val="2473811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6B0E1-27EA-4D39-ABB4-BA1F76B3D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Composition Code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7F461-AE68-4AD3-8AD4-91637B754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CDF913-013E-4F22-A141-E12D5B98D3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232" r="39913" b="17608"/>
          <a:stretch/>
        </p:blipFill>
        <p:spPr>
          <a:xfrm>
            <a:off x="574157" y="1477925"/>
            <a:ext cx="8133907" cy="50054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0B252FD-1E36-4A1C-987A-D8D9FA454DD9}"/>
              </a:ext>
            </a:extLst>
          </p:cNvPr>
          <p:cNvSpPr/>
          <p:nvPr/>
        </p:nvSpPr>
        <p:spPr>
          <a:xfrm>
            <a:off x="1967023" y="1690688"/>
            <a:ext cx="2158410" cy="308233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40C154-6851-47B8-BB7F-BD1F101B6F60}"/>
              </a:ext>
            </a:extLst>
          </p:cNvPr>
          <p:cNvSpPr/>
          <p:nvPr/>
        </p:nvSpPr>
        <p:spPr>
          <a:xfrm>
            <a:off x="2342707" y="2133858"/>
            <a:ext cx="2367516" cy="308233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68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5A67A-0D9E-47BD-85A2-C3578755C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Composition 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63A4F-5B80-4F32-8E3F-37BFE4FC2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If constituent parts of a class are sufficiently complex enough to warrant further devolution.</a:t>
            </a:r>
          </a:p>
          <a:p>
            <a:endParaRPr lang="en-GB" dirty="0"/>
          </a:p>
          <a:p>
            <a:r>
              <a:rPr lang="en-GB" dirty="0"/>
              <a:t>If the container or parent class will remain throughout the life-cycle of the contained classes.</a:t>
            </a:r>
          </a:p>
          <a:p>
            <a:endParaRPr lang="en-GB" dirty="0"/>
          </a:p>
          <a:p>
            <a:r>
              <a:rPr lang="en-GB" dirty="0"/>
              <a:t>If containing class is destroyed so to are the contained classes.</a:t>
            </a:r>
          </a:p>
        </p:txBody>
      </p:sp>
    </p:spTree>
    <p:extLst>
      <p:ext uri="{BB962C8B-B14F-4D97-AF65-F5344CB8AC3E}">
        <p14:creationId xmlns:p14="http://schemas.microsoft.com/office/powerpoint/2010/main" val="2142947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2DADB-6EB6-49C9-94E3-9C9CED727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0FA1B-8464-4073-8C46-994EB4FF9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aggregation mean?</a:t>
            </a:r>
          </a:p>
          <a:p>
            <a:pPr lvl="1"/>
            <a:r>
              <a:rPr lang="en-GB" dirty="0"/>
              <a:t>The formation of a number of things into a cluster.</a:t>
            </a:r>
          </a:p>
          <a:p>
            <a:r>
              <a:rPr lang="en-GB" dirty="0"/>
              <a:t>Why is it useful?</a:t>
            </a:r>
          </a:p>
          <a:p>
            <a:pPr lvl="1"/>
            <a:r>
              <a:rPr lang="en-GB" dirty="0"/>
              <a:t>Much like the concept of object-orientation allows for the grouping of things together (think encapsulation).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Composition is a specialised form of this concept.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03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D5C9-1D66-4586-8FF7-9AB4F1BA0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AD7BF-EC7B-4E9C-8944-388ACBF76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222" y="1825625"/>
            <a:ext cx="4357577" cy="4351338"/>
          </a:xfrm>
        </p:spPr>
        <p:txBody>
          <a:bodyPr>
            <a:normAutofit/>
          </a:bodyPr>
          <a:lstStyle/>
          <a:p>
            <a:r>
              <a:rPr lang="en-GB" dirty="0"/>
              <a:t>Team has a manager</a:t>
            </a:r>
          </a:p>
          <a:p>
            <a:r>
              <a:rPr lang="en-GB" dirty="0"/>
              <a:t>Team has a developer</a:t>
            </a:r>
          </a:p>
          <a:p>
            <a:r>
              <a:rPr lang="en-GB" dirty="0"/>
              <a:t>Team can exist without either a developer or manager</a:t>
            </a:r>
          </a:p>
          <a:p>
            <a:r>
              <a:rPr lang="en-GB" dirty="0"/>
              <a:t>Manager can exist without team</a:t>
            </a:r>
          </a:p>
          <a:p>
            <a:r>
              <a:rPr lang="en-GB" dirty="0"/>
              <a:t>Developer can exist without team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085CA5-2214-48C7-802D-52070B84B84B}"/>
              </a:ext>
            </a:extLst>
          </p:cNvPr>
          <p:cNvSpPr/>
          <p:nvPr/>
        </p:nvSpPr>
        <p:spPr>
          <a:xfrm>
            <a:off x="2615609" y="1690688"/>
            <a:ext cx="2286000" cy="139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Team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712EAA-FEFE-4869-86F7-5442745CAF53}"/>
              </a:ext>
            </a:extLst>
          </p:cNvPr>
          <p:cNvSpPr/>
          <p:nvPr/>
        </p:nvSpPr>
        <p:spPr>
          <a:xfrm>
            <a:off x="649472" y="3841898"/>
            <a:ext cx="2286000" cy="139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849FB5-700F-442C-B959-04025A165FC9}"/>
              </a:ext>
            </a:extLst>
          </p:cNvPr>
          <p:cNvSpPr/>
          <p:nvPr/>
        </p:nvSpPr>
        <p:spPr>
          <a:xfrm>
            <a:off x="4511748" y="3712683"/>
            <a:ext cx="2286000" cy="139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Developer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28BAE1C-8C83-428D-B768-5FA5E06FFF74}"/>
              </a:ext>
            </a:extLst>
          </p:cNvPr>
          <p:cNvCxnSpPr>
            <a:cxnSpLocks/>
          </p:cNvCxnSpPr>
          <p:nvPr/>
        </p:nvCxnSpPr>
        <p:spPr>
          <a:xfrm flipV="1">
            <a:off x="1488558" y="2449033"/>
            <a:ext cx="0" cy="13928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11267C3-E15F-4B01-AE8E-F7F9F219FA05}"/>
              </a:ext>
            </a:extLst>
          </p:cNvPr>
          <p:cNvCxnSpPr>
            <a:cxnSpLocks/>
          </p:cNvCxnSpPr>
          <p:nvPr/>
        </p:nvCxnSpPr>
        <p:spPr>
          <a:xfrm flipH="1">
            <a:off x="1488559" y="2449033"/>
            <a:ext cx="72478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E51D97C-567B-479A-B444-DB0912289AF1}"/>
              </a:ext>
            </a:extLst>
          </p:cNvPr>
          <p:cNvCxnSpPr>
            <a:cxnSpLocks/>
          </p:cNvCxnSpPr>
          <p:nvPr/>
        </p:nvCxnSpPr>
        <p:spPr>
          <a:xfrm flipV="1">
            <a:off x="5626394" y="2319818"/>
            <a:ext cx="0" cy="13928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D1A6A36-51D7-49CA-9A7E-F177BCE1869A}"/>
              </a:ext>
            </a:extLst>
          </p:cNvPr>
          <p:cNvCxnSpPr>
            <a:cxnSpLocks/>
          </p:cNvCxnSpPr>
          <p:nvPr/>
        </p:nvCxnSpPr>
        <p:spPr>
          <a:xfrm flipH="1" flipV="1">
            <a:off x="5326912" y="2319818"/>
            <a:ext cx="299482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Diamond 19">
            <a:extLst>
              <a:ext uri="{FF2B5EF4-FFF2-40B4-BE49-F238E27FC236}">
                <a16:creationId xmlns:a16="http://schemas.microsoft.com/office/drawing/2014/main" id="{E1E34784-072D-4778-81C8-16E040CC8865}"/>
              </a:ext>
            </a:extLst>
          </p:cNvPr>
          <p:cNvSpPr/>
          <p:nvPr/>
        </p:nvSpPr>
        <p:spPr>
          <a:xfrm>
            <a:off x="4901609" y="2190308"/>
            <a:ext cx="425302" cy="258726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Diamond 20">
            <a:extLst>
              <a:ext uri="{FF2B5EF4-FFF2-40B4-BE49-F238E27FC236}">
                <a16:creationId xmlns:a16="http://schemas.microsoft.com/office/drawing/2014/main" id="{944A721E-9E29-463E-A668-AE65157932B7}"/>
              </a:ext>
            </a:extLst>
          </p:cNvPr>
          <p:cNvSpPr/>
          <p:nvPr/>
        </p:nvSpPr>
        <p:spPr>
          <a:xfrm>
            <a:off x="2213344" y="2319670"/>
            <a:ext cx="425302" cy="258726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875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3060-6561-4FD6-A2DE-6DA545949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Code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2035B2-6455-439B-B984-93969B26D4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315263"/>
            <a:ext cx="8614144" cy="6460608"/>
          </a:xfrm>
        </p:spPr>
      </p:pic>
    </p:spTree>
    <p:extLst>
      <p:ext uri="{BB962C8B-B14F-4D97-AF65-F5344CB8AC3E}">
        <p14:creationId xmlns:p14="http://schemas.microsoft.com/office/powerpoint/2010/main" val="773592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10B56-E36B-4CA8-8338-8856368B2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185BE-B68B-41EC-892F-6882DA888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Aggregation should be used when there is no dependency on objects to exist</a:t>
            </a:r>
          </a:p>
          <a:p>
            <a:endParaRPr lang="en-GB" dirty="0"/>
          </a:p>
          <a:p>
            <a:r>
              <a:rPr lang="en-GB" dirty="0"/>
              <a:t>If the lifetime of an object succeeds that of an associated object.</a:t>
            </a:r>
          </a:p>
          <a:p>
            <a:endParaRPr lang="en-GB" dirty="0"/>
          </a:p>
          <a:p>
            <a:r>
              <a:rPr lang="en-GB" dirty="0"/>
              <a:t>Passing the instance of the object by reference.</a:t>
            </a:r>
          </a:p>
        </p:txBody>
      </p:sp>
    </p:spTree>
    <p:extLst>
      <p:ext uri="{BB962C8B-B14F-4D97-AF65-F5344CB8AC3E}">
        <p14:creationId xmlns:p14="http://schemas.microsoft.com/office/powerpoint/2010/main" val="1768602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07DC3-B834-40A3-9697-7CB115442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vs Composition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32A9F-C6D2-488A-8D1D-901F7952CD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Aggregation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D3E86D-54B3-4F00-81D3-87E91AF444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Is a form of association – “part of”</a:t>
            </a:r>
          </a:p>
          <a:p>
            <a:endParaRPr lang="en-GB" dirty="0"/>
          </a:p>
          <a:p>
            <a:r>
              <a:rPr lang="en-GB" dirty="0"/>
              <a:t>Ownership of associated classes</a:t>
            </a:r>
          </a:p>
          <a:p>
            <a:endParaRPr lang="en-GB" dirty="0"/>
          </a:p>
          <a:p>
            <a:r>
              <a:rPr lang="en-GB" dirty="0"/>
              <a:t>No destruction of associated elements if object is destroyed.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1AB4B6-08CA-4F60-B8DC-C07D39C77E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Composition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BF525A-5577-4003-B91F-C9C8D8D60A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Is a form of Aggregation</a:t>
            </a:r>
          </a:p>
          <a:p>
            <a:endParaRPr lang="en-GB" dirty="0"/>
          </a:p>
          <a:p>
            <a:r>
              <a:rPr lang="en-GB" dirty="0"/>
              <a:t>Ownership of contained classes</a:t>
            </a:r>
          </a:p>
          <a:p>
            <a:endParaRPr lang="en-GB" dirty="0"/>
          </a:p>
          <a:p>
            <a:r>
              <a:rPr lang="en-GB" dirty="0"/>
              <a:t>Destruction of container destroys contained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1598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268A8-4D65-4DC9-A9B3-40D57DBA8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 Abstraction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77D2E94-24E2-47D2-8F96-840196A2C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abstraction mean ?</a:t>
            </a:r>
          </a:p>
          <a:p>
            <a:pPr lvl="1"/>
            <a:r>
              <a:rPr lang="en-GB" dirty="0"/>
              <a:t>Removal of details, being concerned with the general view</a:t>
            </a:r>
          </a:p>
          <a:p>
            <a:r>
              <a:rPr lang="en-GB" dirty="0"/>
              <a:t>Why is it useful ?</a:t>
            </a:r>
          </a:p>
          <a:p>
            <a:pPr lvl="1"/>
            <a:r>
              <a:rPr lang="en-GB" dirty="0"/>
              <a:t>Less confusing to the developer</a:t>
            </a:r>
          </a:p>
          <a:p>
            <a:pPr lvl="1"/>
            <a:r>
              <a:rPr lang="en-GB" dirty="0"/>
              <a:t>Allows objects to be aware of each other and call related functionality without being concerned about the details.</a:t>
            </a:r>
          </a:p>
          <a:p>
            <a:r>
              <a:rPr lang="en-GB" dirty="0"/>
              <a:t>Forms of  abstraction</a:t>
            </a:r>
          </a:p>
          <a:p>
            <a:pPr lvl="1"/>
            <a:r>
              <a:rPr lang="en-GB" dirty="0"/>
              <a:t>Inheritance</a:t>
            </a:r>
          </a:p>
          <a:p>
            <a:pPr lvl="1"/>
            <a:r>
              <a:rPr lang="en-GB" dirty="0"/>
              <a:t>Polymorphism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0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DC60A-7649-4B66-8A7B-F8DF863D9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Abstraction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82D4E-BD62-4E8B-AF2C-F6E69CDD5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FF7B26C-1EAD-43B5-9D56-4DBB2F890D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732" r="54297" b="21803"/>
          <a:stretch/>
        </p:blipFill>
        <p:spPr>
          <a:xfrm>
            <a:off x="1600200" y="1825625"/>
            <a:ext cx="8096250" cy="3968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433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711</TotalTime>
  <Words>511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Composition, Aggregation &amp; Abstraction</vt:lpstr>
      <vt:lpstr>Aim</vt:lpstr>
      <vt:lpstr>Object Oriented Development</vt:lpstr>
      <vt:lpstr>Objects In Isolation</vt:lpstr>
      <vt:lpstr>I Am Not Alone</vt:lpstr>
      <vt:lpstr>Composition</vt:lpstr>
      <vt:lpstr>Composition Concept</vt:lpstr>
      <vt:lpstr>Composition Code Example</vt:lpstr>
      <vt:lpstr>Composition Usage</vt:lpstr>
      <vt:lpstr>Aggregation</vt:lpstr>
      <vt:lpstr>Aggregation Concept</vt:lpstr>
      <vt:lpstr>Aggregation Code Example</vt:lpstr>
      <vt:lpstr>Aggregation Usage</vt:lpstr>
      <vt:lpstr>Aggregation vs Composition</vt:lpstr>
      <vt:lpstr>Conceptual Abstraction</vt:lpstr>
      <vt:lpstr>Abstraction Examples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Composition, Aggregation &amp; Abstraction</dc:title>
  <dc:creator>Jaymie phillips</dc:creator>
  <cp:lastModifiedBy>Jaymie phillips</cp:lastModifiedBy>
  <cp:revision>29</cp:revision>
  <dcterms:created xsi:type="dcterms:W3CDTF">2017-11-14T23:11:17Z</dcterms:created>
  <dcterms:modified xsi:type="dcterms:W3CDTF">2017-11-15T11:03:21Z</dcterms:modified>
</cp:coreProperties>
</file>