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32"/>
    <p:restoredTop sz="94651"/>
  </p:normalViewPr>
  <p:slideViewPr>
    <p:cSldViewPr snapToGrid="0">
      <p:cViewPr varScale="1">
        <p:scale>
          <a:sx n="115" d="100"/>
          <a:sy n="115" d="100"/>
        </p:scale>
        <p:origin x="4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E32DF-B5F4-E0C2-25DD-D73C8538983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5F48CBD-066F-B766-29CB-3788FDB3E9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BD98A8E-C486-91DF-9FB1-C299496A0DC4}"/>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5" name="Footer Placeholder 4">
            <a:extLst>
              <a:ext uri="{FF2B5EF4-FFF2-40B4-BE49-F238E27FC236}">
                <a16:creationId xmlns:a16="http://schemas.microsoft.com/office/drawing/2014/main" id="{E842CB52-104D-350D-3340-98DC44B403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7D14EC-F494-911D-3634-66CD7FF14508}"/>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3397778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C89C0-125D-CEBC-7E13-259260D24A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53BEB2-8201-3DEA-D8B9-B8B2BF647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9661D1-5094-AB86-8793-3CED8D1D8D1E}"/>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5" name="Footer Placeholder 4">
            <a:extLst>
              <a:ext uri="{FF2B5EF4-FFF2-40B4-BE49-F238E27FC236}">
                <a16:creationId xmlns:a16="http://schemas.microsoft.com/office/drawing/2014/main" id="{50C8002D-6190-B17F-3834-6CE74BDC08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EA80D8-C49B-8D67-AECC-E6AC7BAE153C}"/>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3226250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ACB39-E9AE-CAE2-D4EF-7665FD62E5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989B2A5-B7BA-B051-92E5-B7D7E5FBFFB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59C778F-2F20-4757-C014-30C9254BB3D3}"/>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5" name="Footer Placeholder 4">
            <a:extLst>
              <a:ext uri="{FF2B5EF4-FFF2-40B4-BE49-F238E27FC236}">
                <a16:creationId xmlns:a16="http://schemas.microsoft.com/office/drawing/2014/main" id="{B17C375A-BEC3-A5C4-5B1D-C679CF4F51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BE9422-4DD1-6547-0847-91E93A385813}"/>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3287450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69F1D-A6B0-CFE8-FC18-89ACADB3340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204020-BA27-FD13-1A82-313B0FBC1F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5651D2B-3BDE-590B-663C-5A179691F9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DB7E5CF-B2D5-93E1-2F0F-679C83595D76}"/>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6" name="Footer Placeholder 5">
            <a:extLst>
              <a:ext uri="{FF2B5EF4-FFF2-40B4-BE49-F238E27FC236}">
                <a16:creationId xmlns:a16="http://schemas.microsoft.com/office/drawing/2014/main" id="{92B6C0AA-357A-6FDD-234E-307AD99986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7167E9-CB59-8423-D837-E4FB079D4DA9}"/>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1083642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824A5-CE97-5D70-3264-30C8BBA5BF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229A7EE-A232-A49F-D2D1-4C57513DF9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EB8E2CF-5F29-FC0D-C3EB-B5171FAAEB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2268FE7-CB33-9687-C019-D4C05D2913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66C5DB4-ADC6-2442-C2C8-EC31E782C6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298F91B-CF6F-F5B4-1EDB-623BADBD0AAA}"/>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8" name="Footer Placeholder 7">
            <a:extLst>
              <a:ext uri="{FF2B5EF4-FFF2-40B4-BE49-F238E27FC236}">
                <a16:creationId xmlns:a16="http://schemas.microsoft.com/office/drawing/2014/main" id="{EF8EE664-485A-4B33-ECEF-E55A579B820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A84BA9-DFCF-D0FF-673F-D7A8A25BD1BE}"/>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260580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675C1-9FA0-79A0-3AAF-5828568930E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649C61-647F-8D88-79FC-666BFFB5F301}"/>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4" name="Footer Placeholder 3">
            <a:extLst>
              <a:ext uri="{FF2B5EF4-FFF2-40B4-BE49-F238E27FC236}">
                <a16:creationId xmlns:a16="http://schemas.microsoft.com/office/drawing/2014/main" id="{6A58853D-53C1-F422-DEA1-86D00F0C2DB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9129E3C-97EF-0E60-C9AD-96AC9E638FE7}"/>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3325357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03B757-59A2-0D2B-FC03-7CD18A1945CA}"/>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3" name="Footer Placeholder 2">
            <a:extLst>
              <a:ext uri="{FF2B5EF4-FFF2-40B4-BE49-F238E27FC236}">
                <a16:creationId xmlns:a16="http://schemas.microsoft.com/office/drawing/2014/main" id="{D7134B13-3009-9CA0-A8CF-CC700228360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C86D361-9EC0-F060-DF47-F9C32C006F20}"/>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2179205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F67DC-97A2-3A4A-DD7B-EE5E68669F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FD1A5A0-B8CF-EC79-6B20-05E00C063C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0779E52-C5E2-9326-58E9-8C2ECE937C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F1F82C-31A5-EFE5-21D0-BEFD3E4C6C24}"/>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6" name="Footer Placeholder 5">
            <a:extLst>
              <a:ext uri="{FF2B5EF4-FFF2-40B4-BE49-F238E27FC236}">
                <a16:creationId xmlns:a16="http://schemas.microsoft.com/office/drawing/2014/main" id="{CBFA79E0-24C8-73FE-1709-18020735A1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6C249B-04C9-A11B-C9C9-22D4D643FE81}"/>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1366055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29FB-04F6-BA0E-378E-4F171F4E1D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A14ECC9-A901-9A63-6BFA-6D09005C83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7B16010-C26D-BFC3-8162-350483512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418EB8-2732-C2C4-A048-6BA61CC5B896}"/>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6" name="Footer Placeholder 5">
            <a:extLst>
              <a:ext uri="{FF2B5EF4-FFF2-40B4-BE49-F238E27FC236}">
                <a16:creationId xmlns:a16="http://schemas.microsoft.com/office/drawing/2014/main" id="{42E84AFD-039F-1943-0920-0D188F3B1B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7C1C4B-17E0-D512-C3DE-220D8D823F5B}"/>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4219605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4877F-6435-CB1B-F365-5FB2CF023E4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9F509EF-8B43-CB1B-4923-F5BC5E17B8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82F9DC-C0E2-5F24-B5D3-D2A0172CB6FF}"/>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5" name="Footer Placeholder 4">
            <a:extLst>
              <a:ext uri="{FF2B5EF4-FFF2-40B4-BE49-F238E27FC236}">
                <a16:creationId xmlns:a16="http://schemas.microsoft.com/office/drawing/2014/main" id="{A4CF4663-5B06-0ED3-E385-E3DC202F29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BC338F-32C7-3EC8-C975-7F384A48FAB9}"/>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2455868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B9A87B-D971-B9E5-67F1-A722F890A5C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5CDB78-15F0-8EFF-C143-72E31529EEF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BC6A3C-A365-4D9F-FA4F-5DD0E5AA588C}"/>
              </a:ext>
            </a:extLst>
          </p:cNvPr>
          <p:cNvSpPr>
            <a:spLocks noGrp="1"/>
          </p:cNvSpPr>
          <p:nvPr>
            <p:ph type="dt" sz="half" idx="10"/>
          </p:nvPr>
        </p:nvSpPr>
        <p:spPr/>
        <p:txBody>
          <a:bodyPr/>
          <a:lstStyle/>
          <a:p>
            <a:fld id="{F6DBE9B7-11B2-D14B-A1C1-503386C93CEA}" type="datetimeFigureOut">
              <a:rPr lang="en-US" smtClean="0"/>
              <a:t>6/18/26</a:t>
            </a:fld>
            <a:endParaRPr lang="en-US"/>
          </a:p>
        </p:txBody>
      </p:sp>
      <p:sp>
        <p:nvSpPr>
          <p:cNvPr id="5" name="Footer Placeholder 4">
            <a:extLst>
              <a:ext uri="{FF2B5EF4-FFF2-40B4-BE49-F238E27FC236}">
                <a16:creationId xmlns:a16="http://schemas.microsoft.com/office/drawing/2014/main" id="{7CB30C42-ADEF-81FC-75B5-0BB8AA8AC8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C9F9F1-7C25-B79A-4C28-38D5CB73036A}"/>
              </a:ext>
            </a:extLst>
          </p:cNvPr>
          <p:cNvSpPr>
            <a:spLocks noGrp="1"/>
          </p:cNvSpPr>
          <p:nvPr>
            <p:ph type="sldNum" sz="quarter" idx="12"/>
          </p:nvPr>
        </p:nvSpPr>
        <p:spPr/>
        <p:txBody>
          <a:bodyPr/>
          <a:lstStyle/>
          <a:p>
            <a:fld id="{8D7507FB-53FA-7346-BD75-0BDB5C460DEA}" type="slidenum">
              <a:rPr lang="en-US" smtClean="0"/>
              <a:t>‹#›</a:t>
            </a:fld>
            <a:endParaRPr lang="en-US"/>
          </a:p>
        </p:txBody>
      </p:sp>
    </p:spTree>
    <p:extLst>
      <p:ext uri="{BB962C8B-B14F-4D97-AF65-F5344CB8AC3E}">
        <p14:creationId xmlns:p14="http://schemas.microsoft.com/office/powerpoint/2010/main" val="174144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124080-1942-9233-5BAB-76011ED4F4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9F7567-6052-B443-C197-870D84CEDC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1CC4E2-401C-8897-DE66-B6668E1D4E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DBE9B7-11B2-D14B-A1C1-503386C93CEA}" type="datetimeFigureOut">
              <a:rPr lang="en-US" smtClean="0"/>
              <a:t>6/18/26</a:t>
            </a:fld>
            <a:endParaRPr lang="en-US"/>
          </a:p>
        </p:txBody>
      </p:sp>
      <p:sp>
        <p:nvSpPr>
          <p:cNvPr id="5" name="Footer Placeholder 4">
            <a:extLst>
              <a:ext uri="{FF2B5EF4-FFF2-40B4-BE49-F238E27FC236}">
                <a16:creationId xmlns:a16="http://schemas.microsoft.com/office/drawing/2014/main" id="{1CA833D0-4BA4-5608-4C4E-C55A1086B8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3F206C9-B954-1FDB-6E0D-AD23E94EDC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D7507FB-53FA-7346-BD75-0BDB5C460DEA}" type="slidenum">
              <a:rPr lang="en-US" smtClean="0"/>
              <a:t>‹#›</a:t>
            </a:fld>
            <a:endParaRPr lang="en-US"/>
          </a:p>
        </p:txBody>
      </p:sp>
    </p:spTree>
    <p:extLst>
      <p:ext uri="{BB962C8B-B14F-4D97-AF65-F5344CB8AC3E}">
        <p14:creationId xmlns:p14="http://schemas.microsoft.com/office/powerpoint/2010/main" val="35919330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63077-E928-C903-A53A-91D4AD758309}"/>
              </a:ext>
            </a:extLst>
          </p:cNvPr>
          <p:cNvSpPr>
            <a:spLocks noGrp="1"/>
          </p:cNvSpPr>
          <p:nvPr>
            <p:ph type="ctrTitle"/>
          </p:nvPr>
        </p:nvSpPr>
        <p:spPr>
          <a:xfrm>
            <a:off x="5232400" y="1367673"/>
            <a:ext cx="6124576" cy="2665509"/>
          </a:xfrm>
        </p:spPr>
        <p:txBody>
          <a:bodyPr>
            <a:normAutofit/>
          </a:bodyPr>
          <a:lstStyle/>
          <a:p>
            <a:pPr algn="r"/>
            <a:r>
              <a:rPr lang="en-GB" sz="1800" b="1">
                <a:solidFill>
                  <a:schemeClr val="bg1"/>
                </a:solidFill>
              </a:rPr>
              <a:t> </a:t>
            </a:r>
            <a:br>
              <a:rPr lang="en-GB" sz="1800">
                <a:solidFill>
                  <a:schemeClr val="bg1"/>
                </a:solidFill>
              </a:rPr>
            </a:br>
            <a:r>
              <a:rPr lang="en-GB" sz="1800" b="1">
                <a:solidFill>
                  <a:schemeClr val="bg1"/>
                </a:solidFill>
              </a:rPr>
              <a:t>DRAFT Research Proposal- BMSW7004</a:t>
            </a:r>
            <a:br>
              <a:rPr lang="en-GB" sz="1800">
                <a:solidFill>
                  <a:schemeClr val="bg1"/>
                </a:solidFill>
              </a:rPr>
            </a:br>
            <a:r>
              <a:rPr lang="en-GB" sz="1800" b="1">
                <a:solidFill>
                  <a:schemeClr val="bg1"/>
                </a:solidFill>
              </a:rPr>
              <a:t> </a:t>
            </a:r>
            <a:br>
              <a:rPr lang="en-GB" sz="1800">
                <a:solidFill>
                  <a:schemeClr val="bg1"/>
                </a:solidFill>
              </a:rPr>
            </a:br>
            <a:r>
              <a:rPr lang="en-GB" sz="1800" b="1">
                <a:solidFill>
                  <a:schemeClr val="bg1"/>
                </a:solidFill>
              </a:rPr>
              <a:t> </a:t>
            </a:r>
            <a:br>
              <a:rPr lang="en-GB" sz="1800">
                <a:solidFill>
                  <a:schemeClr val="bg1"/>
                </a:solidFill>
              </a:rPr>
            </a:br>
            <a:r>
              <a:rPr lang="en-GB" sz="1800" b="1">
                <a:solidFill>
                  <a:schemeClr val="bg1"/>
                </a:solidFill>
              </a:rPr>
              <a:t>Barriers to Career Progression for Women and Girls in Motorsport: To explore a mixed method of quantitative and qualitative study of Gender Inequality and Diversity Initiatives at Ferrari.</a:t>
            </a:r>
            <a:br>
              <a:rPr lang="en-GB" sz="1800">
                <a:solidFill>
                  <a:schemeClr val="bg1"/>
                </a:solidFill>
              </a:rPr>
            </a:br>
            <a:endParaRPr lang="en-US" sz="1800">
              <a:solidFill>
                <a:schemeClr val="bg1"/>
              </a:solidFill>
            </a:endParaRPr>
          </a:p>
        </p:txBody>
      </p:sp>
      <p:sp>
        <p:nvSpPr>
          <p:cNvPr id="3" name="Subtitle 2">
            <a:extLst>
              <a:ext uri="{FF2B5EF4-FFF2-40B4-BE49-F238E27FC236}">
                <a16:creationId xmlns:a16="http://schemas.microsoft.com/office/drawing/2014/main" id="{8707409D-85C3-081E-C708-A99AC01F6657}"/>
              </a:ext>
            </a:extLst>
          </p:cNvPr>
          <p:cNvSpPr>
            <a:spLocks noGrp="1"/>
          </p:cNvSpPr>
          <p:nvPr>
            <p:ph type="subTitle" idx="1"/>
          </p:nvPr>
        </p:nvSpPr>
        <p:spPr>
          <a:xfrm>
            <a:off x="5228702" y="4414180"/>
            <a:ext cx="6128274" cy="884538"/>
          </a:xfrm>
        </p:spPr>
        <p:txBody>
          <a:bodyPr>
            <a:normAutofit/>
          </a:bodyPr>
          <a:lstStyle/>
          <a:p>
            <a:pPr algn="r"/>
            <a:r>
              <a:rPr lang="en-US" dirty="0">
                <a:solidFill>
                  <a:schemeClr val="bg1"/>
                </a:solidFill>
              </a:rPr>
              <a:t>By Lisa Marie Brown</a:t>
            </a:r>
          </a:p>
          <a:p>
            <a:pPr algn="r"/>
            <a:r>
              <a:rPr lang="en-US" dirty="0">
                <a:solidFill>
                  <a:schemeClr val="bg1"/>
                </a:solidFill>
              </a:rPr>
              <a:t>Student ID:2435136 </a:t>
            </a:r>
          </a:p>
        </p:txBody>
      </p:sp>
      <p:pic>
        <p:nvPicPr>
          <p:cNvPr id="5" name="Picture 4">
            <a:extLst>
              <a:ext uri="{FF2B5EF4-FFF2-40B4-BE49-F238E27FC236}">
                <a16:creationId xmlns:a16="http://schemas.microsoft.com/office/drawing/2014/main" id="{9C99949C-1EFE-FDF6-B3D9-E765D4D2F5E8}"/>
              </a:ext>
            </a:extLst>
          </p:cNvPr>
          <p:cNvPicPr>
            <a:picLocks noChangeAspect="1"/>
          </p:cNvPicPr>
          <p:nvPr/>
        </p:nvPicPr>
        <p:blipFill>
          <a:blip r:embed="rId2"/>
          <a:srcRect l="27624" r="18122" b="-2"/>
          <a:stretch>
            <a:fillRect/>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12" name="Group 11">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3" name="Freeform: Shape 12">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26311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BEC15C9-1F9C-8452-09B9-C1DC36469809}"/>
              </a:ext>
            </a:extLst>
          </p:cNvPr>
          <p:cNvPicPr>
            <a:picLocks noChangeAspect="1"/>
          </p:cNvPicPr>
          <p:nvPr/>
        </p:nvPicPr>
        <p:blipFill>
          <a:blip r:embed="rId2"/>
          <a:srcRect l="16643" r="25608" b="9090"/>
          <a:stretch>
            <a:fillRect/>
          </a:stretch>
        </p:blipFill>
        <p:spPr>
          <a:xfrm>
            <a:off x="3522468" y="289942"/>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5B6112-A5DF-3E2B-B89F-2E3B06EAF8C1}"/>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rPr>
              <a:t>Contents</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62E8861-B0EE-9242-014A-878D155FBAFF}"/>
              </a:ext>
            </a:extLst>
          </p:cNvPr>
          <p:cNvSpPr>
            <a:spLocks noGrp="1"/>
          </p:cNvSpPr>
          <p:nvPr>
            <p:ph idx="1"/>
          </p:nvPr>
        </p:nvSpPr>
        <p:spPr>
          <a:xfrm>
            <a:off x="371094" y="2718054"/>
            <a:ext cx="3438906" cy="3207258"/>
          </a:xfrm>
        </p:spPr>
        <p:txBody>
          <a:bodyPr anchor="t">
            <a:normAutofit fontScale="92500" lnSpcReduction="10000"/>
          </a:bodyPr>
          <a:lstStyle/>
          <a:p>
            <a:r>
              <a:rPr lang="en-US" sz="1400" dirty="0">
                <a:solidFill>
                  <a:schemeClr val="bg1"/>
                </a:solidFill>
              </a:rPr>
              <a:t>Background</a:t>
            </a:r>
          </a:p>
          <a:p>
            <a:r>
              <a:rPr lang="en-US" sz="1400" dirty="0">
                <a:solidFill>
                  <a:schemeClr val="bg1"/>
                </a:solidFill>
              </a:rPr>
              <a:t>Research Focus</a:t>
            </a:r>
          </a:p>
          <a:p>
            <a:r>
              <a:rPr lang="en-US" sz="1400" dirty="0">
                <a:solidFill>
                  <a:schemeClr val="bg1"/>
                </a:solidFill>
              </a:rPr>
              <a:t>Research Problem</a:t>
            </a:r>
          </a:p>
          <a:p>
            <a:r>
              <a:rPr lang="en-US" sz="1400" dirty="0">
                <a:solidFill>
                  <a:schemeClr val="bg1"/>
                </a:solidFill>
              </a:rPr>
              <a:t>Aims and Objectives</a:t>
            </a:r>
          </a:p>
          <a:p>
            <a:r>
              <a:rPr lang="en-GB" sz="1400" dirty="0">
                <a:solidFill>
                  <a:schemeClr val="bg1"/>
                </a:solidFill>
              </a:rPr>
              <a:t>Literature Review</a:t>
            </a:r>
          </a:p>
          <a:p>
            <a:r>
              <a:rPr lang="en-GB" sz="1400" dirty="0">
                <a:solidFill>
                  <a:schemeClr val="bg1"/>
                </a:solidFill>
              </a:rPr>
              <a:t>Conceptual Framework</a:t>
            </a:r>
          </a:p>
          <a:p>
            <a:r>
              <a:rPr lang="en-GB" sz="1400" dirty="0">
                <a:solidFill>
                  <a:schemeClr val="bg1"/>
                </a:solidFill>
              </a:rPr>
              <a:t>Research Methods</a:t>
            </a:r>
          </a:p>
          <a:p>
            <a:r>
              <a:rPr lang="en-GB" sz="1400" dirty="0">
                <a:solidFill>
                  <a:schemeClr val="bg1"/>
                </a:solidFill>
              </a:rPr>
              <a:t>Data Collection</a:t>
            </a:r>
          </a:p>
          <a:p>
            <a:r>
              <a:rPr lang="en-GB" sz="1400" dirty="0">
                <a:solidFill>
                  <a:schemeClr val="bg1"/>
                </a:solidFill>
              </a:rPr>
              <a:t>Ethical Issues</a:t>
            </a:r>
          </a:p>
          <a:p>
            <a:r>
              <a:rPr lang="en-GB" sz="1400" dirty="0">
                <a:solidFill>
                  <a:schemeClr val="bg1"/>
                </a:solidFill>
              </a:rPr>
              <a:t>Timeline</a:t>
            </a:r>
          </a:p>
          <a:p>
            <a:r>
              <a:rPr lang="en-GB" sz="1400" dirty="0">
                <a:solidFill>
                  <a:schemeClr val="bg1"/>
                </a:solidFill>
              </a:rPr>
              <a:t>Conclusion</a:t>
            </a:r>
          </a:p>
        </p:txBody>
      </p:sp>
    </p:spTree>
    <p:extLst>
      <p:ext uri="{BB962C8B-B14F-4D97-AF65-F5344CB8AC3E}">
        <p14:creationId xmlns:p14="http://schemas.microsoft.com/office/powerpoint/2010/main" val="3672159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0FED87-5ED6-99CD-84BC-57DD8F0DE5E9}"/>
              </a:ext>
            </a:extLst>
          </p:cNvPr>
          <p:cNvPicPr>
            <a:picLocks noChangeAspect="1"/>
          </p:cNvPicPr>
          <p:nvPr/>
        </p:nvPicPr>
        <p:blipFill>
          <a:blip r:embed="rId2"/>
          <a:srcRect l="5882" t="8076" r="10448" b="-2"/>
          <a:stretch>
            <a:fillRect/>
          </a:stretch>
        </p:blipFill>
        <p:spPr>
          <a:xfrm>
            <a:off x="3522468" y="10"/>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F29816-076A-D8F2-5E09-71E7E90B83E9}"/>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rPr>
              <a:t>Research Focus</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01AAD44-3CC1-3193-B908-E6ADABE3E0F5}"/>
              </a:ext>
            </a:extLst>
          </p:cNvPr>
          <p:cNvSpPr>
            <a:spLocks noGrp="1"/>
          </p:cNvSpPr>
          <p:nvPr>
            <p:ph idx="1"/>
          </p:nvPr>
        </p:nvSpPr>
        <p:spPr>
          <a:xfrm>
            <a:off x="371093" y="2718054"/>
            <a:ext cx="4736165" cy="3840870"/>
          </a:xfrm>
        </p:spPr>
        <p:txBody>
          <a:bodyPr anchor="t">
            <a:normAutofit lnSpcReduction="10000"/>
          </a:bodyPr>
          <a:lstStyle/>
          <a:p>
            <a:r>
              <a:rPr lang="en-GB" sz="1400" dirty="0">
                <a:solidFill>
                  <a:schemeClr val="bg1"/>
                </a:solidFill>
              </a:rPr>
              <a:t>Motorsport has historically been characterised as a highly gendered professional environment in which men have dominated participation, leadership, technical expertise, and competitive driving roles. Despite increasing public and organisational commitments to diversity and inclusion, women remain significantly underrepresented across the motorsport sector, particularly within highly remunerated positions such as engineering, team management, executive leadership, and professional driving. Recent initiatives, including the F1 Academy, the FIA's diversity programmes, and organisational commitments by manufacturers such as Ferrari, demonstrate a growing recognition of the need to address gender inequalities within the sport. However, questions remain regarding the extent to which these interventions have translated into meaningful structural change and improved career outcomes for women. </a:t>
            </a:r>
          </a:p>
          <a:p>
            <a:r>
              <a:rPr lang="en-GB" sz="1400" dirty="0">
                <a:solidFill>
                  <a:schemeClr val="bg1"/>
                </a:solidFill>
              </a:rPr>
              <a:t>Why Women out perform their male counterparts and are under valued in society.</a:t>
            </a:r>
          </a:p>
          <a:p>
            <a:endParaRPr lang="en-US" sz="1100" dirty="0">
              <a:solidFill>
                <a:schemeClr val="bg1"/>
              </a:solidFill>
            </a:endParaRPr>
          </a:p>
        </p:txBody>
      </p:sp>
    </p:spTree>
    <p:extLst>
      <p:ext uri="{BB962C8B-B14F-4D97-AF65-F5344CB8AC3E}">
        <p14:creationId xmlns:p14="http://schemas.microsoft.com/office/powerpoint/2010/main" val="2442479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65CDB37-C6EB-EF20-80CE-46023268EE1C}"/>
              </a:ext>
            </a:extLst>
          </p:cNvPr>
          <p:cNvPicPr>
            <a:picLocks noChangeAspect="1"/>
          </p:cNvPicPr>
          <p:nvPr/>
        </p:nvPicPr>
        <p:blipFill>
          <a:blip r:embed="rId2"/>
          <a:srcRect r="9090" b="12832"/>
          <a:stretch>
            <a:fillRect/>
          </a:stretch>
        </p:blipFill>
        <p:spPr>
          <a:xfrm>
            <a:off x="3522468" y="10"/>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EEFD0E-6AC8-1811-4E27-13051D25AD14}"/>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rPr>
              <a:t>Research Problem</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B395D3-9008-0302-898A-95D3C8C03D9A}"/>
              </a:ext>
            </a:extLst>
          </p:cNvPr>
          <p:cNvSpPr>
            <a:spLocks noGrp="1"/>
          </p:cNvSpPr>
          <p:nvPr>
            <p:ph idx="1"/>
          </p:nvPr>
        </p:nvSpPr>
        <p:spPr>
          <a:xfrm>
            <a:off x="371094" y="2718054"/>
            <a:ext cx="3438906" cy="3207258"/>
          </a:xfrm>
        </p:spPr>
        <p:txBody>
          <a:bodyPr anchor="t">
            <a:normAutofit/>
          </a:bodyPr>
          <a:lstStyle/>
          <a:p>
            <a:r>
              <a:rPr lang="en-US" sz="2000" dirty="0">
                <a:solidFill>
                  <a:schemeClr val="bg1"/>
                </a:solidFill>
              </a:rPr>
              <a:t>There has been a lack of investment into why women do not perform at the top level within Ferrari and in motorsports. This research is proposed to identify gaps and explore the current reality. </a:t>
            </a:r>
          </a:p>
        </p:txBody>
      </p:sp>
    </p:spTree>
    <p:extLst>
      <p:ext uri="{BB962C8B-B14F-4D97-AF65-F5344CB8AC3E}">
        <p14:creationId xmlns:p14="http://schemas.microsoft.com/office/powerpoint/2010/main" val="721139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F9899A0-2B82-1DF4-890B-1E5F3D653E26}"/>
              </a:ext>
            </a:extLst>
          </p:cNvPr>
          <p:cNvPicPr>
            <a:picLocks noChangeAspect="1"/>
          </p:cNvPicPr>
          <p:nvPr/>
        </p:nvPicPr>
        <p:blipFill>
          <a:blip r:embed="rId2"/>
          <a:srcRect l="26286" r="6780" b="9092"/>
          <a:stretch>
            <a:fillRect/>
          </a:stretch>
        </p:blipFill>
        <p:spPr>
          <a:xfrm>
            <a:off x="20" y="10"/>
            <a:ext cx="8668492" cy="6857990"/>
          </a:xfrm>
          <a:prstGeom prst="rect">
            <a:avLst/>
          </a:prstGeom>
        </p:spPr>
      </p:pic>
      <p:sp>
        <p:nvSpPr>
          <p:cNvPr id="18" name="Rectangle 17">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9111CF-AEA3-00D2-11FB-20571FC4E9E5}"/>
              </a:ext>
            </a:extLst>
          </p:cNvPr>
          <p:cNvSpPr>
            <a:spLocks noGrp="1"/>
          </p:cNvSpPr>
          <p:nvPr>
            <p:ph type="title"/>
          </p:nvPr>
        </p:nvSpPr>
        <p:spPr>
          <a:xfrm>
            <a:off x="8395868" y="1161288"/>
            <a:ext cx="3438144" cy="1124712"/>
          </a:xfrm>
        </p:spPr>
        <p:txBody>
          <a:bodyPr anchor="b">
            <a:normAutofit/>
          </a:bodyPr>
          <a:lstStyle/>
          <a:p>
            <a:r>
              <a:rPr lang="en-US" sz="2800">
                <a:solidFill>
                  <a:schemeClr val="bg1"/>
                </a:solidFill>
              </a:rPr>
              <a:t>Reseasrch Objectives</a:t>
            </a:r>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D51DDB1-D914-6890-2358-B3D6FA9171FF}"/>
              </a:ext>
            </a:extLst>
          </p:cNvPr>
          <p:cNvSpPr>
            <a:spLocks noGrp="1"/>
          </p:cNvSpPr>
          <p:nvPr>
            <p:ph idx="1"/>
          </p:nvPr>
        </p:nvSpPr>
        <p:spPr>
          <a:xfrm>
            <a:off x="8395868" y="2718054"/>
            <a:ext cx="3438906" cy="3207258"/>
          </a:xfrm>
        </p:spPr>
        <p:txBody>
          <a:bodyPr anchor="t">
            <a:normAutofit/>
          </a:bodyPr>
          <a:lstStyle/>
          <a:p>
            <a:pPr lvl="0"/>
            <a:r>
              <a:rPr lang="en-GB" sz="1300">
                <a:solidFill>
                  <a:schemeClr val="bg1"/>
                </a:solidFill>
              </a:rPr>
              <a:t>To identify the key barriers faced by women and girls entering motorsport careers.</a:t>
            </a:r>
          </a:p>
          <a:p>
            <a:pPr lvl="0"/>
            <a:r>
              <a:rPr lang="en-GB" sz="1300">
                <a:solidFill>
                  <a:schemeClr val="bg1"/>
                </a:solidFill>
              </a:rPr>
              <a:t>To examine factors that affect progression into leadership and high-paying roles.</a:t>
            </a:r>
          </a:p>
          <a:p>
            <a:pPr lvl="0"/>
            <a:r>
              <a:rPr lang="en-GB" sz="1300">
                <a:solidFill>
                  <a:schemeClr val="bg1"/>
                </a:solidFill>
              </a:rPr>
              <a:t>To investigate perceptions of gender equality within Ferrari and the wider motorsport industry.</a:t>
            </a:r>
          </a:p>
          <a:p>
            <a:pPr lvl="0"/>
            <a:r>
              <a:rPr lang="en-GB" sz="1300">
                <a:solidFill>
                  <a:schemeClr val="bg1"/>
                </a:solidFill>
              </a:rPr>
              <a:t>To evaluate the effectiveness of diversity and inclusion initiatives.</a:t>
            </a:r>
          </a:p>
          <a:p>
            <a:pPr lvl="0"/>
            <a:r>
              <a:rPr lang="en-GB" sz="1300">
                <a:solidFill>
                  <a:schemeClr val="bg1"/>
                </a:solidFill>
              </a:rPr>
              <a:t>To recommend strategies that could improve equality and diversity in motorsport.</a:t>
            </a:r>
          </a:p>
          <a:p>
            <a:endParaRPr lang="en-US" sz="1300">
              <a:solidFill>
                <a:schemeClr val="bg1"/>
              </a:solidFill>
            </a:endParaRPr>
          </a:p>
        </p:txBody>
      </p:sp>
    </p:spTree>
    <p:extLst>
      <p:ext uri="{BB962C8B-B14F-4D97-AF65-F5344CB8AC3E}">
        <p14:creationId xmlns:p14="http://schemas.microsoft.com/office/powerpoint/2010/main" val="2242614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5416BF7-DFD3-8CA9-5AE2-D10075AFE0D1}"/>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rPr>
              <a:t>Literature Review</a:t>
            </a:r>
          </a:p>
        </p:txBody>
      </p:sp>
      <p:cxnSp>
        <p:nvCxnSpPr>
          <p:cNvPr id="19" name="Straight Connector 1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4A47CB-85EB-51AC-217E-1C27B4E6C45A}"/>
              </a:ext>
            </a:extLst>
          </p:cNvPr>
          <p:cNvSpPr>
            <a:spLocks noGrp="1"/>
          </p:cNvSpPr>
          <p:nvPr>
            <p:ph idx="1"/>
          </p:nvPr>
        </p:nvSpPr>
        <p:spPr>
          <a:xfrm>
            <a:off x="897769" y="1909192"/>
            <a:ext cx="4586513" cy="3647710"/>
          </a:xfrm>
        </p:spPr>
        <p:txBody>
          <a:bodyPr>
            <a:normAutofit/>
          </a:bodyPr>
          <a:lstStyle/>
          <a:p>
            <a:r>
              <a:rPr lang="en-GB" sz="1100">
                <a:solidFill>
                  <a:schemeClr val="bg1"/>
                </a:solidFill>
              </a:rPr>
              <a:t>The proposed research adopts a multi-method approach to investigate the barriers affecting women's participation and progression within the motorsport industry, with a particular focus on Ferrari as a case study organisation. The study seeks to contribute to existing scholarship on gender inequality in male-dominated industries by examining the effectiveness of contemporary diversity and inclusion initiatives in promoting women's advancement into technical, leadership, and highly remunerated positions.</a:t>
            </a:r>
          </a:p>
          <a:p>
            <a:r>
              <a:rPr lang="en-GB" sz="1100">
                <a:solidFill>
                  <a:schemeClr val="bg1"/>
                </a:solidFill>
              </a:rPr>
              <a:t>A key component of the research design will involve document analysis. Bowen (2009) defines document analysis as a systematic procedure for reviewing and evaluating both printed and electronic documents in order to generate empirical knowledge. Document analysis offers several advantages, including cost-effectiveness, accessibility, and the ability to examine historical and contemporary organisational narratives. In the context of this research, documents such as diversity and inclusion reports, corporate policies, annual reports, FIA publications, Ferrari communications, and programme evaluations will provide valuable insights into organisational commitments to gender equality and the extent to which these commitments have evolved over time.</a:t>
            </a:r>
          </a:p>
          <a:p>
            <a:endParaRPr lang="en-US" sz="1100">
              <a:solidFill>
                <a:schemeClr val="bg1"/>
              </a:solidFill>
            </a:endParaRPr>
          </a:p>
        </p:txBody>
      </p:sp>
      <p:cxnSp>
        <p:nvCxnSpPr>
          <p:cNvPr id="21" name="Straight Connector 2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C91DD32-ECD9-2250-06E2-8069D7AF3D51}"/>
              </a:ext>
            </a:extLst>
          </p:cNvPr>
          <p:cNvPicPr>
            <a:picLocks noChangeAspect="1"/>
          </p:cNvPicPr>
          <p:nvPr/>
        </p:nvPicPr>
        <p:blipFill>
          <a:blip r:embed="rId2"/>
          <a:srcRect l="32834" r="1217"/>
          <a:stretch>
            <a:fillRect/>
          </a:stretch>
        </p:blipFill>
        <p:spPr>
          <a:xfrm>
            <a:off x="6525453" y="604276"/>
            <a:ext cx="5666547" cy="5649447"/>
          </a:xfrm>
          <a:prstGeom prst="rect">
            <a:avLst/>
          </a:prstGeom>
        </p:spPr>
      </p:pic>
    </p:spTree>
    <p:extLst>
      <p:ext uri="{BB962C8B-B14F-4D97-AF65-F5344CB8AC3E}">
        <p14:creationId xmlns:p14="http://schemas.microsoft.com/office/powerpoint/2010/main" val="2014586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2CA9EB3-9537-FCF5-33CA-DB8A57A7D4AD}"/>
              </a:ext>
            </a:extLst>
          </p:cNvPr>
          <p:cNvPicPr>
            <a:picLocks noChangeAspect="1"/>
          </p:cNvPicPr>
          <p:nvPr/>
        </p:nvPicPr>
        <p:blipFill>
          <a:blip r:embed="rId2"/>
          <a:srcRect l="2712" t="84" r="23080" b="-1"/>
          <a:stretch>
            <a:fillRect/>
          </a:stretch>
        </p:blipFill>
        <p:spPr>
          <a:xfrm>
            <a:off x="3522468" y="10"/>
            <a:ext cx="8669532" cy="6857990"/>
          </a:xfrm>
          <a:prstGeom prst="rect">
            <a:avLst/>
          </a:prstGeom>
        </p:spPr>
      </p:pic>
      <p:sp>
        <p:nvSpPr>
          <p:cNvPr id="14" name="Rectangle 1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FB4456-6972-01D5-6D3C-9AD46BFBACBB}"/>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rPr>
              <a:t>Conceptual Framework</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D707EB1A-E0AA-54B5-7C32-381ACFFEB62E}"/>
              </a:ext>
            </a:extLst>
          </p:cNvPr>
          <p:cNvSpPr>
            <a:spLocks noGrp="1"/>
          </p:cNvSpPr>
          <p:nvPr>
            <p:ph idx="1"/>
          </p:nvPr>
        </p:nvSpPr>
        <p:spPr>
          <a:xfrm>
            <a:off x="371094" y="2718054"/>
            <a:ext cx="3977882" cy="3764818"/>
          </a:xfrm>
        </p:spPr>
        <p:txBody>
          <a:bodyPr anchor="t">
            <a:normAutofit fontScale="47500" lnSpcReduction="20000"/>
          </a:bodyPr>
          <a:lstStyle/>
          <a:p>
            <a:r>
              <a:rPr lang="en-GB" sz="3300" dirty="0">
                <a:solidFill>
                  <a:schemeClr val="bg1"/>
                </a:solidFill>
              </a:rPr>
              <a:t>The methodological framework is further informed by Cohen, Manion and Morrison (2017), who emphasise the importance of methodological rigour in formulating research questions, collecting data, and analysing findings. Consequently, this study will utilise a mixed-methods approach incorporating documentary analysis, semi-structured interviews, surveys, and where possible, observational research. Such methodological triangulation will enhance the validity and reliability of the findings by enabling the comparison of evidence obtained from multiple sources. The research is an expensive collection but I have inside access to industry.</a:t>
            </a:r>
          </a:p>
          <a:p>
            <a:endParaRPr lang="en-US" sz="1700" dirty="0">
              <a:solidFill>
                <a:schemeClr val="bg1"/>
              </a:solidFill>
            </a:endParaRPr>
          </a:p>
        </p:txBody>
      </p:sp>
    </p:spTree>
    <p:extLst>
      <p:ext uri="{BB962C8B-B14F-4D97-AF65-F5344CB8AC3E}">
        <p14:creationId xmlns:p14="http://schemas.microsoft.com/office/powerpoint/2010/main" val="2318013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DD686-F005-4A76-ABF8-1E0D9F7A9DF4}"/>
              </a:ext>
            </a:extLst>
          </p:cNvPr>
          <p:cNvSpPr>
            <a:spLocks noGrp="1"/>
          </p:cNvSpPr>
          <p:nvPr>
            <p:ph type="title"/>
          </p:nvPr>
        </p:nvSpPr>
        <p:spPr>
          <a:xfrm>
            <a:off x="838200" y="4669978"/>
            <a:ext cx="4391024" cy="1173700"/>
          </a:xfrm>
        </p:spPr>
        <p:txBody>
          <a:bodyPr anchor="t">
            <a:normAutofit/>
          </a:bodyPr>
          <a:lstStyle/>
          <a:p>
            <a:r>
              <a:rPr lang="en-US" sz="4000">
                <a:solidFill>
                  <a:schemeClr val="bg1"/>
                </a:solidFill>
              </a:rPr>
              <a:t>Research Methods</a:t>
            </a:r>
          </a:p>
        </p:txBody>
      </p:sp>
      <p:pic>
        <p:nvPicPr>
          <p:cNvPr id="5" name="Picture 4">
            <a:extLst>
              <a:ext uri="{FF2B5EF4-FFF2-40B4-BE49-F238E27FC236}">
                <a16:creationId xmlns:a16="http://schemas.microsoft.com/office/drawing/2014/main" id="{40CFB859-B0B4-14E5-A0A4-A36686358F68}"/>
              </a:ext>
            </a:extLst>
          </p:cNvPr>
          <p:cNvPicPr>
            <a:picLocks noChangeAspect="1"/>
          </p:cNvPicPr>
          <p:nvPr/>
        </p:nvPicPr>
        <p:blipFill>
          <a:blip r:embed="rId2"/>
          <a:srcRect t="10453"/>
          <a:stretch>
            <a:fillRect/>
          </a:stretch>
        </p:blipFill>
        <p:spPr>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grpSp>
        <p:nvGrpSpPr>
          <p:cNvPr id="12" name="Group 11">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3" name="Freeform: Shape 12">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C15DD856-E84D-C138-8E47-7FB43597289E}"/>
              </a:ext>
            </a:extLst>
          </p:cNvPr>
          <p:cNvSpPr>
            <a:spLocks noGrp="1"/>
          </p:cNvSpPr>
          <p:nvPr>
            <p:ph idx="1"/>
          </p:nvPr>
        </p:nvSpPr>
        <p:spPr>
          <a:xfrm>
            <a:off x="5664201" y="4669978"/>
            <a:ext cx="5692774" cy="1173700"/>
          </a:xfrm>
        </p:spPr>
        <p:txBody>
          <a:bodyPr>
            <a:normAutofit/>
          </a:bodyPr>
          <a:lstStyle/>
          <a:p>
            <a:r>
              <a:rPr lang="en-GB" sz="1100">
                <a:solidFill>
                  <a:schemeClr val="bg1">
                    <a:alpha val="80000"/>
                  </a:schemeClr>
                </a:solidFill>
              </a:rPr>
              <a:t>This research will adopt a mixed-methods approach, combining quantitative and qualitative methods to investigate the barriers affecting women's career progression within the motorsport industry and to evaluate the effectiveness of diversity and inclusion initiatives within Ferrari and the wider motorsport sector. The use of both approaches will enable the collection of numerical data to identify trends while also providing detailed insights into the experiences of women working within the industry. </a:t>
            </a:r>
          </a:p>
          <a:p>
            <a:endParaRPr lang="en-US" sz="1100">
              <a:solidFill>
                <a:schemeClr val="bg1">
                  <a:alpha val="80000"/>
                </a:schemeClr>
              </a:solidFill>
            </a:endParaRPr>
          </a:p>
        </p:txBody>
      </p:sp>
    </p:spTree>
    <p:extLst>
      <p:ext uri="{BB962C8B-B14F-4D97-AF65-F5344CB8AC3E}">
        <p14:creationId xmlns:p14="http://schemas.microsoft.com/office/powerpoint/2010/main" val="2878289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01D376-D133-39DB-8043-EA071DA2CB34}"/>
              </a:ext>
            </a:extLst>
          </p:cNvPr>
          <p:cNvSpPr>
            <a:spLocks noGrp="1"/>
          </p:cNvSpPr>
          <p:nvPr>
            <p:ph type="title"/>
          </p:nvPr>
        </p:nvSpPr>
        <p:spPr>
          <a:xfrm>
            <a:off x="5354870" y="4066268"/>
            <a:ext cx="6063785" cy="661849"/>
          </a:xfrm>
        </p:spPr>
        <p:txBody>
          <a:bodyPr vert="horz" lIns="91440" tIns="45720" rIns="91440" bIns="45720" rtlCol="0" anchor="b">
            <a:noAutofit/>
          </a:bodyPr>
          <a:lstStyle/>
          <a:p>
            <a:pPr algn="r"/>
            <a:br>
              <a:rPr lang="en-GB" sz="1600" dirty="0">
                <a:solidFill>
                  <a:schemeClr val="bg1"/>
                </a:solidFill>
              </a:rPr>
            </a:br>
            <a:endParaRPr lang="en-US" sz="1600" dirty="0">
              <a:solidFill>
                <a:schemeClr val="bg1"/>
              </a:solidFill>
            </a:endParaRPr>
          </a:p>
        </p:txBody>
      </p:sp>
      <p:pic>
        <p:nvPicPr>
          <p:cNvPr id="5" name="Content Placeholder 4">
            <a:extLst>
              <a:ext uri="{FF2B5EF4-FFF2-40B4-BE49-F238E27FC236}">
                <a16:creationId xmlns:a16="http://schemas.microsoft.com/office/drawing/2014/main" id="{F64046BC-AF95-4CBF-060E-997339FC1AB9}"/>
              </a:ext>
            </a:extLst>
          </p:cNvPr>
          <p:cNvPicPr>
            <a:picLocks noGrp="1" noChangeAspect="1"/>
          </p:cNvPicPr>
          <p:nvPr>
            <p:ph idx="1"/>
          </p:nvPr>
        </p:nvPicPr>
        <p:blipFill>
          <a:blip r:embed="rId2"/>
          <a:srcRect t="1314" b="5639"/>
          <a:stretch>
            <a:fillRect/>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12" name="Group 11">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3" name="Freeform: Shape 12">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extBox 7">
            <a:extLst>
              <a:ext uri="{FF2B5EF4-FFF2-40B4-BE49-F238E27FC236}">
                <a16:creationId xmlns:a16="http://schemas.microsoft.com/office/drawing/2014/main" id="{0A2A2392-BC15-DEEC-3822-4B905DFB810E}"/>
              </a:ext>
            </a:extLst>
          </p:cNvPr>
          <p:cNvSpPr txBox="1"/>
          <p:nvPr/>
        </p:nvSpPr>
        <p:spPr>
          <a:xfrm>
            <a:off x="5455425" y="1728440"/>
            <a:ext cx="6063785" cy="3416320"/>
          </a:xfrm>
          <a:prstGeom prst="rect">
            <a:avLst/>
          </a:prstGeom>
          <a:noFill/>
        </p:spPr>
        <p:txBody>
          <a:bodyPr wrap="square" rtlCol="0">
            <a:spAutoFit/>
          </a:bodyPr>
          <a:lstStyle/>
          <a:p>
            <a:r>
              <a:rPr lang="en-GB" sz="3600" dirty="0">
                <a:solidFill>
                  <a:schemeClr val="bg1"/>
                </a:solidFill>
              </a:rPr>
              <a:t>DATA ANALYIS </a:t>
            </a:r>
          </a:p>
          <a:p>
            <a:endParaRPr lang="en-GB" dirty="0">
              <a:solidFill>
                <a:schemeClr val="bg1"/>
              </a:solidFill>
            </a:endParaRPr>
          </a:p>
          <a:p>
            <a:r>
              <a:rPr lang="en-GB" dirty="0">
                <a:solidFill>
                  <a:schemeClr val="bg1"/>
                </a:solidFill>
              </a:rPr>
              <a:t>This research will adopt a mixed-methods approach, combining quantitative and qualitative methods to investigate the barriers affecting women's career progression within the motorsport industry and to evaluate the effectiveness of diversity and inclusion initiatives within Ferrari and the wider motorsport sector. The use of both approaches will enable the collection of numerical data to identify trends while also providing detailed insights into the experiences of women working within the industry.</a:t>
            </a:r>
          </a:p>
        </p:txBody>
      </p:sp>
    </p:spTree>
    <p:extLst>
      <p:ext uri="{BB962C8B-B14F-4D97-AF65-F5344CB8AC3E}">
        <p14:creationId xmlns:p14="http://schemas.microsoft.com/office/powerpoint/2010/main" val="3445847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10A3DBB-BDDA-AE18-64A1-6D7D7BC781D1}"/>
              </a:ext>
            </a:extLst>
          </p:cNvPr>
          <p:cNvSpPr>
            <a:spLocks noGrp="1"/>
          </p:cNvSpPr>
          <p:nvPr>
            <p:ph type="title"/>
          </p:nvPr>
        </p:nvSpPr>
        <p:spPr>
          <a:xfrm>
            <a:off x="838200" y="448721"/>
            <a:ext cx="4707671" cy="1225650"/>
          </a:xfrm>
        </p:spPr>
        <p:txBody>
          <a:bodyPr vert="horz" lIns="91440" tIns="45720" rIns="91440" bIns="45720" rtlCol="0" anchor="b">
            <a:normAutofit/>
          </a:bodyPr>
          <a:lstStyle/>
          <a:p>
            <a:r>
              <a:rPr lang="en-US" sz="3800" dirty="0">
                <a:solidFill>
                  <a:schemeClr val="bg1"/>
                </a:solidFill>
              </a:rPr>
              <a:t>Ethical Issues</a:t>
            </a:r>
          </a:p>
        </p:txBody>
      </p:sp>
      <p:cxnSp>
        <p:nvCxnSpPr>
          <p:cNvPr id="38" name="Straight Connector 37">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DAF81E5A-A6A7-B54C-A342-82953BBD7ADD}"/>
              </a:ext>
            </a:extLst>
          </p:cNvPr>
          <p:cNvSpPr>
            <a:spLocks noGrp="1"/>
          </p:cNvSpPr>
          <p:nvPr>
            <p:ph idx="1"/>
          </p:nvPr>
        </p:nvSpPr>
        <p:spPr>
          <a:xfrm>
            <a:off x="897769" y="1909192"/>
            <a:ext cx="4586513" cy="3647710"/>
          </a:xfrm>
        </p:spPr>
        <p:txBody>
          <a:bodyPr>
            <a:normAutofit/>
          </a:bodyPr>
          <a:lstStyle/>
          <a:p>
            <a:r>
              <a:rPr lang="en-GB" sz="1700">
                <a:solidFill>
                  <a:schemeClr val="bg1"/>
                </a:solidFill>
              </a:rPr>
              <a:t>Ethical considerations are fundamental to ensuring the integrity, credibility, and trustworthiness of the research process. This study will adhere to the ethical guidelines established by the host institution and will seek ethical approval prior to data collection. Participation in both the questionnaire and interview phases of the research will be entirely voluntary. Participants will be provided with an information sheet outlining the purpose of the study, how the data will be used, and their rights as research participants.</a:t>
            </a:r>
          </a:p>
          <a:p>
            <a:endParaRPr lang="en-US" sz="1700">
              <a:solidFill>
                <a:schemeClr val="bg1"/>
              </a:solidFill>
            </a:endParaRPr>
          </a:p>
        </p:txBody>
      </p:sp>
      <p:cxnSp>
        <p:nvCxnSpPr>
          <p:cNvPr id="39" name="Straight Connector 3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6" name="Content Placeholder 8">
            <a:extLst>
              <a:ext uri="{FF2B5EF4-FFF2-40B4-BE49-F238E27FC236}">
                <a16:creationId xmlns:a16="http://schemas.microsoft.com/office/drawing/2014/main" id="{D83F6587-7C11-28C2-C194-9C56C4A66225}"/>
              </a:ext>
            </a:extLst>
          </p:cNvPr>
          <p:cNvPicPr>
            <a:picLocks noChangeAspect="1"/>
          </p:cNvPicPr>
          <p:nvPr/>
        </p:nvPicPr>
        <p:blipFill>
          <a:blip r:embed="rId2"/>
          <a:stretch>
            <a:fillRect/>
          </a:stretch>
        </p:blipFill>
        <p:spPr>
          <a:xfrm>
            <a:off x="6096000" y="1084467"/>
            <a:ext cx="5666547" cy="4689066"/>
          </a:xfrm>
          <a:prstGeom prst="rect">
            <a:avLst/>
          </a:prstGeom>
        </p:spPr>
      </p:pic>
    </p:spTree>
    <p:extLst>
      <p:ext uri="{BB962C8B-B14F-4D97-AF65-F5344CB8AC3E}">
        <p14:creationId xmlns:p14="http://schemas.microsoft.com/office/powerpoint/2010/main" val="2437985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A631B72-CB68-9AA7-0870-452D3D78FB39}"/>
              </a:ext>
            </a:extLst>
          </p:cNvPr>
          <p:cNvSpPr>
            <a:spLocks noGrp="1"/>
          </p:cNvSpPr>
          <p:nvPr>
            <p:ph type="title"/>
          </p:nvPr>
        </p:nvSpPr>
        <p:spPr>
          <a:xfrm>
            <a:off x="838199" y="388308"/>
            <a:ext cx="7188989" cy="1021424"/>
          </a:xfrm>
        </p:spPr>
        <p:txBody>
          <a:bodyPr anchor="b">
            <a:normAutofit/>
          </a:bodyPr>
          <a:lstStyle/>
          <a:p>
            <a:r>
              <a:rPr lang="en-US" sz="4000">
                <a:solidFill>
                  <a:schemeClr val="bg1"/>
                </a:solidFill>
              </a:rPr>
              <a:t>Timeline</a:t>
            </a:r>
          </a:p>
        </p:txBody>
      </p:sp>
      <p:cxnSp>
        <p:nvCxnSpPr>
          <p:cNvPr id="11" name="Straight Connector 1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440584"/>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7C2F6CE-0CF2-4DDD-85F5-96799A328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164811" y="6267491"/>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33CC7995-BBC6-EA1F-5B6C-3E1F184F5711}"/>
              </a:ext>
            </a:extLst>
          </p:cNvPr>
          <p:cNvGraphicFramePr>
            <a:graphicFrameLocks noGrp="1"/>
          </p:cNvGraphicFramePr>
          <p:nvPr>
            <p:ph idx="1"/>
            <p:extLst>
              <p:ext uri="{D42A27DB-BD31-4B8C-83A1-F6EECF244321}">
                <p14:modId xmlns:p14="http://schemas.microsoft.com/office/powerpoint/2010/main" val="550243259"/>
              </p:ext>
            </p:extLst>
          </p:nvPr>
        </p:nvGraphicFramePr>
        <p:xfrm>
          <a:off x="2069508" y="1715407"/>
          <a:ext cx="8052987" cy="4241800"/>
        </p:xfrm>
        <a:graphic>
          <a:graphicData uri="http://schemas.openxmlformats.org/drawingml/2006/table">
            <a:tbl>
              <a:tblPr>
                <a:solidFill>
                  <a:srgbClr val="F2F2F2">
                    <a:alpha val="30196"/>
                  </a:srgbClr>
                </a:solidFill>
              </a:tblPr>
              <a:tblGrid>
                <a:gridCol w="2069903">
                  <a:extLst>
                    <a:ext uri="{9D8B030D-6E8A-4147-A177-3AD203B41FA5}">
                      <a16:colId xmlns:a16="http://schemas.microsoft.com/office/drawing/2014/main" val="4262372123"/>
                    </a:ext>
                  </a:extLst>
                </a:gridCol>
                <a:gridCol w="1495771">
                  <a:extLst>
                    <a:ext uri="{9D8B030D-6E8A-4147-A177-3AD203B41FA5}">
                      <a16:colId xmlns:a16="http://schemas.microsoft.com/office/drawing/2014/main" val="4107876545"/>
                    </a:ext>
                  </a:extLst>
                </a:gridCol>
                <a:gridCol w="1495771">
                  <a:extLst>
                    <a:ext uri="{9D8B030D-6E8A-4147-A177-3AD203B41FA5}">
                      <a16:colId xmlns:a16="http://schemas.microsoft.com/office/drawing/2014/main" val="803955829"/>
                    </a:ext>
                  </a:extLst>
                </a:gridCol>
                <a:gridCol w="1495771">
                  <a:extLst>
                    <a:ext uri="{9D8B030D-6E8A-4147-A177-3AD203B41FA5}">
                      <a16:colId xmlns:a16="http://schemas.microsoft.com/office/drawing/2014/main" val="928837102"/>
                    </a:ext>
                  </a:extLst>
                </a:gridCol>
                <a:gridCol w="1495771">
                  <a:extLst>
                    <a:ext uri="{9D8B030D-6E8A-4147-A177-3AD203B41FA5}">
                      <a16:colId xmlns:a16="http://schemas.microsoft.com/office/drawing/2014/main" val="1521385760"/>
                    </a:ext>
                  </a:extLst>
                </a:gridCol>
              </a:tblGrid>
              <a:tr h="425980">
                <a:tc>
                  <a:txBody>
                    <a:bodyPr/>
                    <a:lstStyle/>
                    <a:p>
                      <a:pPr algn="l">
                        <a:buNone/>
                      </a:pPr>
                      <a:r>
                        <a:rPr lang="en-GB" sz="1400" b="0" i="0" cap="none" spc="0">
                          <a:solidFill>
                            <a:schemeClr val="tx1"/>
                          </a:solidFill>
                          <a:effectLst/>
                        </a:rPr>
                        <a:t>Activity</a:t>
                      </a:r>
                    </a:p>
                  </a:txBody>
                  <a:tcPr marL="116994" marR="89996" marT="89996" marB="89996" anchor="ctr">
                    <a:lnL w="38100" cap="flat" cmpd="sng" algn="ctr">
                      <a:no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Month 1</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Month 2</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Month 3</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Month 4</a:t>
                      </a:r>
                    </a:p>
                  </a:txBody>
                  <a:tcPr marL="116994" marR="89996" marT="89996" marB="89996" anchor="ctr">
                    <a:lnL w="6350" cap="flat" cmpd="sng" algn="ctr">
                      <a:solidFill>
                        <a:schemeClr val="tx1">
                          <a:lumMod val="75000"/>
                          <a:lumOff val="25000"/>
                        </a:schemeClr>
                      </a:solidFill>
                      <a:prstDash val="solid"/>
                    </a:lnL>
                    <a:lnR w="38100" cap="flat" cmpd="sng" algn="ctr">
                      <a:no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72575007"/>
                  </a:ext>
                </a:extLst>
              </a:tr>
              <a:tr h="635970">
                <a:tc>
                  <a:txBody>
                    <a:bodyPr/>
                    <a:lstStyle/>
                    <a:p>
                      <a:pPr algn="l">
                        <a:buNone/>
                      </a:pPr>
                      <a:r>
                        <a:rPr lang="en-GB" sz="1400" b="0" i="0" cap="none" spc="0">
                          <a:solidFill>
                            <a:schemeClr val="tx1"/>
                          </a:solidFill>
                          <a:effectLst/>
                        </a:rPr>
                        <a:t>Literature Review</a:t>
                      </a:r>
                    </a:p>
                  </a:txBody>
                  <a:tcPr marL="116994" marR="89996" marT="89996" marB="89996"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599629871"/>
                  </a:ext>
                </a:extLst>
              </a:tr>
              <a:tr h="635970">
                <a:tc>
                  <a:txBody>
                    <a:bodyPr/>
                    <a:lstStyle/>
                    <a:p>
                      <a:pPr algn="l">
                        <a:buNone/>
                      </a:pPr>
                      <a:r>
                        <a:rPr lang="en-GB" sz="1400" b="0" i="0" cap="none" spc="0">
                          <a:solidFill>
                            <a:schemeClr val="tx1"/>
                          </a:solidFill>
                          <a:effectLst/>
                        </a:rPr>
                        <a:t>Research Design</a:t>
                      </a:r>
                    </a:p>
                  </a:txBody>
                  <a:tcPr marL="116994" marR="89996" marT="89996" marB="89996"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63945785"/>
                  </a:ext>
                </a:extLst>
              </a:tr>
              <a:tr h="635970">
                <a:tc>
                  <a:txBody>
                    <a:bodyPr/>
                    <a:lstStyle/>
                    <a:p>
                      <a:pPr algn="l">
                        <a:buNone/>
                      </a:pPr>
                      <a:r>
                        <a:rPr lang="en-GB" sz="1400" b="0" i="0" cap="none" spc="0">
                          <a:solidFill>
                            <a:schemeClr val="tx1"/>
                          </a:solidFill>
                          <a:effectLst/>
                        </a:rPr>
                        <a:t>Data Collection</a:t>
                      </a:r>
                    </a:p>
                  </a:txBody>
                  <a:tcPr marL="116994" marR="89996" marT="89996" marB="89996"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374536217"/>
                  </a:ext>
                </a:extLst>
              </a:tr>
              <a:tr h="635970">
                <a:tc>
                  <a:txBody>
                    <a:bodyPr/>
                    <a:lstStyle/>
                    <a:p>
                      <a:pPr algn="l">
                        <a:buNone/>
                      </a:pPr>
                      <a:r>
                        <a:rPr lang="en-GB" sz="1400" b="0" i="0" cap="none" spc="0">
                          <a:solidFill>
                            <a:schemeClr val="tx1"/>
                          </a:solidFill>
                          <a:effectLst/>
                        </a:rPr>
                        <a:t>Data Analysis</a:t>
                      </a:r>
                    </a:p>
                  </a:txBody>
                  <a:tcPr marL="116994" marR="89996" marT="89996" marB="89996"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789835815"/>
                  </a:ext>
                </a:extLst>
              </a:tr>
              <a:tr h="635970">
                <a:tc>
                  <a:txBody>
                    <a:bodyPr/>
                    <a:lstStyle/>
                    <a:p>
                      <a:pPr algn="l">
                        <a:buNone/>
                      </a:pPr>
                      <a:r>
                        <a:rPr lang="en-GB" sz="1400" b="0" i="0" cap="none" spc="0">
                          <a:solidFill>
                            <a:schemeClr val="tx1"/>
                          </a:solidFill>
                          <a:effectLst/>
                        </a:rPr>
                        <a:t>Report Writing</a:t>
                      </a:r>
                    </a:p>
                  </a:txBody>
                  <a:tcPr marL="116994" marR="89996" marT="89996" marB="89996"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911130910"/>
                  </a:ext>
                </a:extLst>
              </a:tr>
              <a:tr h="635970">
                <a:tc>
                  <a:txBody>
                    <a:bodyPr/>
                    <a:lstStyle/>
                    <a:p>
                      <a:pPr algn="l">
                        <a:buNone/>
                      </a:pPr>
                      <a:r>
                        <a:rPr lang="en-GB" sz="1400" b="0" i="0" cap="none" spc="0">
                          <a:solidFill>
                            <a:schemeClr val="tx1"/>
                          </a:solidFill>
                          <a:effectLst/>
                        </a:rPr>
                        <a:t>Final Submission</a:t>
                      </a:r>
                    </a:p>
                  </a:txBody>
                  <a:tcPr marL="116994" marR="89996" marT="89996" marB="89996"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l">
                        <a:buNone/>
                      </a:pPr>
                      <a:br>
                        <a:rPr lang="en-GB" sz="1400" b="0" i="0" cap="none" spc="0">
                          <a:solidFill>
                            <a:schemeClr val="tx1"/>
                          </a:solidFill>
                          <a:effectLst/>
                        </a:rPr>
                      </a:br>
                      <a:endParaRPr lang="en-GB" sz="1400" b="0" i="0" cap="none" spc="0">
                        <a:solidFill>
                          <a:schemeClr val="tx1"/>
                        </a:solidFill>
                        <a:effectLst/>
                      </a:endParaRPr>
                    </a:p>
                  </a:txBody>
                  <a:tcPr marL="116994" marR="89996" marT="89996" marB="89996"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lgn="l">
                        <a:buNone/>
                      </a:pPr>
                      <a:r>
                        <a:rPr lang="en-GB" sz="1400" b="0" i="0" cap="none" spc="0">
                          <a:solidFill>
                            <a:schemeClr val="tx1"/>
                          </a:solidFill>
                          <a:effectLst/>
                        </a:rPr>
                        <a:t>✓</a:t>
                      </a:r>
                    </a:p>
                  </a:txBody>
                  <a:tcPr marL="116994" marR="89996" marT="89996" marB="89996"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1847341313"/>
                  </a:ext>
                </a:extLst>
              </a:tr>
            </a:tbl>
          </a:graphicData>
        </a:graphic>
      </p:graphicFrame>
    </p:spTree>
    <p:extLst>
      <p:ext uri="{BB962C8B-B14F-4D97-AF65-F5344CB8AC3E}">
        <p14:creationId xmlns:p14="http://schemas.microsoft.com/office/powerpoint/2010/main" val="3279455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C3F3A86-B44F-D871-7105-33C72AB15459}"/>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rPr>
              <a:t>Conclusion</a:t>
            </a:r>
          </a:p>
        </p:txBody>
      </p:sp>
      <p:cxnSp>
        <p:nvCxnSpPr>
          <p:cNvPr id="24" name="Straight Connector 2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F6A72E-A377-A6FD-6A69-26B8030A3871}"/>
              </a:ext>
            </a:extLst>
          </p:cNvPr>
          <p:cNvSpPr>
            <a:spLocks noGrp="1"/>
          </p:cNvSpPr>
          <p:nvPr>
            <p:ph idx="1"/>
          </p:nvPr>
        </p:nvSpPr>
        <p:spPr>
          <a:xfrm>
            <a:off x="897769" y="1909192"/>
            <a:ext cx="4586513" cy="3647710"/>
          </a:xfrm>
        </p:spPr>
        <p:txBody>
          <a:bodyPr>
            <a:normAutofit fontScale="55000" lnSpcReduction="20000"/>
          </a:bodyPr>
          <a:lstStyle/>
          <a:p>
            <a:r>
              <a:rPr lang="en-GB" sz="2100" dirty="0">
                <a:solidFill>
                  <a:schemeClr val="bg1"/>
                </a:solidFill>
              </a:rPr>
              <a:t>Despite the significant progress made through Ferrari's equality, diversity, and inclusion initiatives, there remains evidence that women continue to be underrepresented in highly paid technical, engineering, leadership, and executive positions across the motorsport industry. Ferrari has implemented a range of measures, including Equal Salary Certification, inclusive recruitment practices, diversity and inclusion training, STEM outreach programmes, and enhanced family-friendly workplace policies. While these initiatives demonstrate a clear organisational commitment to equality, their long-term effectiveness in supporting women's progression into senior roles remains unclear.</a:t>
            </a:r>
          </a:p>
          <a:p>
            <a:endParaRPr lang="en-GB" sz="2100" dirty="0">
              <a:solidFill>
                <a:schemeClr val="bg1"/>
              </a:solidFill>
            </a:endParaRPr>
          </a:p>
          <a:p>
            <a:r>
              <a:rPr lang="en-GB" sz="2100" dirty="0">
                <a:solidFill>
                  <a:schemeClr val="bg1"/>
                </a:solidFill>
              </a:rPr>
              <a:t>Furthermore, existing literature suggests that women and girls continue to experience lower levels of investment, sponsorship, and development opportunities compared to their male counterparts. Although programmes such as F1 Academy, FIA Girls on Track, and the Ferrari Driver Academy have increased visibility and participation, there is limited empirical research examining whether these initiatives translate into sustained career progression and greater representation in leadership and highly remunerated positions. This represents a significant gap within the current literature.</a:t>
            </a:r>
          </a:p>
          <a:p>
            <a:endParaRPr lang="en-US" sz="1100" dirty="0">
              <a:solidFill>
                <a:schemeClr val="bg1"/>
              </a:solidFill>
            </a:endParaRPr>
          </a:p>
        </p:txBody>
      </p:sp>
      <p:cxnSp>
        <p:nvCxnSpPr>
          <p:cNvPr id="25" name="Straight Connector 2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038FD5-2695-15A1-D904-838796E5EEC0}"/>
              </a:ext>
            </a:extLst>
          </p:cNvPr>
          <p:cNvPicPr>
            <a:picLocks noChangeAspect="1"/>
          </p:cNvPicPr>
          <p:nvPr/>
        </p:nvPicPr>
        <p:blipFill>
          <a:blip r:embed="rId2"/>
          <a:srcRect l="16749"/>
          <a:stretch>
            <a:fillRect/>
          </a:stretch>
        </p:blipFill>
        <p:spPr>
          <a:xfrm>
            <a:off x="6525453" y="10"/>
            <a:ext cx="5666547" cy="6857990"/>
          </a:xfrm>
          <a:prstGeom prst="rect">
            <a:avLst/>
          </a:prstGeom>
        </p:spPr>
      </p:pic>
    </p:spTree>
    <p:extLst>
      <p:ext uri="{BB962C8B-B14F-4D97-AF65-F5344CB8AC3E}">
        <p14:creationId xmlns:p14="http://schemas.microsoft.com/office/powerpoint/2010/main" val="417198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1069</Words>
  <Application>Microsoft Macintosh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  DRAFT Research Proposal- BMSW7004     Barriers to Career Progression for Women and Girls in Motorsport: To explore a mixed method of quantitative and qualitative study of Gender Inequality and Diversity Initiatives at Ferrari. </vt:lpstr>
      <vt:lpstr>Contents</vt:lpstr>
      <vt:lpstr>Research Focus</vt:lpstr>
      <vt:lpstr>Research Problem</vt:lpstr>
      <vt:lpstr>Reseasrch Objectives</vt:lpstr>
      <vt:lpstr>Literature Review</vt:lpstr>
      <vt:lpstr>Conceptual Framework</vt:lpstr>
      <vt:lpstr>Research Methods</vt:lpstr>
      <vt:lpstr> </vt:lpstr>
      <vt:lpstr>Ethical Issues</vt:lpstr>
      <vt:lpstr>Timeline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Marie Brown</dc:creator>
  <cp:lastModifiedBy>Lisa Marie Brown</cp:lastModifiedBy>
  <cp:revision>3</cp:revision>
  <cp:lastPrinted>2026-06-18T19:04:33Z</cp:lastPrinted>
  <dcterms:created xsi:type="dcterms:W3CDTF">2026-06-18T18:13:42Z</dcterms:created>
  <dcterms:modified xsi:type="dcterms:W3CDTF">2026-06-18T19:11:10Z</dcterms:modified>
</cp:coreProperties>
</file>