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handoutMasterIdLst>
    <p:handoutMasterId r:id="rId17"/>
  </p:handoutMasterIdLst>
  <p:sldIdLst>
    <p:sldId id="256" r:id="rId2"/>
    <p:sldId id="281" r:id="rId3"/>
    <p:sldId id="267" r:id="rId4"/>
    <p:sldId id="260" r:id="rId5"/>
    <p:sldId id="261" r:id="rId6"/>
    <p:sldId id="257" r:id="rId7"/>
    <p:sldId id="270" r:id="rId8"/>
    <p:sldId id="272" r:id="rId9"/>
    <p:sldId id="271" r:id="rId10"/>
    <p:sldId id="273" r:id="rId11"/>
    <p:sldId id="274" r:id="rId12"/>
    <p:sldId id="275" r:id="rId13"/>
    <p:sldId id="276" r:id="rId14"/>
    <p:sldId id="278" r:id="rId1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0000"/>
    <a:srgbClr val="0033CC"/>
    <a:srgbClr val="FF00FF"/>
    <a:srgbClr val="FF99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43" autoAdjust="0"/>
    <p:restoredTop sz="94660"/>
  </p:normalViewPr>
  <p:slideViewPr>
    <p:cSldViewPr>
      <p:cViewPr varScale="1">
        <p:scale>
          <a:sx n="103" d="100"/>
          <a:sy n="103" d="100"/>
        </p:scale>
        <p:origin x="240" y="108"/>
      </p:cViewPr>
      <p:guideLst>
        <p:guide orient="horz" pos="2160"/>
        <p:guide pos="2880"/>
      </p:guideLst>
    </p:cSldViewPr>
  </p:slideViewPr>
  <p:notesTextViewPr>
    <p:cViewPr>
      <p:scale>
        <a:sx n="100" d="100"/>
        <a:sy n="100" d="100"/>
      </p:scale>
      <p:origin x="0" y="0"/>
    </p:cViewPr>
  </p:notesText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7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32771"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32772"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32773"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1E91C8C7-5718-4B45-8725-4ACA20E3F8B0}" type="slidenum">
              <a:rPr lang="en-GB"/>
              <a:pPr>
                <a:defRPr/>
              </a:pPr>
              <a:t>‹#›</a:t>
            </a:fld>
            <a:endParaRPr lang="en-GB"/>
          </a:p>
        </p:txBody>
      </p:sp>
    </p:spTree>
    <p:extLst>
      <p:ext uri="{BB962C8B-B14F-4D97-AF65-F5344CB8AC3E}">
        <p14:creationId xmlns:p14="http://schemas.microsoft.com/office/powerpoint/2010/main" val="38152794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162816EF-7BA9-495B-941C-0447C0E83464}" type="datetimeFigureOut">
              <a:rPr lang="en-GB"/>
              <a:pPr>
                <a:defRPr/>
              </a:pPr>
              <a:t>19/02/2016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a:defRPr/>
            </a:pPr>
            <a:fld id="{F50E6C6B-20E4-45A9-A13D-1B3B5942FB7E}" type="slidenum">
              <a:rPr lang="en-GB"/>
              <a:pPr>
                <a:defRPr/>
              </a:pPr>
              <a:t>‹#›</a:t>
            </a:fld>
            <a:endParaRPr lang="en-GB"/>
          </a:p>
        </p:txBody>
      </p:sp>
    </p:spTree>
    <p:extLst>
      <p:ext uri="{BB962C8B-B14F-4D97-AF65-F5344CB8AC3E}">
        <p14:creationId xmlns:p14="http://schemas.microsoft.com/office/powerpoint/2010/main" val="111221457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F50E6C6B-20E4-45A9-A13D-1B3B5942FB7E}" type="slidenum">
              <a:rPr lang="en-GB" smtClean="0"/>
              <a:pPr>
                <a:defRPr/>
              </a:pPr>
              <a:t>1</a:t>
            </a:fld>
            <a:endParaRPr lang="en-GB"/>
          </a:p>
        </p:txBody>
      </p:sp>
    </p:spTree>
    <p:extLst>
      <p:ext uri="{BB962C8B-B14F-4D97-AF65-F5344CB8AC3E}">
        <p14:creationId xmlns:p14="http://schemas.microsoft.com/office/powerpoint/2010/main" val="34992725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EC330A-74B7-4DD7-9213-8E2D6380DF8E}" type="slidenum">
              <a:rPr lang="en-GB" smtClean="0"/>
              <a:t>3</a:t>
            </a:fld>
            <a:endParaRPr lang="en-GB"/>
          </a:p>
        </p:txBody>
      </p:sp>
    </p:spTree>
    <p:extLst>
      <p:ext uri="{BB962C8B-B14F-4D97-AF65-F5344CB8AC3E}">
        <p14:creationId xmlns:p14="http://schemas.microsoft.com/office/powerpoint/2010/main" val="32019278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530" name="Rectangle 8"/>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89AEFDE-4364-4E6A-9A48-38D12788E6DA}" type="slidenum">
              <a:rPr lang="en-GB" smtClean="0"/>
              <a:pPr/>
              <a:t>4</a:t>
            </a:fld>
            <a:endParaRPr lang="en-GB" smtClean="0"/>
          </a:p>
        </p:txBody>
      </p:sp>
      <p:sp>
        <p:nvSpPr>
          <p:cNvPr id="22531" name="Rectangle 1"/>
          <p:cNvSpPr>
            <a:spLocks noGrp="1" noRot="1" noChangeAspect="1" noChangeArrowheads="1"/>
          </p:cNvSpPr>
          <p:nvPr>
            <p:ph type="sldImg"/>
          </p:nvPr>
        </p:nvSpPr>
        <p:spPr bwMode="auto">
          <a:solidFill>
            <a:srgbClr val="FFFFFF"/>
          </a:solidFill>
          <a:ln>
            <a:solidFill>
              <a:srgbClr val="000000"/>
            </a:solidFill>
            <a:miter lim="800000"/>
            <a:headEnd/>
            <a:tailEnd/>
          </a:ln>
        </p:spPr>
      </p:sp>
      <p:sp>
        <p:nvSpPr>
          <p:cNvPr id="22532" name="Rectangle 2"/>
          <p:cNvSpPr>
            <a:spLocks noGrp="1" noChangeArrowheads="1"/>
          </p:cNvSpPr>
          <p:nvPr>
            <p:ph type="body" idx="1"/>
          </p:nvPr>
        </p:nvSpPr>
        <p:spPr bwMode="auto">
          <a:xfrm>
            <a:off x="685800" y="4343400"/>
            <a:ext cx="5484813" cy="4208463"/>
          </a:xfrm>
          <a:noFill/>
        </p:spPr>
        <p:txBody>
          <a:bodyPr wrap="none" numCol="1" anchor="ctr" anchorCtr="0" compatLnSpc="1">
            <a:prstTxWarp prst="textNoShape">
              <a:avLst/>
            </a:prstTxWarp>
          </a:bodyPr>
          <a:lstStyle/>
          <a:p>
            <a:pPr eaLnBrk="1" hangingPunct="1">
              <a:spcBef>
                <a:spcPct val="0"/>
              </a:spcBef>
            </a:pPr>
            <a:endParaRPr lang="en-US" smtClean="0"/>
          </a:p>
        </p:txBody>
      </p:sp>
    </p:spTree>
    <p:extLst>
      <p:ext uri="{BB962C8B-B14F-4D97-AF65-F5344CB8AC3E}">
        <p14:creationId xmlns:p14="http://schemas.microsoft.com/office/powerpoint/2010/main" val="39790483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578" name="Rectangle 8"/>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DBAFA398-B47A-4CF5-816C-439BBCE3E538}" type="slidenum">
              <a:rPr lang="en-GB" smtClean="0"/>
              <a:pPr/>
              <a:t>5</a:t>
            </a:fld>
            <a:endParaRPr lang="en-GB" smtClean="0"/>
          </a:p>
        </p:txBody>
      </p:sp>
      <p:sp>
        <p:nvSpPr>
          <p:cNvPr id="24579" name="Rectangle 1"/>
          <p:cNvSpPr>
            <a:spLocks noGrp="1" noRot="1" noChangeAspect="1" noChangeArrowheads="1"/>
          </p:cNvSpPr>
          <p:nvPr>
            <p:ph type="sldImg"/>
          </p:nvPr>
        </p:nvSpPr>
        <p:spPr bwMode="auto">
          <a:solidFill>
            <a:srgbClr val="FFFFFF"/>
          </a:solidFill>
          <a:ln>
            <a:solidFill>
              <a:srgbClr val="000000"/>
            </a:solidFill>
            <a:miter lim="800000"/>
            <a:headEnd/>
            <a:tailEnd/>
          </a:ln>
        </p:spPr>
      </p:sp>
      <p:sp>
        <p:nvSpPr>
          <p:cNvPr id="24580" name="Rectangle 2"/>
          <p:cNvSpPr>
            <a:spLocks noGrp="1" noChangeArrowheads="1"/>
          </p:cNvSpPr>
          <p:nvPr>
            <p:ph type="body" idx="1"/>
          </p:nvPr>
        </p:nvSpPr>
        <p:spPr bwMode="auto">
          <a:xfrm>
            <a:off x="685800" y="4343400"/>
            <a:ext cx="5484813" cy="4208463"/>
          </a:xfrm>
          <a:noFill/>
        </p:spPr>
        <p:txBody>
          <a:bodyPr wrap="none" numCol="1" anchor="ctr" anchorCtr="0" compatLnSpc="1">
            <a:prstTxWarp prst="textNoShape">
              <a:avLst/>
            </a:prstTxWarp>
          </a:bodyPr>
          <a:lstStyle/>
          <a:p>
            <a:pPr eaLnBrk="1" hangingPunct="1">
              <a:spcBef>
                <a:spcPct val="0"/>
              </a:spcBef>
            </a:pPr>
            <a:endParaRPr lang="en-US" smtClean="0"/>
          </a:p>
        </p:txBody>
      </p:sp>
    </p:spTree>
    <p:extLst>
      <p:ext uri="{BB962C8B-B14F-4D97-AF65-F5344CB8AC3E}">
        <p14:creationId xmlns:p14="http://schemas.microsoft.com/office/powerpoint/2010/main" val="25582102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F50E6C6B-20E4-45A9-A13D-1B3B5942FB7E}" type="slidenum">
              <a:rPr lang="en-GB" smtClean="0"/>
              <a:pPr>
                <a:defRPr/>
              </a:pPr>
              <a:t>6</a:t>
            </a:fld>
            <a:endParaRPr lang="en-GB"/>
          </a:p>
        </p:txBody>
      </p:sp>
    </p:spTree>
    <p:extLst>
      <p:ext uri="{BB962C8B-B14F-4D97-AF65-F5344CB8AC3E}">
        <p14:creationId xmlns:p14="http://schemas.microsoft.com/office/powerpoint/2010/main" val="6978225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EC330A-74B7-4DD7-9213-8E2D6380DF8E}" type="slidenum">
              <a:rPr lang="en-GB" smtClean="0"/>
              <a:t>7</a:t>
            </a:fld>
            <a:endParaRPr lang="en-GB"/>
          </a:p>
        </p:txBody>
      </p:sp>
    </p:spTree>
    <p:extLst>
      <p:ext uri="{BB962C8B-B14F-4D97-AF65-F5344CB8AC3E}">
        <p14:creationId xmlns:p14="http://schemas.microsoft.com/office/powerpoint/2010/main" val="2858689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EC330A-74B7-4DD7-9213-8E2D6380DF8E}" type="slidenum">
              <a:rPr lang="en-GB" smtClean="0"/>
              <a:t>8</a:t>
            </a:fld>
            <a:endParaRPr lang="en-GB"/>
          </a:p>
        </p:txBody>
      </p:sp>
    </p:spTree>
    <p:extLst>
      <p:ext uri="{BB962C8B-B14F-4D97-AF65-F5344CB8AC3E}">
        <p14:creationId xmlns:p14="http://schemas.microsoft.com/office/powerpoint/2010/main" val="285868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EC330A-74B7-4DD7-9213-8E2D6380DF8E}" type="slidenum">
              <a:rPr lang="en-GB" smtClean="0"/>
              <a:t>9</a:t>
            </a:fld>
            <a:endParaRPr lang="en-GB"/>
          </a:p>
        </p:txBody>
      </p:sp>
    </p:spTree>
    <p:extLst>
      <p:ext uri="{BB962C8B-B14F-4D97-AF65-F5344CB8AC3E}">
        <p14:creationId xmlns:p14="http://schemas.microsoft.com/office/powerpoint/2010/main" val="23628967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EC330A-74B7-4DD7-9213-8E2D6380DF8E}" type="slidenum">
              <a:rPr lang="en-GB" smtClean="0"/>
              <a:t>10</a:t>
            </a:fld>
            <a:endParaRPr lang="en-GB"/>
          </a:p>
        </p:txBody>
      </p:sp>
    </p:spTree>
    <p:extLst>
      <p:ext uri="{BB962C8B-B14F-4D97-AF65-F5344CB8AC3E}">
        <p14:creationId xmlns:p14="http://schemas.microsoft.com/office/powerpoint/2010/main" val="22597053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EC330A-74B7-4DD7-9213-8E2D6380DF8E}" type="slidenum">
              <a:rPr lang="en-GB" smtClean="0"/>
              <a:t>11</a:t>
            </a:fld>
            <a:endParaRPr lang="en-GB"/>
          </a:p>
        </p:txBody>
      </p:sp>
    </p:spTree>
    <p:extLst>
      <p:ext uri="{BB962C8B-B14F-4D97-AF65-F5344CB8AC3E}">
        <p14:creationId xmlns:p14="http://schemas.microsoft.com/office/powerpoint/2010/main" val="16725036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EC330A-74B7-4DD7-9213-8E2D6380DF8E}" type="slidenum">
              <a:rPr lang="en-GB" smtClean="0"/>
              <a:t>12</a:t>
            </a:fld>
            <a:endParaRPr lang="en-GB"/>
          </a:p>
        </p:txBody>
      </p:sp>
    </p:spTree>
    <p:extLst>
      <p:ext uri="{BB962C8B-B14F-4D97-AF65-F5344CB8AC3E}">
        <p14:creationId xmlns:p14="http://schemas.microsoft.com/office/powerpoint/2010/main" val="41364673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EC330A-74B7-4DD7-9213-8E2D6380DF8E}" type="slidenum">
              <a:rPr lang="en-GB" smtClean="0"/>
              <a:t>13</a:t>
            </a:fld>
            <a:endParaRPr lang="en-GB"/>
          </a:p>
        </p:txBody>
      </p:sp>
    </p:spTree>
    <p:extLst>
      <p:ext uri="{BB962C8B-B14F-4D97-AF65-F5344CB8AC3E}">
        <p14:creationId xmlns:p14="http://schemas.microsoft.com/office/powerpoint/2010/main" val="34543222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F50E6C6B-20E4-45A9-A13D-1B3B5942FB7E}" type="slidenum">
              <a:rPr lang="en-GB" smtClean="0"/>
              <a:pPr>
                <a:defRPr/>
              </a:pPr>
              <a:t>14</a:t>
            </a:fld>
            <a:endParaRPr lang="en-GB"/>
          </a:p>
        </p:txBody>
      </p:sp>
    </p:spTree>
    <p:extLst>
      <p:ext uri="{BB962C8B-B14F-4D97-AF65-F5344CB8AC3E}">
        <p14:creationId xmlns:p14="http://schemas.microsoft.com/office/powerpoint/2010/main" val="16183172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1066800" y="5257800"/>
            <a:ext cx="7010400" cy="917575"/>
          </a:xfrm>
        </p:spPr>
        <p:txBody>
          <a:bodyPr/>
          <a:lstStyle>
            <a:lvl1pPr algn="ctr">
              <a:defRPr b="0">
                <a:solidFill>
                  <a:schemeClr val="tx2"/>
                </a:solidFill>
                <a:effectLst>
                  <a:outerShdw blurRad="38100" dist="38100" dir="2700000" algn="tl">
                    <a:srgbClr val="FFFFFF"/>
                  </a:outerShdw>
                </a:effectLst>
              </a:defRPr>
            </a:lvl1pPr>
          </a:lstStyle>
          <a:p>
            <a:r>
              <a:rPr lang="en-US" smtClean="0"/>
              <a:t>Click to edit Master title style</a:t>
            </a:r>
            <a:endParaRPr lang="en-GB"/>
          </a:p>
        </p:txBody>
      </p:sp>
      <p:sp>
        <p:nvSpPr>
          <p:cNvPr id="3075" name="Rectangle 3"/>
          <p:cNvSpPr>
            <a:spLocks noGrp="1" noChangeArrowheads="1"/>
          </p:cNvSpPr>
          <p:nvPr>
            <p:ph type="subTitle" idx="1"/>
          </p:nvPr>
        </p:nvSpPr>
        <p:spPr>
          <a:xfrm>
            <a:off x="1447800" y="6096000"/>
            <a:ext cx="6400800" cy="533400"/>
          </a:xfrm>
        </p:spPr>
        <p:txBody>
          <a:bodyPr/>
          <a:lstStyle>
            <a:lvl1pPr marL="0" indent="0" algn="ctr">
              <a:buFontTx/>
              <a:buNone/>
              <a:defRPr sz="2800" b="1">
                <a:solidFill>
                  <a:schemeClr val="tx1"/>
                </a:solidFill>
                <a:effectLst>
                  <a:outerShdw blurRad="38100" dist="38100" dir="2700000" algn="tl">
                    <a:srgbClr val="FFFFFF"/>
                  </a:outerShdw>
                </a:effectLst>
              </a:defRPr>
            </a:lvl1pPr>
          </a:lstStyle>
          <a:p>
            <a:r>
              <a:rPr lang="en-US" smtClean="0"/>
              <a:t>Click to edit Master subtitle style</a:t>
            </a:r>
            <a:endParaRPr lang="en-GB"/>
          </a:p>
        </p:txBody>
      </p:sp>
      <p:sp>
        <p:nvSpPr>
          <p:cNvPr id="4" name="Rectangle 4"/>
          <p:cNvSpPr>
            <a:spLocks noGrp="1" noChangeArrowheads="1"/>
          </p:cNvSpPr>
          <p:nvPr>
            <p:ph type="dt" sz="half" idx="10"/>
          </p:nvPr>
        </p:nvSpPr>
        <p:spPr>
          <a:xfrm>
            <a:off x="304800" y="6553200"/>
            <a:ext cx="2133600" cy="228600"/>
          </a:xfrm>
        </p:spPr>
        <p:txBody>
          <a:bodyPr/>
          <a:lstStyle>
            <a:lvl1pPr>
              <a:defRPr/>
            </a:lvl1pPr>
          </a:lstStyle>
          <a:p>
            <a:pPr>
              <a:defRPr/>
            </a:pPr>
            <a:endParaRPr lang="en-GB"/>
          </a:p>
        </p:txBody>
      </p:sp>
      <p:sp>
        <p:nvSpPr>
          <p:cNvPr id="5" name="Rectangle 5"/>
          <p:cNvSpPr>
            <a:spLocks noGrp="1" noChangeArrowheads="1"/>
          </p:cNvSpPr>
          <p:nvPr>
            <p:ph type="ftr" sz="quarter" idx="11"/>
          </p:nvPr>
        </p:nvSpPr>
        <p:spPr>
          <a:xfrm>
            <a:off x="3124200" y="6553200"/>
            <a:ext cx="2743200" cy="228600"/>
          </a:xfrm>
        </p:spPr>
        <p:txBody>
          <a:bodyPr/>
          <a:lstStyle>
            <a:lvl1pPr>
              <a:defRPr>
                <a:solidFill>
                  <a:schemeClr val="tx1"/>
                </a:solidFill>
              </a:defRPr>
            </a:lvl1pPr>
          </a:lstStyle>
          <a:p>
            <a:pPr>
              <a:defRPr/>
            </a:pPr>
            <a:endParaRPr lang="en-GB"/>
          </a:p>
        </p:txBody>
      </p:sp>
      <p:sp>
        <p:nvSpPr>
          <p:cNvPr id="6" name="Rectangle 6"/>
          <p:cNvSpPr>
            <a:spLocks noGrp="1" noChangeArrowheads="1"/>
          </p:cNvSpPr>
          <p:nvPr>
            <p:ph type="sldNum" sz="quarter" idx="12"/>
          </p:nvPr>
        </p:nvSpPr>
        <p:spPr>
          <a:xfrm>
            <a:off x="6553200" y="6553200"/>
            <a:ext cx="2209800" cy="228600"/>
          </a:xfrm>
        </p:spPr>
        <p:txBody>
          <a:bodyPr/>
          <a:lstStyle>
            <a:lvl1pPr>
              <a:defRPr>
                <a:solidFill>
                  <a:schemeClr val="tx1"/>
                </a:solidFill>
              </a:defRPr>
            </a:lvl1pPr>
          </a:lstStyle>
          <a:p>
            <a:pPr>
              <a:defRPr/>
            </a:pPr>
            <a:fld id="{28897D33-5D5C-46AC-9E2B-EAD04AAE894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B90FA8F-7E70-4135-8DB0-9CC9285E243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F2494D8-9A2F-4FDC-8052-D071CDC0D244}"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143000"/>
            <a:ext cx="4038600" cy="3733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143000"/>
            <a:ext cx="4038600" cy="3733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7E052AE2-DE14-4E99-88F0-6C25876BDA71}"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5BBAB883-4B15-477D-A540-B20E505A40FB}"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7E28F6C8-8129-4AFC-A47D-970451FE0251}"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49B9BFFD-C1F4-4E3E-9CC2-8527DE544F55}"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CF8AE5A-BDE3-48D4-BAB6-195331D17272}"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69B931C4-A330-40ED-BA18-C50C19FCC6A9}"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C86733A2-27DE-4DA7-8E4F-8EF97162760F}"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52400"/>
            <a:ext cx="2057400" cy="4724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52400"/>
            <a:ext cx="6019800" cy="4724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777CE5D-2241-464D-A19E-4F5EBBD0197F}"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152400"/>
            <a:ext cx="8229600" cy="914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143000"/>
            <a:ext cx="8229600" cy="3733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28" name="Rectangle 4"/>
          <p:cNvSpPr>
            <a:spLocks noGrp="1" noChangeArrowheads="1"/>
          </p:cNvSpPr>
          <p:nvPr>
            <p:ph type="dt" sz="half" idx="2"/>
          </p:nvPr>
        </p:nvSpPr>
        <p:spPr bwMode="auto">
          <a:xfrm>
            <a:off x="457200" y="4953000"/>
            <a:ext cx="2209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solidFill>
                  <a:srgbClr val="000000"/>
                </a:solidFill>
              </a:defRPr>
            </a:lvl1pPr>
          </a:lstStyle>
          <a:p>
            <a:pPr>
              <a:defRPr/>
            </a:pPr>
            <a:endParaRPr lang="en-GB"/>
          </a:p>
        </p:txBody>
      </p:sp>
      <p:sp>
        <p:nvSpPr>
          <p:cNvPr id="1029" name="Rectangle 5"/>
          <p:cNvSpPr>
            <a:spLocks noGrp="1" noChangeArrowheads="1"/>
          </p:cNvSpPr>
          <p:nvPr>
            <p:ph type="ftr" sz="quarter" idx="3"/>
          </p:nvPr>
        </p:nvSpPr>
        <p:spPr bwMode="auto">
          <a:xfrm>
            <a:off x="3276600" y="4953000"/>
            <a:ext cx="2667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solidFill>
                  <a:srgbClr val="000000"/>
                </a:solidFill>
              </a:defRPr>
            </a:lvl1pPr>
          </a:lstStyle>
          <a:p>
            <a:pPr>
              <a:defRPr/>
            </a:pPr>
            <a:endParaRPr lang="en-GB"/>
          </a:p>
        </p:txBody>
      </p:sp>
      <p:sp>
        <p:nvSpPr>
          <p:cNvPr id="1030" name="Rectangle 6"/>
          <p:cNvSpPr>
            <a:spLocks noGrp="1" noChangeArrowheads="1"/>
          </p:cNvSpPr>
          <p:nvPr>
            <p:ph type="sldNum" sz="quarter" idx="4"/>
          </p:nvPr>
        </p:nvSpPr>
        <p:spPr bwMode="auto">
          <a:xfrm>
            <a:off x="6629400" y="4953000"/>
            <a:ext cx="2057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solidFill>
                  <a:srgbClr val="000000"/>
                </a:solidFill>
              </a:defRPr>
            </a:lvl1pPr>
          </a:lstStyle>
          <a:p>
            <a:pPr>
              <a:defRPr/>
            </a:pPr>
            <a:fld id="{FE2910BB-5C36-4402-8C2B-FEF023B4C1D0}"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60" r:id="rId1"/>
    <p:sldLayoutId id="2147483659" r:id="rId2"/>
    <p:sldLayoutId id="2147483658" r:id="rId3"/>
    <p:sldLayoutId id="2147483657" r:id="rId4"/>
    <p:sldLayoutId id="2147483656" r:id="rId5"/>
    <p:sldLayoutId id="2147483655" r:id="rId6"/>
    <p:sldLayoutId id="2147483654" r:id="rId7"/>
    <p:sldLayoutId id="2147483653" r:id="rId8"/>
    <p:sldLayoutId id="2147483652" r:id="rId9"/>
    <p:sldLayoutId id="2147483651" r:id="rId10"/>
    <p:sldLayoutId id="2147483650" r:id="rId11"/>
  </p:sldLayoutIdLst>
  <p:txStyles>
    <p:titleStyle>
      <a:lvl1pPr algn="l" rtl="0" eaLnBrk="0" fontAlgn="base" hangingPunct="0">
        <a:spcBef>
          <a:spcPct val="0"/>
        </a:spcBef>
        <a:spcAft>
          <a:spcPct val="0"/>
        </a:spcAft>
        <a:defRPr sz="4400" b="1">
          <a:solidFill>
            <a:schemeClr val="accent1"/>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sz="4400" b="1">
          <a:solidFill>
            <a:schemeClr val="accent1"/>
          </a:solidFill>
          <a:effectLst>
            <a:outerShdw blurRad="38100" dist="38100" dir="2700000" algn="tl">
              <a:srgbClr val="000000"/>
            </a:outerShdw>
          </a:effectLst>
          <a:latin typeface="Arial" charset="0"/>
        </a:defRPr>
      </a:lvl2pPr>
      <a:lvl3pPr algn="l" rtl="0" eaLnBrk="0" fontAlgn="base" hangingPunct="0">
        <a:spcBef>
          <a:spcPct val="0"/>
        </a:spcBef>
        <a:spcAft>
          <a:spcPct val="0"/>
        </a:spcAft>
        <a:defRPr sz="4400" b="1">
          <a:solidFill>
            <a:schemeClr val="accent1"/>
          </a:solidFill>
          <a:effectLst>
            <a:outerShdw blurRad="38100" dist="38100" dir="2700000" algn="tl">
              <a:srgbClr val="000000"/>
            </a:outerShdw>
          </a:effectLst>
          <a:latin typeface="Arial" charset="0"/>
        </a:defRPr>
      </a:lvl3pPr>
      <a:lvl4pPr algn="l" rtl="0" eaLnBrk="0" fontAlgn="base" hangingPunct="0">
        <a:spcBef>
          <a:spcPct val="0"/>
        </a:spcBef>
        <a:spcAft>
          <a:spcPct val="0"/>
        </a:spcAft>
        <a:defRPr sz="4400" b="1">
          <a:solidFill>
            <a:schemeClr val="accent1"/>
          </a:solidFill>
          <a:effectLst>
            <a:outerShdw blurRad="38100" dist="38100" dir="2700000" algn="tl">
              <a:srgbClr val="000000"/>
            </a:outerShdw>
          </a:effectLst>
          <a:latin typeface="Arial" charset="0"/>
        </a:defRPr>
      </a:lvl4pPr>
      <a:lvl5pPr algn="l" rtl="0" eaLnBrk="0" fontAlgn="base" hangingPunct="0">
        <a:spcBef>
          <a:spcPct val="0"/>
        </a:spcBef>
        <a:spcAft>
          <a:spcPct val="0"/>
        </a:spcAft>
        <a:defRPr sz="4400" b="1">
          <a:solidFill>
            <a:schemeClr val="accent1"/>
          </a:solidFill>
          <a:effectLst>
            <a:outerShdw blurRad="38100" dist="38100" dir="2700000" algn="tl">
              <a:srgbClr val="000000"/>
            </a:outerShdw>
          </a:effectLst>
          <a:latin typeface="Arial" charset="0"/>
        </a:defRPr>
      </a:lvl5pPr>
      <a:lvl6pPr marL="457200" algn="l" rtl="0" eaLnBrk="1" fontAlgn="base" hangingPunct="1">
        <a:spcBef>
          <a:spcPct val="0"/>
        </a:spcBef>
        <a:spcAft>
          <a:spcPct val="0"/>
        </a:spcAft>
        <a:defRPr sz="4400" b="1">
          <a:solidFill>
            <a:schemeClr val="accent1"/>
          </a:solidFill>
          <a:effectLst>
            <a:outerShdw blurRad="38100" dist="38100" dir="2700000" algn="tl">
              <a:srgbClr val="000000"/>
            </a:outerShdw>
          </a:effectLst>
          <a:latin typeface="Arial" charset="0"/>
        </a:defRPr>
      </a:lvl6pPr>
      <a:lvl7pPr marL="914400" algn="l" rtl="0" eaLnBrk="1" fontAlgn="base" hangingPunct="1">
        <a:spcBef>
          <a:spcPct val="0"/>
        </a:spcBef>
        <a:spcAft>
          <a:spcPct val="0"/>
        </a:spcAft>
        <a:defRPr sz="4400" b="1">
          <a:solidFill>
            <a:schemeClr val="accent1"/>
          </a:solidFill>
          <a:effectLst>
            <a:outerShdw blurRad="38100" dist="38100" dir="2700000" algn="tl">
              <a:srgbClr val="000000"/>
            </a:outerShdw>
          </a:effectLst>
          <a:latin typeface="Arial" charset="0"/>
        </a:defRPr>
      </a:lvl7pPr>
      <a:lvl8pPr marL="1371600" algn="l" rtl="0" eaLnBrk="1" fontAlgn="base" hangingPunct="1">
        <a:spcBef>
          <a:spcPct val="0"/>
        </a:spcBef>
        <a:spcAft>
          <a:spcPct val="0"/>
        </a:spcAft>
        <a:defRPr sz="4400" b="1">
          <a:solidFill>
            <a:schemeClr val="accent1"/>
          </a:solidFill>
          <a:effectLst>
            <a:outerShdw blurRad="38100" dist="38100" dir="2700000" algn="tl">
              <a:srgbClr val="000000"/>
            </a:outerShdw>
          </a:effectLst>
          <a:latin typeface="Arial" charset="0"/>
        </a:defRPr>
      </a:lvl8pPr>
      <a:lvl9pPr marL="1828800" algn="l" rtl="0" eaLnBrk="1" fontAlgn="base" hangingPunct="1">
        <a:spcBef>
          <a:spcPct val="0"/>
        </a:spcBef>
        <a:spcAft>
          <a:spcPct val="0"/>
        </a:spcAft>
        <a:defRPr sz="4400" b="1">
          <a:solidFill>
            <a:schemeClr val="accent1"/>
          </a:solidFill>
          <a:effectLst>
            <a:outerShdw blurRad="38100" dist="38100" dir="2700000" algn="tl">
              <a:srgbClr val="000000"/>
            </a:outerShdw>
          </a:effectLst>
          <a:latin typeface="Arial" charset="0"/>
        </a:defRPr>
      </a:lvl9pPr>
    </p:titleStyle>
    <p:bodyStyle>
      <a:lvl1pPr marL="342900" indent="-342900" algn="l" rtl="0" eaLnBrk="0" fontAlgn="base" hangingPunct="0">
        <a:spcBef>
          <a:spcPct val="20000"/>
        </a:spcBef>
        <a:spcAft>
          <a:spcPct val="0"/>
        </a:spcAft>
        <a:buChar char="•"/>
        <a:defRPr sz="3200">
          <a:solidFill>
            <a:schemeClr val="accent1"/>
          </a:solidFill>
          <a:latin typeface="+mn-lt"/>
          <a:ea typeface="+mn-ea"/>
          <a:cs typeface="+mn-cs"/>
        </a:defRPr>
      </a:lvl1pPr>
      <a:lvl2pPr marL="742950" indent="-285750" algn="l" rtl="0" eaLnBrk="0" fontAlgn="base" hangingPunct="0">
        <a:spcBef>
          <a:spcPct val="20000"/>
        </a:spcBef>
        <a:spcAft>
          <a:spcPct val="0"/>
        </a:spcAft>
        <a:buChar char="–"/>
        <a:defRPr sz="2800">
          <a:solidFill>
            <a:schemeClr val="accent1"/>
          </a:solidFill>
          <a:latin typeface="+mn-lt"/>
        </a:defRPr>
      </a:lvl2pPr>
      <a:lvl3pPr marL="1143000" indent="-228600" algn="l" rtl="0" eaLnBrk="0" fontAlgn="base" hangingPunct="0">
        <a:spcBef>
          <a:spcPct val="20000"/>
        </a:spcBef>
        <a:spcAft>
          <a:spcPct val="0"/>
        </a:spcAft>
        <a:buChar char="•"/>
        <a:defRPr sz="2400">
          <a:solidFill>
            <a:schemeClr val="accent1"/>
          </a:solidFill>
          <a:latin typeface="+mn-lt"/>
        </a:defRPr>
      </a:lvl3pPr>
      <a:lvl4pPr marL="1600200" indent="-228600" algn="l" rtl="0" eaLnBrk="0" fontAlgn="base" hangingPunct="0">
        <a:spcBef>
          <a:spcPct val="20000"/>
        </a:spcBef>
        <a:spcAft>
          <a:spcPct val="0"/>
        </a:spcAft>
        <a:buChar char="–"/>
        <a:defRPr sz="2000">
          <a:solidFill>
            <a:schemeClr val="accent1"/>
          </a:solidFill>
          <a:latin typeface="+mn-lt"/>
        </a:defRPr>
      </a:lvl4pPr>
      <a:lvl5pPr marL="2057400" indent="-228600" algn="l" rtl="0" eaLnBrk="0" fontAlgn="base" hangingPunct="0">
        <a:spcBef>
          <a:spcPct val="20000"/>
        </a:spcBef>
        <a:spcAft>
          <a:spcPct val="0"/>
        </a:spcAft>
        <a:buChar char="»"/>
        <a:defRPr sz="2000">
          <a:solidFill>
            <a:schemeClr val="accent1"/>
          </a:solidFill>
          <a:latin typeface="+mn-lt"/>
        </a:defRPr>
      </a:lvl5pPr>
      <a:lvl6pPr marL="2514600" indent="-228600" algn="l" rtl="0" eaLnBrk="1" fontAlgn="base" hangingPunct="1">
        <a:spcBef>
          <a:spcPct val="20000"/>
        </a:spcBef>
        <a:spcAft>
          <a:spcPct val="0"/>
        </a:spcAft>
        <a:buChar char="»"/>
        <a:defRPr sz="2000">
          <a:solidFill>
            <a:schemeClr val="accent1"/>
          </a:solidFill>
          <a:latin typeface="+mn-lt"/>
        </a:defRPr>
      </a:lvl6pPr>
      <a:lvl7pPr marL="2971800" indent="-228600" algn="l" rtl="0" eaLnBrk="1" fontAlgn="base" hangingPunct="1">
        <a:spcBef>
          <a:spcPct val="20000"/>
        </a:spcBef>
        <a:spcAft>
          <a:spcPct val="0"/>
        </a:spcAft>
        <a:buChar char="»"/>
        <a:defRPr sz="2000">
          <a:solidFill>
            <a:schemeClr val="accent1"/>
          </a:solidFill>
          <a:latin typeface="+mn-lt"/>
        </a:defRPr>
      </a:lvl7pPr>
      <a:lvl8pPr marL="3429000" indent="-228600" algn="l" rtl="0" eaLnBrk="1" fontAlgn="base" hangingPunct="1">
        <a:spcBef>
          <a:spcPct val="20000"/>
        </a:spcBef>
        <a:spcAft>
          <a:spcPct val="0"/>
        </a:spcAft>
        <a:buChar char="»"/>
        <a:defRPr sz="2000">
          <a:solidFill>
            <a:schemeClr val="accent1"/>
          </a:solidFill>
          <a:latin typeface="+mn-lt"/>
        </a:defRPr>
      </a:lvl8pPr>
      <a:lvl9pPr marL="3886200" indent="-228600" algn="l" rtl="0" eaLnBrk="1" fontAlgn="base" hangingPunct="1">
        <a:spcBef>
          <a:spcPct val="20000"/>
        </a:spcBef>
        <a:spcAft>
          <a:spcPct val="0"/>
        </a:spcAft>
        <a:buChar char="»"/>
        <a:defRPr sz="2000">
          <a:solidFill>
            <a:schemeClr val="accent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ctrTitle"/>
          </p:nvPr>
        </p:nvSpPr>
        <p:spPr>
          <a:xfrm>
            <a:off x="1066800" y="5373688"/>
            <a:ext cx="7010400" cy="801687"/>
          </a:xfrm>
        </p:spPr>
        <p:txBody>
          <a:bodyPr/>
          <a:lstStyle/>
          <a:p>
            <a:pPr eaLnBrk="1" hangingPunct="1">
              <a:defRPr/>
            </a:pPr>
            <a:r>
              <a:rPr lang="en-US" dirty="0" smtClean="0">
                <a:latin typeface="Snap ITC" pitchFamily="82" charset="0"/>
              </a:rPr>
              <a:t>Social Influence</a:t>
            </a:r>
            <a:endParaRPr lang="en-US" dirty="0">
              <a:latin typeface="Snap ITC" pitchFamily="82" charset="0"/>
            </a:endParaRPr>
          </a:p>
        </p:txBody>
      </p:sp>
      <p:sp>
        <p:nvSpPr>
          <p:cNvPr id="119811" name="Rectangle 3"/>
          <p:cNvSpPr>
            <a:spLocks noGrp="1" noChangeArrowheads="1"/>
          </p:cNvSpPr>
          <p:nvPr>
            <p:ph type="subTitle" idx="1"/>
          </p:nvPr>
        </p:nvSpPr>
        <p:spPr/>
        <p:txBody>
          <a:bodyPr/>
          <a:lstStyle/>
          <a:p>
            <a:pPr eaLnBrk="1" hangingPunct="1">
              <a:defRPr/>
            </a:pPr>
            <a:r>
              <a:rPr lang="en-US" dirty="0" smtClean="0">
                <a:latin typeface="Kristen ITC" pitchFamily="66" charset="0"/>
              </a:rPr>
              <a:t>Social psychology</a:t>
            </a:r>
            <a:endParaRPr lang="en-US" dirty="0">
              <a:latin typeface="Kristen ITC" pitchFamily="66" charset="0"/>
            </a:endParaRPr>
          </a:p>
        </p:txBody>
      </p:sp>
      <p:sp>
        <p:nvSpPr>
          <p:cNvPr id="19459" name="TextBox 4"/>
          <p:cNvSpPr txBox="1">
            <a:spLocks noChangeArrowheads="1"/>
          </p:cNvSpPr>
          <p:nvPr/>
        </p:nvSpPr>
        <p:spPr bwMode="auto">
          <a:xfrm>
            <a:off x="2195513" y="1844675"/>
            <a:ext cx="720725" cy="369888"/>
          </a:xfrm>
          <a:prstGeom prst="rect">
            <a:avLst/>
          </a:prstGeom>
          <a:solidFill>
            <a:schemeClr val="tx1"/>
          </a:solidFill>
          <a:ln w="9525">
            <a:noFill/>
            <a:miter lim="800000"/>
            <a:headEnd/>
            <a:tailEnd/>
          </a:ln>
        </p:spPr>
        <p:txBody>
          <a:bodyPr>
            <a:spAutoFit/>
          </a:bodyPr>
          <a:lstStyle/>
          <a:p>
            <a:endParaRPr lang="en-US"/>
          </a:p>
        </p:txBody>
      </p:sp>
      <p:sp>
        <p:nvSpPr>
          <p:cNvPr id="19460" name="TextBox 5"/>
          <p:cNvSpPr txBox="1">
            <a:spLocks noChangeArrowheads="1"/>
          </p:cNvSpPr>
          <p:nvPr/>
        </p:nvSpPr>
        <p:spPr bwMode="auto">
          <a:xfrm>
            <a:off x="1403350" y="0"/>
            <a:ext cx="720725" cy="369888"/>
          </a:xfrm>
          <a:prstGeom prst="rect">
            <a:avLst/>
          </a:prstGeom>
          <a:solidFill>
            <a:schemeClr val="tx1"/>
          </a:solidFill>
          <a:ln w="9525">
            <a:noFill/>
            <a:miter lim="800000"/>
            <a:headEnd/>
            <a:tailEnd/>
          </a:ln>
        </p:spPr>
        <p:txBody>
          <a:bodyPr>
            <a:spAutoFit/>
          </a:bodyPr>
          <a:lstStyle/>
          <a:p>
            <a:endParaRPr lang="en-US"/>
          </a:p>
        </p:txBody>
      </p:sp>
      <p:sp>
        <p:nvSpPr>
          <p:cNvPr id="19461" name="TextBox 6"/>
          <p:cNvSpPr txBox="1">
            <a:spLocks noChangeArrowheads="1"/>
          </p:cNvSpPr>
          <p:nvPr/>
        </p:nvSpPr>
        <p:spPr bwMode="auto">
          <a:xfrm flipV="1">
            <a:off x="900113" y="2636838"/>
            <a:ext cx="719137" cy="369887"/>
          </a:xfrm>
          <a:prstGeom prst="rect">
            <a:avLst/>
          </a:prstGeom>
          <a:solidFill>
            <a:schemeClr val="tx1"/>
          </a:solidFill>
          <a:ln w="9525">
            <a:noFill/>
            <a:miter lim="800000"/>
            <a:headEnd/>
            <a:tailEnd/>
          </a:ln>
        </p:spPr>
        <p:txBody>
          <a:bodyPr>
            <a:spAutoFit/>
          </a:bodyPr>
          <a:lstStyle/>
          <a:p>
            <a:endParaRPr lang="en-US"/>
          </a:p>
        </p:txBody>
      </p:sp>
      <p:sp>
        <p:nvSpPr>
          <p:cNvPr id="19462" name="TextBox 7"/>
          <p:cNvSpPr txBox="1">
            <a:spLocks noChangeArrowheads="1"/>
          </p:cNvSpPr>
          <p:nvPr/>
        </p:nvSpPr>
        <p:spPr bwMode="auto">
          <a:xfrm>
            <a:off x="-360363" y="1052513"/>
            <a:ext cx="720726" cy="369887"/>
          </a:xfrm>
          <a:prstGeom prst="rect">
            <a:avLst/>
          </a:prstGeom>
          <a:solidFill>
            <a:schemeClr val="tx1"/>
          </a:solidFill>
          <a:ln w="9525">
            <a:noFill/>
            <a:miter lim="800000"/>
            <a:headEnd/>
            <a:tailEnd/>
          </a:ln>
        </p:spPr>
        <p:txBody>
          <a:bodyPr>
            <a:spAutoFit/>
          </a:bodyPr>
          <a:lstStyle/>
          <a:p>
            <a:endParaRPr lang="en-US"/>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Psychology</a:t>
            </a:r>
            <a:endParaRPr lang="en-GB" dirty="0"/>
          </a:p>
        </p:txBody>
      </p:sp>
      <p:sp>
        <p:nvSpPr>
          <p:cNvPr id="3" name="Content Placeholder 2"/>
          <p:cNvSpPr>
            <a:spLocks noGrp="1"/>
          </p:cNvSpPr>
          <p:nvPr>
            <p:ph idx="1"/>
          </p:nvPr>
        </p:nvSpPr>
        <p:spPr/>
        <p:txBody>
          <a:bodyPr/>
          <a:lstStyle/>
          <a:p>
            <a:r>
              <a:rPr lang="en-GB" dirty="0"/>
              <a:t>Baron, Byrne &amp; </a:t>
            </a:r>
            <a:r>
              <a:rPr lang="en-GB" dirty="0" err="1"/>
              <a:t>Suls</a:t>
            </a:r>
            <a:r>
              <a:rPr lang="en-GB" dirty="0"/>
              <a:t> (1989) define </a:t>
            </a:r>
            <a:r>
              <a:rPr lang="en-GB" b="1" i="1" dirty="0"/>
              <a:t>social psychology</a:t>
            </a:r>
            <a:r>
              <a:rPr lang="en-GB" dirty="0"/>
              <a:t> as ....“</a:t>
            </a:r>
            <a:r>
              <a:rPr lang="en-GB" i="1" dirty="0"/>
              <a:t>the scientific field that seeks to understand the nature and causes of individual </a:t>
            </a:r>
            <a:r>
              <a:rPr lang="en-GB" i="1" dirty="0" smtClean="0"/>
              <a:t>behaviour </a:t>
            </a:r>
            <a:r>
              <a:rPr lang="en-GB" i="1" dirty="0"/>
              <a:t>in social situations</a:t>
            </a:r>
            <a:r>
              <a:rPr lang="en-GB" dirty="0"/>
              <a:t>”. (p. 6).</a:t>
            </a:r>
          </a:p>
          <a:p>
            <a:r>
              <a:rPr lang="en-GB" dirty="0"/>
              <a:t>It therefore looks at human </a:t>
            </a:r>
            <a:r>
              <a:rPr lang="en-GB" dirty="0" smtClean="0"/>
              <a:t>behaviour </a:t>
            </a:r>
            <a:r>
              <a:rPr lang="en-GB" dirty="0"/>
              <a:t>as influenced by other people and the social context in which this occurs.</a:t>
            </a:r>
          </a:p>
          <a:p>
            <a:endParaRPr lang="en-GB" dirty="0"/>
          </a:p>
        </p:txBody>
      </p:sp>
    </p:spTree>
    <p:extLst>
      <p:ext uri="{BB962C8B-B14F-4D97-AF65-F5344CB8AC3E}">
        <p14:creationId xmlns:p14="http://schemas.microsoft.com/office/powerpoint/2010/main" val="389277554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6000" y="3124200"/>
            <a:ext cx="6172200" cy="1893888"/>
          </a:xfrm>
        </p:spPr>
        <p:txBody>
          <a:bodyPr/>
          <a:lstStyle/>
          <a:p>
            <a:pPr eaLnBrk="1" fontAlgn="auto" hangingPunct="1">
              <a:spcAft>
                <a:spcPts val="0"/>
              </a:spcAft>
              <a:defRPr/>
            </a:pPr>
            <a:r>
              <a:rPr lang="en-GB" dirty="0" smtClean="0"/>
              <a:t>Why do people conform?</a:t>
            </a:r>
            <a:endParaRPr lang="en-GB" dirty="0"/>
          </a:p>
        </p:txBody>
      </p:sp>
      <p:sp>
        <p:nvSpPr>
          <p:cNvPr id="13314" name="Subtitle 2"/>
          <p:cNvSpPr>
            <a:spLocks noGrp="1"/>
          </p:cNvSpPr>
          <p:nvPr>
            <p:ph type="subTitle" idx="1"/>
          </p:nvPr>
        </p:nvSpPr>
        <p:spPr>
          <a:xfrm>
            <a:off x="2286000" y="5003800"/>
            <a:ext cx="6172200" cy="1371600"/>
          </a:xfrm>
        </p:spPr>
        <p:txBody>
          <a:bodyPr/>
          <a:lstStyle/>
          <a:p>
            <a:pPr eaLnBrk="1" hangingPunct="1"/>
            <a:endParaRPr lang="en-GB" smtClean="0"/>
          </a:p>
        </p:txBody>
      </p:sp>
      <p:pic>
        <p:nvPicPr>
          <p:cNvPr id="13315" name="Picture 3"/>
          <p:cNvPicPr>
            <a:picLocks noChangeAspect="1"/>
          </p:cNvPicPr>
          <p:nvPr/>
        </p:nvPicPr>
        <p:blipFill>
          <a:blip r:embed="rId3" cstate="print"/>
          <a:srcRect/>
          <a:stretch>
            <a:fillRect/>
          </a:stretch>
        </p:blipFill>
        <p:spPr bwMode="auto">
          <a:xfrm>
            <a:off x="0" y="0"/>
            <a:ext cx="9144000" cy="7029450"/>
          </a:xfrm>
          <a:prstGeom prst="rect">
            <a:avLst/>
          </a:prstGeom>
          <a:noFill/>
          <a:ln w="9525">
            <a:noFill/>
            <a:miter lim="800000"/>
            <a:headEnd/>
            <a:tailEnd/>
          </a:ln>
        </p:spPr>
      </p:pic>
      <p:sp>
        <p:nvSpPr>
          <p:cNvPr id="5" name="TextBox 4"/>
          <p:cNvSpPr txBox="1"/>
          <p:nvPr/>
        </p:nvSpPr>
        <p:spPr>
          <a:xfrm>
            <a:off x="7668344" y="6673334"/>
            <a:ext cx="1475656" cy="369332"/>
          </a:xfrm>
          <a:prstGeom prst="rect">
            <a:avLst/>
          </a:prstGeom>
          <a:solidFill>
            <a:schemeClr val="tx1"/>
          </a:solidFill>
        </p:spPr>
        <p:txBody>
          <a:bodyPr wrap="square" rtlCol="0">
            <a:spAutoFit/>
          </a:bodyPr>
          <a:lstStyle/>
          <a:p>
            <a:endParaRPr lang="en-GB" dirty="0"/>
          </a:p>
        </p:txBody>
      </p:sp>
    </p:spTree>
    <p:extLst>
      <p:ext uri="{BB962C8B-B14F-4D97-AF65-F5344CB8AC3E}">
        <p14:creationId xmlns:p14="http://schemas.microsoft.com/office/powerpoint/2010/main" val="20507833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1"/>
          <p:cNvSpPr>
            <a:spLocks noGrp="1" noChangeArrowheads="1"/>
          </p:cNvSpPr>
          <p:nvPr>
            <p:ph type="title"/>
          </p:nvPr>
        </p:nvSpPr>
        <p:spPr>
          <a:xfrm>
            <a:off x="457200" y="274638"/>
            <a:ext cx="8229600" cy="1143000"/>
          </a:xfrm>
        </p:spPr>
        <p:txBody>
          <a:bodyPr/>
          <a:lstStyle/>
          <a:p>
            <a:pPr eaLnBrk="1" hangingPunct="1">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u="sng" dirty="0">
                <a:solidFill>
                  <a:schemeClr val="bg1"/>
                </a:solidFill>
                <a:latin typeface="Snap ITC" pitchFamily="82" charset="0"/>
              </a:rPr>
              <a:t>Social Influence</a:t>
            </a:r>
          </a:p>
        </p:txBody>
      </p:sp>
      <p:sp>
        <p:nvSpPr>
          <p:cNvPr id="6146" name="Rectangle 2"/>
          <p:cNvSpPr>
            <a:spLocks noGrp="1" noChangeArrowheads="1"/>
          </p:cNvSpPr>
          <p:nvPr>
            <p:ph type="body" idx="1"/>
          </p:nvPr>
        </p:nvSpPr>
        <p:spPr>
          <a:xfrm>
            <a:off x="457200" y="1600200"/>
            <a:ext cx="8229600" cy="3484563"/>
          </a:xfrm>
        </p:spPr>
        <p:style>
          <a:lnRef idx="2">
            <a:schemeClr val="dk1"/>
          </a:lnRef>
          <a:fillRef idx="1">
            <a:schemeClr val="lt1"/>
          </a:fillRef>
          <a:effectRef idx="0">
            <a:schemeClr val="dk1"/>
          </a:effectRef>
          <a:fontRef idx="minor">
            <a:schemeClr val="dk1"/>
          </a:fontRef>
        </p:style>
        <p:txBody>
          <a:bodyPr/>
          <a:lstStyle/>
          <a:p>
            <a:pPr eaLnBrk="1" hangingPunct="1">
              <a:buFontTx/>
              <a:buNone/>
              <a:tabLst>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u="sng" dirty="0">
                <a:solidFill>
                  <a:schemeClr val="tx1"/>
                </a:solidFill>
                <a:effectLst>
                  <a:outerShdw blurRad="38100" dist="38100" dir="2700000" algn="tl">
                    <a:srgbClr val="000000">
                      <a:alpha val="43137"/>
                    </a:srgbClr>
                  </a:outerShdw>
                </a:effectLst>
                <a:latin typeface="Kristen ITC" pitchFamily="66" charset="0"/>
              </a:rPr>
              <a:t>DEFINITION</a:t>
            </a:r>
          </a:p>
          <a:p>
            <a:pPr eaLnBrk="1" hangingPunct="1">
              <a:tabLst>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endParaRPr lang="en-GB" u="sng" dirty="0">
              <a:solidFill>
                <a:srgbClr val="FFFF00"/>
              </a:solidFill>
            </a:endParaRPr>
          </a:p>
          <a:p>
            <a:pPr eaLnBrk="1" hangingPunct="1">
              <a:buNone/>
              <a:tabLst>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b="1" dirty="0" smtClean="0">
                <a:solidFill>
                  <a:schemeClr val="tx1"/>
                </a:solidFill>
                <a:latin typeface="Kristen ITC" pitchFamily="66" charset="0"/>
              </a:rPr>
              <a:t>‘</a:t>
            </a:r>
            <a:r>
              <a:rPr lang="en-GB" b="1" u="sng" dirty="0">
                <a:solidFill>
                  <a:schemeClr val="tx1"/>
                </a:solidFill>
                <a:latin typeface="Kristen ITC" pitchFamily="66" charset="0"/>
              </a:rPr>
              <a:t>Social Influence</a:t>
            </a:r>
            <a:r>
              <a:rPr lang="en-GB" b="1" dirty="0">
                <a:solidFill>
                  <a:schemeClr val="tx1"/>
                </a:solidFill>
                <a:latin typeface="Kristen ITC" pitchFamily="66" charset="0"/>
              </a:rPr>
              <a:t> is the </a:t>
            </a:r>
            <a:r>
              <a:rPr lang="en-GB" b="1" dirty="0">
                <a:solidFill>
                  <a:schemeClr val="accent6"/>
                </a:solidFill>
                <a:latin typeface="Kristen ITC" pitchFamily="66" charset="0"/>
              </a:rPr>
              <a:t>process</a:t>
            </a:r>
            <a:r>
              <a:rPr lang="en-GB" b="1" dirty="0">
                <a:solidFill>
                  <a:schemeClr val="tx1"/>
                </a:solidFill>
                <a:latin typeface="Kristen ITC" pitchFamily="66" charset="0"/>
              </a:rPr>
              <a:t> by which </a:t>
            </a:r>
            <a:endParaRPr lang="en-GB" b="1" dirty="0" smtClean="0">
              <a:solidFill>
                <a:schemeClr val="tx1"/>
              </a:solidFill>
              <a:latin typeface="Kristen ITC" pitchFamily="66" charset="0"/>
            </a:endParaRPr>
          </a:p>
          <a:p>
            <a:pPr eaLnBrk="1" hangingPunct="1">
              <a:buNone/>
              <a:tabLst>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b="1" dirty="0" smtClean="0">
                <a:solidFill>
                  <a:schemeClr val="tx1"/>
                </a:solidFill>
                <a:latin typeface="Kristen ITC" pitchFamily="66" charset="0"/>
              </a:rPr>
              <a:t>our </a:t>
            </a:r>
            <a:r>
              <a:rPr lang="en-GB" b="1" dirty="0">
                <a:solidFill>
                  <a:schemeClr val="tx1"/>
                </a:solidFill>
                <a:latin typeface="Kristen ITC" pitchFamily="66" charset="0"/>
              </a:rPr>
              <a:t>thoughts, feelings and behaviours </a:t>
            </a:r>
            <a:endParaRPr lang="en-GB" b="1" dirty="0" smtClean="0">
              <a:solidFill>
                <a:schemeClr val="tx1"/>
              </a:solidFill>
              <a:latin typeface="Kristen ITC" pitchFamily="66" charset="0"/>
            </a:endParaRPr>
          </a:p>
          <a:p>
            <a:pPr eaLnBrk="1" hangingPunct="1">
              <a:buNone/>
              <a:tabLst>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b="1" dirty="0" smtClean="0">
                <a:solidFill>
                  <a:schemeClr val="tx1"/>
                </a:solidFill>
                <a:latin typeface="Kristen ITC" pitchFamily="66" charset="0"/>
              </a:rPr>
              <a:t>are </a:t>
            </a:r>
            <a:r>
              <a:rPr lang="en-GB" b="1" dirty="0">
                <a:solidFill>
                  <a:schemeClr val="accent6"/>
                </a:solidFill>
                <a:latin typeface="Kristen ITC" pitchFamily="66" charset="0"/>
              </a:rPr>
              <a:t>influenced</a:t>
            </a:r>
            <a:r>
              <a:rPr lang="en-GB" b="1" dirty="0">
                <a:solidFill>
                  <a:schemeClr val="tx1"/>
                </a:solidFill>
                <a:latin typeface="Kristen ITC" pitchFamily="66" charset="0"/>
              </a:rPr>
              <a:t> by other </a:t>
            </a:r>
            <a:r>
              <a:rPr lang="en-GB" b="1" dirty="0">
                <a:solidFill>
                  <a:schemeClr val="accent6"/>
                </a:solidFill>
                <a:latin typeface="Kristen ITC" pitchFamily="66" charset="0"/>
              </a:rPr>
              <a:t>people</a:t>
            </a:r>
            <a:r>
              <a:rPr lang="en-GB" b="1" dirty="0">
                <a:solidFill>
                  <a:schemeClr val="tx1"/>
                </a:solidFill>
                <a:latin typeface="Kristen ITC" pitchFamily="66" charset="0"/>
              </a:rPr>
              <a:t>.’</a:t>
            </a:r>
          </a:p>
        </p:txBody>
      </p:sp>
    </p:spTree>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1"/>
          <p:cNvSpPr>
            <a:spLocks noGrp="1" noChangeArrowheads="1"/>
          </p:cNvSpPr>
          <p:nvPr>
            <p:ph type="title"/>
          </p:nvPr>
        </p:nvSpPr>
        <p:spPr>
          <a:xfrm>
            <a:off x="457200" y="274638"/>
            <a:ext cx="8229600" cy="1143000"/>
          </a:xfrm>
        </p:spPr>
        <p:txBody>
          <a:bodyPr/>
          <a:lstStyle/>
          <a:p>
            <a:pPr eaLnBrk="1" hangingPunct="1">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GB" u="sng" dirty="0" smtClean="0">
                <a:solidFill>
                  <a:schemeClr val="bg1"/>
                </a:solidFill>
                <a:latin typeface="Snap ITC" pitchFamily="82" charset="0"/>
              </a:rPr>
              <a:t>Conformity</a:t>
            </a:r>
            <a:r>
              <a:rPr lang="en-GB" dirty="0" smtClean="0">
                <a:solidFill>
                  <a:schemeClr val="bg1"/>
                </a:solidFill>
                <a:effectLst/>
                <a:latin typeface="Snap ITC" pitchFamily="82" charset="0"/>
              </a:rPr>
              <a:t> </a:t>
            </a:r>
            <a:r>
              <a:rPr lang="en-GB" sz="2800" dirty="0" smtClean="0">
                <a:solidFill>
                  <a:schemeClr val="bg1"/>
                </a:solidFill>
                <a:effectLst>
                  <a:outerShdw blurRad="38100" dist="38100" dir="2700000" algn="tl">
                    <a:srgbClr val="000000">
                      <a:alpha val="43137"/>
                    </a:srgbClr>
                  </a:outerShdw>
                </a:effectLst>
                <a:latin typeface="Snap ITC" pitchFamily="82" charset="0"/>
              </a:rPr>
              <a:t>(Majority Influence)</a:t>
            </a:r>
            <a:endParaRPr lang="en-GB" dirty="0">
              <a:solidFill>
                <a:schemeClr val="bg1"/>
              </a:solidFill>
              <a:effectLst>
                <a:outerShdw blurRad="38100" dist="38100" dir="2700000" algn="tl">
                  <a:srgbClr val="000000">
                    <a:alpha val="43137"/>
                  </a:srgbClr>
                </a:outerShdw>
              </a:effectLst>
              <a:latin typeface="Snap ITC" pitchFamily="82" charset="0"/>
            </a:endParaRPr>
          </a:p>
        </p:txBody>
      </p:sp>
      <p:sp>
        <p:nvSpPr>
          <p:cNvPr id="7170" name="Rectangle 2"/>
          <p:cNvSpPr>
            <a:spLocks noGrp="1" noChangeArrowheads="1"/>
          </p:cNvSpPr>
          <p:nvPr>
            <p:ph type="body" idx="1"/>
          </p:nvPr>
        </p:nvSpPr>
        <p:spPr>
          <a:xfrm>
            <a:off x="457200" y="1600200"/>
            <a:ext cx="8229600" cy="3340968"/>
          </a:xfrm>
        </p:spPr>
        <p:style>
          <a:lnRef idx="2">
            <a:schemeClr val="dk1"/>
          </a:lnRef>
          <a:fillRef idx="1">
            <a:schemeClr val="lt1"/>
          </a:fillRef>
          <a:effectRef idx="0">
            <a:schemeClr val="dk1"/>
          </a:effectRef>
          <a:fontRef idx="minor">
            <a:schemeClr val="dk1"/>
          </a:fontRef>
        </p:style>
        <p:txBody>
          <a:bodyPr/>
          <a:lstStyle/>
          <a:p>
            <a:pPr eaLnBrk="1" hangingPunct="1">
              <a:lnSpc>
                <a:spcPct val="90000"/>
              </a:lnSpc>
              <a:buFontTx/>
              <a:buNone/>
              <a:tabLst>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u="sng" dirty="0" smtClean="0">
                <a:solidFill>
                  <a:srgbClr val="000000"/>
                </a:solidFill>
                <a:effectLst>
                  <a:outerShdw blurRad="38100" dist="38100" dir="2700000" algn="tl">
                    <a:srgbClr val="000000">
                      <a:alpha val="43137"/>
                    </a:srgbClr>
                  </a:outerShdw>
                </a:effectLst>
                <a:latin typeface="Kristen ITC" pitchFamily="66" charset="0"/>
              </a:rPr>
              <a:t>DEFINITION</a:t>
            </a:r>
          </a:p>
          <a:p>
            <a:pPr eaLnBrk="1" hangingPunct="1">
              <a:lnSpc>
                <a:spcPct val="90000"/>
              </a:lnSpc>
              <a:tabLst>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u="sng" dirty="0" smtClean="0">
              <a:solidFill>
                <a:srgbClr val="000000"/>
              </a:solidFill>
              <a:latin typeface="Kristen ITC" pitchFamily="66" charset="0"/>
            </a:endParaRPr>
          </a:p>
          <a:p>
            <a:pPr eaLnBrk="1" hangingPunct="1">
              <a:lnSpc>
                <a:spcPct val="90000"/>
              </a:lnSpc>
              <a:buClr>
                <a:schemeClr val="bg1"/>
              </a:buClr>
              <a:buNone/>
              <a:tabLst>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b="1" dirty="0" smtClean="0">
                <a:solidFill>
                  <a:srgbClr val="000000"/>
                </a:solidFill>
                <a:latin typeface="Kristen ITC" pitchFamily="66" charset="0"/>
              </a:rPr>
              <a:t>‘</a:t>
            </a:r>
            <a:r>
              <a:rPr lang="en-GB" b="1" u="sng" dirty="0" smtClean="0">
                <a:solidFill>
                  <a:srgbClr val="000000"/>
                </a:solidFill>
                <a:latin typeface="Kristen ITC" pitchFamily="66" charset="0"/>
              </a:rPr>
              <a:t>Conformity</a:t>
            </a:r>
            <a:r>
              <a:rPr lang="en-GB" b="1" dirty="0" smtClean="0">
                <a:solidFill>
                  <a:srgbClr val="000000"/>
                </a:solidFill>
                <a:latin typeface="Kristen ITC" pitchFamily="66" charset="0"/>
              </a:rPr>
              <a:t> is the tendency to </a:t>
            </a:r>
            <a:r>
              <a:rPr lang="en-GB" b="1" dirty="0" smtClean="0">
                <a:solidFill>
                  <a:srgbClr val="00B0F0"/>
                </a:solidFill>
                <a:latin typeface="Kristen ITC" pitchFamily="66" charset="0"/>
              </a:rPr>
              <a:t>change</a:t>
            </a:r>
            <a:r>
              <a:rPr lang="en-GB" b="1" dirty="0" smtClean="0">
                <a:solidFill>
                  <a:srgbClr val="000000"/>
                </a:solidFill>
                <a:latin typeface="Kristen ITC" pitchFamily="66" charset="0"/>
              </a:rPr>
              <a:t> </a:t>
            </a:r>
          </a:p>
          <a:p>
            <a:pPr eaLnBrk="1" hangingPunct="1">
              <a:lnSpc>
                <a:spcPct val="90000"/>
              </a:lnSpc>
              <a:buClr>
                <a:schemeClr val="bg1"/>
              </a:buClr>
              <a:buNone/>
              <a:tabLst>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b="1" dirty="0" smtClean="0">
                <a:solidFill>
                  <a:srgbClr val="000000"/>
                </a:solidFill>
                <a:latin typeface="Kristen ITC" pitchFamily="66" charset="0"/>
              </a:rPr>
              <a:t>what we do, think or say in response </a:t>
            </a:r>
          </a:p>
          <a:p>
            <a:pPr eaLnBrk="1" hangingPunct="1">
              <a:lnSpc>
                <a:spcPct val="90000"/>
              </a:lnSpc>
              <a:buClr>
                <a:schemeClr val="bg1"/>
              </a:buClr>
              <a:buNone/>
              <a:tabLst>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b="1" dirty="0" smtClean="0">
                <a:solidFill>
                  <a:srgbClr val="000000"/>
                </a:solidFill>
                <a:latin typeface="Kristen ITC" pitchFamily="66" charset="0"/>
              </a:rPr>
              <a:t>to the </a:t>
            </a:r>
            <a:r>
              <a:rPr lang="en-GB" b="1" dirty="0" smtClean="0">
                <a:solidFill>
                  <a:srgbClr val="00B0F0"/>
                </a:solidFill>
                <a:latin typeface="Kristen ITC" pitchFamily="66" charset="0"/>
              </a:rPr>
              <a:t>influence</a:t>
            </a:r>
            <a:r>
              <a:rPr lang="en-GB" b="1" dirty="0" smtClean="0">
                <a:solidFill>
                  <a:srgbClr val="000000"/>
                </a:solidFill>
                <a:latin typeface="Kristen ITC" pitchFamily="66" charset="0"/>
              </a:rPr>
              <a:t> of real or imagined </a:t>
            </a:r>
          </a:p>
          <a:p>
            <a:pPr eaLnBrk="1" hangingPunct="1">
              <a:lnSpc>
                <a:spcPct val="90000"/>
              </a:lnSpc>
              <a:buClr>
                <a:schemeClr val="bg1"/>
              </a:buClr>
              <a:buNone/>
              <a:tabLst>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b="1" dirty="0" smtClean="0">
                <a:solidFill>
                  <a:srgbClr val="00B0F0"/>
                </a:solidFill>
                <a:latin typeface="Kristen ITC" pitchFamily="66" charset="0"/>
              </a:rPr>
              <a:t>pressure</a:t>
            </a:r>
            <a:r>
              <a:rPr lang="en-GB" b="1" dirty="0" smtClean="0">
                <a:solidFill>
                  <a:srgbClr val="000000"/>
                </a:solidFill>
                <a:latin typeface="Kristen ITC" pitchFamily="66" charset="0"/>
              </a:rPr>
              <a:t> from a </a:t>
            </a:r>
            <a:r>
              <a:rPr lang="en-GB" b="1" dirty="0" smtClean="0">
                <a:solidFill>
                  <a:srgbClr val="00B0F0"/>
                </a:solidFill>
                <a:latin typeface="Kristen ITC" pitchFamily="66" charset="0"/>
              </a:rPr>
              <a:t>majority </a:t>
            </a:r>
            <a:r>
              <a:rPr lang="en-GB" b="1" dirty="0" smtClean="0">
                <a:solidFill>
                  <a:schemeClr val="tx1"/>
                </a:solidFill>
                <a:latin typeface="Kristen ITC" pitchFamily="66" charset="0"/>
              </a:rPr>
              <a:t>group’.</a:t>
            </a:r>
          </a:p>
          <a:p>
            <a:pPr algn="ctr" eaLnBrk="1" hangingPunct="1">
              <a:lnSpc>
                <a:spcPct val="90000"/>
              </a:lnSpc>
              <a:tabLst>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b="1" dirty="0" smtClean="0">
              <a:solidFill>
                <a:srgbClr val="000000"/>
              </a:solidFill>
            </a:endParaRPr>
          </a:p>
          <a:p>
            <a:pPr algn="ctr" eaLnBrk="1" hangingPunct="1">
              <a:lnSpc>
                <a:spcPct val="90000"/>
              </a:lnSpc>
              <a:tabLst>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b="1" dirty="0" smtClean="0">
              <a:solidFill>
                <a:srgbClr val="000000"/>
              </a:solidFill>
            </a:endParaRPr>
          </a:p>
        </p:txBody>
      </p:sp>
    </p:spTree>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u="sng" dirty="0" smtClean="0">
                <a:solidFill>
                  <a:schemeClr val="bg1"/>
                </a:solidFill>
                <a:latin typeface="Snap ITC" pitchFamily="82" charset="0"/>
              </a:rPr>
              <a:t>Learning Objectives</a:t>
            </a:r>
            <a:endParaRPr lang="en-GB" u="sng" dirty="0">
              <a:solidFill>
                <a:schemeClr val="bg1"/>
              </a:solidFill>
              <a:latin typeface="Snap ITC" pitchFamily="82" charset="0"/>
            </a:endParaRPr>
          </a:p>
        </p:txBody>
      </p:sp>
      <p:sp>
        <p:nvSpPr>
          <p:cNvPr id="3" name="Content Placeholder 2"/>
          <p:cNvSpPr>
            <a:spLocks noGrp="1"/>
          </p:cNvSpPr>
          <p:nvPr>
            <p:ph idx="1"/>
          </p:nvPr>
        </p:nvSpPr>
        <p:spPr>
          <a:xfrm>
            <a:off x="250825" y="1557338"/>
            <a:ext cx="8686800" cy="3725862"/>
          </a:xfrm>
        </p:spPr>
        <p:txBody>
          <a:bodyPr/>
          <a:lstStyle/>
          <a:p>
            <a:pPr eaLnBrk="1" hangingPunct="1">
              <a:defRPr/>
            </a:pPr>
            <a:r>
              <a:rPr lang="en-GB" sz="3600" dirty="0" smtClean="0">
                <a:solidFill>
                  <a:schemeClr val="tx1"/>
                </a:solidFill>
                <a:latin typeface="Kristen ITC" pitchFamily="66" charset="0"/>
              </a:rPr>
              <a:t>Distinguish between compliance, identification and internalisation</a:t>
            </a:r>
          </a:p>
          <a:p>
            <a:pPr eaLnBrk="1" hangingPunct="1">
              <a:buFontTx/>
              <a:buNone/>
              <a:defRPr/>
            </a:pPr>
            <a:endParaRPr lang="en-GB" sz="3600" dirty="0" smtClean="0">
              <a:solidFill>
                <a:schemeClr val="tx1"/>
              </a:solidFill>
              <a:latin typeface="Kristen ITC" pitchFamily="66" charset="0"/>
            </a:endParaRPr>
          </a:p>
          <a:p>
            <a:pPr eaLnBrk="1" hangingPunct="1">
              <a:defRPr/>
            </a:pPr>
            <a:r>
              <a:rPr lang="en-GB" sz="3600" dirty="0" smtClean="0">
                <a:solidFill>
                  <a:schemeClr val="tx1"/>
                </a:solidFill>
                <a:latin typeface="Kristen ITC" pitchFamily="66" charset="0"/>
              </a:rPr>
              <a:t>describe </a:t>
            </a:r>
            <a:r>
              <a:rPr lang="en-GB" sz="3600" dirty="0" smtClean="0">
                <a:solidFill>
                  <a:srgbClr val="FFFFFF"/>
                </a:solidFill>
                <a:latin typeface="Kristen ITC" pitchFamily="66" charset="0"/>
              </a:rPr>
              <a:t>research</a:t>
            </a:r>
            <a:r>
              <a:rPr lang="en-GB" sz="3600" dirty="0" smtClean="0">
                <a:solidFill>
                  <a:schemeClr val="tx1"/>
                </a:solidFill>
                <a:latin typeface="Kristen ITC" pitchFamily="66" charset="0"/>
              </a:rPr>
              <a:t> into conformity, including Asch’s study </a:t>
            </a:r>
          </a:p>
          <a:p>
            <a:pPr eaLnBrk="1" hangingPunct="1">
              <a:defRPr/>
            </a:pP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914400"/>
          </a:xfrm>
        </p:spPr>
        <p:txBody>
          <a:bodyPr/>
          <a:lstStyle/>
          <a:p>
            <a:r>
              <a:rPr lang="en-GB" dirty="0" smtClean="0"/>
              <a:t>Watch the Asch experiment (1956) – complete the table</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925863700"/>
              </p:ext>
            </p:extLst>
          </p:nvPr>
        </p:nvGraphicFramePr>
        <p:xfrm>
          <a:off x="683568" y="2132856"/>
          <a:ext cx="8136904" cy="2471936"/>
        </p:xfrm>
        <a:graphic>
          <a:graphicData uri="http://schemas.openxmlformats.org/drawingml/2006/table">
            <a:tbl>
              <a:tblPr firstRow="1" bandRow="1">
                <a:tableStyleId>{616DA210-FB5B-4158-B5E0-FEB733F419BA}</a:tableStyleId>
              </a:tblPr>
              <a:tblGrid>
                <a:gridCol w="2034226"/>
                <a:gridCol w="2034226"/>
                <a:gridCol w="2034226"/>
                <a:gridCol w="2034226"/>
              </a:tblGrid>
              <a:tr h="663848">
                <a:tc>
                  <a:txBody>
                    <a:bodyPr/>
                    <a:lstStyle/>
                    <a:p>
                      <a:r>
                        <a:rPr lang="en-GB" dirty="0" smtClean="0"/>
                        <a:t>Procedure</a:t>
                      </a:r>
                      <a:endParaRPr lang="en-GB" dirty="0"/>
                    </a:p>
                  </a:txBody>
                  <a:tcPr/>
                </a:tc>
                <a:tc>
                  <a:txBody>
                    <a:bodyPr/>
                    <a:lstStyle/>
                    <a:p>
                      <a:r>
                        <a:rPr lang="en-GB" dirty="0" smtClean="0"/>
                        <a:t>Findings</a:t>
                      </a:r>
                      <a:endParaRPr lang="en-GB" dirty="0"/>
                    </a:p>
                  </a:txBody>
                  <a:tcPr/>
                </a:tc>
                <a:tc>
                  <a:txBody>
                    <a:bodyPr/>
                    <a:lstStyle/>
                    <a:p>
                      <a:r>
                        <a:rPr lang="en-GB" dirty="0" smtClean="0"/>
                        <a:t>Evaluation</a:t>
                      </a:r>
                      <a:endParaRPr lang="en-GB" dirty="0"/>
                    </a:p>
                  </a:txBody>
                  <a:tcPr/>
                </a:tc>
                <a:tc>
                  <a:txBody>
                    <a:bodyPr/>
                    <a:lstStyle/>
                    <a:p>
                      <a:r>
                        <a:rPr lang="en-GB" dirty="0" smtClean="0"/>
                        <a:t>Conclusion</a:t>
                      </a:r>
                      <a:endParaRPr lang="en-GB" dirty="0"/>
                    </a:p>
                  </a:txBody>
                  <a:tcPr/>
                </a:tc>
              </a:tr>
              <a:tr h="1808088">
                <a:tc>
                  <a:txBody>
                    <a:bodyPr/>
                    <a:lstStyle/>
                    <a:p>
                      <a:r>
                        <a:rPr lang="en-GB" dirty="0" smtClean="0"/>
                        <a:t>What did they do?</a:t>
                      </a:r>
                      <a:endParaRPr lang="en-GB" dirty="0"/>
                    </a:p>
                  </a:txBody>
                  <a:tcPr/>
                </a:tc>
                <a:tc>
                  <a:txBody>
                    <a:bodyPr/>
                    <a:lstStyle/>
                    <a:p>
                      <a:r>
                        <a:rPr lang="en-GB" dirty="0" smtClean="0"/>
                        <a:t>Raw results</a:t>
                      </a:r>
                    </a:p>
                    <a:p>
                      <a:r>
                        <a:rPr lang="en-GB" dirty="0" smtClean="0"/>
                        <a:t>Percentages</a:t>
                      </a:r>
                      <a:endParaRPr lang="en-GB" dirty="0"/>
                    </a:p>
                  </a:txBody>
                  <a:tcPr/>
                </a:tc>
                <a:tc>
                  <a:txBody>
                    <a:bodyPr/>
                    <a:lstStyle/>
                    <a:p>
                      <a:r>
                        <a:rPr lang="en-GB" dirty="0" smtClean="0"/>
                        <a:t>Ethics and problems?</a:t>
                      </a:r>
                      <a:endParaRPr lang="en-GB" dirty="0"/>
                    </a:p>
                  </a:txBody>
                  <a:tcPr/>
                </a:tc>
                <a:tc>
                  <a:txBody>
                    <a:bodyPr/>
                    <a:lstStyle/>
                    <a:p>
                      <a:r>
                        <a:rPr lang="en-GB" dirty="0" smtClean="0"/>
                        <a:t>What does this mean?</a:t>
                      </a:r>
                      <a:endParaRPr lang="en-GB" dirty="0"/>
                    </a:p>
                  </a:txBody>
                  <a:tcPr/>
                </a:tc>
              </a:tr>
            </a:tbl>
          </a:graphicData>
        </a:graphic>
      </p:graphicFrame>
    </p:spTree>
    <p:extLst>
      <p:ext uri="{BB962C8B-B14F-4D97-AF65-F5344CB8AC3E}">
        <p14:creationId xmlns:p14="http://schemas.microsoft.com/office/powerpoint/2010/main" val="1203857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Watch the Asch experiment (1956)</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148093291"/>
              </p:ext>
            </p:extLst>
          </p:nvPr>
        </p:nvGraphicFramePr>
        <p:xfrm>
          <a:off x="179512" y="1340768"/>
          <a:ext cx="8712968" cy="4329296"/>
        </p:xfrm>
        <a:graphic>
          <a:graphicData uri="http://schemas.openxmlformats.org/drawingml/2006/table">
            <a:tbl>
              <a:tblPr firstRow="1" bandRow="1">
                <a:tableStyleId>{616DA210-FB5B-4158-B5E0-FEB733F419BA}</a:tableStyleId>
              </a:tblPr>
              <a:tblGrid>
                <a:gridCol w="2178242"/>
                <a:gridCol w="2178242"/>
                <a:gridCol w="2178242"/>
                <a:gridCol w="2178242"/>
              </a:tblGrid>
              <a:tr h="504056">
                <a:tc>
                  <a:txBody>
                    <a:bodyPr/>
                    <a:lstStyle/>
                    <a:p>
                      <a:r>
                        <a:rPr lang="en-GB" sz="1600" dirty="0" smtClean="0"/>
                        <a:t>Procedure</a:t>
                      </a:r>
                      <a:endParaRPr lang="en-GB" sz="1600" dirty="0"/>
                    </a:p>
                  </a:txBody>
                  <a:tcPr/>
                </a:tc>
                <a:tc>
                  <a:txBody>
                    <a:bodyPr/>
                    <a:lstStyle/>
                    <a:p>
                      <a:r>
                        <a:rPr lang="en-GB" sz="1600" dirty="0" smtClean="0"/>
                        <a:t>Findings</a:t>
                      </a:r>
                      <a:endParaRPr lang="en-GB" sz="1600" dirty="0"/>
                    </a:p>
                  </a:txBody>
                  <a:tcPr/>
                </a:tc>
                <a:tc>
                  <a:txBody>
                    <a:bodyPr/>
                    <a:lstStyle/>
                    <a:p>
                      <a:r>
                        <a:rPr lang="en-GB" sz="1600" dirty="0" smtClean="0"/>
                        <a:t>Evaluation</a:t>
                      </a:r>
                      <a:endParaRPr lang="en-GB" sz="1600" dirty="0"/>
                    </a:p>
                  </a:txBody>
                  <a:tcPr/>
                </a:tc>
                <a:tc>
                  <a:txBody>
                    <a:bodyPr/>
                    <a:lstStyle/>
                    <a:p>
                      <a:r>
                        <a:rPr lang="en-GB" sz="1600" dirty="0" smtClean="0"/>
                        <a:t>Conclusion</a:t>
                      </a:r>
                      <a:endParaRPr lang="en-GB" sz="1600" dirty="0"/>
                    </a:p>
                  </a:txBody>
                  <a:tcPr/>
                </a:tc>
              </a:tr>
              <a:tr h="2317479">
                <a:tc>
                  <a:txBody>
                    <a:bodyPr/>
                    <a:lstStyle/>
                    <a:p>
                      <a:pPr>
                        <a:spcAft>
                          <a:spcPts val="0"/>
                        </a:spcAft>
                      </a:pPr>
                      <a:r>
                        <a:rPr lang="en-GB" sz="1800" dirty="0" smtClean="0">
                          <a:effectLst/>
                          <a:latin typeface="Gill Sans MT"/>
                          <a:ea typeface="Times New Roman"/>
                          <a:cs typeface="Times New Roman"/>
                        </a:rPr>
                        <a:t>123 male students agreed to “visual perception task” in groups of 7-9 they had to judge line length.  One true </a:t>
                      </a:r>
                      <a:r>
                        <a:rPr lang="en-GB" sz="1800" dirty="0" err="1" smtClean="0">
                          <a:effectLst/>
                          <a:latin typeface="Gill Sans MT"/>
                          <a:ea typeface="Times New Roman"/>
                          <a:cs typeface="Times New Roman"/>
                        </a:rPr>
                        <a:t>ppt</a:t>
                      </a:r>
                      <a:r>
                        <a:rPr lang="en-GB" sz="1800" dirty="0" smtClean="0">
                          <a:effectLst/>
                          <a:latin typeface="Gill Sans MT"/>
                          <a:ea typeface="Times New Roman"/>
                          <a:cs typeface="Times New Roman"/>
                        </a:rPr>
                        <a:t> per trial, 18 trials per </a:t>
                      </a:r>
                      <a:r>
                        <a:rPr lang="en-GB" sz="1800" dirty="0" err="1" smtClean="0">
                          <a:effectLst/>
                          <a:latin typeface="Gill Sans MT"/>
                          <a:ea typeface="Times New Roman"/>
                          <a:cs typeface="Times New Roman"/>
                        </a:rPr>
                        <a:t>ppt</a:t>
                      </a:r>
                      <a:r>
                        <a:rPr lang="en-GB" sz="1800" dirty="0" smtClean="0">
                          <a:effectLst/>
                          <a:latin typeface="Gill Sans MT"/>
                          <a:ea typeface="Times New Roman"/>
                          <a:cs typeface="Times New Roman"/>
                        </a:rPr>
                        <a:t>, others were </a:t>
                      </a:r>
                      <a:r>
                        <a:rPr lang="en-GB" sz="1800" dirty="0" err="1" smtClean="0">
                          <a:effectLst/>
                          <a:latin typeface="Gill Sans MT"/>
                          <a:ea typeface="Times New Roman"/>
                          <a:cs typeface="Times New Roman"/>
                        </a:rPr>
                        <a:t>confeds</a:t>
                      </a:r>
                      <a:r>
                        <a:rPr lang="en-GB" sz="1800" dirty="0" smtClean="0">
                          <a:effectLst/>
                          <a:latin typeface="Gill Sans MT"/>
                          <a:ea typeface="Times New Roman"/>
                          <a:cs typeface="Times New Roman"/>
                        </a:rPr>
                        <a:t>. </a:t>
                      </a:r>
                      <a:r>
                        <a:rPr lang="en-GB" sz="1800" dirty="0" err="1" smtClean="0">
                          <a:effectLst/>
                          <a:latin typeface="Gill Sans MT"/>
                          <a:ea typeface="Times New Roman"/>
                          <a:cs typeface="Times New Roman"/>
                        </a:rPr>
                        <a:t>Ppt</a:t>
                      </a:r>
                      <a:r>
                        <a:rPr lang="en-GB" sz="1800" dirty="0" smtClean="0">
                          <a:effectLst/>
                          <a:latin typeface="Gill Sans MT"/>
                          <a:ea typeface="Times New Roman"/>
                          <a:cs typeface="Times New Roman"/>
                        </a:rPr>
                        <a:t> answered last.</a:t>
                      </a:r>
                      <a:endParaRPr lang="en-GB" sz="1800" dirty="0">
                        <a:effectLst/>
                        <a:latin typeface="Gill Sans MT"/>
                        <a:ea typeface="Times New Roman"/>
                        <a:cs typeface="Times New Roman"/>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dirty="0" smtClean="0">
                          <a:effectLst/>
                          <a:latin typeface="Gill Sans MT"/>
                          <a:ea typeface="Times New Roman"/>
                          <a:cs typeface="Times New Roman"/>
                        </a:rPr>
                        <a:t>5% conformed on every trial, 25% non conformist on every trial, 37% overall conformity (</a:t>
                      </a:r>
                      <a:r>
                        <a:rPr lang="en-GB" sz="1800" dirty="0" err="1" smtClean="0">
                          <a:effectLst/>
                          <a:latin typeface="Gill Sans MT"/>
                          <a:ea typeface="Times New Roman"/>
                          <a:cs typeface="Times New Roman"/>
                        </a:rPr>
                        <a:t>ppts</a:t>
                      </a:r>
                      <a:r>
                        <a:rPr lang="en-GB" sz="1800" dirty="0" smtClean="0">
                          <a:effectLst/>
                          <a:latin typeface="Gill Sans MT"/>
                          <a:ea typeface="Times New Roman"/>
                          <a:cs typeface="Times New Roman"/>
                        </a:rPr>
                        <a:t> who gave the same wrong answer as </a:t>
                      </a:r>
                      <a:r>
                        <a:rPr lang="en-GB" sz="1800" dirty="0" err="1" smtClean="0">
                          <a:effectLst/>
                          <a:latin typeface="Gill Sans MT"/>
                          <a:ea typeface="Times New Roman"/>
                          <a:cs typeface="Times New Roman"/>
                        </a:rPr>
                        <a:t>confeds</a:t>
                      </a:r>
                      <a:r>
                        <a:rPr lang="en-GB" sz="1800" dirty="0" smtClean="0">
                          <a:effectLst/>
                          <a:latin typeface="Gill Sans MT"/>
                          <a:ea typeface="Times New Roman"/>
                          <a:cs typeface="Times New Roman"/>
                        </a:rPr>
                        <a:t>. on some trials.</a:t>
                      </a:r>
                    </a:p>
                    <a:p>
                      <a:pPr>
                        <a:spcAft>
                          <a:spcPts val="0"/>
                        </a:spcAft>
                      </a:pPr>
                      <a:endParaRPr lang="en-GB" sz="1100" dirty="0">
                        <a:effectLst/>
                        <a:latin typeface="Gill Sans MT"/>
                        <a:ea typeface="Times New Roman"/>
                        <a:cs typeface="Times New Roman"/>
                      </a:endParaRPr>
                    </a:p>
                  </a:txBody>
                  <a:tcPr marL="68580" marR="68580" marT="0" marB="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smtClean="0">
                          <a:effectLst/>
                          <a:latin typeface="Gill Sans MT"/>
                          <a:ea typeface="Times New Roman"/>
                          <a:cs typeface="Times New Roman"/>
                        </a:rPr>
                        <a:t>Validity – costs of conformity, insignificant</a:t>
                      </a:r>
                      <a:r>
                        <a:rPr lang="en-GB" sz="1600" baseline="0" dirty="0" smtClean="0">
                          <a:effectLst/>
                          <a:latin typeface="Gill Sans MT"/>
                          <a:ea typeface="Times New Roman"/>
                          <a:cs typeface="Times New Roman"/>
                        </a:rPr>
                        <a:t> task</a:t>
                      </a:r>
                    </a:p>
                    <a:p>
                      <a:pPr marL="0" marR="0" indent="0" algn="l" defTabSz="914400" rtl="0" eaLnBrk="1" fontAlgn="auto" latinLnBrk="0" hangingPunct="1">
                        <a:lnSpc>
                          <a:spcPct val="100000"/>
                        </a:lnSpc>
                        <a:spcBef>
                          <a:spcPts val="0"/>
                        </a:spcBef>
                        <a:spcAft>
                          <a:spcPts val="0"/>
                        </a:spcAft>
                        <a:buClrTx/>
                        <a:buSzTx/>
                        <a:buFontTx/>
                        <a:buNone/>
                        <a:tabLst/>
                        <a:defRPr/>
                      </a:pPr>
                      <a:r>
                        <a:rPr lang="en-GB" sz="1600" baseline="0" dirty="0" smtClean="0">
                          <a:effectLst/>
                          <a:latin typeface="Gill Sans MT"/>
                          <a:ea typeface="Times New Roman"/>
                          <a:cs typeface="Times New Roman"/>
                        </a:rPr>
                        <a:t>Lacks ecological validity – artificial situation</a:t>
                      </a:r>
                    </a:p>
                    <a:p>
                      <a:pPr marL="0" marR="0" indent="0" algn="l" defTabSz="914400" rtl="0" eaLnBrk="1" fontAlgn="auto" latinLnBrk="0" hangingPunct="1">
                        <a:lnSpc>
                          <a:spcPct val="100000"/>
                        </a:lnSpc>
                        <a:spcBef>
                          <a:spcPts val="0"/>
                        </a:spcBef>
                        <a:spcAft>
                          <a:spcPts val="0"/>
                        </a:spcAft>
                        <a:buClrTx/>
                        <a:buSzTx/>
                        <a:buFontTx/>
                        <a:buNone/>
                        <a:tabLst/>
                        <a:defRPr/>
                      </a:pPr>
                      <a:r>
                        <a:rPr lang="en-GB" sz="1600" baseline="0" dirty="0" smtClean="0">
                          <a:effectLst/>
                          <a:latin typeface="Gill Sans MT"/>
                          <a:ea typeface="Times New Roman"/>
                          <a:cs typeface="Times New Roman"/>
                        </a:rPr>
                        <a:t>Highly controlled – cause and effect well established</a:t>
                      </a:r>
                      <a:endParaRPr lang="en-GB" sz="1600" dirty="0" smtClean="0">
                        <a:effectLst/>
                        <a:latin typeface="Gill Sans MT"/>
                        <a:ea typeface="Times New Roman"/>
                        <a:cs typeface="Times New Roman"/>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smtClean="0">
                          <a:effectLst/>
                          <a:latin typeface="Gill Sans MT"/>
                          <a:ea typeface="Times New Roman"/>
                          <a:cs typeface="Times New Roman"/>
                        </a:rPr>
                        <a:t>Deception</a:t>
                      </a:r>
                    </a:p>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smtClean="0">
                          <a:effectLst/>
                          <a:latin typeface="Gill Sans MT"/>
                          <a:ea typeface="Times New Roman"/>
                          <a:cs typeface="Times New Roman"/>
                        </a:rPr>
                        <a:t>Lack</a:t>
                      </a:r>
                      <a:r>
                        <a:rPr lang="en-GB" sz="1600" baseline="0" dirty="0" smtClean="0">
                          <a:effectLst/>
                          <a:latin typeface="Gill Sans MT"/>
                          <a:ea typeface="Times New Roman"/>
                          <a:cs typeface="Times New Roman"/>
                        </a:rPr>
                        <a:t> of informed consent</a:t>
                      </a:r>
                    </a:p>
                    <a:p>
                      <a:pPr marL="0" marR="0" indent="0" algn="l" defTabSz="914400" rtl="0" eaLnBrk="1" fontAlgn="auto" latinLnBrk="0" hangingPunct="1">
                        <a:lnSpc>
                          <a:spcPct val="100000"/>
                        </a:lnSpc>
                        <a:spcBef>
                          <a:spcPts val="0"/>
                        </a:spcBef>
                        <a:spcAft>
                          <a:spcPts val="0"/>
                        </a:spcAft>
                        <a:buClrTx/>
                        <a:buSzTx/>
                        <a:buFontTx/>
                        <a:buNone/>
                        <a:tabLst/>
                        <a:defRPr/>
                      </a:pPr>
                      <a:r>
                        <a:rPr lang="en-GB" sz="1600" baseline="0" dirty="0" smtClean="0">
                          <a:effectLst/>
                          <a:latin typeface="Gill Sans MT"/>
                          <a:ea typeface="Times New Roman"/>
                          <a:cs typeface="Times New Roman"/>
                        </a:rPr>
                        <a:t>Generalisation – sample</a:t>
                      </a:r>
                    </a:p>
                    <a:p>
                      <a:pPr marL="0" marR="0" indent="0" algn="l" defTabSz="914400" rtl="0" eaLnBrk="1" fontAlgn="auto" latinLnBrk="0" hangingPunct="1">
                        <a:lnSpc>
                          <a:spcPct val="100000"/>
                        </a:lnSpc>
                        <a:spcBef>
                          <a:spcPts val="0"/>
                        </a:spcBef>
                        <a:spcAft>
                          <a:spcPts val="0"/>
                        </a:spcAft>
                        <a:buClrTx/>
                        <a:buSzTx/>
                        <a:buFontTx/>
                        <a:buNone/>
                        <a:tabLst/>
                        <a:defRPr/>
                      </a:pPr>
                      <a:r>
                        <a:rPr lang="en-GB" sz="1600" baseline="0" dirty="0" smtClean="0">
                          <a:effectLst/>
                          <a:latin typeface="Gill Sans MT"/>
                          <a:ea typeface="Times New Roman"/>
                          <a:cs typeface="Times New Roman"/>
                        </a:rPr>
                        <a:t>Stable?</a:t>
                      </a:r>
                    </a:p>
                    <a:p>
                      <a:pPr marL="0" marR="0" indent="0" algn="l" defTabSz="914400" rtl="0" eaLnBrk="1" fontAlgn="auto" latinLnBrk="0" hangingPunct="1">
                        <a:lnSpc>
                          <a:spcPct val="100000"/>
                        </a:lnSpc>
                        <a:spcBef>
                          <a:spcPts val="0"/>
                        </a:spcBef>
                        <a:spcAft>
                          <a:spcPts val="0"/>
                        </a:spcAft>
                        <a:buClrTx/>
                        <a:buSzTx/>
                        <a:buFontTx/>
                        <a:buNone/>
                        <a:tabLst/>
                        <a:defRPr/>
                      </a:pPr>
                      <a:r>
                        <a:rPr lang="en-GB" sz="1600" baseline="0" dirty="0" smtClean="0">
                          <a:effectLst/>
                          <a:latin typeface="Gill Sans MT"/>
                          <a:ea typeface="Times New Roman"/>
                          <a:cs typeface="Times New Roman"/>
                        </a:rPr>
                        <a:t>Independent behaviour</a:t>
                      </a:r>
                    </a:p>
                    <a:p>
                      <a:pPr marL="0" marR="0" indent="0" algn="l" defTabSz="914400" rtl="0" eaLnBrk="1" fontAlgn="auto" latinLnBrk="0" hangingPunct="1">
                        <a:lnSpc>
                          <a:spcPct val="100000"/>
                        </a:lnSpc>
                        <a:spcBef>
                          <a:spcPts val="0"/>
                        </a:spcBef>
                        <a:spcAft>
                          <a:spcPts val="0"/>
                        </a:spcAft>
                        <a:buClrTx/>
                        <a:buSzTx/>
                        <a:buFontTx/>
                        <a:buNone/>
                        <a:tabLst/>
                        <a:defRPr/>
                      </a:pPr>
                      <a:r>
                        <a:rPr lang="en-GB" sz="1600" baseline="0" dirty="0" smtClean="0">
                          <a:effectLst/>
                          <a:latin typeface="Gill Sans MT"/>
                          <a:ea typeface="Times New Roman"/>
                          <a:cs typeface="Times New Roman"/>
                        </a:rPr>
                        <a:t>Protection </a:t>
                      </a:r>
                      <a:r>
                        <a:rPr lang="en-GB" sz="1600" baseline="0" smtClean="0">
                          <a:effectLst/>
                          <a:latin typeface="Gill Sans MT"/>
                          <a:ea typeface="Times New Roman"/>
                          <a:cs typeface="Times New Roman"/>
                        </a:rPr>
                        <a:t>from harm</a:t>
                      </a:r>
                      <a:endParaRPr lang="en-GB" sz="1600" dirty="0" smtClean="0">
                        <a:effectLst/>
                        <a:latin typeface="Gill Sans MT"/>
                        <a:ea typeface="Times New Roman"/>
                        <a:cs typeface="Times New Roman"/>
                      </a:endParaRPr>
                    </a:p>
                    <a:p>
                      <a:pPr>
                        <a:spcAft>
                          <a:spcPts val="0"/>
                        </a:spcAft>
                      </a:pPr>
                      <a:endParaRPr lang="en-GB" sz="1100" dirty="0">
                        <a:effectLst/>
                        <a:latin typeface="Gill Sans MT"/>
                        <a:ea typeface="Times New Roman"/>
                        <a:cs typeface="Times New Roman"/>
                      </a:endParaRPr>
                    </a:p>
                  </a:txBody>
                  <a:tcPr marL="68580" marR="68580" marT="0" marB="0"/>
                </a:tc>
                <a:tc>
                  <a:txBody>
                    <a:bodyPr/>
                    <a:lstStyle/>
                    <a:p>
                      <a:pPr>
                        <a:spcAft>
                          <a:spcPts val="0"/>
                        </a:spcAft>
                      </a:pPr>
                      <a:r>
                        <a:rPr lang="en-GB" sz="1800" dirty="0" smtClean="0">
                          <a:effectLst/>
                          <a:latin typeface="Gill Sans MT"/>
                          <a:ea typeface="Times New Roman"/>
                          <a:cs typeface="Times New Roman"/>
                        </a:rPr>
                        <a:t>Distortion</a:t>
                      </a:r>
                      <a:r>
                        <a:rPr lang="en-GB" sz="1800" baseline="0" dirty="0" smtClean="0">
                          <a:effectLst/>
                          <a:latin typeface="Gill Sans MT"/>
                          <a:ea typeface="Times New Roman"/>
                          <a:cs typeface="Times New Roman"/>
                        </a:rPr>
                        <a:t> of perception</a:t>
                      </a:r>
                    </a:p>
                    <a:p>
                      <a:pPr>
                        <a:spcAft>
                          <a:spcPts val="0"/>
                        </a:spcAft>
                      </a:pPr>
                      <a:r>
                        <a:rPr lang="en-GB" sz="1800" baseline="0" dirty="0" smtClean="0">
                          <a:effectLst/>
                          <a:latin typeface="Gill Sans MT"/>
                          <a:ea typeface="Times New Roman"/>
                          <a:cs typeface="Times New Roman"/>
                        </a:rPr>
                        <a:t>Distortion of judgement</a:t>
                      </a:r>
                    </a:p>
                    <a:p>
                      <a:pPr>
                        <a:spcAft>
                          <a:spcPts val="0"/>
                        </a:spcAft>
                      </a:pPr>
                      <a:r>
                        <a:rPr lang="en-GB" sz="1800" baseline="0" dirty="0" smtClean="0">
                          <a:effectLst/>
                          <a:latin typeface="Gill Sans MT"/>
                          <a:ea typeface="Times New Roman"/>
                          <a:cs typeface="Times New Roman"/>
                        </a:rPr>
                        <a:t>Distortion of action</a:t>
                      </a:r>
                      <a:endParaRPr lang="en-GB" sz="1800" dirty="0">
                        <a:effectLst/>
                        <a:latin typeface="Gill Sans MT"/>
                        <a:ea typeface="Times New Roman"/>
                        <a:cs typeface="Times New Roman"/>
                      </a:endParaRPr>
                    </a:p>
                  </a:txBody>
                  <a:tcPr marL="68580" marR="68580" marT="0" marB="0"/>
                </a:tc>
              </a:tr>
            </a:tbl>
          </a:graphicData>
        </a:graphic>
      </p:graphicFrame>
    </p:spTree>
    <p:extLst>
      <p:ext uri="{BB962C8B-B14F-4D97-AF65-F5344CB8AC3E}">
        <p14:creationId xmlns:p14="http://schemas.microsoft.com/office/powerpoint/2010/main" val="1499700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b="1" u="sng" dirty="0" smtClean="0">
                <a:latin typeface="Aharoni" pitchFamily="2" charset="-79"/>
                <a:ea typeface="Batang" pitchFamily="18" charset="-127"/>
                <a:cs typeface="Aharoni" pitchFamily="2" charset="-79"/>
              </a:rPr>
              <a:t>Kelman (1958)</a:t>
            </a:r>
            <a:endParaRPr lang="en-GB" b="1" u="sng" dirty="0">
              <a:latin typeface="Aharoni" pitchFamily="2" charset="-79"/>
              <a:ea typeface="Batang" pitchFamily="18" charset="-127"/>
              <a:cs typeface="Aharoni" pitchFamily="2" charset="-79"/>
            </a:endParaRPr>
          </a:p>
        </p:txBody>
      </p:sp>
      <p:sp>
        <p:nvSpPr>
          <p:cNvPr id="16386" name="Content Placeholder 2"/>
          <p:cNvSpPr>
            <a:spLocks noGrp="1"/>
          </p:cNvSpPr>
          <p:nvPr>
            <p:ph sz="quarter" idx="1"/>
          </p:nvPr>
        </p:nvSpPr>
        <p:spPr>
          <a:xfrm>
            <a:off x="529828" y="920179"/>
            <a:ext cx="7643813" cy="4873625"/>
          </a:xfrm>
        </p:spPr>
        <p:txBody>
          <a:bodyPr/>
          <a:lstStyle/>
          <a:p>
            <a:pPr marL="457200" indent="-457200" eaLnBrk="1" hangingPunct="1">
              <a:buFont typeface="Wingdings" pitchFamily="2" charset="2"/>
              <a:buNone/>
            </a:pPr>
            <a:r>
              <a:rPr lang="en-GB" sz="3200" dirty="0" smtClean="0">
                <a:latin typeface="Segoe Print"/>
                <a:ea typeface="Miriam"/>
                <a:cs typeface="Miriam"/>
              </a:rPr>
              <a:t>There are different</a:t>
            </a:r>
          </a:p>
          <a:p>
            <a:pPr marL="457200" indent="-457200" eaLnBrk="1" hangingPunct="1">
              <a:buFont typeface="Wingdings" pitchFamily="2" charset="2"/>
              <a:buNone/>
            </a:pPr>
            <a:r>
              <a:rPr lang="en-GB" sz="3200" dirty="0" smtClean="0">
                <a:latin typeface="Segoe Print"/>
                <a:ea typeface="Miriam"/>
                <a:cs typeface="Miriam"/>
              </a:rPr>
              <a:t>types of </a:t>
            </a:r>
            <a:r>
              <a:rPr lang="en-GB" sz="3200" dirty="0" smtClean="0">
                <a:solidFill>
                  <a:schemeClr val="accent1"/>
                </a:solidFill>
                <a:latin typeface="Segoe Print"/>
                <a:ea typeface="Miriam"/>
                <a:cs typeface="Miriam"/>
              </a:rPr>
              <a:t>conformity</a:t>
            </a:r>
            <a:r>
              <a:rPr lang="en-GB" sz="3200" dirty="0" smtClean="0">
                <a:latin typeface="Segoe Print"/>
                <a:ea typeface="Miriam"/>
                <a:cs typeface="Miriam"/>
              </a:rPr>
              <a:t>:</a:t>
            </a:r>
            <a:endParaRPr lang="en-GB" sz="3200" dirty="0" smtClean="0">
              <a:solidFill>
                <a:srgbClr val="3668C4"/>
              </a:solidFill>
              <a:latin typeface="Segoe Print"/>
              <a:ea typeface="Miriam"/>
              <a:cs typeface="Miriam"/>
            </a:endParaRPr>
          </a:p>
          <a:p>
            <a:pPr marL="457200" indent="-457200" eaLnBrk="1" hangingPunct="1">
              <a:buFont typeface="Wingdings" pitchFamily="2" charset="2"/>
              <a:buNone/>
            </a:pPr>
            <a:endParaRPr lang="en-GB" sz="3200" dirty="0" smtClean="0">
              <a:solidFill>
                <a:srgbClr val="3668C4"/>
              </a:solidFill>
              <a:latin typeface="Segoe Print"/>
              <a:ea typeface="Miriam"/>
              <a:cs typeface="Miriam"/>
            </a:endParaRPr>
          </a:p>
          <a:p>
            <a:pPr marL="457200" indent="-457200" eaLnBrk="1" hangingPunct="1">
              <a:buFont typeface="Century Schoolbook" pitchFamily="18" charset="0"/>
              <a:buAutoNum type="arabicPeriod"/>
            </a:pPr>
            <a:r>
              <a:rPr lang="en-GB" sz="3200" i="1" dirty="0" smtClean="0">
                <a:solidFill>
                  <a:srgbClr val="3668C4"/>
                </a:solidFill>
                <a:latin typeface="Segoe Print"/>
                <a:ea typeface="Miriam"/>
                <a:cs typeface="Miriam"/>
              </a:rPr>
              <a:t>Compliance</a:t>
            </a:r>
          </a:p>
          <a:p>
            <a:pPr marL="457200" indent="-457200" eaLnBrk="1" hangingPunct="1">
              <a:buFont typeface="Century Schoolbook" pitchFamily="18" charset="0"/>
              <a:buAutoNum type="arabicPeriod"/>
            </a:pPr>
            <a:endParaRPr lang="en-GB" sz="3200" i="1" dirty="0" smtClean="0">
              <a:solidFill>
                <a:srgbClr val="3668C4"/>
              </a:solidFill>
              <a:latin typeface="Segoe Print"/>
              <a:ea typeface="Miriam"/>
              <a:cs typeface="Miriam"/>
            </a:endParaRPr>
          </a:p>
          <a:p>
            <a:pPr marL="457200" indent="-457200" eaLnBrk="1" hangingPunct="1">
              <a:buFont typeface="Century Schoolbook" pitchFamily="18" charset="0"/>
              <a:buAutoNum type="arabicPeriod"/>
            </a:pPr>
            <a:r>
              <a:rPr lang="en-GB" sz="3200" i="1" dirty="0" smtClean="0">
                <a:solidFill>
                  <a:srgbClr val="3668C4"/>
                </a:solidFill>
                <a:latin typeface="Segoe Print"/>
                <a:ea typeface="Miriam"/>
                <a:cs typeface="Miriam"/>
              </a:rPr>
              <a:t>Identification</a:t>
            </a:r>
          </a:p>
          <a:p>
            <a:pPr marL="457200" indent="-457200" eaLnBrk="1" hangingPunct="1">
              <a:buFont typeface="Century Schoolbook" pitchFamily="18" charset="0"/>
              <a:buAutoNum type="arabicPeriod"/>
            </a:pPr>
            <a:endParaRPr lang="en-GB" sz="3200" i="1" dirty="0" smtClean="0">
              <a:solidFill>
                <a:srgbClr val="3668C4"/>
              </a:solidFill>
              <a:latin typeface="Segoe Print"/>
              <a:ea typeface="Miriam"/>
              <a:cs typeface="Miriam"/>
            </a:endParaRPr>
          </a:p>
          <a:p>
            <a:pPr marL="457200" indent="-457200" eaLnBrk="1" hangingPunct="1">
              <a:buFont typeface="Century Schoolbook" pitchFamily="18" charset="0"/>
              <a:buAutoNum type="arabicPeriod"/>
            </a:pPr>
            <a:r>
              <a:rPr lang="en-GB" sz="3200" i="1" dirty="0" smtClean="0">
                <a:solidFill>
                  <a:srgbClr val="3668C4"/>
                </a:solidFill>
                <a:latin typeface="Segoe Print"/>
                <a:ea typeface="Miriam"/>
                <a:cs typeface="Miriam"/>
              </a:rPr>
              <a:t>Internalisation</a:t>
            </a:r>
          </a:p>
          <a:p>
            <a:pPr marL="457200" indent="-457200" eaLnBrk="1" hangingPunct="1">
              <a:buFont typeface="Wingdings" pitchFamily="2" charset="2"/>
              <a:buNone/>
            </a:pPr>
            <a:endParaRPr lang="en-GB" sz="2600" dirty="0" smtClean="0">
              <a:latin typeface="Miriam"/>
              <a:ea typeface="Miriam"/>
              <a:cs typeface="Miriam"/>
            </a:endParaRPr>
          </a:p>
          <a:p>
            <a:pPr marL="457200" indent="-457200" eaLnBrk="1" hangingPunct="1">
              <a:buFont typeface="Wingdings" pitchFamily="2" charset="2"/>
              <a:buNone/>
            </a:pPr>
            <a:endParaRPr lang="en-GB" dirty="0" smtClean="0"/>
          </a:p>
        </p:txBody>
      </p:sp>
      <p:pic>
        <p:nvPicPr>
          <p:cNvPr id="16387" name="Picture 2"/>
          <p:cNvPicPr>
            <a:picLocks noChangeAspect="1" noChangeArrowheads="1"/>
          </p:cNvPicPr>
          <p:nvPr/>
        </p:nvPicPr>
        <p:blipFill>
          <a:blip r:embed="rId3" cstate="print"/>
          <a:srcRect/>
          <a:stretch>
            <a:fillRect/>
          </a:stretch>
        </p:blipFill>
        <p:spPr bwMode="auto">
          <a:xfrm>
            <a:off x="5364088" y="332656"/>
            <a:ext cx="3148012" cy="2263775"/>
          </a:xfrm>
          <a:prstGeom prst="rect">
            <a:avLst/>
          </a:prstGeom>
          <a:noFill/>
          <a:ln w="9525">
            <a:noFill/>
            <a:miter lim="800000"/>
            <a:headEnd/>
            <a:tailEnd/>
          </a:ln>
        </p:spPr>
      </p:pic>
      <p:sp>
        <p:nvSpPr>
          <p:cNvPr id="5" name="Up-Down Arrow 4"/>
          <p:cNvSpPr/>
          <p:nvPr/>
        </p:nvSpPr>
        <p:spPr>
          <a:xfrm>
            <a:off x="4496711" y="2630678"/>
            <a:ext cx="1008062" cy="3096344"/>
          </a:xfrm>
          <a:prstGeom prst="up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6389" name="TextBox 5"/>
          <p:cNvSpPr txBox="1">
            <a:spLocks noChangeArrowheads="1"/>
          </p:cNvSpPr>
          <p:nvPr/>
        </p:nvSpPr>
        <p:spPr bwMode="auto">
          <a:xfrm>
            <a:off x="5652119" y="2772792"/>
            <a:ext cx="2951163" cy="584200"/>
          </a:xfrm>
          <a:prstGeom prst="rect">
            <a:avLst/>
          </a:prstGeom>
          <a:noFill/>
          <a:ln w="9525">
            <a:noFill/>
            <a:miter lim="800000"/>
            <a:headEnd/>
            <a:tailEnd/>
          </a:ln>
        </p:spPr>
        <p:txBody>
          <a:bodyPr>
            <a:spAutoFit/>
          </a:bodyPr>
          <a:lstStyle/>
          <a:p>
            <a:r>
              <a:rPr lang="en-GB" sz="3200" dirty="0">
                <a:latin typeface="Segoe Print"/>
              </a:rPr>
              <a:t>Shallow Level</a:t>
            </a:r>
          </a:p>
        </p:txBody>
      </p:sp>
      <p:sp>
        <p:nvSpPr>
          <p:cNvPr id="16390" name="TextBox 6"/>
          <p:cNvSpPr txBox="1">
            <a:spLocks noChangeArrowheads="1"/>
          </p:cNvSpPr>
          <p:nvPr/>
        </p:nvSpPr>
        <p:spPr bwMode="auto">
          <a:xfrm>
            <a:off x="5713337" y="5005040"/>
            <a:ext cx="2449513" cy="584200"/>
          </a:xfrm>
          <a:prstGeom prst="rect">
            <a:avLst/>
          </a:prstGeom>
          <a:noFill/>
          <a:ln w="9525">
            <a:noFill/>
            <a:miter lim="800000"/>
            <a:headEnd/>
            <a:tailEnd/>
          </a:ln>
        </p:spPr>
        <p:txBody>
          <a:bodyPr>
            <a:spAutoFit/>
          </a:bodyPr>
          <a:lstStyle/>
          <a:p>
            <a:r>
              <a:rPr lang="en-GB" sz="3200" dirty="0">
                <a:latin typeface="Segoe Print"/>
              </a:rPr>
              <a:t>Deep Level</a:t>
            </a:r>
          </a:p>
        </p:txBody>
      </p:sp>
    </p:spTree>
    <p:extLst>
      <p:ext uri="{BB962C8B-B14F-4D97-AF65-F5344CB8AC3E}">
        <p14:creationId xmlns:p14="http://schemas.microsoft.com/office/powerpoint/2010/main" val="907129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b="1" u="sng" dirty="0" smtClean="0">
                <a:latin typeface="Aharoni" pitchFamily="2" charset="-79"/>
                <a:cs typeface="Aharoni" pitchFamily="2" charset="-79"/>
              </a:rPr>
              <a:t>Compliance</a:t>
            </a:r>
            <a:endParaRPr lang="en-GB" b="1" u="sng" dirty="0">
              <a:latin typeface="Aharoni" pitchFamily="2" charset="-79"/>
              <a:cs typeface="Aharoni" pitchFamily="2" charset="-79"/>
            </a:endParaRPr>
          </a:p>
        </p:txBody>
      </p:sp>
      <p:sp>
        <p:nvSpPr>
          <p:cNvPr id="17410" name="Content Placeholder 2"/>
          <p:cNvSpPr>
            <a:spLocks noGrp="1"/>
          </p:cNvSpPr>
          <p:nvPr>
            <p:ph sz="quarter" idx="1"/>
          </p:nvPr>
        </p:nvSpPr>
        <p:spPr>
          <a:xfrm>
            <a:off x="457200" y="1600200"/>
            <a:ext cx="8147248" cy="4873625"/>
          </a:xfrm>
        </p:spPr>
        <p:txBody>
          <a:bodyPr/>
          <a:lstStyle/>
          <a:p>
            <a:pPr marL="457200" indent="-457200" eaLnBrk="1" hangingPunct="1"/>
            <a:r>
              <a:rPr lang="en-GB" dirty="0" smtClean="0">
                <a:latin typeface="Segoe Print"/>
                <a:ea typeface="Miriam"/>
                <a:cs typeface="Miriam"/>
              </a:rPr>
              <a:t>The person conforms </a:t>
            </a:r>
          </a:p>
          <a:p>
            <a:pPr marL="0" indent="0" eaLnBrk="1" hangingPunct="1">
              <a:buNone/>
            </a:pPr>
            <a:r>
              <a:rPr lang="en-GB" dirty="0" smtClean="0">
                <a:solidFill>
                  <a:schemeClr val="hlink"/>
                </a:solidFill>
                <a:latin typeface="Segoe Print"/>
                <a:ea typeface="Miriam"/>
                <a:cs typeface="Miriam"/>
              </a:rPr>
              <a:t>publicly</a:t>
            </a:r>
            <a:r>
              <a:rPr lang="en-GB" dirty="0" smtClean="0">
                <a:latin typeface="Segoe Print"/>
                <a:ea typeface="Miriam"/>
                <a:cs typeface="Miriam"/>
              </a:rPr>
              <a:t> but continues</a:t>
            </a:r>
          </a:p>
          <a:p>
            <a:pPr marL="0" indent="0" eaLnBrk="1" hangingPunct="1">
              <a:buNone/>
            </a:pPr>
            <a:r>
              <a:rPr lang="en-GB" dirty="0" smtClean="0">
                <a:latin typeface="Segoe Print"/>
                <a:ea typeface="Miriam"/>
                <a:cs typeface="Miriam"/>
              </a:rPr>
              <a:t> privately to disagree</a:t>
            </a:r>
          </a:p>
          <a:p>
            <a:pPr marL="457200" indent="-457200" eaLnBrk="1" hangingPunct="1"/>
            <a:r>
              <a:rPr lang="en-GB" dirty="0" smtClean="0">
                <a:latin typeface="Segoe Print"/>
                <a:ea typeface="Miriam"/>
                <a:cs typeface="Miriam"/>
              </a:rPr>
              <a:t>It is the </a:t>
            </a:r>
            <a:r>
              <a:rPr lang="en-GB" dirty="0" smtClean="0">
                <a:solidFill>
                  <a:schemeClr val="hlink"/>
                </a:solidFill>
                <a:latin typeface="Segoe Print"/>
                <a:ea typeface="Miriam"/>
                <a:cs typeface="Miriam"/>
              </a:rPr>
              <a:t>shallowest</a:t>
            </a:r>
            <a:r>
              <a:rPr lang="en-GB" dirty="0" smtClean="0">
                <a:latin typeface="Segoe Print"/>
                <a:ea typeface="Miriam"/>
                <a:cs typeface="Miriam"/>
              </a:rPr>
              <a:t> form of conformity</a:t>
            </a:r>
            <a:endParaRPr lang="en-GB" b="1" dirty="0" smtClean="0">
              <a:latin typeface="Segoe Print"/>
            </a:endParaRPr>
          </a:p>
          <a:p>
            <a:pPr marL="457200" indent="-457200" eaLnBrk="1" hangingPunct="1">
              <a:buFont typeface="Wingdings" pitchFamily="2" charset="2"/>
              <a:buNone/>
            </a:pPr>
            <a:r>
              <a:rPr lang="en-GB" b="1" u="sng" dirty="0" smtClean="0">
                <a:solidFill>
                  <a:schemeClr val="accent2"/>
                </a:solidFill>
                <a:latin typeface="Segoe Print"/>
              </a:rPr>
              <a:t>Example</a:t>
            </a:r>
          </a:p>
          <a:p>
            <a:pPr marL="457200" indent="-457200" eaLnBrk="1" hangingPunct="1"/>
            <a:r>
              <a:rPr lang="en-GB" dirty="0" smtClean="0">
                <a:latin typeface="Segoe Print"/>
              </a:rPr>
              <a:t>A person might laugh at the joke that others are	laughing at while privately	not finding it very funny</a:t>
            </a:r>
            <a:endParaRPr lang="en-GB" dirty="0" smtClean="0"/>
          </a:p>
        </p:txBody>
      </p:sp>
      <p:pic>
        <p:nvPicPr>
          <p:cNvPr id="17411" name="Picture 2"/>
          <p:cNvPicPr>
            <a:picLocks noChangeAspect="1" noChangeArrowheads="1"/>
          </p:cNvPicPr>
          <p:nvPr/>
        </p:nvPicPr>
        <p:blipFill>
          <a:blip r:embed="rId3" cstate="print"/>
          <a:srcRect/>
          <a:stretch>
            <a:fillRect/>
          </a:stretch>
        </p:blipFill>
        <p:spPr bwMode="auto">
          <a:xfrm>
            <a:off x="6494462" y="547756"/>
            <a:ext cx="2649538" cy="2636837"/>
          </a:xfrm>
          <a:prstGeom prst="rect">
            <a:avLst/>
          </a:prstGeom>
          <a:noFill/>
          <a:ln w="9525">
            <a:noFill/>
            <a:miter lim="800000"/>
            <a:headEnd/>
            <a:tailEnd/>
          </a:ln>
        </p:spPr>
      </p:pic>
    </p:spTree>
    <p:extLst>
      <p:ext uri="{BB962C8B-B14F-4D97-AF65-F5344CB8AC3E}">
        <p14:creationId xmlns:p14="http://schemas.microsoft.com/office/powerpoint/2010/main" val="541706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b="1" u="sng" dirty="0" smtClean="0">
                <a:latin typeface="Aharoni" pitchFamily="2" charset="-79"/>
                <a:cs typeface="Aharoni" pitchFamily="2" charset="-79"/>
              </a:rPr>
              <a:t>Identification</a:t>
            </a:r>
            <a:endParaRPr lang="en-GB" b="1" u="sng" dirty="0">
              <a:latin typeface="Aharoni" pitchFamily="2" charset="-79"/>
              <a:cs typeface="Aharoni" pitchFamily="2" charset="-79"/>
            </a:endParaRPr>
          </a:p>
        </p:txBody>
      </p:sp>
      <p:sp>
        <p:nvSpPr>
          <p:cNvPr id="18434" name="Content Placeholder 2"/>
          <p:cNvSpPr>
            <a:spLocks noGrp="1"/>
          </p:cNvSpPr>
          <p:nvPr>
            <p:ph sz="quarter" idx="1"/>
          </p:nvPr>
        </p:nvSpPr>
        <p:spPr>
          <a:xfrm>
            <a:off x="179512" y="1052736"/>
            <a:ext cx="7467600" cy="4873625"/>
          </a:xfrm>
        </p:spPr>
        <p:txBody>
          <a:bodyPr/>
          <a:lstStyle/>
          <a:p>
            <a:pPr marL="457200" indent="-457200" eaLnBrk="1" hangingPunct="1"/>
            <a:r>
              <a:rPr lang="en-GB" sz="2400" dirty="0" smtClean="0">
                <a:latin typeface="Segoe Print"/>
                <a:ea typeface="Miriam"/>
                <a:cs typeface="Miriam"/>
              </a:rPr>
              <a:t>The person conforms </a:t>
            </a:r>
            <a:r>
              <a:rPr lang="en-GB" sz="2400" dirty="0" smtClean="0">
                <a:solidFill>
                  <a:schemeClr val="hlink"/>
                </a:solidFill>
                <a:latin typeface="Segoe Print"/>
                <a:ea typeface="Miriam"/>
                <a:cs typeface="Miriam"/>
              </a:rPr>
              <a:t>publicly</a:t>
            </a:r>
            <a:r>
              <a:rPr lang="en-GB" sz="2400" dirty="0" smtClean="0">
                <a:latin typeface="Segoe Print"/>
                <a:ea typeface="Miriam"/>
                <a:cs typeface="Miriam"/>
              </a:rPr>
              <a:t> as well as </a:t>
            </a:r>
            <a:r>
              <a:rPr lang="en-GB" sz="2400" dirty="0" smtClean="0">
                <a:solidFill>
                  <a:schemeClr val="hlink"/>
                </a:solidFill>
                <a:latin typeface="Segoe Print"/>
                <a:ea typeface="Miriam"/>
                <a:cs typeface="Miriam"/>
              </a:rPr>
              <a:t>privately </a:t>
            </a:r>
            <a:r>
              <a:rPr lang="en-GB" sz="2400" dirty="0" smtClean="0">
                <a:latin typeface="Segoe Print"/>
                <a:ea typeface="Miriam"/>
                <a:cs typeface="Miriam"/>
              </a:rPr>
              <a:t>because they have identified with the group and they feel a sense of group membership</a:t>
            </a:r>
          </a:p>
          <a:p>
            <a:pPr marL="457200" indent="-457200" eaLnBrk="1" hangingPunct="1"/>
            <a:r>
              <a:rPr lang="en-GB" sz="2400" dirty="0" smtClean="0">
                <a:latin typeface="Segoe Print"/>
                <a:ea typeface="Miriam"/>
                <a:cs typeface="Miriam"/>
              </a:rPr>
              <a:t>The change of belief or behaviour </a:t>
            </a:r>
            <a:r>
              <a:rPr lang="en-GB" sz="2400" dirty="0" smtClean="0">
                <a:latin typeface="Segoe Print"/>
              </a:rPr>
              <a:t>is often </a:t>
            </a:r>
            <a:r>
              <a:rPr lang="en-GB" sz="2400" dirty="0" smtClean="0">
                <a:solidFill>
                  <a:schemeClr val="hlink"/>
                </a:solidFill>
                <a:latin typeface="Segoe Print"/>
              </a:rPr>
              <a:t>temporary</a:t>
            </a:r>
          </a:p>
          <a:p>
            <a:pPr marL="457200" indent="-457200" eaLnBrk="1" hangingPunct="1">
              <a:buFont typeface="Wingdings" pitchFamily="2" charset="2"/>
              <a:buNone/>
            </a:pPr>
            <a:endParaRPr lang="en-GB" sz="2400" u="sng" dirty="0" smtClean="0">
              <a:solidFill>
                <a:schemeClr val="hlink"/>
              </a:solidFill>
              <a:latin typeface="Segoe Print"/>
            </a:endParaRPr>
          </a:p>
          <a:p>
            <a:pPr marL="457200" indent="-457200" eaLnBrk="1" hangingPunct="1">
              <a:buFont typeface="Wingdings" pitchFamily="2" charset="2"/>
              <a:buNone/>
            </a:pPr>
            <a:r>
              <a:rPr lang="en-GB" sz="2400" b="1" u="sng" dirty="0" smtClean="0">
                <a:solidFill>
                  <a:schemeClr val="accent2"/>
                </a:solidFill>
                <a:latin typeface="Segoe Print"/>
              </a:rPr>
              <a:t>Example</a:t>
            </a:r>
          </a:p>
          <a:p>
            <a:pPr marL="457200" indent="-457200" eaLnBrk="1" hangingPunct="1">
              <a:buFont typeface="Wingdings" pitchFamily="2" charset="2"/>
              <a:buNone/>
            </a:pPr>
            <a:endParaRPr lang="en-GB" sz="2400" dirty="0" smtClean="0">
              <a:solidFill>
                <a:schemeClr val="accent2"/>
              </a:solidFill>
              <a:latin typeface="Segoe Print"/>
            </a:endParaRPr>
          </a:p>
          <a:p>
            <a:pPr marL="457200" indent="-457200" eaLnBrk="1" hangingPunct="1"/>
            <a:r>
              <a:rPr lang="en-GB" sz="2400" dirty="0" smtClean="0">
                <a:latin typeface="Segoe Print"/>
              </a:rPr>
              <a:t>A person might support</a:t>
            </a:r>
          </a:p>
          <a:p>
            <a:pPr marL="457200" indent="-457200" eaLnBrk="1" hangingPunct="1">
              <a:buNone/>
            </a:pPr>
            <a:r>
              <a:rPr lang="en-GB" sz="2400" dirty="0" smtClean="0">
                <a:latin typeface="Segoe Print"/>
              </a:rPr>
              <a:t>	a new football team every</a:t>
            </a:r>
          </a:p>
          <a:p>
            <a:pPr marL="457200" indent="-457200" eaLnBrk="1" hangingPunct="1">
              <a:buFont typeface="Wingdings" pitchFamily="2" charset="2"/>
              <a:buNone/>
            </a:pPr>
            <a:r>
              <a:rPr lang="en-GB" sz="2400" dirty="0" smtClean="0">
                <a:latin typeface="Segoe Print"/>
              </a:rPr>
              <a:t>	time they move to a new town</a:t>
            </a:r>
          </a:p>
          <a:p>
            <a:pPr marL="457200" indent="-457200" eaLnBrk="1" hangingPunct="1"/>
            <a:endParaRPr lang="en-GB" sz="2400" dirty="0" smtClean="0">
              <a:latin typeface="Miriam"/>
              <a:ea typeface="Miriam"/>
              <a:cs typeface="Miriam"/>
            </a:endParaRPr>
          </a:p>
          <a:p>
            <a:pPr marL="457200" indent="-457200" eaLnBrk="1" hangingPunct="1"/>
            <a:endParaRPr lang="en-GB" sz="2400" dirty="0" smtClean="0"/>
          </a:p>
        </p:txBody>
      </p:sp>
      <p:pic>
        <p:nvPicPr>
          <p:cNvPr id="18435" name="Picture 2"/>
          <p:cNvPicPr>
            <a:picLocks noChangeAspect="1" noChangeArrowheads="1"/>
          </p:cNvPicPr>
          <p:nvPr/>
        </p:nvPicPr>
        <p:blipFill>
          <a:blip r:embed="rId3" cstate="print"/>
          <a:srcRect/>
          <a:stretch>
            <a:fillRect/>
          </a:stretch>
        </p:blipFill>
        <p:spPr bwMode="auto">
          <a:xfrm>
            <a:off x="5940152" y="3501008"/>
            <a:ext cx="3024336" cy="1895699"/>
          </a:xfrm>
          <a:prstGeom prst="rect">
            <a:avLst/>
          </a:prstGeom>
          <a:noFill/>
          <a:ln w="9525">
            <a:noFill/>
            <a:miter lim="800000"/>
            <a:headEnd/>
            <a:tailEnd/>
          </a:ln>
        </p:spPr>
      </p:pic>
    </p:spTree>
    <p:extLst>
      <p:ext uri="{BB962C8B-B14F-4D97-AF65-F5344CB8AC3E}">
        <p14:creationId xmlns:p14="http://schemas.microsoft.com/office/powerpoint/2010/main" val="484384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b="1" u="sng" dirty="0" smtClean="0">
                <a:latin typeface="Aharoni" pitchFamily="2" charset="-79"/>
                <a:cs typeface="Aharoni" pitchFamily="2" charset="-79"/>
              </a:rPr>
              <a:t>Internalisation</a:t>
            </a:r>
            <a:endParaRPr lang="en-GB" b="1" u="sng" dirty="0">
              <a:latin typeface="Aharoni" pitchFamily="2" charset="-79"/>
              <a:cs typeface="Aharoni" pitchFamily="2" charset="-79"/>
            </a:endParaRPr>
          </a:p>
        </p:txBody>
      </p:sp>
      <p:sp>
        <p:nvSpPr>
          <p:cNvPr id="19458" name="Content Placeholder 2"/>
          <p:cNvSpPr>
            <a:spLocks noGrp="1"/>
          </p:cNvSpPr>
          <p:nvPr>
            <p:ph sz="quarter" idx="1"/>
          </p:nvPr>
        </p:nvSpPr>
        <p:spPr>
          <a:xfrm>
            <a:off x="251520" y="1196752"/>
            <a:ext cx="7467600" cy="4873625"/>
          </a:xfrm>
        </p:spPr>
        <p:txBody>
          <a:bodyPr/>
          <a:lstStyle/>
          <a:p>
            <a:pPr marL="457200" indent="-457200" eaLnBrk="1" hangingPunct="1"/>
            <a:r>
              <a:rPr lang="en-GB" sz="2400" dirty="0" smtClean="0">
                <a:latin typeface="Segoe Print"/>
                <a:ea typeface="Miriam"/>
                <a:cs typeface="Miriam"/>
              </a:rPr>
              <a:t>The person conforms </a:t>
            </a:r>
            <a:r>
              <a:rPr lang="en-GB" sz="2400" dirty="0" smtClean="0">
                <a:solidFill>
                  <a:schemeClr val="hlink"/>
                </a:solidFill>
                <a:latin typeface="Segoe Print"/>
                <a:ea typeface="Miriam"/>
                <a:cs typeface="Miriam"/>
              </a:rPr>
              <a:t>publicly</a:t>
            </a:r>
            <a:r>
              <a:rPr lang="en-GB" sz="2400" dirty="0" smtClean="0">
                <a:latin typeface="Segoe Print"/>
                <a:ea typeface="Miriam"/>
                <a:cs typeface="Miriam"/>
              </a:rPr>
              <a:t> and </a:t>
            </a:r>
            <a:r>
              <a:rPr lang="en-GB" sz="2400" dirty="0" smtClean="0">
                <a:solidFill>
                  <a:schemeClr val="hlink"/>
                </a:solidFill>
                <a:latin typeface="Segoe Print"/>
                <a:ea typeface="Miriam"/>
                <a:cs typeface="Miriam"/>
              </a:rPr>
              <a:t>privately </a:t>
            </a:r>
            <a:r>
              <a:rPr lang="en-GB" sz="2400" dirty="0" smtClean="0">
                <a:latin typeface="Segoe Print"/>
                <a:ea typeface="Miriam"/>
                <a:cs typeface="Miriam"/>
              </a:rPr>
              <a:t>because they have internalised and accepted the views of the group</a:t>
            </a:r>
          </a:p>
          <a:p>
            <a:pPr marL="457200" indent="-457200" eaLnBrk="1" hangingPunct="1"/>
            <a:r>
              <a:rPr lang="en-GB" sz="2400" dirty="0" smtClean="0">
                <a:latin typeface="Segoe Print"/>
                <a:ea typeface="Miriam"/>
                <a:cs typeface="Miriam"/>
              </a:rPr>
              <a:t>It is the </a:t>
            </a:r>
            <a:r>
              <a:rPr lang="en-GB" sz="2400" dirty="0" smtClean="0">
                <a:solidFill>
                  <a:schemeClr val="hlink"/>
                </a:solidFill>
                <a:latin typeface="Segoe Print"/>
                <a:ea typeface="Miriam"/>
                <a:cs typeface="Miriam"/>
              </a:rPr>
              <a:t>deepest</a:t>
            </a:r>
            <a:r>
              <a:rPr lang="en-GB" sz="2400" dirty="0" smtClean="0">
                <a:latin typeface="Segoe Print"/>
                <a:ea typeface="Miriam"/>
                <a:cs typeface="Miriam"/>
              </a:rPr>
              <a:t> form of conformity</a:t>
            </a:r>
          </a:p>
          <a:p>
            <a:pPr marL="457200" indent="-457200" eaLnBrk="1" hangingPunct="1"/>
            <a:endParaRPr lang="en-GB" sz="2400" b="1" u="sng" dirty="0" smtClean="0">
              <a:latin typeface="Segoe Print"/>
              <a:ea typeface="Miriam"/>
              <a:cs typeface="Miriam"/>
            </a:endParaRPr>
          </a:p>
          <a:p>
            <a:pPr marL="457200" indent="-457200" eaLnBrk="1" hangingPunct="1">
              <a:buFont typeface="Wingdings" pitchFamily="2" charset="2"/>
              <a:buNone/>
            </a:pPr>
            <a:r>
              <a:rPr lang="en-GB" sz="2400" b="1" u="sng" dirty="0" smtClean="0">
                <a:solidFill>
                  <a:schemeClr val="accent2"/>
                </a:solidFill>
                <a:latin typeface="Segoe Print"/>
                <a:ea typeface="Miriam"/>
                <a:cs typeface="Miriam"/>
              </a:rPr>
              <a:t>Example</a:t>
            </a:r>
          </a:p>
          <a:p>
            <a:pPr marL="457200" indent="-457200" eaLnBrk="1" hangingPunct="1"/>
            <a:r>
              <a:rPr lang="en-GB" sz="2400" dirty="0" smtClean="0">
                <a:latin typeface="Segoe Print"/>
                <a:ea typeface="Miriam"/>
                <a:cs typeface="Miriam"/>
              </a:rPr>
              <a:t>A person may become</a:t>
            </a:r>
          </a:p>
          <a:p>
            <a:pPr marL="457200" indent="-457200" eaLnBrk="1" hangingPunct="1">
              <a:buFont typeface="Wingdings" pitchFamily="2" charset="2"/>
              <a:buNone/>
            </a:pPr>
            <a:r>
              <a:rPr lang="en-GB" sz="2400" dirty="0" smtClean="0">
                <a:latin typeface="Segoe Print"/>
                <a:ea typeface="Miriam"/>
                <a:cs typeface="Miriam"/>
              </a:rPr>
              <a:t>	a vegetarian after sharing</a:t>
            </a:r>
          </a:p>
          <a:p>
            <a:pPr marL="457200" indent="-457200" eaLnBrk="1" hangingPunct="1">
              <a:buFont typeface="Wingdings" pitchFamily="2" charset="2"/>
              <a:buNone/>
            </a:pPr>
            <a:r>
              <a:rPr lang="en-GB" sz="2400" dirty="0" smtClean="0">
                <a:latin typeface="Segoe Print"/>
                <a:ea typeface="Miriam"/>
                <a:cs typeface="Miriam"/>
              </a:rPr>
              <a:t>	a flat with a group of</a:t>
            </a:r>
          </a:p>
          <a:p>
            <a:pPr marL="457200" indent="-457200" eaLnBrk="1" hangingPunct="1">
              <a:buFont typeface="Wingdings" pitchFamily="2" charset="2"/>
              <a:buNone/>
            </a:pPr>
            <a:r>
              <a:rPr lang="en-GB" sz="2400" dirty="0" smtClean="0">
                <a:latin typeface="Segoe Print"/>
                <a:ea typeface="Miriam"/>
                <a:cs typeface="Miriam"/>
              </a:rPr>
              <a:t>	vegetarians at university</a:t>
            </a:r>
          </a:p>
          <a:p>
            <a:pPr marL="457200" indent="-457200" eaLnBrk="1" hangingPunct="1"/>
            <a:endParaRPr lang="en-GB" sz="2400" dirty="0" smtClean="0"/>
          </a:p>
        </p:txBody>
      </p:sp>
      <p:pic>
        <p:nvPicPr>
          <p:cNvPr id="19459" name="Picture 2"/>
          <p:cNvPicPr>
            <a:picLocks noChangeAspect="1" noChangeArrowheads="1"/>
          </p:cNvPicPr>
          <p:nvPr/>
        </p:nvPicPr>
        <p:blipFill>
          <a:blip r:embed="rId3" cstate="print"/>
          <a:srcRect/>
          <a:stretch>
            <a:fillRect/>
          </a:stretch>
        </p:blipFill>
        <p:spPr bwMode="auto">
          <a:xfrm>
            <a:off x="5724128" y="3284984"/>
            <a:ext cx="2790825" cy="2790825"/>
          </a:xfrm>
          <a:prstGeom prst="rect">
            <a:avLst/>
          </a:prstGeom>
          <a:noFill/>
          <a:ln w="9525">
            <a:noFill/>
            <a:miter lim="800000"/>
            <a:headEnd/>
            <a:tailEnd/>
          </a:ln>
        </p:spPr>
      </p:pic>
    </p:spTree>
    <p:extLst>
      <p:ext uri="{BB962C8B-B14F-4D97-AF65-F5344CB8AC3E}">
        <p14:creationId xmlns:p14="http://schemas.microsoft.com/office/powerpoint/2010/main" val="219835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561975"/>
          </a:xfrm>
        </p:spPr>
        <p:txBody>
          <a:bodyPr/>
          <a:lstStyle/>
          <a:p>
            <a:pPr eaLnBrk="1" fontAlgn="auto" hangingPunct="1">
              <a:spcAft>
                <a:spcPts val="0"/>
              </a:spcAft>
              <a:defRPr/>
            </a:pPr>
            <a:r>
              <a:rPr lang="en-GB" b="1" u="sng" dirty="0" smtClean="0">
                <a:latin typeface="Aharoni" pitchFamily="2" charset="-79"/>
                <a:cs typeface="Aharoni" pitchFamily="2" charset="-79"/>
              </a:rPr>
              <a:t>How can we explain conformity?</a:t>
            </a:r>
            <a:endParaRPr lang="en-GB" b="1" u="sng" dirty="0">
              <a:latin typeface="Aharoni" pitchFamily="2" charset="-79"/>
              <a:cs typeface="Aharoni" pitchFamily="2" charset="-79"/>
            </a:endParaRPr>
          </a:p>
        </p:txBody>
      </p:sp>
      <p:sp>
        <p:nvSpPr>
          <p:cNvPr id="20483" name="Text Box 4"/>
          <p:cNvSpPr txBox="1">
            <a:spLocks noChangeArrowheads="1"/>
          </p:cNvSpPr>
          <p:nvPr/>
        </p:nvSpPr>
        <p:spPr bwMode="auto">
          <a:xfrm>
            <a:off x="395536" y="1052736"/>
            <a:ext cx="5616277" cy="2400657"/>
          </a:xfrm>
          <a:prstGeom prst="rect">
            <a:avLst/>
          </a:prstGeom>
          <a:solidFill>
            <a:schemeClr val="bg2"/>
          </a:solidFill>
          <a:ln w="9525">
            <a:noFill/>
            <a:miter lim="800000"/>
            <a:headEnd/>
            <a:tailEnd/>
          </a:ln>
        </p:spPr>
        <p:txBody>
          <a:bodyPr wrap="square">
            <a:spAutoFit/>
          </a:bodyPr>
          <a:lstStyle/>
          <a:p>
            <a:pPr algn="ctr">
              <a:spcBef>
                <a:spcPct val="50000"/>
              </a:spcBef>
            </a:pPr>
            <a:r>
              <a:rPr lang="en-GB" sz="2000" i="1" u="sng" dirty="0">
                <a:latin typeface="Segoe Print"/>
              </a:rPr>
              <a:t>Normative Social Influence</a:t>
            </a:r>
          </a:p>
          <a:p>
            <a:pPr>
              <a:spcBef>
                <a:spcPct val="50000"/>
              </a:spcBef>
            </a:pPr>
            <a:r>
              <a:rPr lang="en-GB" sz="2000" dirty="0">
                <a:latin typeface="Segoe Print"/>
              </a:rPr>
              <a:t>This occurs when we wish to be liked by the majority group, so we go along with them even though we may not agree with them. This is really just following the crowd in order to fit in with the </a:t>
            </a:r>
            <a:r>
              <a:rPr lang="en-GB" sz="2000" dirty="0"/>
              <a:t>‘</a:t>
            </a:r>
            <a:r>
              <a:rPr lang="en-GB" sz="2000" dirty="0">
                <a:latin typeface="Segoe Print"/>
              </a:rPr>
              <a:t>norm</a:t>
            </a:r>
            <a:r>
              <a:rPr lang="en-GB" sz="2000" dirty="0"/>
              <a:t>’</a:t>
            </a:r>
            <a:r>
              <a:rPr lang="en-GB" sz="2000" dirty="0">
                <a:latin typeface="Segoe Print"/>
              </a:rPr>
              <a:t> and be liked by the group.</a:t>
            </a:r>
          </a:p>
        </p:txBody>
      </p:sp>
      <p:sp>
        <p:nvSpPr>
          <p:cNvPr id="20484" name="Text Box 5"/>
          <p:cNvSpPr txBox="1">
            <a:spLocks noChangeArrowheads="1"/>
          </p:cNvSpPr>
          <p:nvPr/>
        </p:nvSpPr>
        <p:spPr bwMode="auto">
          <a:xfrm>
            <a:off x="395536" y="3645024"/>
            <a:ext cx="5616277" cy="2400657"/>
          </a:xfrm>
          <a:prstGeom prst="rect">
            <a:avLst/>
          </a:prstGeom>
          <a:solidFill>
            <a:schemeClr val="bg2"/>
          </a:solidFill>
          <a:ln w="9525">
            <a:noFill/>
            <a:miter lim="800000"/>
            <a:headEnd/>
            <a:tailEnd/>
          </a:ln>
        </p:spPr>
        <p:txBody>
          <a:bodyPr wrap="square">
            <a:spAutoFit/>
          </a:bodyPr>
          <a:lstStyle/>
          <a:p>
            <a:pPr algn="ctr">
              <a:spcBef>
                <a:spcPct val="50000"/>
              </a:spcBef>
            </a:pPr>
            <a:r>
              <a:rPr lang="en-GB" sz="2000" i="1" u="sng" dirty="0">
                <a:latin typeface="Segoe Print"/>
              </a:rPr>
              <a:t>Informational Social Influence</a:t>
            </a:r>
          </a:p>
          <a:p>
            <a:pPr>
              <a:spcBef>
                <a:spcPct val="50000"/>
              </a:spcBef>
            </a:pPr>
            <a:r>
              <a:rPr lang="en-GB" sz="2000" dirty="0">
                <a:latin typeface="Segoe Print"/>
              </a:rPr>
              <a:t>This occurs when we look to the majority group for information as we are unsure about the way in which to behave. A person will conform because they genuinely believe the majority to be right as we look to them for the right answer.</a:t>
            </a:r>
          </a:p>
        </p:txBody>
      </p:sp>
      <p:pic>
        <p:nvPicPr>
          <p:cNvPr id="1026" name="Picture 2"/>
          <p:cNvPicPr>
            <a:picLocks noChangeAspect="1" noChangeArrowheads="1"/>
          </p:cNvPicPr>
          <p:nvPr/>
        </p:nvPicPr>
        <p:blipFill>
          <a:blip r:embed="rId3" cstate="print"/>
          <a:srcRect/>
          <a:stretch>
            <a:fillRect/>
          </a:stretch>
        </p:blipFill>
        <p:spPr bwMode="auto">
          <a:xfrm>
            <a:off x="6156176" y="1268760"/>
            <a:ext cx="2448272" cy="1944216"/>
          </a:xfrm>
          <a:prstGeom prst="rect">
            <a:avLst/>
          </a:prstGeom>
          <a:noFill/>
          <a:ln w="9525">
            <a:noFill/>
            <a:miter lim="800000"/>
            <a:headEnd/>
            <a:tailEnd/>
          </a:ln>
        </p:spPr>
      </p:pic>
      <p:pic>
        <p:nvPicPr>
          <p:cNvPr id="3" name="Picture 2"/>
          <p:cNvPicPr>
            <a:picLocks noChangeAspect="1" noChangeArrowheads="1"/>
          </p:cNvPicPr>
          <p:nvPr/>
        </p:nvPicPr>
        <p:blipFill>
          <a:blip r:embed="rId4" cstate="print"/>
          <a:srcRect/>
          <a:stretch>
            <a:fillRect/>
          </a:stretch>
        </p:blipFill>
        <p:spPr bwMode="auto">
          <a:xfrm>
            <a:off x="6156176" y="3789040"/>
            <a:ext cx="2466975" cy="1847850"/>
          </a:xfrm>
          <a:prstGeom prst="rect">
            <a:avLst/>
          </a:prstGeom>
          <a:noFill/>
          <a:ln w="9525">
            <a:noFill/>
            <a:miter lim="800000"/>
            <a:headEnd/>
            <a:tailEnd/>
          </a:ln>
        </p:spPr>
      </p:pic>
    </p:spTree>
    <p:extLst>
      <p:ext uri="{BB962C8B-B14F-4D97-AF65-F5344CB8AC3E}">
        <p14:creationId xmlns:p14="http://schemas.microsoft.com/office/powerpoint/2010/main" val="25185300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Asch’ further studies</a:t>
            </a:r>
            <a:endParaRPr lang="en-GB" dirty="0"/>
          </a:p>
        </p:txBody>
      </p:sp>
      <p:sp>
        <p:nvSpPr>
          <p:cNvPr id="3" name="TextBox 2"/>
          <p:cNvSpPr txBox="1"/>
          <p:nvPr/>
        </p:nvSpPr>
        <p:spPr>
          <a:xfrm>
            <a:off x="611560" y="1412776"/>
            <a:ext cx="7704856" cy="2554545"/>
          </a:xfrm>
          <a:prstGeom prst="rect">
            <a:avLst/>
          </a:prstGeom>
          <a:noFill/>
        </p:spPr>
        <p:txBody>
          <a:bodyPr wrap="square" rtlCol="0">
            <a:spAutoFit/>
          </a:bodyPr>
          <a:lstStyle/>
          <a:p>
            <a:pPr marL="285750" indent="-285750">
              <a:buFontTx/>
              <a:buChar char="-"/>
            </a:pPr>
            <a:r>
              <a:rPr lang="en-GB" sz="3200" dirty="0" smtClean="0"/>
              <a:t>Difficulty of Task</a:t>
            </a:r>
          </a:p>
          <a:p>
            <a:pPr marL="285750" indent="-285750">
              <a:buFontTx/>
              <a:buChar char="-"/>
            </a:pPr>
            <a:endParaRPr lang="en-GB" sz="3200" dirty="0"/>
          </a:p>
          <a:p>
            <a:pPr marL="285750" indent="-285750">
              <a:buFontTx/>
              <a:buChar char="-"/>
            </a:pPr>
            <a:r>
              <a:rPr lang="en-GB" sz="3200" dirty="0" smtClean="0"/>
              <a:t>Size of the majority</a:t>
            </a:r>
          </a:p>
          <a:p>
            <a:pPr marL="285750" indent="-285750">
              <a:buFontTx/>
              <a:buChar char="-"/>
            </a:pPr>
            <a:endParaRPr lang="en-GB" sz="3200" dirty="0"/>
          </a:p>
          <a:p>
            <a:pPr marL="285750" indent="-285750">
              <a:buFontTx/>
              <a:buChar char="-"/>
            </a:pPr>
            <a:r>
              <a:rPr lang="en-GB" sz="3200" dirty="0" smtClean="0"/>
              <a:t>Unanimity of the majority</a:t>
            </a:r>
            <a:endParaRPr lang="en-GB" sz="3200" dirty="0"/>
          </a:p>
        </p:txBody>
      </p:sp>
    </p:spTree>
    <p:extLst>
      <p:ext uri="{BB962C8B-B14F-4D97-AF65-F5344CB8AC3E}">
        <p14:creationId xmlns:p14="http://schemas.microsoft.com/office/powerpoint/2010/main" val="3425186297"/>
      </p:ext>
    </p:extLst>
  </p:cSld>
  <p:clrMapOvr>
    <a:masterClrMapping/>
  </p:clrMapOvr>
</p:sld>
</file>

<file path=ppt/theme/theme1.xml><?xml version="1.0" encoding="utf-8"?>
<a:theme xmlns:a="http://schemas.openxmlformats.org/drawingml/2006/main" name="Teamwork_0510">
  <a:themeElements>
    <a:clrScheme name="Radar_am_25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fontScheme name="Radar_am_25">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Radar_am_25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Radar_am_25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Radar_am_25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Radar_am_25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Radar_am_25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Radar_am_25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Radar_am_25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Radar_am_25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Radar_am_25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Radar_am_25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Radar_am_25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Radar_am_25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Teamwork_0510</Template>
  <TotalTime>121</TotalTime>
  <Words>511</Words>
  <Application>Microsoft Office PowerPoint</Application>
  <PresentationFormat>On-screen Show (4:3)</PresentationFormat>
  <Paragraphs>112</Paragraphs>
  <Slides>14</Slides>
  <Notes>13</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14</vt:i4>
      </vt:variant>
    </vt:vector>
  </HeadingPairs>
  <TitlesOfParts>
    <vt:vector size="27" baseType="lpstr">
      <vt:lpstr>Batang</vt:lpstr>
      <vt:lpstr>Aharoni</vt:lpstr>
      <vt:lpstr>Arial</vt:lpstr>
      <vt:lpstr>Calibri</vt:lpstr>
      <vt:lpstr>Century Schoolbook</vt:lpstr>
      <vt:lpstr>Gill Sans MT</vt:lpstr>
      <vt:lpstr>Kristen ITC</vt:lpstr>
      <vt:lpstr>Miriam</vt:lpstr>
      <vt:lpstr>Segoe Print</vt:lpstr>
      <vt:lpstr>Snap ITC</vt:lpstr>
      <vt:lpstr>Times New Roman</vt:lpstr>
      <vt:lpstr>Wingdings</vt:lpstr>
      <vt:lpstr>Teamwork_0510</vt:lpstr>
      <vt:lpstr>Social Influence</vt:lpstr>
      <vt:lpstr>Social Psychology</vt:lpstr>
      <vt:lpstr>Why do people conform?</vt:lpstr>
      <vt:lpstr>Social Influence</vt:lpstr>
      <vt:lpstr>Conformity (Majority Influence)</vt:lpstr>
      <vt:lpstr>Learning Objectives</vt:lpstr>
      <vt:lpstr>Watch the Asch experiment (1956) – complete the table</vt:lpstr>
      <vt:lpstr>Watch the Asch experiment (1956)</vt:lpstr>
      <vt:lpstr>Kelman (1958)</vt:lpstr>
      <vt:lpstr>Compliance</vt:lpstr>
      <vt:lpstr>Identification</vt:lpstr>
      <vt:lpstr>Internalisation</vt:lpstr>
      <vt:lpstr>How can we explain conformity?</vt:lpstr>
      <vt:lpstr>Asch’ further studies</vt:lpstr>
    </vt:vector>
  </TitlesOfParts>
  <Company>Grizli777</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Influence</dc:title>
  <dc:creator>Amy</dc:creator>
  <cp:lastModifiedBy>Felicity Page</cp:lastModifiedBy>
  <cp:revision>27</cp:revision>
  <dcterms:created xsi:type="dcterms:W3CDTF">2011-10-29T13:25:29Z</dcterms:created>
  <dcterms:modified xsi:type="dcterms:W3CDTF">2016-02-19T13:07:01Z</dcterms:modified>
</cp:coreProperties>
</file>