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43"/>
  </p:notesMasterIdLst>
  <p:sldIdLst>
    <p:sldId id="256" r:id="rId5"/>
    <p:sldId id="283" r:id="rId6"/>
    <p:sldId id="284" r:id="rId7"/>
    <p:sldId id="285" r:id="rId8"/>
    <p:sldId id="286" r:id="rId9"/>
    <p:sldId id="288" r:id="rId10"/>
    <p:sldId id="287" r:id="rId11"/>
    <p:sldId id="260" r:id="rId12"/>
    <p:sldId id="259" r:id="rId13"/>
    <p:sldId id="289" r:id="rId14"/>
    <p:sldId id="261" r:id="rId15"/>
    <p:sldId id="290" r:id="rId16"/>
    <p:sldId id="271" r:id="rId17"/>
    <p:sldId id="264" r:id="rId18"/>
    <p:sldId id="263" r:id="rId19"/>
    <p:sldId id="292" r:id="rId20"/>
    <p:sldId id="293" r:id="rId21"/>
    <p:sldId id="294" r:id="rId22"/>
    <p:sldId id="272" r:id="rId23"/>
    <p:sldId id="265" r:id="rId24"/>
    <p:sldId id="273" r:id="rId25"/>
    <p:sldId id="266" r:id="rId26"/>
    <p:sldId id="267" r:id="rId27"/>
    <p:sldId id="268" r:id="rId28"/>
    <p:sldId id="274" r:id="rId29"/>
    <p:sldId id="275" r:id="rId30"/>
    <p:sldId id="296" r:id="rId31"/>
    <p:sldId id="297" r:id="rId32"/>
    <p:sldId id="299" r:id="rId33"/>
    <p:sldId id="300" r:id="rId34"/>
    <p:sldId id="295" r:id="rId35"/>
    <p:sldId id="269" r:id="rId36"/>
    <p:sldId id="280" r:id="rId37"/>
    <p:sldId id="276" r:id="rId38"/>
    <p:sldId id="281" r:id="rId39"/>
    <p:sldId id="278" r:id="rId40"/>
    <p:sldId id="282" r:id="rId41"/>
    <p:sldId id="291"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6E3F90-B775-7F2E-E412-D44DFA38386A}" v="24" dt="2026-05-27T18:56:34.750"/>
    <p1510:client id="{55B89122-61D2-DF42-0453-3810FBCE5CC3}" v="64" dt="2026-05-27T18:55:22.736"/>
    <p1510:client id="{5F2E6186-0BD3-963A-A2FE-C74F4EFE6A6F}" v="3" dt="2026-05-27T18:44:18.834"/>
    <p1510:client id="{8EE16F3D-DA70-052D-62DD-14BBC6C44071}" v="73" dt="2026-05-27T18:48:41.438"/>
    <p1510:client id="{B777B54B-16E6-4F74-A94A-9F96E2C5F888}" v="23" dt="2026-05-27T18:39:01.010"/>
    <p1510:client id="{FDAAAF24-410D-8289-BB58-45CE2D626CD0}" v="21" dt="2026-05-27T18:52:00.2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72" y="394"/>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slide" Target="slides/slide35.xml" Id="rId39" /><Relationship Type="http://schemas.openxmlformats.org/officeDocument/2006/relationships/slide" Target="slides/slide17.xml" Id="rId21" /><Relationship Type="http://schemas.openxmlformats.org/officeDocument/2006/relationships/slide" Target="slides/slide30.xml" Id="rId34" /><Relationship Type="http://schemas.openxmlformats.org/officeDocument/2006/relationships/slide" Target="slides/slide38.xml" Id="rId42" /><Relationship Type="http://schemas.openxmlformats.org/officeDocument/2006/relationships/tableStyles" Target="tableStyles.xml" Id="rId47" /><Relationship Type="http://schemas.openxmlformats.org/officeDocument/2006/relationships/slide" Target="slides/slide3.xml" Id="rId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25.xml" Id="rId29"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28.xml" Id="rId32" /><Relationship Type="http://schemas.openxmlformats.org/officeDocument/2006/relationships/slide" Target="slides/slide33.xml" Id="rId37" /><Relationship Type="http://schemas.openxmlformats.org/officeDocument/2006/relationships/slide" Target="slides/slide36.xml" Id="rId40" /><Relationship Type="http://schemas.openxmlformats.org/officeDocument/2006/relationships/viewProps" Target="viewProps.xml" Id="rId45"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openxmlformats.org/officeDocument/2006/relationships/slide" Target="slides/slide32.xml" Id="rId36" /><Relationship Type="http://schemas.microsoft.com/office/2015/10/relationships/revisionInfo" Target="revisionInfo.xml" Id="rId49"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 Target="slides/slide27.xml" Id="rId31" /><Relationship Type="http://schemas.openxmlformats.org/officeDocument/2006/relationships/presProps" Target="presProps.xml" Id="rId44"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slide" Target="slides/slide26.xml" Id="rId30" /><Relationship Type="http://schemas.openxmlformats.org/officeDocument/2006/relationships/slide" Target="slides/slide31.xml" Id="rId35" /><Relationship Type="http://schemas.openxmlformats.org/officeDocument/2006/relationships/notesMaster" Target="notesMasters/notesMaster1.xml" Id="rId43" /><Relationship Type="http://schemas.openxmlformats.org/officeDocument/2006/relationships/slide" Target="slides/slide4.xml" Id="rId8" /><Relationship Type="http://schemas.openxmlformats.org/officeDocument/2006/relationships/customXml" Target="../customXml/item3.xml" Id="rId3"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slide" Target="slides/slide29.xml" Id="rId33" /><Relationship Type="http://schemas.openxmlformats.org/officeDocument/2006/relationships/slide" Target="slides/slide34.xml" Id="rId38" /><Relationship Type="http://schemas.openxmlformats.org/officeDocument/2006/relationships/theme" Target="theme/theme1.xml" Id="rId46" /><Relationship Type="http://schemas.openxmlformats.org/officeDocument/2006/relationships/slide" Target="slides/slide16.xml" Id="rId20" /><Relationship Type="http://schemas.openxmlformats.org/officeDocument/2006/relationships/slide" Target="slides/slide37.xml" Id="rId41" /><Relationship Type="http://schemas.openxmlformats.org/officeDocument/2006/relationships/customXml" Target="../customXml/item1.xml" Id="rId1" /><Relationship Type="http://schemas.openxmlformats.org/officeDocument/2006/relationships/slide" Target="slides/slide2.xml" Id="rId6"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87DC19-8DC8-4B26-82D8-2AC5DF56E7B4}" type="datetimeFigureOut">
              <a:rPr lang="en-GB" smtClean="0"/>
              <a:t>27/05/2026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0713FF-E7C5-4FCF-B407-3A214A18F92D}" type="slidenum">
              <a:rPr lang="en-GB" smtClean="0"/>
              <a:t>‹#›</a:t>
            </a:fld>
            <a:endParaRPr lang="en-GB"/>
          </a:p>
        </p:txBody>
      </p:sp>
    </p:spTree>
    <p:extLst>
      <p:ext uri="{BB962C8B-B14F-4D97-AF65-F5344CB8AC3E}">
        <p14:creationId xmlns:p14="http://schemas.microsoft.com/office/powerpoint/2010/main" val="1544372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A42C4E-31B0-4712-BC80-725FEF14920D}" type="slidenum">
              <a:rPr lang="en-GB" smtClean="0"/>
              <a:t>2</a:t>
            </a:fld>
            <a:endParaRPr lang="en-GB"/>
          </a:p>
        </p:txBody>
      </p:sp>
    </p:spTree>
    <p:extLst>
      <p:ext uri="{BB962C8B-B14F-4D97-AF65-F5344CB8AC3E}">
        <p14:creationId xmlns:p14="http://schemas.microsoft.com/office/powerpoint/2010/main" val="1456552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A42C4E-31B0-4712-BC80-725FEF14920D}" type="slidenum">
              <a:rPr lang="en-GB" smtClean="0"/>
              <a:t>5</a:t>
            </a:fld>
            <a:endParaRPr lang="en-GB"/>
          </a:p>
        </p:txBody>
      </p:sp>
    </p:spTree>
    <p:extLst>
      <p:ext uri="{BB962C8B-B14F-4D97-AF65-F5344CB8AC3E}">
        <p14:creationId xmlns:p14="http://schemas.microsoft.com/office/powerpoint/2010/main" val="333274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A42C4E-31B0-4712-BC80-725FEF14920D}" type="slidenum">
              <a:rPr lang="en-GB" smtClean="0"/>
              <a:t>7</a:t>
            </a:fld>
            <a:endParaRPr lang="en-GB"/>
          </a:p>
        </p:txBody>
      </p:sp>
    </p:spTree>
    <p:extLst>
      <p:ext uri="{BB962C8B-B14F-4D97-AF65-F5344CB8AC3E}">
        <p14:creationId xmlns:p14="http://schemas.microsoft.com/office/powerpoint/2010/main" val="3814944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6162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53939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4084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4581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1759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0863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2131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3533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7402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0600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5582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44303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39460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50670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27368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9066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6409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5/27/2026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3774984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7.png"/><Relationship Id="rId4" Type="http://schemas.openxmlformats.org/officeDocument/2006/relationships/image" Target="../media/image1.jpeg"/></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3.png"/><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13"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5"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6"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7"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8"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5448299" y="1380068"/>
            <a:ext cx="6054723" cy="2616199"/>
          </a:xfrm>
        </p:spPr>
        <p:txBody>
          <a:bodyPr>
            <a:normAutofit/>
          </a:bodyPr>
          <a:lstStyle/>
          <a:p>
            <a:r>
              <a:rPr lang="en-GB"/>
              <a:t>Robot Group Project</a:t>
            </a:r>
          </a:p>
        </p:txBody>
      </p:sp>
      <p:sp>
        <p:nvSpPr>
          <p:cNvPr id="3" name="Subtitle 2"/>
          <p:cNvSpPr>
            <a:spLocks noGrp="1"/>
          </p:cNvSpPr>
          <p:nvPr>
            <p:ph type="subTitle" idx="1"/>
          </p:nvPr>
        </p:nvSpPr>
        <p:spPr>
          <a:xfrm>
            <a:off x="6336254" y="3996267"/>
            <a:ext cx="5166768" cy="1388534"/>
          </a:xfrm>
        </p:spPr>
        <p:txBody>
          <a:bodyPr>
            <a:normAutofit/>
          </a:bodyPr>
          <a:lstStyle/>
          <a:p>
            <a:endParaRPr lang="en-GB"/>
          </a:p>
        </p:txBody>
      </p:sp>
      <p:pic>
        <p:nvPicPr>
          <p:cNvPr id="5" name="Picture 4" descr="A computer screen shot of a machine&#10;&#10;AI-generated content may be incorrect.">
            <a:extLst>
              <a:ext uri="{FF2B5EF4-FFF2-40B4-BE49-F238E27FC236}">
                <a16:creationId xmlns:a16="http://schemas.microsoft.com/office/drawing/2014/main" id="{B3D1DEB6-008C-A147-1188-F883799F11E2}"/>
              </a:ext>
            </a:extLst>
          </p:cNvPr>
          <p:cNvPicPr>
            <a:picLocks noChangeAspect="1"/>
          </p:cNvPicPr>
          <p:nvPr/>
        </p:nvPicPr>
        <p:blipFill>
          <a:blip r:embed="rId3"/>
          <a:srcRect l="32895" t="3327" r="20342" b="5765"/>
          <a:stretch>
            <a:fillRect/>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1E40F-87DA-F07B-699C-2C11B5F890E1}"/>
              </a:ext>
            </a:extLst>
          </p:cNvPr>
          <p:cNvSpPr>
            <a:spLocks noGrp="1"/>
          </p:cNvSpPr>
          <p:nvPr>
            <p:ph type="title"/>
          </p:nvPr>
        </p:nvSpPr>
        <p:spPr>
          <a:xfrm>
            <a:off x="1315906" y="463163"/>
            <a:ext cx="10018713" cy="1752599"/>
          </a:xfrm>
        </p:spPr>
        <p:txBody>
          <a:bodyPr/>
          <a:lstStyle/>
          <a:p>
            <a:r>
              <a:rPr lang="en-GB"/>
              <a:t>Group Organisation </a:t>
            </a:r>
          </a:p>
        </p:txBody>
      </p:sp>
      <p:graphicFrame>
        <p:nvGraphicFramePr>
          <p:cNvPr id="4" name="Content Placeholder 3">
            <a:extLst>
              <a:ext uri="{FF2B5EF4-FFF2-40B4-BE49-F238E27FC236}">
                <a16:creationId xmlns:a16="http://schemas.microsoft.com/office/drawing/2014/main" id="{C3086D4F-AD5C-D1D8-30A8-C43629070782}"/>
              </a:ext>
            </a:extLst>
          </p:cNvPr>
          <p:cNvGraphicFramePr>
            <a:graphicFrameLocks noGrp="1"/>
          </p:cNvGraphicFramePr>
          <p:nvPr>
            <p:ph idx="1"/>
          </p:nvPr>
        </p:nvGraphicFramePr>
        <p:xfrm>
          <a:off x="1478943" y="2099145"/>
          <a:ext cx="9692640" cy="3767315"/>
        </p:xfrm>
        <a:graphic>
          <a:graphicData uri="http://schemas.openxmlformats.org/drawingml/2006/table">
            <a:tbl>
              <a:tblPr firstRow="1" firstCol="1" bandRow="1">
                <a:tableStyleId>{9D7B26C5-4107-4FEC-AEDC-1716B250A1EF}</a:tableStyleId>
              </a:tblPr>
              <a:tblGrid>
                <a:gridCol w="2427186">
                  <a:extLst>
                    <a:ext uri="{9D8B030D-6E8A-4147-A177-3AD203B41FA5}">
                      <a16:colId xmlns:a16="http://schemas.microsoft.com/office/drawing/2014/main" val="2226080357"/>
                    </a:ext>
                  </a:extLst>
                </a:gridCol>
                <a:gridCol w="2421818">
                  <a:extLst>
                    <a:ext uri="{9D8B030D-6E8A-4147-A177-3AD203B41FA5}">
                      <a16:colId xmlns:a16="http://schemas.microsoft.com/office/drawing/2014/main" val="2125563375"/>
                    </a:ext>
                  </a:extLst>
                </a:gridCol>
                <a:gridCol w="2421818">
                  <a:extLst>
                    <a:ext uri="{9D8B030D-6E8A-4147-A177-3AD203B41FA5}">
                      <a16:colId xmlns:a16="http://schemas.microsoft.com/office/drawing/2014/main" val="3648290944"/>
                    </a:ext>
                  </a:extLst>
                </a:gridCol>
                <a:gridCol w="2421818">
                  <a:extLst>
                    <a:ext uri="{9D8B030D-6E8A-4147-A177-3AD203B41FA5}">
                      <a16:colId xmlns:a16="http://schemas.microsoft.com/office/drawing/2014/main" val="1536321220"/>
                    </a:ext>
                  </a:extLst>
                </a:gridCol>
              </a:tblGrid>
              <a:tr h="176250">
                <a:tc>
                  <a:txBody>
                    <a:bodyPr/>
                    <a:lstStyle/>
                    <a:p>
                      <a:pPr>
                        <a:lnSpc>
                          <a:spcPct val="115000"/>
                        </a:lnSpc>
                        <a:spcAft>
                          <a:spcPts val="800"/>
                        </a:spcAft>
                        <a:buNone/>
                      </a:pPr>
                      <a:r>
                        <a:rPr lang="en-GB" sz="1800" kern="100">
                          <a:effectLst/>
                        </a:rPr>
                        <a:t>Member</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800" kern="100">
                          <a:effectLst/>
                        </a:rPr>
                        <a:t>Role</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800" kern="100">
                          <a:effectLst/>
                        </a:rPr>
                        <a:t>Course</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800" kern="100">
                          <a:effectLst/>
                        </a:rPr>
                        <a:t>Background </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extLst>
                  <a:ext uri="{0D108BD9-81ED-4DB2-BD59-A6C34878D82A}">
                    <a16:rowId xmlns:a16="http://schemas.microsoft.com/office/drawing/2014/main" val="3471582040"/>
                  </a:ext>
                </a:extLst>
              </a:tr>
              <a:tr h="547112">
                <a:tc>
                  <a:txBody>
                    <a:bodyPr/>
                    <a:lstStyle/>
                    <a:p>
                      <a:pPr>
                        <a:lnSpc>
                          <a:spcPct val="115000"/>
                        </a:lnSpc>
                        <a:spcAft>
                          <a:spcPts val="800"/>
                        </a:spcAft>
                        <a:buNone/>
                      </a:pPr>
                      <a:r>
                        <a:rPr lang="en-GB" sz="1400" kern="100">
                          <a:effectLst/>
                        </a:rPr>
                        <a:t>Joseph Davies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Project Manager</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BEng Mechanical &amp; Manufacturing Engineering</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Manufacturing Engineer, BAE Systems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extLst>
                  <a:ext uri="{0D108BD9-81ED-4DB2-BD59-A6C34878D82A}">
                    <a16:rowId xmlns:a16="http://schemas.microsoft.com/office/drawing/2014/main" val="1592258075"/>
                  </a:ext>
                </a:extLst>
              </a:tr>
              <a:tr h="547112">
                <a:tc>
                  <a:txBody>
                    <a:bodyPr/>
                    <a:lstStyle/>
                    <a:p>
                      <a:pPr>
                        <a:lnSpc>
                          <a:spcPct val="115000"/>
                        </a:lnSpc>
                        <a:spcAft>
                          <a:spcPts val="800"/>
                        </a:spcAft>
                        <a:buNone/>
                      </a:pPr>
                      <a:r>
                        <a:rPr lang="en-GB" sz="1400" kern="100">
                          <a:effectLst/>
                        </a:rPr>
                        <a:t>Thomas Evans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Analysis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BEng Mechanical Engineering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Mechanical Degree Apprentice, Safran Seats GB</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extLst>
                  <a:ext uri="{0D108BD9-81ED-4DB2-BD59-A6C34878D82A}">
                    <a16:rowId xmlns:a16="http://schemas.microsoft.com/office/drawing/2014/main" val="2352469643"/>
                  </a:ext>
                </a:extLst>
              </a:tr>
              <a:tr h="547112">
                <a:tc>
                  <a:txBody>
                    <a:bodyPr/>
                    <a:lstStyle/>
                    <a:p>
                      <a:pPr>
                        <a:lnSpc>
                          <a:spcPct val="115000"/>
                        </a:lnSpc>
                        <a:spcAft>
                          <a:spcPts val="800"/>
                        </a:spcAft>
                        <a:buNone/>
                      </a:pPr>
                      <a:r>
                        <a:rPr lang="en-GB" sz="1400" kern="100">
                          <a:effectLst/>
                        </a:rPr>
                        <a:t>Hywel Cleaves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Materials &amp; Manufacturing Methods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BEng Material Science</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Technical Manager, Zodiac Llanwern</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extLst>
                  <a:ext uri="{0D108BD9-81ED-4DB2-BD59-A6C34878D82A}">
                    <a16:rowId xmlns:a16="http://schemas.microsoft.com/office/drawing/2014/main" val="3183847864"/>
                  </a:ext>
                </a:extLst>
              </a:tr>
              <a:tr h="547112">
                <a:tc>
                  <a:txBody>
                    <a:bodyPr/>
                    <a:lstStyle/>
                    <a:p>
                      <a:pPr>
                        <a:lnSpc>
                          <a:spcPct val="115000"/>
                        </a:lnSpc>
                        <a:spcAft>
                          <a:spcPts val="800"/>
                        </a:spcAft>
                        <a:buNone/>
                      </a:pPr>
                      <a:r>
                        <a:rPr lang="en-GB" sz="1400" kern="100">
                          <a:effectLst/>
                        </a:rPr>
                        <a:t>Laurence Browne</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Programming &amp; Electronics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BEng Mechanical Engineering</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Systems Engineer, Electro Optical &amp; Infra Red, Leonardo</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extLst>
                  <a:ext uri="{0D108BD9-81ED-4DB2-BD59-A6C34878D82A}">
                    <a16:rowId xmlns:a16="http://schemas.microsoft.com/office/drawing/2014/main" val="2084901627"/>
                  </a:ext>
                </a:extLst>
              </a:tr>
              <a:tr h="732543">
                <a:tc>
                  <a:txBody>
                    <a:bodyPr/>
                    <a:lstStyle/>
                    <a:p>
                      <a:pPr>
                        <a:lnSpc>
                          <a:spcPct val="115000"/>
                        </a:lnSpc>
                        <a:spcAft>
                          <a:spcPts val="800"/>
                        </a:spcAft>
                        <a:buNone/>
                      </a:pPr>
                      <a:r>
                        <a:rPr lang="en-GB" sz="1400" kern="100">
                          <a:effectLst/>
                        </a:rPr>
                        <a:t>Charlie Gallagher</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Procurement</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BEng Manufacturing Systems Engineering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Aston Martin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extLst>
                  <a:ext uri="{0D108BD9-81ED-4DB2-BD59-A6C34878D82A}">
                    <a16:rowId xmlns:a16="http://schemas.microsoft.com/office/drawing/2014/main" val="1768202143"/>
                  </a:ext>
                </a:extLst>
              </a:tr>
              <a:tr h="547112">
                <a:tc>
                  <a:txBody>
                    <a:bodyPr/>
                    <a:lstStyle/>
                    <a:p>
                      <a:pPr>
                        <a:lnSpc>
                          <a:spcPct val="115000"/>
                        </a:lnSpc>
                        <a:spcAft>
                          <a:spcPts val="800"/>
                        </a:spcAft>
                        <a:buNone/>
                      </a:pPr>
                      <a:r>
                        <a:rPr lang="en-GB" sz="1400" kern="100">
                          <a:effectLst/>
                        </a:rPr>
                        <a:t>Oliver Thomas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 Design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BEng Mechanical Engineering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tc>
                  <a:txBody>
                    <a:bodyPr/>
                    <a:lstStyle/>
                    <a:p>
                      <a:pPr>
                        <a:lnSpc>
                          <a:spcPct val="115000"/>
                        </a:lnSpc>
                        <a:spcAft>
                          <a:spcPts val="800"/>
                        </a:spcAft>
                        <a:buNone/>
                      </a:pPr>
                      <a:r>
                        <a:rPr lang="en-GB" sz="1400" kern="100">
                          <a:effectLst/>
                        </a:rPr>
                        <a:t>Injection Moulding Technician/ Maintenance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51836" marR="51836" marT="0" marB="0"/>
                </a:tc>
                <a:extLst>
                  <a:ext uri="{0D108BD9-81ED-4DB2-BD59-A6C34878D82A}">
                    <a16:rowId xmlns:a16="http://schemas.microsoft.com/office/drawing/2014/main" val="4135393021"/>
                  </a:ext>
                </a:extLst>
              </a:tr>
            </a:tbl>
          </a:graphicData>
        </a:graphic>
      </p:graphicFrame>
    </p:spTree>
    <p:extLst>
      <p:ext uri="{BB962C8B-B14F-4D97-AF65-F5344CB8AC3E}">
        <p14:creationId xmlns:p14="http://schemas.microsoft.com/office/powerpoint/2010/main" val="2153529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5381D-69FD-0B9A-F079-5B6C8894AE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67F096-B80A-1F75-64A4-A09FA67198C3}"/>
              </a:ext>
            </a:extLst>
          </p:cNvPr>
          <p:cNvSpPr>
            <a:spLocks noGrp="1"/>
          </p:cNvSpPr>
          <p:nvPr>
            <p:ph idx="1"/>
          </p:nvPr>
        </p:nvSpPr>
        <p:spPr>
          <a:xfrm>
            <a:off x="1349137" y="1736696"/>
            <a:ext cx="10018713" cy="3124201"/>
          </a:xfrm>
        </p:spPr>
        <p:txBody>
          <a:bodyPr/>
          <a:lstStyle/>
          <a:p>
            <a:pPr marL="0" indent="0">
              <a:buNone/>
            </a:pPr>
            <a:r>
              <a:rPr lang="en-GB"/>
              <a:t>This Presentation is to present the design and development process of an automated industrial robotic arm. In this presentation, we present the planning, some of the research, design and the simulation of the automated robotic arm </a:t>
            </a:r>
          </a:p>
        </p:txBody>
      </p:sp>
    </p:spTree>
    <p:extLst>
      <p:ext uri="{BB962C8B-B14F-4D97-AF65-F5344CB8AC3E}">
        <p14:creationId xmlns:p14="http://schemas.microsoft.com/office/powerpoint/2010/main" val="1659639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3BCCE-7BAB-8F48-06F0-855434D8F603}"/>
              </a:ext>
            </a:extLst>
          </p:cNvPr>
          <p:cNvSpPr>
            <a:spLocks noGrp="1"/>
          </p:cNvSpPr>
          <p:nvPr>
            <p:ph type="title"/>
          </p:nvPr>
        </p:nvSpPr>
        <p:spPr/>
        <p:txBody>
          <a:bodyPr/>
          <a:lstStyle/>
          <a:p>
            <a:r>
              <a:rPr lang="en-GB"/>
              <a:t>Project Scope </a:t>
            </a:r>
          </a:p>
        </p:txBody>
      </p:sp>
      <p:sp>
        <p:nvSpPr>
          <p:cNvPr id="3" name="Content Placeholder 2">
            <a:extLst>
              <a:ext uri="{FF2B5EF4-FFF2-40B4-BE49-F238E27FC236}">
                <a16:creationId xmlns:a16="http://schemas.microsoft.com/office/drawing/2014/main" id="{3BD37BE5-DED9-9A6C-9C5B-5184391B9CEC}"/>
              </a:ext>
            </a:extLst>
          </p:cNvPr>
          <p:cNvSpPr>
            <a:spLocks noGrp="1"/>
          </p:cNvSpPr>
          <p:nvPr>
            <p:ph idx="1"/>
          </p:nvPr>
        </p:nvSpPr>
        <p:spPr/>
        <p:txBody>
          <a:bodyPr>
            <a:normAutofit fontScale="70000" lnSpcReduction="20000"/>
          </a:bodyPr>
          <a:lstStyle/>
          <a:p>
            <a:pPr lvl="0"/>
            <a:r>
              <a:rPr lang="en-GB"/>
              <a:t>Must Have</a:t>
            </a:r>
          </a:p>
          <a:p>
            <a:pPr lvl="1"/>
            <a:r>
              <a:rPr lang="en-GB"/>
              <a:t>Control Method of arm </a:t>
            </a:r>
          </a:p>
          <a:p>
            <a:pPr lvl="1"/>
            <a:r>
              <a:rPr lang="en-GB"/>
              <a:t>CAD Model that displays motion of Robotic Arm </a:t>
            </a:r>
          </a:p>
          <a:p>
            <a:pPr lvl="1"/>
            <a:r>
              <a:rPr lang="en-GB"/>
              <a:t>Simulation of Control system correlating to the robotic arms range of motion </a:t>
            </a:r>
          </a:p>
          <a:p>
            <a:pPr lvl="1"/>
            <a:r>
              <a:rPr lang="en-GB"/>
              <a:t>Basic Safety controls such as limited access and interlocks</a:t>
            </a:r>
          </a:p>
          <a:p>
            <a:pPr lvl="0"/>
            <a:r>
              <a:rPr lang="en-GB"/>
              <a:t>Nice to Have </a:t>
            </a:r>
          </a:p>
          <a:p>
            <a:pPr lvl="1"/>
            <a:r>
              <a:rPr lang="en-GB"/>
              <a:t>Ability to program robotic arm for repetitive tasks </a:t>
            </a:r>
          </a:p>
          <a:p>
            <a:pPr lvl="1"/>
            <a:r>
              <a:rPr lang="en-GB"/>
              <a:t>Combined simulation of CAD model and control system using </a:t>
            </a:r>
            <a:r>
              <a:rPr lang="en-GB" err="1"/>
              <a:t>Simscape</a:t>
            </a:r>
            <a:r>
              <a:rPr lang="en-GB"/>
              <a:t> </a:t>
            </a:r>
          </a:p>
          <a:p>
            <a:pPr lvl="1"/>
            <a:r>
              <a:rPr lang="en-GB"/>
              <a:t>FEA Analysis to show tolerances and Deflections </a:t>
            </a:r>
          </a:p>
          <a:p>
            <a:pPr lvl="1"/>
            <a:r>
              <a:rPr lang="en-GB"/>
              <a:t>Situational Awareness to detect people or objects </a:t>
            </a:r>
          </a:p>
          <a:p>
            <a:endParaRPr lang="en-GB"/>
          </a:p>
        </p:txBody>
      </p:sp>
    </p:spTree>
    <p:extLst>
      <p:ext uri="{BB962C8B-B14F-4D97-AF65-F5344CB8AC3E}">
        <p14:creationId xmlns:p14="http://schemas.microsoft.com/office/powerpoint/2010/main" val="771706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77487-7528-B6F0-F6BD-6DCCC398537C}"/>
              </a:ext>
            </a:extLst>
          </p:cNvPr>
          <p:cNvSpPr>
            <a:spLocks noGrp="1"/>
          </p:cNvSpPr>
          <p:nvPr>
            <p:ph type="title"/>
          </p:nvPr>
        </p:nvSpPr>
        <p:spPr>
          <a:xfrm>
            <a:off x="1484311" y="685800"/>
            <a:ext cx="3246715" cy="610263"/>
          </a:xfrm>
        </p:spPr>
        <p:txBody>
          <a:bodyPr>
            <a:normAutofit/>
          </a:bodyPr>
          <a:lstStyle/>
          <a:p>
            <a:pPr algn="l"/>
            <a:r>
              <a:rPr lang="en-GB" sz="2800"/>
              <a:t>Design Specification </a:t>
            </a:r>
          </a:p>
        </p:txBody>
      </p:sp>
      <p:graphicFrame>
        <p:nvGraphicFramePr>
          <p:cNvPr id="7" name="Content Placeholder 6">
            <a:extLst>
              <a:ext uri="{FF2B5EF4-FFF2-40B4-BE49-F238E27FC236}">
                <a16:creationId xmlns:a16="http://schemas.microsoft.com/office/drawing/2014/main" id="{73344CEE-5444-ACE7-C018-8F1613817D62}"/>
              </a:ext>
            </a:extLst>
          </p:cNvPr>
          <p:cNvGraphicFramePr>
            <a:graphicFrameLocks noGrp="1"/>
          </p:cNvGraphicFramePr>
          <p:nvPr>
            <p:ph idx="1"/>
            <p:extLst>
              <p:ext uri="{D42A27DB-BD31-4B8C-83A1-F6EECF244321}">
                <p14:modId xmlns:p14="http://schemas.microsoft.com/office/powerpoint/2010/main" val="1359972666"/>
              </p:ext>
            </p:extLst>
          </p:nvPr>
        </p:nvGraphicFramePr>
        <p:xfrm>
          <a:off x="1484310" y="1407381"/>
          <a:ext cx="10084837" cy="4925544"/>
        </p:xfrm>
        <a:graphic>
          <a:graphicData uri="http://schemas.openxmlformats.org/drawingml/2006/table">
            <a:tbl>
              <a:tblPr firstRow="1" firstCol="1" bandRow="1">
                <a:tableStyleId>{9D7B26C5-4107-4FEC-AEDC-1716B250A1EF}</a:tableStyleId>
              </a:tblPr>
              <a:tblGrid>
                <a:gridCol w="1897058">
                  <a:extLst>
                    <a:ext uri="{9D8B030D-6E8A-4147-A177-3AD203B41FA5}">
                      <a16:colId xmlns:a16="http://schemas.microsoft.com/office/drawing/2014/main" val="795724023"/>
                    </a:ext>
                  </a:extLst>
                </a:gridCol>
                <a:gridCol w="8187779">
                  <a:extLst>
                    <a:ext uri="{9D8B030D-6E8A-4147-A177-3AD203B41FA5}">
                      <a16:colId xmlns:a16="http://schemas.microsoft.com/office/drawing/2014/main" val="2898132239"/>
                    </a:ext>
                  </a:extLst>
                </a:gridCol>
              </a:tblGrid>
              <a:tr h="81129">
                <a:tc gridSpan="2">
                  <a:txBody>
                    <a:bodyPr/>
                    <a:lstStyle/>
                    <a:p>
                      <a:pPr marL="457200">
                        <a:lnSpc>
                          <a:spcPct val="115000"/>
                        </a:lnSpc>
                        <a:spcAft>
                          <a:spcPts val="800"/>
                        </a:spcAft>
                        <a:buNone/>
                      </a:pPr>
                      <a:r>
                        <a:rPr lang="en-GB" sz="400" kern="100">
                          <a:effectLst/>
                        </a:rPr>
                        <a:t> </a:t>
                      </a:r>
                      <a:endParaRPr lang="en-GB" sz="4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tc hMerge="1">
                  <a:txBody>
                    <a:bodyPr/>
                    <a:lstStyle/>
                    <a:p>
                      <a:endParaRPr lang="en-GB"/>
                    </a:p>
                  </a:txBody>
                  <a:tcPr/>
                </a:tc>
                <a:extLst>
                  <a:ext uri="{0D108BD9-81ED-4DB2-BD59-A6C34878D82A}">
                    <a16:rowId xmlns:a16="http://schemas.microsoft.com/office/drawing/2014/main" val="2505440220"/>
                  </a:ext>
                </a:extLst>
              </a:tr>
              <a:tr h="679943">
                <a:tc>
                  <a:txBody>
                    <a:bodyPr/>
                    <a:lstStyle/>
                    <a:p>
                      <a:pPr>
                        <a:lnSpc>
                          <a:spcPct val="115000"/>
                        </a:lnSpc>
                        <a:spcAft>
                          <a:spcPts val="800"/>
                        </a:spcAft>
                        <a:buNone/>
                      </a:pPr>
                      <a:r>
                        <a:rPr lang="en-GB" sz="1200" kern="100">
                          <a:effectLst/>
                        </a:rPr>
                        <a:t>Function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tc>
                  <a:txBody>
                    <a:bodyPr/>
                    <a:lstStyle/>
                    <a:p>
                      <a:pPr marL="342900" lvl="0" indent="-342900" rtl="0">
                        <a:lnSpc>
                          <a:spcPct val="115000"/>
                        </a:lnSpc>
                        <a:buFont typeface="+mj-lt"/>
                        <a:buAutoNum type="arabicPeriod"/>
                      </a:pPr>
                      <a:r>
                        <a:rPr lang="en-GB" sz="1400" kern="100">
                          <a:effectLst/>
                        </a:rPr>
                        <a:t>The Robotic Arm should transport object from a defined position (point A) to another defined position (point B) without operator intervention during normal operation </a:t>
                      </a:r>
                    </a:p>
                    <a:p>
                      <a:pPr marL="342900" lvl="0" indent="-342900">
                        <a:lnSpc>
                          <a:spcPct val="115000"/>
                        </a:lnSpc>
                        <a:buFont typeface="+mj-lt"/>
                        <a:buAutoNum type="arabicPeriod"/>
                      </a:pPr>
                      <a:r>
                        <a:rPr lang="en-GB" sz="1400" kern="100">
                          <a:effectLst/>
                        </a:rPr>
                        <a:t>The robotic arm should carry out the required task at an accuracy of ± 1.0mm when placing the object at point B</a:t>
                      </a:r>
                    </a:p>
                    <a:p>
                      <a:pPr marL="342900" lvl="0" indent="-342900">
                        <a:lnSpc>
                          <a:spcPct val="115000"/>
                        </a:lnSpc>
                        <a:spcAft>
                          <a:spcPts val="800"/>
                        </a:spcAft>
                        <a:buFont typeface="+mj-lt"/>
                        <a:buAutoNum type="arabicPeriod"/>
                      </a:pPr>
                      <a:r>
                        <a:rPr lang="en-GB" sz="1400" kern="100">
                          <a:effectLst/>
                        </a:rPr>
                        <a:t>The robotic arm should operate continuously over a standard 8-hour shift without need for operator assistance and minimal faults, excluding planned maintenance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extLst>
                  <a:ext uri="{0D108BD9-81ED-4DB2-BD59-A6C34878D82A}">
                    <a16:rowId xmlns:a16="http://schemas.microsoft.com/office/drawing/2014/main" val="1371912020"/>
                  </a:ext>
                </a:extLst>
              </a:tr>
              <a:tr h="594398">
                <a:tc>
                  <a:txBody>
                    <a:bodyPr/>
                    <a:lstStyle/>
                    <a:p>
                      <a:pPr>
                        <a:lnSpc>
                          <a:spcPct val="115000"/>
                        </a:lnSpc>
                        <a:spcAft>
                          <a:spcPts val="800"/>
                        </a:spcAft>
                        <a:buNone/>
                      </a:pPr>
                      <a:r>
                        <a:rPr lang="en-GB" sz="1200" kern="100">
                          <a:effectLst/>
                        </a:rPr>
                        <a:t>Payload &amp; Reach</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tc>
                  <a:txBody>
                    <a:bodyPr/>
                    <a:lstStyle/>
                    <a:p>
                      <a:pPr marL="342900" lvl="0" indent="-342900" rtl="0">
                        <a:lnSpc>
                          <a:spcPct val="115000"/>
                        </a:lnSpc>
                        <a:buFont typeface="+mj-lt"/>
                        <a:buAutoNum type="arabicPeriod"/>
                      </a:pPr>
                      <a:r>
                        <a:rPr lang="en-GB" sz="1400" kern="100">
                          <a:effectLst/>
                        </a:rPr>
                        <a:t>The robotic arm should be capable of handling a max payload of 25kg </a:t>
                      </a:r>
                    </a:p>
                    <a:p>
                      <a:pPr marL="342900" lvl="0" indent="-342900">
                        <a:lnSpc>
                          <a:spcPct val="115000"/>
                        </a:lnSpc>
                        <a:buFont typeface="+mj-lt"/>
                        <a:buAutoNum type="arabicPeriod"/>
                      </a:pPr>
                      <a:r>
                        <a:rPr lang="en-GB" sz="1400" kern="100">
                          <a:effectLst/>
                        </a:rPr>
                        <a:t>The robotic arm should have a minimum horizontal reach of 2.0m at an accuracy of ± 1.0mm </a:t>
                      </a:r>
                    </a:p>
                    <a:p>
                      <a:pPr marL="342900" lvl="0" indent="-342900">
                        <a:lnSpc>
                          <a:spcPct val="115000"/>
                        </a:lnSpc>
                        <a:spcAft>
                          <a:spcPts val="800"/>
                        </a:spcAft>
                        <a:buFont typeface="+mj-lt"/>
                        <a:buAutoNum type="arabicPeriod"/>
                      </a:pPr>
                      <a:r>
                        <a:rPr lang="en-GB" sz="1400" kern="100">
                          <a:effectLst/>
                        </a:rPr>
                        <a:t>Handling of the pay load should not cause structural damage, increased safety risk from instability or loss of accuracy beyond the specified tolerance (± 1.0mm)</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extLst>
                  <a:ext uri="{0D108BD9-81ED-4DB2-BD59-A6C34878D82A}">
                    <a16:rowId xmlns:a16="http://schemas.microsoft.com/office/drawing/2014/main" val="2022094373"/>
                  </a:ext>
                </a:extLst>
              </a:tr>
              <a:tr h="423308">
                <a:tc>
                  <a:txBody>
                    <a:bodyPr/>
                    <a:lstStyle/>
                    <a:p>
                      <a:pPr>
                        <a:lnSpc>
                          <a:spcPct val="115000"/>
                        </a:lnSpc>
                        <a:spcAft>
                          <a:spcPts val="800"/>
                        </a:spcAft>
                        <a:buNone/>
                      </a:pPr>
                      <a:r>
                        <a:rPr lang="en-GB" sz="1200" kern="100">
                          <a:effectLst/>
                        </a:rPr>
                        <a:t>Setup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tc>
                  <a:txBody>
                    <a:bodyPr/>
                    <a:lstStyle/>
                    <a:p>
                      <a:pPr marL="342900" lvl="0" indent="-342900" rtl="0">
                        <a:lnSpc>
                          <a:spcPct val="115000"/>
                        </a:lnSpc>
                        <a:buFont typeface="+mj-lt"/>
                        <a:buAutoNum type="arabicPeriod"/>
                      </a:pPr>
                      <a:r>
                        <a:rPr lang="en-GB" sz="1400" kern="100">
                          <a:effectLst/>
                        </a:rPr>
                        <a:t>Initial set should be achievable by one trained engineer and take no more than 1 hour to do so</a:t>
                      </a:r>
                    </a:p>
                    <a:p>
                      <a:pPr marL="342900" lvl="0" indent="-342900">
                        <a:lnSpc>
                          <a:spcPct val="115000"/>
                        </a:lnSpc>
                        <a:spcAft>
                          <a:spcPts val="800"/>
                        </a:spcAft>
                        <a:buFont typeface="+mj-lt"/>
                        <a:buAutoNum type="arabicPeriod"/>
                      </a:pPr>
                      <a:r>
                        <a:rPr lang="en-GB" sz="1400" kern="100">
                          <a:effectLst/>
                        </a:rPr>
                        <a:t>The control system should only require the setting of a Home Position (Point A) and Target Position (Point B) as well as safest possible path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extLst>
                  <a:ext uri="{0D108BD9-81ED-4DB2-BD59-A6C34878D82A}">
                    <a16:rowId xmlns:a16="http://schemas.microsoft.com/office/drawing/2014/main" val="4158033776"/>
                  </a:ext>
                </a:extLst>
              </a:tr>
              <a:tr h="508853">
                <a:tc>
                  <a:txBody>
                    <a:bodyPr/>
                    <a:lstStyle/>
                    <a:p>
                      <a:pPr>
                        <a:lnSpc>
                          <a:spcPct val="115000"/>
                        </a:lnSpc>
                        <a:spcAft>
                          <a:spcPts val="800"/>
                        </a:spcAft>
                        <a:buNone/>
                      </a:pPr>
                      <a:r>
                        <a:rPr lang="en-GB" sz="1200" kern="100">
                          <a:effectLst/>
                        </a:rPr>
                        <a:t>Maintenance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tc>
                  <a:txBody>
                    <a:bodyPr/>
                    <a:lstStyle/>
                    <a:p>
                      <a:pPr marL="342900" lvl="0" indent="-342900" rtl="0">
                        <a:lnSpc>
                          <a:spcPct val="115000"/>
                        </a:lnSpc>
                        <a:buFont typeface="+mj-lt"/>
                        <a:buAutoNum type="arabicPeriod"/>
                      </a:pPr>
                      <a:r>
                        <a:rPr lang="en-GB" sz="1400" kern="100">
                          <a:effectLst/>
                        </a:rPr>
                        <a:t>Planned Preventative Maintenance (PPM) activities should not require system downtime greater than the standard 8-hour shift</a:t>
                      </a:r>
                    </a:p>
                    <a:p>
                      <a:pPr marL="342900" lvl="0" indent="-342900">
                        <a:lnSpc>
                          <a:spcPct val="115000"/>
                        </a:lnSpc>
                        <a:spcAft>
                          <a:spcPts val="800"/>
                        </a:spcAft>
                        <a:buFont typeface="+mj-lt"/>
                        <a:buAutoNum type="arabicPeriod"/>
                      </a:pPr>
                      <a:r>
                        <a:rPr lang="en-GB" sz="1400" kern="100">
                          <a:effectLst/>
                        </a:rPr>
                        <a:t>The robotic arm should have a calibration procedure to ensure positional accuracy, the procedure should not need to be conducted more than once per 6 months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extLst>
                  <a:ext uri="{0D108BD9-81ED-4DB2-BD59-A6C34878D82A}">
                    <a16:rowId xmlns:a16="http://schemas.microsoft.com/office/drawing/2014/main" val="4276739504"/>
                  </a:ext>
                </a:extLst>
              </a:tr>
              <a:tr h="337764">
                <a:tc>
                  <a:txBody>
                    <a:bodyPr/>
                    <a:lstStyle/>
                    <a:p>
                      <a:pPr>
                        <a:lnSpc>
                          <a:spcPct val="115000"/>
                        </a:lnSpc>
                        <a:spcAft>
                          <a:spcPts val="800"/>
                        </a:spcAft>
                        <a:buNone/>
                      </a:pPr>
                      <a:r>
                        <a:rPr lang="en-GB" sz="1200" kern="100">
                          <a:effectLst/>
                        </a:rPr>
                        <a:t>Production Rate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tc>
                  <a:txBody>
                    <a:bodyPr/>
                    <a:lstStyle/>
                    <a:p>
                      <a:pPr marL="342900" lvl="0" indent="-342900" rtl="0">
                        <a:lnSpc>
                          <a:spcPct val="115000"/>
                        </a:lnSpc>
                        <a:buFont typeface="+mj-lt"/>
                        <a:buAutoNum type="arabicPeriod"/>
                      </a:pPr>
                      <a:r>
                        <a:rPr lang="en-GB" sz="1400" kern="100">
                          <a:effectLst/>
                        </a:rPr>
                        <a:t>The robotic arm should achieve a successful operation rate of ≥99%. A success operation is defined as no damage to other work equipment of the payload</a:t>
                      </a:r>
                    </a:p>
                    <a:p>
                      <a:pPr marL="342900" lvl="0" indent="-342900">
                        <a:lnSpc>
                          <a:spcPct val="115000"/>
                        </a:lnSpc>
                        <a:spcAft>
                          <a:spcPts val="800"/>
                        </a:spcAft>
                        <a:buFont typeface="+mj-lt"/>
                        <a:buAutoNum type="arabicPeriod"/>
                      </a:pPr>
                      <a:r>
                        <a:rPr lang="en-GB" sz="1400" kern="100">
                          <a:effectLst/>
                        </a:rPr>
                        <a:t>The robotic arm should complete a full cycle in ≤30 seconds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extLst>
                  <a:ext uri="{0D108BD9-81ED-4DB2-BD59-A6C34878D82A}">
                    <a16:rowId xmlns:a16="http://schemas.microsoft.com/office/drawing/2014/main" val="834560223"/>
                  </a:ext>
                </a:extLst>
              </a:tr>
            </a:tbl>
          </a:graphicData>
        </a:graphic>
      </p:graphicFrame>
    </p:spTree>
    <p:extLst>
      <p:ext uri="{BB962C8B-B14F-4D97-AF65-F5344CB8AC3E}">
        <p14:creationId xmlns:p14="http://schemas.microsoft.com/office/powerpoint/2010/main" val="129961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DEE9B-74E2-F64E-4B2C-DE0BDDACBC57}"/>
              </a:ext>
            </a:extLst>
          </p:cNvPr>
          <p:cNvSpPr>
            <a:spLocks noGrp="1"/>
          </p:cNvSpPr>
          <p:nvPr>
            <p:ph type="title"/>
          </p:nvPr>
        </p:nvSpPr>
        <p:spPr/>
        <p:txBody>
          <a:bodyPr/>
          <a:lstStyle/>
          <a:p>
            <a:pPr algn="l"/>
            <a:r>
              <a:rPr lang="en-GB"/>
              <a:t>Design Specification </a:t>
            </a:r>
          </a:p>
        </p:txBody>
      </p:sp>
      <p:graphicFrame>
        <p:nvGraphicFramePr>
          <p:cNvPr id="4" name="Table 3">
            <a:extLst>
              <a:ext uri="{FF2B5EF4-FFF2-40B4-BE49-F238E27FC236}">
                <a16:creationId xmlns:a16="http://schemas.microsoft.com/office/drawing/2014/main" id="{8AA122BE-AB56-E1DA-DD84-3EC451CCC3D0}"/>
              </a:ext>
            </a:extLst>
          </p:cNvPr>
          <p:cNvGraphicFramePr>
            <a:graphicFrameLocks noGrp="1"/>
          </p:cNvGraphicFramePr>
          <p:nvPr>
            <p:extLst>
              <p:ext uri="{D42A27DB-BD31-4B8C-83A1-F6EECF244321}">
                <p14:modId xmlns:p14="http://schemas.microsoft.com/office/powerpoint/2010/main" val="2898646813"/>
              </p:ext>
            </p:extLst>
          </p:nvPr>
        </p:nvGraphicFramePr>
        <p:xfrm>
          <a:off x="1420937" y="2506250"/>
          <a:ext cx="10018712" cy="3272409"/>
        </p:xfrm>
        <a:graphic>
          <a:graphicData uri="http://schemas.openxmlformats.org/drawingml/2006/table">
            <a:tbl>
              <a:tblPr firstRow="1" bandRow="1">
                <a:tableStyleId>{9D7B26C5-4107-4FEC-AEDC-1716B250A1EF}</a:tableStyleId>
              </a:tblPr>
              <a:tblGrid>
                <a:gridCol w="1847510">
                  <a:extLst>
                    <a:ext uri="{9D8B030D-6E8A-4147-A177-3AD203B41FA5}">
                      <a16:colId xmlns:a16="http://schemas.microsoft.com/office/drawing/2014/main" val="1566204361"/>
                    </a:ext>
                  </a:extLst>
                </a:gridCol>
                <a:gridCol w="8171202">
                  <a:extLst>
                    <a:ext uri="{9D8B030D-6E8A-4147-A177-3AD203B41FA5}">
                      <a16:colId xmlns:a16="http://schemas.microsoft.com/office/drawing/2014/main" val="1844273173"/>
                    </a:ext>
                  </a:extLst>
                </a:gridCol>
              </a:tblGrid>
              <a:tr h="0">
                <a:tc>
                  <a:txBody>
                    <a:bodyPr/>
                    <a:lstStyle/>
                    <a:p>
                      <a:endParaRPr lang="en-GB"/>
                    </a:p>
                  </a:txBody>
                  <a:tcPr/>
                </a:tc>
                <a:tc>
                  <a:txBody>
                    <a:bodyPr/>
                    <a:lstStyle/>
                    <a:p>
                      <a:endParaRPr lang="en-GB"/>
                    </a:p>
                  </a:txBody>
                  <a:tcPr/>
                </a:tc>
                <a:extLst>
                  <a:ext uri="{0D108BD9-81ED-4DB2-BD59-A6C34878D82A}">
                    <a16:rowId xmlns:a16="http://schemas.microsoft.com/office/drawing/2014/main" val="686668815"/>
                  </a:ext>
                </a:extLst>
              </a:tr>
              <a:tr h="370840">
                <a:tc>
                  <a:txBody>
                    <a:bodyPr/>
                    <a:lstStyle/>
                    <a:p>
                      <a:pPr>
                        <a:lnSpc>
                          <a:spcPct val="115000"/>
                        </a:lnSpc>
                        <a:spcAft>
                          <a:spcPts val="800"/>
                        </a:spcAft>
                        <a:buNone/>
                      </a:pPr>
                      <a:r>
                        <a:rPr lang="en-GB" sz="1200" b="1" kern="100">
                          <a:effectLst/>
                        </a:rPr>
                        <a:t>Safety</a:t>
                      </a:r>
                      <a:endParaRPr lang="en-GB" sz="1200" b="1"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tc>
                  <a:txBody>
                    <a:bodyPr/>
                    <a:lstStyle/>
                    <a:p>
                      <a:pPr marL="342900" lvl="0" indent="-342900" rtl="0">
                        <a:lnSpc>
                          <a:spcPct val="115000"/>
                        </a:lnSpc>
                        <a:buFont typeface="+mj-lt"/>
                        <a:buAutoNum type="arabicPeriod"/>
                      </a:pPr>
                      <a:r>
                        <a:rPr lang="en-GB" sz="1400" kern="100">
                          <a:effectLst/>
                        </a:rPr>
                        <a:t>The robotic arm should only take the predefined safest path to avoid known hazards </a:t>
                      </a:r>
                    </a:p>
                    <a:p>
                      <a:pPr marL="342900" lvl="0" indent="-342900">
                        <a:lnSpc>
                          <a:spcPct val="115000"/>
                        </a:lnSpc>
                        <a:buFont typeface="+mj-lt"/>
                        <a:buAutoNum type="arabicPeriod"/>
                      </a:pPr>
                      <a:r>
                        <a:rPr lang="en-GB" sz="1400" kern="100">
                          <a:effectLst/>
                        </a:rPr>
                        <a:t>The system should include an emergency stop function the stops any motion of the robotic arm without releasing the payload within 1 second of activation </a:t>
                      </a:r>
                    </a:p>
                    <a:p>
                      <a:pPr marL="342900" lvl="0" indent="-342900">
                        <a:lnSpc>
                          <a:spcPct val="115000"/>
                        </a:lnSpc>
                        <a:spcAft>
                          <a:spcPts val="800"/>
                        </a:spcAft>
                        <a:buFont typeface="+mj-lt"/>
                        <a:buAutoNum type="arabicPeriod"/>
                      </a:pPr>
                      <a:r>
                        <a:rPr lang="en-GB" sz="1400" kern="100">
                          <a:effectLst/>
                        </a:rPr>
                        <a:t>Supplier risk assessment and operation manual should be provided to demonstrate safe use</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extLst>
                  <a:ext uri="{0D108BD9-81ED-4DB2-BD59-A6C34878D82A}">
                    <a16:rowId xmlns:a16="http://schemas.microsoft.com/office/drawing/2014/main" val="1655667846"/>
                  </a:ext>
                </a:extLst>
              </a:tr>
              <a:tr h="370840">
                <a:tc>
                  <a:txBody>
                    <a:bodyPr/>
                    <a:lstStyle/>
                    <a:p>
                      <a:pPr>
                        <a:lnSpc>
                          <a:spcPct val="115000"/>
                        </a:lnSpc>
                        <a:spcAft>
                          <a:spcPts val="800"/>
                        </a:spcAft>
                        <a:buNone/>
                      </a:pPr>
                      <a:r>
                        <a:rPr lang="en-GB" sz="1200" b="1" kern="100">
                          <a:effectLst/>
                        </a:rPr>
                        <a:t>Compliance </a:t>
                      </a:r>
                      <a:endParaRPr lang="en-GB" sz="1200" b="1"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tc>
                  <a:txBody>
                    <a:bodyPr/>
                    <a:lstStyle/>
                    <a:p>
                      <a:pPr marL="342900" lvl="0" indent="-342900" rtl="0">
                        <a:lnSpc>
                          <a:spcPct val="115000"/>
                        </a:lnSpc>
                        <a:buFont typeface="+mj-lt"/>
                        <a:buAutoNum type="arabicPeriod"/>
                      </a:pPr>
                      <a:r>
                        <a:rPr lang="en-GB" sz="1400" kern="100">
                          <a:effectLst/>
                        </a:rPr>
                        <a:t>The robotic arm should be designed and assessed in accordance with: </a:t>
                      </a:r>
                    </a:p>
                    <a:p>
                      <a:pPr marL="457200">
                        <a:lnSpc>
                          <a:spcPct val="115000"/>
                        </a:lnSpc>
                        <a:buNone/>
                      </a:pPr>
                      <a:r>
                        <a:rPr lang="en-GB" sz="1400" kern="100">
                          <a:effectLst/>
                        </a:rPr>
                        <a:t>PUWER (1998)</a:t>
                      </a:r>
                    </a:p>
                    <a:p>
                      <a:pPr marL="457200">
                        <a:lnSpc>
                          <a:spcPct val="115000"/>
                        </a:lnSpc>
                        <a:buNone/>
                      </a:pPr>
                      <a:r>
                        <a:rPr lang="en-GB" sz="1400" kern="100">
                          <a:effectLst/>
                        </a:rPr>
                        <a:t>Health and Safety at Work Act (1974) </a:t>
                      </a:r>
                    </a:p>
                    <a:p>
                      <a:pPr marL="457200">
                        <a:lnSpc>
                          <a:spcPct val="115000"/>
                        </a:lnSpc>
                        <a:buNone/>
                      </a:pPr>
                      <a:r>
                        <a:rPr lang="en-GB" sz="1400" kern="100">
                          <a:effectLst/>
                        </a:rPr>
                        <a:t>Supply of Machinery (Safety Regulations) 2008</a:t>
                      </a:r>
                    </a:p>
                    <a:p>
                      <a:pPr marL="457200">
                        <a:lnSpc>
                          <a:spcPct val="115000"/>
                        </a:lnSpc>
                        <a:buNone/>
                      </a:pPr>
                      <a:r>
                        <a:rPr lang="en-GB" sz="1400" kern="100">
                          <a:effectLst/>
                        </a:rPr>
                        <a:t>EN ISO 10218-1/2</a:t>
                      </a:r>
                    </a:p>
                    <a:p>
                      <a:pPr marL="457200">
                        <a:lnSpc>
                          <a:spcPct val="115000"/>
                        </a:lnSpc>
                        <a:spcAft>
                          <a:spcPts val="800"/>
                        </a:spcAft>
                        <a:buNone/>
                      </a:pPr>
                      <a:r>
                        <a:rPr lang="en-GB" sz="1400" kern="100">
                          <a:effectLst/>
                        </a:rPr>
                        <a:t>ISO/TS 15066 </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extLst>
                  <a:ext uri="{0D108BD9-81ED-4DB2-BD59-A6C34878D82A}">
                    <a16:rowId xmlns:a16="http://schemas.microsoft.com/office/drawing/2014/main" val="2547457191"/>
                  </a:ext>
                </a:extLst>
              </a:tr>
              <a:tr h="370840">
                <a:tc>
                  <a:txBody>
                    <a:bodyPr/>
                    <a:lstStyle/>
                    <a:p>
                      <a:pPr>
                        <a:lnSpc>
                          <a:spcPct val="115000"/>
                        </a:lnSpc>
                        <a:spcAft>
                          <a:spcPts val="800"/>
                        </a:spcAft>
                        <a:buNone/>
                      </a:pPr>
                      <a:r>
                        <a:rPr lang="en-GB" sz="1200" b="1" kern="100">
                          <a:effectLst/>
                        </a:rPr>
                        <a:t>Cost </a:t>
                      </a:r>
                      <a:endParaRPr lang="en-GB" sz="1200" b="1"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tc>
                  <a:txBody>
                    <a:bodyPr/>
                    <a:lstStyle/>
                    <a:p>
                      <a:pPr marL="342900" lvl="0" indent="-342900" rtl="0">
                        <a:lnSpc>
                          <a:spcPct val="115000"/>
                        </a:lnSpc>
                        <a:spcAft>
                          <a:spcPts val="800"/>
                        </a:spcAft>
                        <a:buFont typeface="+mj-lt"/>
                        <a:buAutoNum type="arabicPeriod"/>
                      </a:pPr>
                      <a:r>
                        <a:rPr lang="en-GB" sz="1400" kern="100">
                          <a:effectLst/>
                        </a:rPr>
                        <a:t>The total cost of the robotic arm and system (includes mechanical components, actuators, control hardware, safety features, materials and manufacture) shall be within a budget range of £25,000 - £50,000</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25204" marR="25204" marT="0" marB="0"/>
                </a:tc>
                <a:extLst>
                  <a:ext uri="{0D108BD9-81ED-4DB2-BD59-A6C34878D82A}">
                    <a16:rowId xmlns:a16="http://schemas.microsoft.com/office/drawing/2014/main" val="1443588482"/>
                  </a:ext>
                </a:extLst>
              </a:tr>
            </a:tbl>
          </a:graphicData>
        </a:graphic>
      </p:graphicFrame>
    </p:spTree>
    <p:extLst>
      <p:ext uri="{BB962C8B-B14F-4D97-AF65-F5344CB8AC3E}">
        <p14:creationId xmlns:p14="http://schemas.microsoft.com/office/powerpoint/2010/main" val="3720313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3B7EF-8808-E469-3EAC-7344ABD37339}"/>
              </a:ext>
            </a:extLst>
          </p:cNvPr>
          <p:cNvSpPr>
            <a:spLocks noGrp="1"/>
          </p:cNvSpPr>
          <p:nvPr>
            <p:ph type="title"/>
          </p:nvPr>
        </p:nvSpPr>
        <p:spPr>
          <a:xfrm>
            <a:off x="1484312" y="685800"/>
            <a:ext cx="2761686" cy="793143"/>
          </a:xfrm>
        </p:spPr>
        <p:txBody>
          <a:bodyPr>
            <a:normAutofit/>
          </a:bodyPr>
          <a:lstStyle/>
          <a:p>
            <a:r>
              <a:rPr lang="en-GB"/>
              <a:t>Gantt Chart </a:t>
            </a:r>
          </a:p>
        </p:txBody>
      </p:sp>
      <p:graphicFrame>
        <p:nvGraphicFramePr>
          <p:cNvPr id="4" name="Content Placeholder 3">
            <a:extLst>
              <a:ext uri="{FF2B5EF4-FFF2-40B4-BE49-F238E27FC236}">
                <a16:creationId xmlns:a16="http://schemas.microsoft.com/office/drawing/2014/main" id="{BA692C1A-8019-ACD0-BB28-9D268977543C}"/>
              </a:ext>
            </a:extLst>
          </p:cNvPr>
          <p:cNvGraphicFramePr>
            <a:graphicFrameLocks noGrp="1"/>
          </p:cNvGraphicFramePr>
          <p:nvPr>
            <p:ph idx="1"/>
          </p:nvPr>
        </p:nvGraphicFramePr>
        <p:xfrm>
          <a:off x="1915705" y="2021329"/>
          <a:ext cx="8959562" cy="3095625"/>
        </p:xfrm>
        <a:graphic>
          <a:graphicData uri="http://schemas.openxmlformats.org/drawingml/2006/table">
            <a:tbl>
              <a:tblPr firstRow="1" firstCol="1" bandRow="1">
                <a:tableStyleId>{5C22544A-7EE6-4342-B048-85BDC9FD1C3A}</a:tableStyleId>
              </a:tblPr>
              <a:tblGrid>
                <a:gridCol w="1561380">
                  <a:extLst>
                    <a:ext uri="{9D8B030D-6E8A-4147-A177-3AD203B41FA5}">
                      <a16:colId xmlns:a16="http://schemas.microsoft.com/office/drawing/2014/main" val="3979351236"/>
                    </a:ext>
                  </a:extLst>
                </a:gridCol>
                <a:gridCol w="736115">
                  <a:extLst>
                    <a:ext uri="{9D8B030D-6E8A-4147-A177-3AD203B41FA5}">
                      <a16:colId xmlns:a16="http://schemas.microsoft.com/office/drawing/2014/main" val="197557034"/>
                    </a:ext>
                  </a:extLst>
                </a:gridCol>
                <a:gridCol w="685810">
                  <a:extLst>
                    <a:ext uri="{9D8B030D-6E8A-4147-A177-3AD203B41FA5}">
                      <a16:colId xmlns:a16="http://schemas.microsoft.com/office/drawing/2014/main" val="293473847"/>
                    </a:ext>
                  </a:extLst>
                </a:gridCol>
                <a:gridCol w="213679">
                  <a:extLst>
                    <a:ext uri="{9D8B030D-6E8A-4147-A177-3AD203B41FA5}">
                      <a16:colId xmlns:a16="http://schemas.microsoft.com/office/drawing/2014/main" val="2085478071"/>
                    </a:ext>
                  </a:extLst>
                </a:gridCol>
                <a:gridCol w="93980">
                  <a:extLst>
                    <a:ext uri="{9D8B030D-6E8A-4147-A177-3AD203B41FA5}">
                      <a16:colId xmlns:a16="http://schemas.microsoft.com/office/drawing/2014/main" val="3724886156"/>
                    </a:ext>
                  </a:extLst>
                </a:gridCol>
                <a:gridCol w="218415">
                  <a:extLst>
                    <a:ext uri="{9D8B030D-6E8A-4147-A177-3AD203B41FA5}">
                      <a16:colId xmlns:a16="http://schemas.microsoft.com/office/drawing/2014/main" val="4288453503"/>
                    </a:ext>
                  </a:extLst>
                </a:gridCol>
                <a:gridCol w="217778">
                  <a:extLst>
                    <a:ext uri="{9D8B030D-6E8A-4147-A177-3AD203B41FA5}">
                      <a16:colId xmlns:a16="http://schemas.microsoft.com/office/drawing/2014/main" val="3894288537"/>
                    </a:ext>
                  </a:extLst>
                </a:gridCol>
                <a:gridCol w="188486">
                  <a:extLst>
                    <a:ext uri="{9D8B030D-6E8A-4147-A177-3AD203B41FA5}">
                      <a16:colId xmlns:a16="http://schemas.microsoft.com/office/drawing/2014/main" val="2475031202"/>
                    </a:ext>
                  </a:extLst>
                </a:gridCol>
                <a:gridCol w="217778">
                  <a:extLst>
                    <a:ext uri="{9D8B030D-6E8A-4147-A177-3AD203B41FA5}">
                      <a16:colId xmlns:a16="http://schemas.microsoft.com/office/drawing/2014/main" val="2565334348"/>
                    </a:ext>
                  </a:extLst>
                </a:gridCol>
                <a:gridCol w="217778">
                  <a:extLst>
                    <a:ext uri="{9D8B030D-6E8A-4147-A177-3AD203B41FA5}">
                      <a16:colId xmlns:a16="http://schemas.microsoft.com/office/drawing/2014/main" val="2058964825"/>
                    </a:ext>
                  </a:extLst>
                </a:gridCol>
                <a:gridCol w="217778">
                  <a:extLst>
                    <a:ext uri="{9D8B030D-6E8A-4147-A177-3AD203B41FA5}">
                      <a16:colId xmlns:a16="http://schemas.microsoft.com/office/drawing/2014/main" val="4253112221"/>
                    </a:ext>
                  </a:extLst>
                </a:gridCol>
                <a:gridCol w="217778">
                  <a:extLst>
                    <a:ext uri="{9D8B030D-6E8A-4147-A177-3AD203B41FA5}">
                      <a16:colId xmlns:a16="http://schemas.microsoft.com/office/drawing/2014/main" val="3630825192"/>
                    </a:ext>
                  </a:extLst>
                </a:gridCol>
                <a:gridCol w="219688">
                  <a:extLst>
                    <a:ext uri="{9D8B030D-6E8A-4147-A177-3AD203B41FA5}">
                      <a16:colId xmlns:a16="http://schemas.microsoft.com/office/drawing/2014/main" val="1395183806"/>
                    </a:ext>
                  </a:extLst>
                </a:gridCol>
                <a:gridCol w="360416">
                  <a:extLst>
                    <a:ext uri="{9D8B030D-6E8A-4147-A177-3AD203B41FA5}">
                      <a16:colId xmlns:a16="http://schemas.microsoft.com/office/drawing/2014/main" val="4156737064"/>
                    </a:ext>
                  </a:extLst>
                </a:gridCol>
                <a:gridCol w="359780">
                  <a:extLst>
                    <a:ext uri="{9D8B030D-6E8A-4147-A177-3AD203B41FA5}">
                      <a16:colId xmlns:a16="http://schemas.microsoft.com/office/drawing/2014/main" val="617179758"/>
                    </a:ext>
                  </a:extLst>
                </a:gridCol>
                <a:gridCol w="360416">
                  <a:extLst>
                    <a:ext uri="{9D8B030D-6E8A-4147-A177-3AD203B41FA5}">
                      <a16:colId xmlns:a16="http://schemas.microsoft.com/office/drawing/2014/main" val="3680521474"/>
                    </a:ext>
                  </a:extLst>
                </a:gridCol>
                <a:gridCol w="359780">
                  <a:extLst>
                    <a:ext uri="{9D8B030D-6E8A-4147-A177-3AD203B41FA5}">
                      <a16:colId xmlns:a16="http://schemas.microsoft.com/office/drawing/2014/main" val="3190512196"/>
                    </a:ext>
                  </a:extLst>
                </a:gridCol>
                <a:gridCol w="359780">
                  <a:extLst>
                    <a:ext uri="{9D8B030D-6E8A-4147-A177-3AD203B41FA5}">
                      <a16:colId xmlns:a16="http://schemas.microsoft.com/office/drawing/2014/main" val="1981220002"/>
                    </a:ext>
                  </a:extLst>
                </a:gridCol>
                <a:gridCol w="360416">
                  <a:extLst>
                    <a:ext uri="{9D8B030D-6E8A-4147-A177-3AD203B41FA5}">
                      <a16:colId xmlns:a16="http://schemas.microsoft.com/office/drawing/2014/main" val="3241736661"/>
                    </a:ext>
                  </a:extLst>
                </a:gridCol>
                <a:gridCol w="359780">
                  <a:extLst>
                    <a:ext uri="{9D8B030D-6E8A-4147-A177-3AD203B41FA5}">
                      <a16:colId xmlns:a16="http://schemas.microsoft.com/office/drawing/2014/main" val="373303892"/>
                    </a:ext>
                  </a:extLst>
                </a:gridCol>
                <a:gridCol w="359780">
                  <a:extLst>
                    <a:ext uri="{9D8B030D-6E8A-4147-A177-3AD203B41FA5}">
                      <a16:colId xmlns:a16="http://schemas.microsoft.com/office/drawing/2014/main" val="45198199"/>
                    </a:ext>
                  </a:extLst>
                </a:gridCol>
                <a:gridCol w="359780">
                  <a:extLst>
                    <a:ext uri="{9D8B030D-6E8A-4147-A177-3AD203B41FA5}">
                      <a16:colId xmlns:a16="http://schemas.microsoft.com/office/drawing/2014/main" val="1824294117"/>
                    </a:ext>
                  </a:extLst>
                </a:gridCol>
                <a:gridCol w="94243">
                  <a:extLst>
                    <a:ext uri="{9D8B030D-6E8A-4147-A177-3AD203B41FA5}">
                      <a16:colId xmlns:a16="http://schemas.microsoft.com/office/drawing/2014/main" val="1097044900"/>
                    </a:ext>
                  </a:extLst>
                </a:gridCol>
                <a:gridCol w="618948">
                  <a:extLst>
                    <a:ext uri="{9D8B030D-6E8A-4147-A177-3AD203B41FA5}">
                      <a16:colId xmlns:a16="http://schemas.microsoft.com/office/drawing/2014/main" val="3574504230"/>
                    </a:ext>
                  </a:extLst>
                </a:gridCol>
              </a:tblGrid>
              <a:tr h="238125">
                <a:tc gridSpan="3">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hMerge="1">
                  <a:txBody>
                    <a:bodyPr/>
                    <a:lstStyle/>
                    <a:p>
                      <a:endParaRPr lang="en-GB"/>
                    </a:p>
                  </a:txBody>
                  <a:tcPr/>
                </a:tc>
                <a:tc hMerge="1">
                  <a:txBody>
                    <a:bodyPr/>
                    <a:lstStyle/>
                    <a:p>
                      <a:endParaRPr lang="en-GB"/>
                    </a:p>
                  </a:txBody>
                  <a:tcPr/>
                </a:tc>
                <a:tc gridSpan="21">
                  <a:txBody>
                    <a:bodyPr/>
                    <a:lstStyle/>
                    <a:p>
                      <a:pPr algn="ctr"/>
                      <a:r>
                        <a:rPr lang="en-GB" sz="1100" kern="0">
                          <a:effectLst/>
                        </a:rPr>
                        <a:t>Week</a:t>
                      </a:r>
                      <a:endParaRPr lang="en-GB"/>
                    </a:p>
                  </a:txBody>
                  <a:tcPr marL="68580" marR="68580" marT="0" marB="0" anchor="b">
                    <a:solidFill>
                      <a:schemeClr val="bg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13808922"/>
                  </a:ext>
                </a:extLst>
              </a:tr>
              <a:tr h="476250">
                <a:tc>
                  <a:txBody>
                    <a:bodyPr/>
                    <a:lstStyle/>
                    <a:p>
                      <a:pPr>
                        <a:lnSpc>
                          <a:spcPct val="115000"/>
                        </a:lnSpc>
                        <a:spcAft>
                          <a:spcPts val="800"/>
                        </a:spcAft>
                        <a:buNone/>
                      </a:pPr>
                      <a:r>
                        <a:rPr lang="en-GB" sz="1100" kern="0">
                          <a:solidFill>
                            <a:sysClr val="windowText" lastClr="000000"/>
                          </a:solidFill>
                          <a:effectLst/>
                        </a:rPr>
                        <a:t>Task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ctr">
                    <a:solidFill>
                      <a:schemeClr val="bg2"/>
                    </a:solidFill>
                  </a:tcPr>
                </a:tc>
                <a:tc>
                  <a:txBody>
                    <a:bodyPr/>
                    <a:lstStyle/>
                    <a:p>
                      <a:pPr>
                        <a:lnSpc>
                          <a:spcPct val="115000"/>
                        </a:lnSpc>
                        <a:spcAft>
                          <a:spcPts val="800"/>
                        </a:spcAft>
                        <a:buNone/>
                      </a:pPr>
                      <a:r>
                        <a:rPr lang="en-GB" sz="1100" kern="0">
                          <a:effectLst/>
                        </a:rPr>
                        <a:t>Start Date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ctr">
                    <a:solidFill>
                      <a:schemeClr val="bg2"/>
                    </a:solidFill>
                  </a:tcPr>
                </a:tc>
                <a:tc>
                  <a:txBody>
                    <a:bodyPr/>
                    <a:lstStyle/>
                    <a:p>
                      <a:pPr>
                        <a:lnSpc>
                          <a:spcPct val="115000"/>
                        </a:lnSpc>
                        <a:spcAft>
                          <a:spcPts val="800"/>
                        </a:spcAft>
                        <a:buNone/>
                      </a:pPr>
                      <a:r>
                        <a:rPr lang="en-GB" sz="1100" kern="0">
                          <a:effectLst/>
                        </a:rPr>
                        <a:t>Due Date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ctr">
                    <a:solidFill>
                      <a:schemeClr val="bg2"/>
                    </a:solidFill>
                  </a:tcPr>
                </a:tc>
                <a:tc>
                  <a:txBody>
                    <a:bodyPr/>
                    <a:lstStyle/>
                    <a:p>
                      <a:pPr algn="r">
                        <a:lnSpc>
                          <a:spcPct val="115000"/>
                        </a:lnSpc>
                        <a:spcAft>
                          <a:spcPts val="800"/>
                        </a:spcAft>
                        <a:buNone/>
                      </a:pPr>
                      <a:r>
                        <a:rPr lang="en-GB" sz="800" kern="0">
                          <a:effectLst/>
                        </a:rPr>
                        <a:t>1</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2">
                  <a:txBody>
                    <a:bodyPr/>
                    <a:lstStyle/>
                    <a:p>
                      <a:pPr algn="r">
                        <a:lnSpc>
                          <a:spcPct val="115000"/>
                        </a:lnSpc>
                        <a:spcAft>
                          <a:spcPts val="800"/>
                        </a:spcAft>
                        <a:buNone/>
                      </a:pPr>
                      <a:r>
                        <a:rPr lang="en-GB" sz="800" kern="0">
                          <a:effectLst/>
                        </a:rPr>
                        <a:t>2</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hMerge="1">
                  <a:txBody>
                    <a:bodyPr/>
                    <a:lstStyle/>
                    <a:p>
                      <a:pPr algn="r">
                        <a:lnSpc>
                          <a:spcPct val="115000"/>
                        </a:lnSpc>
                        <a:spcAft>
                          <a:spcPts val="800"/>
                        </a:spcAft>
                        <a:buNone/>
                      </a:pPr>
                      <a:r>
                        <a:rPr lang="en-GB" sz="800" kern="0">
                          <a:effectLst/>
                        </a:rPr>
                        <a:t>2</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tc>
                <a:tc>
                  <a:txBody>
                    <a:bodyPr/>
                    <a:lstStyle/>
                    <a:p>
                      <a:pPr algn="r">
                        <a:lnSpc>
                          <a:spcPct val="115000"/>
                        </a:lnSpc>
                        <a:spcAft>
                          <a:spcPts val="800"/>
                        </a:spcAft>
                        <a:buNone/>
                      </a:pPr>
                      <a:r>
                        <a:rPr lang="en-GB" sz="800" kern="0">
                          <a:effectLst/>
                        </a:rPr>
                        <a:t>3</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4</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5</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6</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7</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8</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9</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10</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11</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12</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13</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14</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15</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16</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17</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800" kern="0">
                          <a:effectLst/>
                        </a:rPr>
                        <a:t>18</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2">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2"/>
                    </a:solidFill>
                  </a:tcPr>
                </a:tc>
                <a:tc hMerge="1">
                  <a:txBody>
                    <a:bodyPr/>
                    <a:lstStyle/>
                    <a:p>
                      <a:endParaRPr lang="en-GB"/>
                    </a:p>
                  </a:txBody>
                  <a:tcPr/>
                </a:tc>
                <a:extLst>
                  <a:ext uri="{0D108BD9-81ED-4DB2-BD59-A6C34878D82A}">
                    <a16:rowId xmlns:a16="http://schemas.microsoft.com/office/drawing/2014/main" val="2363748350"/>
                  </a:ext>
                </a:extLst>
              </a:tr>
              <a:tr h="238125">
                <a:tc>
                  <a:txBody>
                    <a:bodyPr/>
                    <a:lstStyle/>
                    <a:p>
                      <a:pPr>
                        <a:lnSpc>
                          <a:spcPct val="115000"/>
                        </a:lnSpc>
                        <a:spcAft>
                          <a:spcPts val="800"/>
                        </a:spcAft>
                        <a:buNone/>
                      </a:pPr>
                      <a:r>
                        <a:rPr lang="en-GB" sz="1100" kern="0">
                          <a:solidFill>
                            <a:sysClr val="windowText" lastClr="000000"/>
                          </a:solidFill>
                          <a:effectLst/>
                        </a:rPr>
                        <a:t>Research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30-Jan</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27-Mar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10">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10">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1624939014"/>
                  </a:ext>
                </a:extLst>
              </a:tr>
              <a:tr h="238125">
                <a:tc>
                  <a:txBody>
                    <a:bodyPr/>
                    <a:lstStyle/>
                    <a:p>
                      <a:pPr>
                        <a:lnSpc>
                          <a:spcPct val="115000"/>
                        </a:lnSpc>
                        <a:spcAft>
                          <a:spcPts val="800"/>
                        </a:spcAft>
                        <a:buNone/>
                      </a:pPr>
                      <a:r>
                        <a:rPr lang="en-GB" sz="1100" kern="0">
                          <a:solidFill>
                            <a:sysClr val="windowText" lastClr="000000"/>
                          </a:solidFill>
                          <a:effectLst/>
                        </a:rPr>
                        <a:t>Planning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06-Feb</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20-Feb</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2">
                  <a:txBody>
                    <a:bodyPr/>
                    <a:lstStyle/>
                    <a:p>
                      <a:pP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tc>
                <a:tc gridSpan="3">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hMerge="1">
                  <a:txBody>
                    <a:bodyPr/>
                    <a:lstStyle/>
                    <a:p>
                      <a:endParaRPr lang="en-GB"/>
                    </a:p>
                  </a:txBody>
                  <a:tcPr/>
                </a:tc>
                <a:tc hMerge="1">
                  <a:txBody>
                    <a:bodyPr/>
                    <a:lstStyle/>
                    <a:p>
                      <a:endParaRPr lang="en-GB"/>
                    </a:p>
                  </a:txBody>
                  <a:tcPr/>
                </a:tc>
                <a:tc gridSpan="15">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820212628"/>
                  </a:ext>
                </a:extLst>
              </a:tr>
              <a:tr h="238125">
                <a:tc>
                  <a:txBody>
                    <a:bodyPr/>
                    <a:lstStyle/>
                    <a:p>
                      <a:pPr>
                        <a:lnSpc>
                          <a:spcPct val="115000"/>
                        </a:lnSpc>
                        <a:spcAft>
                          <a:spcPts val="800"/>
                        </a:spcAft>
                        <a:buNone/>
                      </a:pPr>
                      <a:r>
                        <a:rPr lang="en-GB" sz="1100" kern="0">
                          <a:solidFill>
                            <a:sysClr val="windowText" lastClr="000000"/>
                          </a:solidFill>
                          <a:effectLst/>
                        </a:rPr>
                        <a:t>Design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13-Feb</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27-Mar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3">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gridSpan="7">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10">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3476708764"/>
                  </a:ext>
                </a:extLst>
              </a:tr>
              <a:tr h="238125">
                <a:tc>
                  <a:txBody>
                    <a:bodyPr/>
                    <a:lstStyle/>
                    <a:p>
                      <a:pPr>
                        <a:lnSpc>
                          <a:spcPct val="115000"/>
                        </a:lnSpc>
                        <a:spcAft>
                          <a:spcPts val="800"/>
                        </a:spcAft>
                        <a:buNone/>
                      </a:pPr>
                      <a:r>
                        <a:rPr lang="en-GB" sz="1100" kern="0">
                          <a:solidFill>
                            <a:sysClr val="windowText" lastClr="000000"/>
                          </a:solidFill>
                          <a:effectLst/>
                        </a:rPr>
                        <a:t>CAD Design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13-Feb</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27-Mar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3">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gridSpan="7">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10">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2805074029"/>
                  </a:ext>
                </a:extLst>
              </a:tr>
              <a:tr h="238125">
                <a:tc>
                  <a:txBody>
                    <a:bodyPr/>
                    <a:lstStyle/>
                    <a:p>
                      <a:pPr>
                        <a:lnSpc>
                          <a:spcPct val="115000"/>
                        </a:lnSpc>
                        <a:spcAft>
                          <a:spcPts val="800"/>
                        </a:spcAft>
                        <a:buNone/>
                      </a:pPr>
                      <a:r>
                        <a:rPr lang="en-GB" sz="1100" kern="0">
                          <a:solidFill>
                            <a:sysClr val="windowText" lastClr="000000"/>
                          </a:solidFill>
                          <a:effectLst/>
                        </a:rPr>
                        <a:t>Program Design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20-Feb</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27-Mar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4">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6">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10">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3302455297"/>
                  </a:ext>
                </a:extLst>
              </a:tr>
              <a:tr h="238125">
                <a:tc>
                  <a:txBody>
                    <a:bodyPr/>
                    <a:lstStyle/>
                    <a:p>
                      <a:pPr>
                        <a:lnSpc>
                          <a:spcPct val="115000"/>
                        </a:lnSpc>
                        <a:spcAft>
                          <a:spcPts val="800"/>
                        </a:spcAft>
                        <a:buNone/>
                      </a:pPr>
                      <a:r>
                        <a:rPr lang="en-GB" sz="1100" kern="0">
                          <a:solidFill>
                            <a:sysClr val="windowText" lastClr="000000"/>
                          </a:solidFill>
                          <a:effectLst/>
                        </a:rPr>
                        <a:t>Design Evaluation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27-Mar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03-Apr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10">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gridSpan="9">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987227197"/>
                  </a:ext>
                </a:extLst>
              </a:tr>
              <a:tr h="238125">
                <a:tc>
                  <a:txBody>
                    <a:bodyPr/>
                    <a:lstStyle/>
                    <a:p>
                      <a:pPr>
                        <a:lnSpc>
                          <a:spcPct val="115000"/>
                        </a:lnSpc>
                        <a:spcAft>
                          <a:spcPts val="800"/>
                        </a:spcAft>
                        <a:buNone/>
                      </a:pPr>
                      <a:r>
                        <a:rPr lang="en-GB" sz="1100" kern="0">
                          <a:solidFill>
                            <a:sysClr val="windowText" lastClr="000000"/>
                          </a:solidFill>
                          <a:effectLst/>
                        </a:rPr>
                        <a:t>Testing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27-Mar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17-Apr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10">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hMerge="1">
                  <a:txBody>
                    <a:bodyPr/>
                    <a:lstStyle/>
                    <a:p>
                      <a:endParaRPr lang="en-GB"/>
                    </a:p>
                  </a:txBody>
                  <a:tcPr/>
                </a:tc>
                <a:tc hMerge="1">
                  <a:txBody>
                    <a:bodyPr/>
                    <a:lstStyle/>
                    <a:p>
                      <a:endParaRPr lang="en-GB"/>
                    </a:p>
                  </a:txBody>
                  <a:tcPr/>
                </a:tc>
                <a:tc gridSpan="7">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1357903032"/>
                  </a:ext>
                </a:extLst>
              </a:tr>
              <a:tr h="238125">
                <a:tc>
                  <a:txBody>
                    <a:bodyPr/>
                    <a:lstStyle/>
                    <a:p>
                      <a:pPr>
                        <a:lnSpc>
                          <a:spcPct val="115000"/>
                        </a:lnSpc>
                        <a:spcAft>
                          <a:spcPts val="800"/>
                        </a:spcAft>
                        <a:buNone/>
                      </a:pPr>
                      <a:r>
                        <a:rPr lang="en-GB" sz="1100" kern="0">
                          <a:solidFill>
                            <a:sysClr val="windowText" lastClr="000000"/>
                          </a:solidFill>
                          <a:effectLst/>
                        </a:rPr>
                        <a:t>Test Evaluation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17-Apr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24-Apr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13">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gridSpan="6">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2323583018"/>
                  </a:ext>
                </a:extLst>
              </a:tr>
              <a:tr h="238125">
                <a:tc>
                  <a:txBody>
                    <a:bodyPr/>
                    <a:lstStyle/>
                    <a:p>
                      <a:pPr>
                        <a:lnSpc>
                          <a:spcPct val="115000"/>
                        </a:lnSpc>
                        <a:spcAft>
                          <a:spcPts val="800"/>
                        </a:spcAft>
                        <a:buNone/>
                      </a:pPr>
                      <a:r>
                        <a:rPr lang="en-GB" sz="1100" kern="0">
                          <a:solidFill>
                            <a:sysClr val="windowText" lastClr="000000"/>
                          </a:solidFill>
                          <a:effectLst/>
                        </a:rPr>
                        <a:t>Risk Assessing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24-Apr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08-May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13">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hMerge="1">
                  <a:txBody>
                    <a:bodyPr/>
                    <a:lstStyle/>
                    <a:p>
                      <a:endParaRPr lang="en-GB"/>
                    </a:p>
                  </a:txBody>
                  <a:tcPr/>
                </a:tc>
                <a:tc hMerge="1">
                  <a:txBody>
                    <a:bodyPr/>
                    <a:lstStyle/>
                    <a:p>
                      <a:endParaRPr lang="en-GB"/>
                    </a:p>
                  </a:txBody>
                  <a:tcPr/>
                </a:tc>
                <a:tc gridSpan="4">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255974783"/>
                  </a:ext>
                </a:extLst>
              </a:tr>
              <a:tr h="238125">
                <a:tc>
                  <a:txBody>
                    <a:bodyPr/>
                    <a:lstStyle/>
                    <a:p>
                      <a:pPr>
                        <a:lnSpc>
                          <a:spcPct val="115000"/>
                        </a:lnSpc>
                        <a:spcAft>
                          <a:spcPts val="800"/>
                        </a:spcAft>
                        <a:buNone/>
                      </a:pPr>
                      <a:r>
                        <a:rPr lang="en-GB" sz="1100" kern="0">
                          <a:solidFill>
                            <a:sysClr val="windowText" lastClr="000000"/>
                          </a:solidFill>
                          <a:effectLst/>
                        </a:rPr>
                        <a:t>Product Evaluation </a:t>
                      </a:r>
                      <a:endParaRPr lang="en-GB" sz="1200" kern="100">
                        <a:solidFill>
                          <a:sysClr val="windowText" lastClr="000000"/>
                        </a:solidFill>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08-May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a:txBody>
                    <a:bodyPr/>
                    <a:lstStyle/>
                    <a:p>
                      <a:pPr algn="r">
                        <a:lnSpc>
                          <a:spcPct val="115000"/>
                        </a:lnSpc>
                        <a:spcAft>
                          <a:spcPts val="800"/>
                        </a:spcAft>
                        <a:buNone/>
                      </a:pPr>
                      <a:r>
                        <a:rPr lang="en-GB" sz="1100" kern="0">
                          <a:effectLst/>
                        </a:rPr>
                        <a:t>29-May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2"/>
                    </a:solidFill>
                  </a:tcPr>
                </a:tc>
                <a:tc gridSpan="16">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15000"/>
                        </a:lnSpc>
                        <a:spcAft>
                          <a:spcPts val="800"/>
                        </a:spcAft>
                        <a:buNone/>
                      </a:pPr>
                      <a:r>
                        <a:rPr lang="en-GB" sz="1100" kern="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nchor="b">
                    <a:solidFill>
                      <a:srgbClr val="00B050"/>
                    </a:solid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800"/>
                        </a:spcAft>
                        <a:buNone/>
                      </a:pP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nchor="ctr">
                    <a:solidFill>
                      <a:schemeClr val="bg1"/>
                    </a:solidFill>
                  </a:tcPr>
                </a:tc>
                <a:extLst>
                  <a:ext uri="{0D108BD9-81ED-4DB2-BD59-A6C34878D82A}">
                    <a16:rowId xmlns:a16="http://schemas.microsoft.com/office/drawing/2014/main" val="2941759734"/>
                  </a:ext>
                </a:extLst>
              </a:tr>
            </a:tbl>
          </a:graphicData>
        </a:graphic>
      </p:graphicFrame>
    </p:spTree>
    <p:extLst>
      <p:ext uri="{BB962C8B-B14F-4D97-AF65-F5344CB8AC3E}">
        <p14:creationId xmlns:p14="http://schemas.microsoft.com/office/powerpoint/2010/main" val="2196855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29F73-1FE3-D357-D01A-4E2B53B12DD0}"/>
              </a:ext>
            </a:extLst>
          </p:cNvPr>
          <p:cNvSpPr>
            <a:spLocks noGrp="1"/>
          </p:cNvSpPr>
          <p:nvPr>
            <p:ph type="title"/>
          </p:nvPr>
        </p:nvSpPr>
        <p:spPr>
          <a:xfrm>
            <a:off x="5232400" y="1367673"/>
            <a:ext cx="6484794" cy="3856999"/>
          </a:xfrm>
        </p:spPr>
        <p:txBody>
          <a:bodyPr vert="horz" lIns="91440" tIns="45720" rIns="91440" bIns="45720" rtlCol="0" anchor="t">
            <a:normAutofit/>
          </a:bodyPr>
          <a:lstStyle/>
          <a:p>
            <a:pPr algn="l"/>
            <a:r>
              <a:rPr lang="en-US" sz="7200"/>
              <a:t>Robot Arm Design</a:t>
            </a:r>
            <a:endParaRPr lang="en-US"/>
          </a:p>
        </p:txBody>
      </p:sp>
      <p:pic>
        <p:nvPicPr>
          <p:cNvPr id="4" name="Picture 3" descr="Claw building a card house">
            <a:extLst>
              <a:ext uri="{FF2B5EF4-FFF2-40B4-BE49-F238E27FC236}">
                <a16:creationId xmlns:a16="http://schemas.microsoft.com/office/drawing/2014/main" id="{6BE2BE9E-2E98-8559-4AB1-3C6951C5837B}"/>
              </a:ext>
            </a:extLst>
          </p:cNvPr>
          <p:cNvPicPr>
            <a:picLocks noChangeAspect="1"/>
          </p:cNvPicPr>
          <p:nvPr/>
        </p:nvPicPr>
        <p:blipFill>
          <a:blip r:embed="rId2"/>
          <a:srcRect l="11505" r="-7" b="-7"/>
          <a:stretch>
            <a:fillRect/>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spTree>
    <p:extLst>
      <p:ext uri="{BB962C8B-B14F-4D97-AF65-F5344CB8AC3E}">
        <p14:creationId xmlns:p14="http://schemas.microsoft.com/office/powerpoint/2010/main" val="2549400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628A4-C8E6-DC5A-3378-8EE70DB0D56C}"/>
              </a:ext>
            </a:extLst>
          </p:cNvPr>
          <p:cNvSpPr>
            <a:spLocks noGrp="1"/>
          </p:cNvSpPr>
          <p:nvPr>
            <p:ph type="title"/>
          </p:nvPr>
        </p:nvSpPr>
        <p:spPr>
          <a:xfrm>
            <a:off x="8041742" y="648930"/>
            <a:ext cx="3890771" cy="5633337"/>
          </a:xfrm>
        </p:spPr>
        <p:txBody>
          <a:bodyPr vert="horz" lIns="91440" tIns="45720" rIns="91440" bIns="45720" rtlCol="0" anchor="t">
            <a:noAutofit/>
          </a:bodyPr>
          <a:lstStyle/>
          <a:p>
            <a:pPr algn="l"/>
            <a:r>
              <a:rPr lang="en-US" sz="2000">
                <a:ea typeface="+mj-lt"/>
                <a:cs typeface="+mj-lt"/>
              </a:rPr>
              <a:t>This is the final robot arm design. The design provides precise and flexible movement for automated tasks. </a:t>
            </a:r>
            <a:br>
              <a:rPr lang="en-US" sz="2000">
                <a:ea typeface="+mj-lt"/>
                <a:cs typeface="+mj-lt"/>
              </a:rPr>
            </a:br>
            <a:br>
              <a:rPr lang="en-US" sz="2000">
                <a:ea typeface="+mj-lt"/>
                <a:cs typeface="+mj-lt"/>
              </a:rPr>
            </a:br>
            <a:r>
              <a:rPr lang="en-US" sz="2000">
                <a:ea typeface="+mj-lt"/>
                <a:cs typeface="+mj-lt"/>
              </a:rPr>
              <a:t>The six-axes allow the arm to rotate and move in multiple directions, improving accuracy and range of motion. </a:t>
            </a:r>
            <a:br>
              <a:rPr lang="en-US" sz="2000">
                <a:ea typeface="+mj-lt"/>
                <a:cs typeface="+mj-lt"/>
              </a:rPr>
            </a:br>
            <a:br>
              <a:rPr lang="en-US" sz="2000">
                <a:ea typeface="+mj-lt"/>
                <a:cs typeface="+mj-lt"/>
              </a:rPr>
            </a:br>
            <a:r>
              <a:rPr lang="en-US" sz="2000">
                <a:ea typeface="+mj-lt"/>
                <a:cs typeface="+mj-lt"/>
              </a:rPr>
              <a:t>The design provides stability, durability and smooth control making it suitable for our selected application.</a:t>
            </a:r>
            <a:endParaRPr lang="en-US" sz="2000"/>
          </a:p>
        </p:txBody>
      </p:sp>
      <p:pic>
        <p:nvPicPr>
          <p:cNvPr id="5" name="Picture 4" descr="A computer screen shot of a machine&#10;&#10;AI-generated content may be incorrect.">
            <a:extLst>
              <a:ext uri="{FF2B5EF4-FFF2-40B4-BE49-F238E27FC236}">
                <a16:creationId xmlns:a16="http://schemas.microsoft.com/office/drawing/2014/main" id="{57F9A502-827F-0B56-A139-E8ABB8C8F8F1}"/>
              </a:ext>
            </a:extLst>
          </p:cNvPr>
          <p:cNvPicPr>
            <a:picLocks noChangeAspect="1"/>
          </p:cNvPicPr>
          <p:nvPr/>
        </p:nvPicPr>
        <p:blipFill>
          <a:blip r:embed="rId3"/>
          <a:srcRect l="26388" t="26869" r="23449" b="19394"/>
          <a:stretch>
            <a:fillRect/>
          </a:stretch>
        </p:blipFill>
        <p:spPr>
          <a:xfrm>
            <a:off x="977550" y="1133892"/>
            <a:ext cx="6202778" cy="4302454"/>
          </a:xfrm>
          <a:prstGeom prst="rect">
            <a:avLst/>
          </a:prstGeom>
        </p:spPr>
      </p:pic>
    </p:spTree>
    <p:extLst>
      <p:ext uri="{BB962C8B-B14F-4D97-AF65-F5344CB8AC3E}">
        <p14:creationId xmlns:p14="http://schemas.microsoft.com/office/powerpoint/2010/main" val="2587757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yellow and black machine&#10;&#10;AI-generated content may be incorrect.">
            <a:extLst>
              <a:ext uri="{FF2B5EF4-FFF2-40B4-BE49-F238E27FC236}">
                <a16:creationId xmlns:a16="http://schemas.microsoft.com/office/drawing/2014/main" id="{3D449DDE-442F-9D7B-DC38-357090D798CB}"/>
              </a:ext>
            </a:extLst>
          </p:cNvPr>
          <p:cNvPicPr>
            <a:picLocks noChangeAspect="1"/>
          </p:cNvPicPr>
          <p:nvPr/>
        </p:nvPicPr>
        <p:blipFill>
          <a:blip r:embed="rId2"/>
          <a:stretch>
            <a:fillRect/>
          </a:stretch>
        </p:blipFill>
        <p:spPr>
          <a:xfrm>
            <a:off x="2201857" y="2851426"/>
            <a:ext cx="4110807" cy="3438940"/>
          </a:xfrm>
          <a:prstGeom prst="rect">
            <a:avLst/>
          </a:prstGeom>
        </p:spPr>
      </p:pic>
      <p:pic>
        <p:nvPicPr>
          <p:cNvPr id="3" name="Picture 2" descr="A computer generated black and yellow object&#10;&#10;AI-generated content may be incorrect.">
            <a:extLst>
              <a:ext uri="{FF2B5EF4-FFF2-40B4-BE49-F238E27FC236}">
                <a16:creationId xmlns:a16="http://schemas.microsoft.com/office/drawing/2014/main" id="{0451BC9A-4809-D5EE-0946-18BE86F55FBA}"/>
              </a:ext>
            </a:extLst>
          </p:cNvPr>
          <p:cNvPicPr>
            <a:picLocks noChangeAspect="1"/>
          </p:cNvPicPr>
          <p:nvPr/>
        </p:nvPicPr>
        <p:blipFill>
          <a:blip r:embed="rId3"/>
          <a:srcRect r="263" b="10215"/>
          <a:stretch>
            <a:fillRect/>
          </a:stretch>
        </p:blipFill>
        <p:spPr>
          <a:xfrm>
            <a:off x="7591314" y="2725530"/>
            <a:ext cx="4181022" cy="3688525"/>
          </a:xfrm>
          <a:prstGeom prst="rect">
            <a:avLst/>
          </a:prstGeom>
        </p:spPr>
      </p:pic>
      <p:pic>
        <p:nvPicPr>
          <p:cNvPr id="4" name="Picture 3" descr="A black and yellow claw&#10;&#10;AI-generated content may be incorrect.">
            <a:extLst>
              <a:ext uri="{FF2B5EF4-FFF2-40B4-BE49-F238E27FC236}">
                <a16:creationId xmlns:a16="http://schemas.microsoft.com/office/drawing/2014/main" id="{FDF9ABBC-08CF-CA01-6104-8D7787D07FC2}"/>
              </a:ext>
            </a:extLst>
          </p:cNvPr>
          <p:cNvPicPr>
            <a:picLocks noChangeAspect="1"/>
          </p:cNvPicPr>
          <p:nvPr/>
        </p:nvPicPr>
        <p:blipFill>
          <a:blip r:embed="rId4"/>
          <a:stretch>
            <a:fillRect/>
          </a:stretch>
        </p:blipFill>
        <p:spPr>
          <a:xfrm>
            <a:off x="8316843" y="75096"/>
            <a:ext cx="3677479" cy="2650435"/>
          </a:xfrm>
          <a:prstGeom prst="rect">
            <a:avLst/>
          </a:prstGeom>
        </p:spPr>
      </p:pic>
      <p:sp>
        <p:nvSpPr>
          <p:cNvPr id="5" name="TextBox 4">
            <a:extLst>
              <a:ext uri="{FF2B5EF4-FFF2-40B4-BE49-F238E27FC236}">
                <a16:creationId xmlns:a16="http://schemas.microsoft.com/office/drawing/2014/main" id="{CF630AB6-E9CD-7A02-DEF0-19DD17103DF9}"/>
              </a:ext>
            </a:extLst>
          </p:cNvPr>
          <p:cNvSpPr txBox="1"/>
          <p:nvPr/>
        </p:nvSpPr>
        <p:spPr>
          <a:xfrm>
            <a:off x="1976381" y="73488"/>
            <a:ext cx="512618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design was modelled in Fusion 360. </a:t>
            </a:r>
            <a:r>
              <a:rPr lang="en-GB">
                <a:ea typeface="+mn-lt"/>
                <a:cs typeface="+mn-lt"/>
              </a:rPr>
              <a:t>This is a 3D modelling, design and calculation software that combines CAD, CAM, and CAE tools in a single system </a:t>
            </a:r>
            <a:r>
              <a:rPr lang="en-GB">
                <a:latin typeface="Corbel"/>
                <a:ea typeface="+mn-lt"/>
                <a:cs typeface="Times New Roman"/>
              </a:rPr>
              <a:t>(AUTODESK, 2021)</a:t>
            </a:r>
            <a:r>
              <a:rPr lang="en-GB">
                <a:ea typeface="+mn-lt"/>
                <a:cs typeface="+mn-lt"/>
              </a:rPr>
              <a:t>. </a:t>
            </a:r>
            <a:endParaRPr lang="en-GB"/>
          </a:p>
        </p:txBody>
      </p:sp>
      <p:sp>
        <p:nvSpPr>
          <p:cNvPr id="6" name="TextBox 5">
            <a:extLst>
              <a:ext uri="{FF2B5EF4-FFF2-40B4-BE49-F238E27FC236}">
                <a16:creationId xmlns:a16="http://schemas.microsoft.com/office/drawing/2014/main" id="{E8139ECD-B1D8-6742-718C-3A975214B04D}"/>
              </a:ext>
            </a:extLst>
          </p:cNvPr>
          <p:cNvSpPr txBox="1"/>
          <p:nvPr/>
        </p:nvSpPr>
        <p:spPr>
          <a:xfrm>
            <a:off x="3048000" y="6370983"/>
            <a:ext cx="1000539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AUTODESK (2021). </a:t>
            </a:r>
            <a:r>
              <a:rPr lang="en-US" sz="1200" i="1">
                <a:latin typeface="Times New Roman"/>
                <a:ea typeface="Times New Roman"/>
                <a:cs typeface="Times New Roman"/>
              </a:rPr>
              <a:t>Autodesk Fusion | 3D CAD, CAM, CAE, &amp; PCB Cloud-Based Software | Autodesk</a:t>
            </a:r>
            <a:r>
              <a:rPr lang="en-US" sz="1200">
                <a:latin typeface="Times New Roman"/>
                <a:ea typeface="Times New Roman"/>
                <a:cs typeface="Times New Roman"/>
              </a:rPr>
              <a:t>. [online] Autodesk.com. Available at: https://www.autodesk.com/uk/products/fusion-360/overview [Accessed 24 May 2026].</a:t>
            </a:r>
          </a:p>
          <a:p>
            <a:pPr algn="ctr"/>
            <a:endParaRPr lang="en-GB"/>
          </a:p>
        </p:txBody>
      </p:sp>
      <p:sp>
        <p:nvSpPr>
          <p:cNvPr id="7" name="Arrow: Right 6">
            <a:extLst>
              <a:ext uri="{FF2B5EF4-FFF2-40B4-BE49-F238E27FC236}">
                <a16:creationId xmlns:a16="http://schemas.microsoft.com/office/drawing/2014/main" id="{1BC6F738-8BA3-530E-A3BB-BD1340A3440C}"/>
              </a:ext>
            </a:extLst>
          </p:cNvPr>
          <p:cNvSpPr/>
          <p:nvPr/>
        </p:nvSpPr>
        <p:spPr>
          <a:xfrm rot="-1860000">
            <a:off x="7588073" y="1746275"/>
            <a:ext cx="1454727" cy="3740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56B15C42-9F51-BA37-432D-4D4BE38F0DB4}"/>
              </a:ext>
            </a:extLst>
          </p:cNvPr>
          <p:cNvSpPr/>
          <p:nvPr/>
        </p:nvSpPr>
        <p:spPr>
          <a:xfrm rot="2220000">
            <a:off x="6872455" y="4383457"/>
            <a:ext cx="1454727" cy="3740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B3345C50-FE90-E5DF-C8A0-0AB70279C605}"/>
              </a:ext>
            </a:extLst>
          </p:cNvPr>
          <p:cNvSpPr/>
          <p:nvPr/>
        </p:nvSpPr>
        <p:spPr>
          <a:xfrm rot="8700000">
            <a:off x="4235272" y="3243770"/>
            <a:ext cx="1454727" cy="3740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CBA4455-D9D6-8CCB-7748-837F13BAF3B5}"/>
              </a:ext>
            </a:extLst>
          </p:cNvPr>
          <p:cNvSpPr txBox="1"/>
          <p:nvPr/>
        </p:nvSpPr>
        <p:spPr>
          <a:xfrm>
            <a:off x="1423404" y="1395092"/>
            <a:ext cx="40997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With this software, the total of 10 components was designed to assemble and test the complete arm.</a:t>
            </a:r>
          </a:p>
        </p:txBody>
      </p:sp>
      <p:sp>
        <p:nvSpPr>
          <p:cNvPr id="11" name="TextBox 10">
            <a:extLst>
              <a:ext uri="{FF2B5EF4-FFF2-40B4-BE49-F238E27FC236}">
                <a16:creationId xmlns:a16="http://schemas.microsoft.com/office/drawing/2014/main" id="{459FC973-CBE1-C2B5-F9D6-B772EB69F4AB}"/>
              </a:ext>
            </a:extLst>
          </p:cNvPr>
          <p:cNvSpPr txBox="1"/>
          <p:nvPr/>
        </p:nvSpPr>
        <p:spPr>
          <a:xfrm>
            <a:off x="7104370" y="2352260"/>
            <a:ext cx="1648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End Effector</a:t>
            </a:r>
          </a:p>
        </p:txBody>
      </p:sp>
      <p:sp>
        <p:nvSpPr>
          <p:cNvPr id="12" name="TextBox 11">
            <a:extLst>
              <a:ext uri="{FF2B5EF4-FFF2-40B4-BE49-F238E27FC236}">
                <a16:creationId xmlns:a16="http://schemas.microsoft.com/office/drawing/2014/main" id="{7A0DBFFB-6EFC-F574-7BF1-1D3014CD8CD9}"/>
              </a:ext>
            </a:extLst>
          </p:cNvPr>
          <p:cNvSpPr txBox="1"/>
          <p:nvPr/>
        </p:nvSpPr>
        <p:spPr>
          <a:xfrm>
            <a:off x="6514647" y="3631094"/>
            <a:ext cx="1648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Base Assembly</a:t>
            </a:r>
            <a:endParaRPr lang="en-US"/>
          </a:p>
        </p:txBody>
      </p:sp>
      <p:sp>
        <p:nvSpPr>
          <p:cNvPr id="13" name="TextBox 12">
            <a:extLst>
              <a:ext uri="{FF2B5EF4-FFF2-40B4-BE49-F238E27FC236}">
                <a16:creationId xmlns:a16="http://schemas.microsoft.com/office/drawing/2014/main" id="{3A2C291C-CACA-0CFD-DD47-37D1033528E0}"/>
              </a:ext>
            </a:extLst>
          </p:cNvPr>
          <p:cNvSpPr txBox="1"/>
          <p:nvPr/>
        </p:nvSpPr>
        <p:spPr>
          <a:xfrm>
            <a:off x="4964143" y="2537790"/>
            <a:ext cx="1648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Wrist Assembly</a:t>
            </a:r>
          </a:p>
        </p:txBody>
      </p:sp>
    </p:spTree>
    <p:extLst>
      <p:ext uri="{BB962C8B-B14F-4D97-AF65-F5344CB8AC3E}">
        <p14:creationId xmlns:p14="http://schemas.microsoft.com/office/powerpoint/2010/main" val="905337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drawing of a wrench&#10;&#10;AI-generated content may be incorrect.">
            <a:extLst>
              <a:ext uri="{FF2B5EF4-FFF2-40B4-BE49-F238E27FC236}">
                <a16:creationId xmlns:a16="http://schemas.microsoft.com/office/drawing/2014/main" id="{48E6B75C-C001-2D20-0406-6C6D185D1928}"/>
              </a:ext>
            </a:extLst>
          </p:cNvPr>
          <p:cNvPicPr>
            <a:picLocks noChangeAspect="1"/>
          </p:cNvPicPr>
          <p:nvPr/>
        </p:nvPicPr>
        <p:blipFill>
          <a:blip r:embed="rId2"/>
          <a:stretch>
            <a:fillRect/>
          </a:stretch>
        </p:blipFill>
        <p:spPr>
          <a:xfrm>
            <a:off x="484632" y="2168557"/>
            <a:ext cx="3517119" cy="2514739"/>
          </a:xfrm>
          <a:prstGeom prst="rect">
            <a:avLst/>
          </a:prstGeom>
        </p:spPr>
      </p:pic>
      <p:pic>
        <p:nvPicPr>
          <p:cNvPr id="3" name="Picture 2" descr="A blueprint of a mechanical design&#10;&#10;AI-generated content may be incorrect.">
            <a:extLst>
              <a:ext uri="{FF2B5EF4-FFF2-40B4-BE49-F238E27FC236}">
                <a16:creationId xmlns:a16="http://schemas.microsoft.com/office/drawing/2014/main" id="{F5F7AF36-7048-38CB-2CBE-6519DC90F7D3}"/>
              </a:ext>
            </a:extLst>
          </p:cNvPr>
          <p:cNvPicPr>
            <a:picLocks noChangeAspect="1"/>
          </p:cNvPicPr>
          <p:nvPr/>
        </p:nvPicPr>
        <p:blipFill>
          <a:blip r:embed="rId3"/>
          <a:stretch>
            <a:fillRect/>
          </a:stretch>
        </p:blipFill>
        <p:spPr>
          <a:xfrm>
            <a:off x="4310676" y="2170170"/>
            <a:ext cx="3537345" cy="2511514"/>
          </a:xfrm>
          <a:prstGeom prst="rect">
            <a:avLst/>
          </a:prstGeom>
        </p:spPr>
      </p:pic>
      <p:pic>
        <p:nvPicPr>
          <p:cNvPr id="2" name="Picture 1" descr="A drawing of a circular object&#10;&#10;AI-generated content may be incorrect.">
            <a:extLst>
              <a:ext uri="{FF2B5EF4-FFF2-40B4-BE49-F238E27FC236}">
                <a16:creationId xmlns:a16="http://schemas.microsoft.com/office/drawing/2014/main" id="{CF48ED80-1436-11BD-0636-6E9F607C6BE2}"/>
              </a:ext>
            </a:extLst>
          </p:cNvPr>
          <p:cNvPicPr>
            <a:picLocks noChangeAspect="1"/>
          </p:cNvPicPr>
          <p:nvPr/>
        </p:nvPicPr>
        <p:blipFill>
          <a:blip r:embed="rId4"/>
          <a:stretch>
            <a:fillRect/>
          </a:stretch>
        </p:blipFill>
        <p:spPr>
          <a:xfrm>
            <a:off x="8162336" y="2172954"/>
            <a:ext cx="3517120" cy="2505947"/>
          </a:xfrm>
          <a:prstGeom prst="rect">
            <a:avLst/>
          </a:prstGeom>
        </p:spPr>
      </p:pic>
      <p:sp>
        <p:nvSpPr>
          <p:cNvPr id="4" name="Arrow: Right 3">
            <a:extLst>
              <a:ext uri="{FF2B5EF4-FFF2-40B4-BE49-F238E27FC236}">
                <a16:creationId xmlns:a16="http://schemas.microsoft.com/office/drawing/2014/main" id="{FE676403-9D88-2411-A6C1-F511F1EB2333}"/>
              </a:ext>
            </a:extLst>
          </p:cNvPr>
          <p:cNvSpPr/>
          <p:nvPr/>
        </p:nvSpPr>
        <p:spPr>
          <a:xfrm rot="5400000">
            <a:off x="9858412" y="1357745"/>
            <a:ext cx="651163" cy="5126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96A58823-47D2-052F-5E60-A100EBA9EB02}"/>
              </a:ext>
            </a:extLst>
          </p:cNvPr>
          <p:cNvSpPr/>
          <p:nvPr/>
        </p:nvSpPr>
        <p:spPr>
          <a:xfrm rot="16200000">
            <a:off x="5770115" y="5008718"/>
            <a:ext cx="651163" cy="5126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550554D9-FD57-4D25-6ECC-DD76C7801013}"/>
              </a:ext>
            </a:extLst>
          </p:cNvPr>
          <p:cNvSpPr/>
          <p:nvPr/>
        </p:nvSpPr>
        <p:spPr>
          <a:xfrm rot="5400000">
            <a:off x="1661942" y="1357744"/>
            <a:ext cx="651163" cy="5126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31337E9-4011-8B64-AFE2-B8DC263AF8E3}"/>
              </a:ext>
            </a:extLst>
          </p:cNvPr>
          <p:cNvSpPr txBox="1"/>
          <p:nvPr/>
        </p:nvSpPr>
        <p:spPr>
          <a:xfrm>
            <a:off x="3756991" y="6376102"/>
            <a:ext cx="84362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*Disclaimer – Only required dimensions to calculate reach and size are shown</a:t>
            </a:r>
          </a:p>
        </p:txBody>
      </p:sp>
      <p:sp>
        <p:nvSpPr>
          <p:cNvPr id="8" name="TextBox 7">
            <a:extLst>
              <a:ext uri="{FF2B5EF4-FFF2-40B4-BE49-F238E27FC236}">
                <a16:creationId xmlns:a16="http://schemas.microsoft.com/office/drawing/2014/main" id="{682CB052-4AE8-BD60-6001-176AB2AAD730}"/>
              </a:ext>
            </a:extLst>
          </p:cNvPr>
          <p:cNvSpPr txBox="1"/>
          <p:nvPr/>
        </p:nvSpPr>
        <p:spPr>
          <a:xfrm>
            <a:off x="1717361" y="880065"/>
            <a:ext cx="1330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Arm</a:t>
            </a:r>
          </a:p>
        </p:txBody>
      </p:sp>
      <p:sp>
        <p:nvSpPr>
          <p:cNvPr id="10" name="TextBox 9">
            <a:extLst>
              <a:ext uri="{FF2B5EF4-FFF2-40B4-BE49-F238E27FC236}">
                <a16:creationId xmlns:a16="http://schemas.microsoft.com/office/drawing/2014/main" id="{A94E5AA2-B3AF-E0B2-8042-BF21C5424E75}"/>
              </a:ext>
            </a:extLst>
          </p:cNvPr>
          <p:cNvSpPr txBox="1"/>
          <p:nvPr/>
        </p:nvSpPr>
        <p:spPr>
          <a:xfrm>
            <a:off x="5839389" y="5691809"/>
            <a:ext cx="914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Jaw</a:t>
            </a:r>
          </a:p>
        </p:txBody>
      </p:sp>
      <p:sp>
        <p:nvSpPr>
          <p:cNvPr id="11" name="TextBox 10">
            <a:extLst>
              <a:ext uri="{FF2B5EF4-FFF2-40B4-BE49-F238E27FC236}">
                <a16:creationId xmlns:a16="http://schemas.microsoft.com/office/drawing/2014/main" id="{4CC8C22A-A346-21CE-CEE7-EBC76F15D223}"/>
              </a:ext>
            </a:extLst>
          </p:cNvPr>
          <p:cNvSpPr txBox="1"/>
          <p:nvPr/>
        </p:nvSpPr>
        <p:spPr>
          <a:xfrm>
            <a:off x="9871062" y="877052"/>
            <a:ext cx="11499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Base</a:t>
            </a:r>
          </a:p>
        </p:txBody>
      </p:sp>
      <p:sp>
        <p:nvSpPr>
          <p:cNvPr id="12" name="TextBox 11">
            <a:extLst>
              <a:ext uri="{FF2B5EF4-FFF2-40B4-BE49-F238E27FC236}">
                <a16:creationId xmlns:a16="http://schemas.microsoft.com/office/drawing/2014/main" id="{D97B9774-DD8B-A9AA-2E01-8B65D49DE617}"/>
              </a:ext>
            </a:extLst>
          </p:cNvPr>
          <p:cNvSpPr txBox="1"/>
          <p:nvPr/>
        </p:nvSpPr>
        <p:spPr>
          <a:xfrm>
            <a:off x="2908852" y="188843"/>
            <a:ext cx="6096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Technical drawings act as a universal, standardized language for engineers, architects, and manufacturers. They are vital because they cut guesswork by communicating precise measurements, exact geometries, material specifications, and tolerances.</a:t>
            </a:r>
          </a:p>
          <a:p>
            <a:pPr algn="ctr"/>
            <a:endParaRPr lang="en-GB"/>
          </a:p>
        </p:txBody>
      </p:sp>
    </p:spTree>
    <p:extLst>
      <p:ext uri="{BB962C8B-B14F-4D97-AF65-F5344CB8AC3E}">
        <p14:creationId xmlns:p14="http://schemas.microsoft.com/office/powerpoint/2010/main" val="1459147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60837F-38BB-9BEC-C239-A3A563CE4F5D}"/>
            </a:ext>
          </a:extLst>
        </p:cNvPr>
        <p:cNvGrpSpPr/>
        <p:nvPr/>
      </p:nvGrpSpPr>
      <p:grpSpPr>
        <a:xfrm>
          <a:off x="0" y="0"/>
          <a:ext cx="0" cy="0"/>
          <a:chOff x="0" y="0"/>
          <a:chExt cx="0" cy="0"/>
        </a:xfrm>
      </p:grpSpPr>
      <p:pic>
        <p:nvPicPr>
          <p:cNvPr id="7" name="Picture 6" descr="A blueprint of a mechanical design&#10;&#10;AI-generated content may be incorrect.">
            <a:extLst>
              <a:ext uri="{FF2B5EF4-FFF2-40B4-BE49-F238E27FC236}">
                <a16:creationId xmlns:a16="http://schemas.microsoft.com/office/drawing/2014/main" id="{CBBFC63A-EBFA-1D12-F851-874E00E25704}"/>
              </a:ext>
            </a:extLst>
          </p:cNvPr>
          <p:cNvPicPr>
            <a:picLocks noChangeAspect="1"/>
          </p:cNvPicPr>
          <p:nvPr/>
        </p:nvPicPr>
        <p:blipFill>
          <a:blip r:embed="rId2"/>
          <a:stretch>
            <a:fillRect/>
          </a:stretch>
        </p:blipFill>
        <p:spPr>
          <a:xfrm>
            <a:off x="1719123" y="643467"/>
            <a:ext cx="3544553" cy="2543217"/>
          </a:xfrm>
          <a:prstGeom prst="rect">
            <a:avLst/>
          </a:prstGeom>
        </p:spPr>
      </p:pic>
      <p:pic>
        <p:nvPicPr>
          <p:cNvPr id="4" name="Picture 3" descr="A blueprint of a piece of metal&#10;&#10;AI-generated content may be incorrect.">
            <a:extLst>
              <a:ext uri="{FF2B5EF4-FFF2-40B4-BE49-F238E27FC236}">
                <a16:creationId xmlns:a16="http://schemas.microsoft.com/office/drawing/2014/main" id="{EE3515B8-3657-919E-6F94-2E68F3297AA2}"/>
              </a:ext>
            </a:extLst>
          </p:cNvPr>
          <p:cNvPicPr>
            <a:picLocks noChangeAspect="1"/>
          </p:cNvPicPr>
          <p:nvPr/>
        </p:nvPicPr>
        <p:blipFill>
          <a:blip r:embed="rId3"/>
          <a:stretch>
            <a:fillRect/>
          </a:stretch>
        </p:blipFill>
        <p:spPr>
          <a:xfrm>
            <a:off x="5998660" y="120006"/>
            <a:ext cx="3543696" cy="2516713"/>
          </a:xfrm>
          <a:prstGeom prst="rect">
            <a:avLst/>
          </a:prstGeom>
        </p:spPr>
      </p:pic>
      <p:pic>
        <p:nvPicPr>
          <p:cNvPr id="8" name="Picture 7" descr="A drawing of a circular object&#10;&#10;AI-generated content may be incorrect.">
            <a:extLst>
              <a:ext uri="{FF2B5EF4-FFF2-40B4-BE49-F238E27FC236}">
                <a16:creationId xmlns:a16="http://schemas.microsoft.com/office/drawing/2014/main" id="{281473B3-8A73-C27D-EE05-C9A34D753C39}"/>
              </a:ext>
            </a:extLst>
          </p:cNvPr>
          <p:cNvPicPr>
            <a:picLocks noChangeAspect="1"/>
          </p:cNvPicPr>
          <p:nvPr/>
        </p:nvPicPr>
        <p:blipFill>
          <a:blip r:embed="rId4"/>
          <a:stretch>
            <a:fillRect/>
          </a:stretch>
        </p:blipFill>
        <p:spPr>
          <a:xfrm>
            <a:off x="1717280" y="3671316"/>
            <a:ext cx="3548239" cy="2545862"/>
          </a:xfrm>
          <a:prstGeom prst="rect">
            <a:avLst/>
          </a:prstGeom>
        </p:spPr>
      </p:pic>
      <p:pic>
        <p:nvPicPr>
          <p:cNvPr id="6" name="Picture 5" descr="A drawing of a machine&#10;&#10;AI-generated content may be incorrect.">
            <a:extLst>
              <a:ext uri="{FF2B5EF4-FFF2-40B4-BE49-F238E27FC236}">
                <a16:creationId xmlns:a16="http://schemas.microsoft.com/office/drawing/2014/main" id="{5677D3C6-E6A5-CE17-125C-3F6A5714CD7D}"/>
              </a:ext>
            </a:extLst>
          </p:cNvPr>
          <p:cNvPicPr>
            <a:picLocks noChangeAspect="1"/>
          </p:cNvPicPr>
          <p:nvPr/>
        </p:nvPicPr>
        <p:blipFill>
          <a:blip r:embed="rId5"/>
          <a:stretch>
            <a:fillRect/>
          </a:stretch>
        </p:blipFill>
        <p:spPr>
          <a:xfrm>
            <a:off x="6500847" y="3923107"/>
            <a:ext cx="3546485" cy="2553469"/>
          </a:xfrm>
          <a:prstGeom prst="rect">
            <a:avLst/>
          </a:prstGeom>
        </p:spPr>
      </p:pic>
      <p:sp>
        <p:nvSpPr>
          <p:cNvPr id="3" name="Arrow: Right 2">
            <a:extLst>
              <a:ext uri="{FF2B5EF4-FFF2-40B4-BE49-F238E27FC236}">
                <a16:creationId xmlns:a16="http://schemas.microsoft.com/office/drawing/2014/main" id="{35D1193C-C9E6-E8A9-8DD7-3F5B078E3A83}"/>
              </a:ext>
            </a:extLst>
          </p:cNvPr>
          <p:cNvSpPr/>
          <p:nvPr/>
        </p:nvSpPr>
        <p:spPr>
          <a:xfrm rot="10800000">
            <a:off x="9719264" y="456598"/>
            <a:ext cx="651163" cy="5126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EAF2FB4A-43EB-485B-B0B8-7886A650ACC7}"/>
              </a:ext>
            </a:extLst>
          </p:cNvPr>
          <p:cNvSpPr/>
          <p:nvPr/>
        </p:nvSpPr>
        <p:spPr>
          <a:xfrm rot="10800000">
            <a:off x="10043941" y="4432249"/>
            <a:ext cx="651163" cy="5126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6D7FF9EF-B7F6-C74C-585D-628959870416}"/>
              </a:ext>
            </a:extLst>
          </p:cNvPr>
          <p:cNvSpPr/>
          <p:nvPr/>
        </p:nvSpPr>
        <p:spPr>
          <a:xfrm rot="10800000">
            <a:off x="4941854" y="3670249"/>
            <a:ext cx="651163" cy="5126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5BA883A9-CAE9-6E70-BECB-BB42EAE6E552}"/>
              </a:ext>
            </a:extLst>
          </p:cNvPr>
          <p:cNvSpPr/>
          <p:nvPr/>
        </p:nvSpPr>
        <p:spPr>
          <a:xfrm rot="10800000">
            <a:off x="4941854" y="2676336"/>
            <a:ext cx="651163" cy="5126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A blueprint of a circular object&#10;&#10;AI-generated content may be incorrect.">
            <a:extLst>
              <a:ext uri="{FF2B5EF4-FFF2-40B4-BE49-F238E27FC236}">
                <a16:creationId xmlns:a16="http://schemas.microsoft.com/office/drawing/2014/main" id="{B63AFF8D-CBEB-3A00-3B8D-6BAB108E21B7}"/>
              </a:ext>
            </a:extLst>
          </p:cNvPr>
          <p:cNvPicPr>
            <a:picLocks noChangeAspect="1"/>
          </p:cNvPicPr>
          <p:nvPr/>
        </p:nvPicPr>
        <p:blipFill>
          <a:blip r:embed="rId6"/>
          <a:stretch>
            <a:fillRect/>
          </a:stretch>
        </p:blipFill>
        <p:spPr>
          <a:xfrm>
            <a:off x="8449851" y="1378226"/>
            <a:ext cx="3190593" cy="2292627"/>
          </a:xfrm>
          <a:prstGeom prst="rect">
            <a:avLst/>
          </a:prstGeom>
        </p:spPr>
      </p:pic>
      <p:sp>
        <p:nvSpPr>
          <p:cNvPr id="11" name="Arrow: Right 10">
            <a:extLst>
              <a:ext uri="{FF2B5EF4-FFF2-40B4-BE49-F238E27FC236}">
                <a16:creationId xmlns:a16="http://schemas.microsoft.com/office/drawing/2014/main" id="{C1DDF9BD-670C-DD48-85C3-AD6E203E1421}"/>
              </a:ext>
            </a:extLst>
          </p:cNvPr>
          <p:cNvSpPr/>
          <p:nvPr/>
        </p:nvSpPr>
        <p:spPr>
          <a:xfrm rot="5400000">
            <a:off x="9977680" y="642128"/>
            <a:ext cx="651163" cy="5126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E508AC3-7636-AC9C-6D3D-AD217228CE1D}"/>
              </a:ext>
            </a:extLst>
          </p:cNvPr>
          <p:cNvSpPr txBox="1"/>
          <p:nvPr/>
        </p:nvSpPr>
        <p:spPr>
          <a:xfrm>
            <a:off x="10559572" y="177699"/>
            <a:ext cx="116378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End Effector Base and Arm</a:t>
            </a:r>
          </a:p>
        </p:txBody>
      </p:sp>
      <p:sp>
        <p:nvSpPr>
          <p:cNvPr id="13" name="TextBox 12">
            <a:extLst>
              <a:ext uri="{FF2B5EF4-FFF2-40B4-BE49-F238E27FC236}">
                <a16:creationId xmlns:a16="http://schemas.microsoft.com/office/drawing/2014/main" id="{D1CF45FD-86FF-7A27-2EA1-6C6CA23A090F}"/>
              </a:ext>
            </a:extLst>
          </p:cNvPr>
          <p:cNvSpPr txBox="1"/>
          <p:nvPr/>
        </p:nvSpPr>
        <p:spPr>
          <a:xfrm>
            <a:off x="5300870" y="4162387"/>
            <a:ext cx="11908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Coupling</a:t>
            </a:r>
          </a:p>
        </p:txBody>
      </p:sp>
      <p:sp>
        <p:nvSpPr>
          <p:cNvPr id="14" name="TextBox 13">
            <a:extLst>
              <a:ext uri="{FF2B5EF4-FFF2-40B4-BE49-F238E27FC236}">
                <a16:creationId xmlns:a16="http://schemas.microsoft.com/office/drawing/2014/main" id="{3C7D1B7F-07B2-1BFF-4433-8386F494C5D6}"/>
              </a:ext>
            </a:extLst>
          </p:cNvPr>
          <p:cNvSpPr txBox="1"/>
          <p:nvPr/>
        </p:nvSpPr>
        <p:spPr>
          <a:xfrm>
            <a:off x="5592417" y="2817290"/>
            <a:ext cx="11908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Head Grip/Wrist</a:t>
            </a:r>
            <a:endParaRPr lang="en-US"/>
          </a:p>
        </p:txBody>
      </p:sp>
      <p:sp>
        <p:nvSpPr>
          <p:cNvPr id="15" name="TextBox 14">
            <a:extLst>
              <a:ext uri="{FF2B5EF4-FFF2-40B4-BE49-F238E27FC236}">
                <a16:creationId xmlns:a16="http://schemas.microsoft.com/office/drawing/2014/main" id="{ADD6BCEC-0066-C5B9-E6FB-4327FCB433AE}"/>
              </a:ext>
            </a:extLst>
          </p:cNvPr>
          <p:cNvSpPr txBox="1"/>
          <p:nvPr/>
        </p:nvSpPr>
        <p:spPr>
          <a:xfrm>
            <a:off x="10369826" y="4944264"/>
            <a:ext cx="11908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Head Base</a:t>
            </a:r>
            <a:endParaRPr lang="en-US"/>
          </a:p>
        </p:txBody>
      </p:sp>
    </p:spTree>
    <p:extLst>
      <p:ext uri="{BB962C8B-B14F-4D97-AF65-F5344CB8AC3E}">
        <p14:creationId xmlns:p14="http://schemas.microsoft.com/office/powerpoint/2010/main" val="309396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76000"/>
                <a:satMod val="180000"/>
              </a:schemeClr>
              <a:schemeClr val="bg1">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6" name="Content Placeholder 5" descr="A drawing of a robot arm&#10;&#10;AI-generated content may be incorrect.">
            <a:extLst>
              <a:ext uri="{FF2B5EF4-FFF2-40B4-BE49-F238E27FC236}">
                <a16:creationId xmlns:a16="http://schemas.microsoft.com/office/drawing/2014/main" id="{F612E5D1-727F-99C0-BF4D-EA71011ABD64}"/>
              </a:ext>
            </a:extLst>
          </p:cNvPr>
          <p:cNvPicPr>
            <a:picLocks noChangeAspect="1"/>
          </p:cNvPicPr>
          <p:nvPr/>
        </p:nvPicPr>
        <p:blipFill>
          <a:blip r:embed="rId3"/>
          <a:stretch>
            <a:fillRect/>
          </a:stretch>
        </p:blipFill>
        <p:spPr>
          <a:xfrm>
            <a:off x="2158850" y="643467"/>
            <a:ext cx="7874299" cy="557106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754612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089D35B1-0ED5-4358-8CAE-A9E49412AA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9" name="Freeform 6">
              <a:extLst>
                <a:ext uri="{FF2B5EF4-FFF2-40B4-BE49-F238E27FC236}">
                  <a16:creationId xmlns:a16="http://schemas.microsoft.com/office/drawing/2014/main" id="{DDEF6545-5A42-469E-8778-86CA01CD4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0" name="Freeform 7">
              <a:extLst>
                <a:ext uri="{FF2B5EF4-FFF2-40B4-BE49-F238E27FC236}">
                  <a16:creationId xmlns:a16="http://schemas.microsoft.com/office/drawing/2014/main" id="{3B08853F-842C-4D0A-9A89-D05CB3990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1" name="Freeform 8">
              <a:extLst>
                <a:ext uri="{FF2B5EF4-FFF2-40B4-BE49-F238E27FC236}">
                  <a16:creationId xmlns:a16="http://schemas.microsoft.com/office/drawing/2014/main" id="{A436FB18-2D01-4AAB-AD10-2D1208310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2" name="Freeform 9">
              <a:extLst>
                <a:ext uri="{FF2B5EF4-FFF2-40B4-BE49-F238E27FC236}">
                  <a16:creationId xmlns:a16="http://schemas.microsoft.com/office/drawing/2014/main" id="{9EFB8341-7A7B-46E4-AF94-689147AD0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3" name="Freeform 10">
              <a:extLst>
                <a:ext uri="{FF2B5EF4-FFF2-40B4-BE49-F238E27FC236}">
                  <a16:creationId xmlns:a16="http://schemas.microsoft.com/office/drawing/2014/main" id="{C4D84136-7804-4605-AC9F-238A3665E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4" name="Freeform 11">
              <a:extLst>
                <a:ext uri="{FF2B5EF4-FFF2-40B4-BE49-F238E27FC236}">
                  <a16:creationId xmlns:a16="http://schemas.microsoft.com/office/drawing/2014/main" id="{4EC6F81C-51C2-4A6F-8B94-562DA673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pSp>
        <p:nvGrpSpPr>
          <p:cNvPr id="36" name="Group 35">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7"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8"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9"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0"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1"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2"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44" name="Freeform: Shape 43">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yellow robotic arm&#10;&#10;AI-generated content may be incorrect.">
            <a:extLst>
              <a:ext uri="{FF2B5EF4-FFF2-40B4-BE49-F238E27FC236}">
                <a16:creationId xmlns:a16="http://schemas.microsoft.com/office/drawing/2014/main" id="{EE260154-60E2-F8B7-F1E1-506724D9E4DC}"/>
              </a:ext>
            </a:extLst>
          </p:cNvPr>
          <p:cNvPicPr>
            <a:picLocks noChangeAspect="1"/>
          </p:cNvPicPr>
          <p:nvPr/>
        </p:nvPicPr>
        <p:blipFill>
          <a:blip r:embed="rId3"/>
          <a:srcRect l="5699" r="-1" b="-1"/>
          <a:stretch>
            <a:fillRect/>
          </a:stretch>
        </p:blipFill>
        <p:spPr>
          <a:xfrm>
            <a:off x="1927954" y="1279524"/>
            <a:ext cx="8140676" cy="4899025"/>
          </a:xfrm>
          <a:prstGeom prst="rect">
            <a:avLst/>
          </a:prstGeom>
        </p:spPr>
      </p:pic>
      <p:sp>
        <p:nvSpPr>
          <p:cNvPr id="2" name="TextBox 1">
            <a:extLst>
              <a:ext uri="{FF2B5EF4-FFF2-40B4-BE49-F238E27FC236}">
                <a16:creationId xmlns:a16="http://schemas.microsoft.com/office/drawing/2014/main" id="{BC116BE6-97E9-2289-2DF3-386B7EB1227A}"/>
              </a:ext>
            </a:extLst>
          </p:cNvPr>
          <p:cNvSpPr txBox="1"/>
          <p:nvPr/>
        </p:nvSpPr>
        <p:spPr>
          <a:xfrm>
            <a:off x="7398327" y="533400"/>
            <a:ext cx="404552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 exploded diagram visually separates the individual components of an assembly along their working axis by revealing hidden parts and the spatial relationships between them. </a:t>
            </a:r>
          </a:p>
          <a:p>
            <a:endParaRPr lang="en-US"/>
          </a:p>
          <a:p>
            <a:r>
              <a:rPr lang="en-US"/>
              <a:t>It effectively communicates how to safely assemble, disassemble, and repair complex products without relying on written language </a:t>
            </a:r>
            <a:r>
              <a:rPr lang="en-US" sz="1200">
                <a:latin typeface="Times New Roman"/>
                <a:cs typeface="Times New Roman"/>
              </a:rPr>
              <a:t>(BBC, 2026)</a:t>
            </a:r>
            <a:r>
              <a:rPr lang="en-US"/>
              <a:t>.</a:t>
            </a:r>
          </a:p>
          <a:p>
            <a:pPr algn="ctr"/>
            <a:endParaRPr lang="en-GB"/>
          </a:p>
        </p:txBody>
      </p:sp>
      <p:sp>
        <p:nvSpPr>
          <p:cNvPr id="3" name="TextBox 2">
            <a:extLst>
              <a:ext uri="{FF2B5EF4-FFF2-40B4-BE49-F238E27FC236}">
                <a16:creationId xmlns:a16="http://schemas.microsoft.com/office/drawing/2014/main" id="{5F959C0D-1D89-386F-C4F7-6EFF32196390}"/>
              </a:ext>
            </a:extLst>
          </p:cNvPr>
          <p:cNvSpPr txBox="1"/>
          <p:nvPr/>
        </p:nvSpPr>
        <p:spPr>
          <a:xfrm>
            <a:off x="3228109" y="5999017"/>
            <a:ext cx="924098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BBC (2026). </a:t>
            </a:r>
            <a:r>
              <a:rPr lang="en-US" sz="1200" i="1">
                <a:latin typeface="Times New Roman"/>
                <a:ea typeface="Times New Roman"/>
                <a:cs typeface="Times New Roman"/>
              </a:rPr>
              <a:t>Exploded diagrams - Designing - OCR - GCSE Design and Technology Revision - OCR</a:t>
            </a:r>
            <a:r>
              <a:rPr lang="en-US" sz="1200">
                <a:latin typeface="Times New Roman"/>
                <a:ea typeface="Times New Roman"/>
                <a:cs typeface="Times New Roman"/>
              </a:rPr>
              <a:t>. [online] BBC Bitesize. Available at: https://www.bbc.co.uk/bitesize/guides/zrx7xfr/revision/6 [Accessed 12 May 2026].</a:t>
            </a:r>
          </a:p>
          <a:p>
            <a:pPr algn="ctr"/>
            <a:endParaRPr lang="en-GB"/>
          </a:p>
        </p:txBody>
      </p:sp>
    </p:spTree>
    <p:extLst>
      <p:ext uri="{BB962C8B-B14F-4D97-AF65-F5344CB8AC3E}">
        <p14:creationId xmlns:p14="http://schemas.microsoft.com/office/powerpoint/2010/main" val="3186337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8B9AA6-59A5-4C8C-1EEB-DB23AB50D0DE}"/>
              </a:ext>
            </a:extLst>
          </p:cNvPr>
          <p:cNvSpPr txBox="1"/>
          <p:nvPr/>
        </p:nvSpPr>
        <p:spPr>
          <a:xfrm>
            <a:off x="1484311" y="2666999"/>
            <a:ext cx="3333496" cy="31242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1600"/>
              <a:t>With the use of the joint function in Fusion 360, a short simulation of how the robot can move and pick up parts was produced.</a:t>
            </a:r>
            <a:endParaRPr lang="en-US"/>
          </a:p>
        </p:txBody>
      </p:sp>
      <p:pic>
        <p:nvPicPr>
          <p:cNvPr id="4" name="Robot_Assembly_2026-May-10_05-01-36PM-000_CustomizedView16828261050_mp4">
            <a:hlinkClick r:id="" action="ppaction://media"/>
            <a:extLst>
              <a:ext uri="{FF2B5EF4-FFF2-40B4-BE49-F238E27FC236}">
                <a16:creationId xmlns:a16="http://schemas.microsoft.com/office/drawing/2014/main" id="{BB82C136-5807-3743-7745-00C2EB013EE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262033" y="871953"/>
            <a:ext cx="6240990" cy="468074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016385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FEDED4-9B6A-735B-BCED-459D1FB0E3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300FF9-08EE-D577-0A4E-3ABF07536844}"/>
              </a:ext>
            </a:extLst>
          </p:cNvPr>
          <p:cNvSpPr>
            <a:spLocks noGrp="1"/>
          </p:cNvSpPr>
          <p:nvPr>
            <p:ph type="title"/>
          </p:nvPr>
        </p:nvSpPr>
        <p:spPr>
          <a:xfrm>
            <a:off x="5485517" y="1713062"/>
            <a:ext cx="6025353" cy="1906469"/>
          </a:xfrm>
        </p:spPr>
        <p:txBody>
          <a:bodyPr vert="horz" lIns="91440" tIns="45720" rIns="91440" bIns="45720" rtlCol="0" anchor="t">
            <a:normAutofit fontScale="90000"/>
          </a:bodyPr>
          <a:lstStyle/>
          <a:p>
            <a:pPr algn="l"/>
            <a:r>
              <a:rPr lang="en-US" sz="7200" dirty="0"/>
              <a:t>Material and manufacturing </a:t>
            </a:r>
            <a:r>
              <a:rPr lang="en-US" sz="7200"/>
              <a:t>methods</a:t>
            </a:r>
            <a:r>
              <a:rPr lang="en-US" sz="7200" dirty="0"/>
              <a:t> </a:t>
            </a:r>
            <a:br>
              <a:rPr lang="en-US" sz="7200" dirty="0"/>
            </a:br>
            <a:br>
              <a:rPr lang="en-US" sz="7200" dirty="0"/>
            </a:br>
            <a:endParaRPr lang="en-US" sz="7200"/>
          </a:p>
        </p:txBody>
      </p:sp>
      <p:pic>
        <p:nvPicPr>
          <p:cNvPr id="4" name="Picture 3" descr="Claw building a card house">
            <a:extLst>
              <a:ext uri="{FF2B5EF4-FFF2-40B4-BE49-F238E27FC236}">
                <a16:creationId xmlns:a16="http://schemas.microsoft.com/office/drawing/2014/main" id="{CBD323E4-07CF-6992-AC62-EC1B22CA9CE2}"/>
              </a:ext>
            </a:extLst>
          </p:cNvPr>
          <p:cNvPicPr>
            <a:picLocks noChangeAspect="1"/>
          </p:cNvPicPr>
          <p:nvPr/>
        </p:nvPicPr>
        <p:blipFill>
          <a:blip r:embed="rId2"/>
          <a:srcRect l="11505" r="-7" b="-7"/>
          <a:stretch>
            <a:fillRect/>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spTree>
    <p:extLst>
      <p:ext uri="{BB962C8B-B14F-4D97-AF65-F5344CB8AC3E}">
        <p14:creationId xmlns:p14="http://schemas.microsoft.com/office/powerpoint/2010/main" val="712908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6FB989D1-C14F-D79A-1EEE-EFFAF8702EDA}"/>
            </a:ext>
          </a:extLst>
        </p:cNvPr>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A199C4B0-FB45-F315-1BAF-22985957D233}"/>
              </a:ext>
            </a:extLst>
          </p:cNvPr>
          <p:cNvGraphicFramePr>
            <a:graphicFrameLocks noGrp="1"/>
          </p:cNvGraphicFramePr>
          <p:nvPr>
            <p:extLst>
              <p:ext uri="{D42A27DB-BD31-4B8C-83A1-F6EECF244321}">
                <p14:modId xmlns:p14="http://schemas.microsoft.com/office/powerpoint/2010/main" val="3583294294"/>
              </p:ext>
            </p:extLst>
          </p:nvPr>
        </p:nvGraphicFramePr>
        <p:xfrm>
          <a:off x="1905000" y="243417"/>
          <a:ext cx="10124848" cy="6107512"/>
        </p:xfrm>
        <a:graphic>
          <a:graphicData uri="http://schemas.openxmlformats.org/drawingml/2006/table">
            <a:tbl>
              <a:tblPr firstRow="1" firstCol="1" bandRow="1">
                <a:tableStyleId>{5C22544A-7EE6-4342-B048-85BDC9FD1C3A}</a:tableStyleId>
              </a:tblPr>
              <a:tblGrid>
                <a:gridCol w="1269999">
                  <a:extLst>
                    <a:ext uri="{9D8B030D-6E8A-4147-A177-3AD203B41FA5}">
                      <a16:colId xmlns:a16="http://schemas.microsoft.com/office/drawing/2014/main" val="4241605231"/>
                    </a:ext>
                  </a:extLst>
                </a:gridCol>
                <a:gridCol w="1770970">
                  <a:extLst>
                    <a:ext uri="{9D8B030D-6E8A-4147-A177-3AD203B41FA5}">
                      <a16:colId xmlns:a16="http://schemas.microsoft.com/office/drawing/2014/main" val="850926242"/>
                    </a:ext>
                  </a:extLst>
                </a:gridCol>
                <a:gridCol w="1770970">
                  <a:extLst>
                    <a:ext uri="{9D8B030D-6E8A-4147-A177-3AD203B41FA5}">
                      <a16:colId xmlns:a16="http://schemas.microsoft.com/office/drawing/2014/main" val="4136244441"/>
                    </a:ext>
                  </a:extLst>
                </a:gridCol>
                <a:gridCol w="1770970">
                  <a:extLst>
                    <a:ext uri="{9D8B030D-6E8A-4147-A177-3AD203B41FA5}">
                      <a16:colId xmlns:a16="http://schemas.microsoft.com/office/drawing/2014/main" val="2490184541"/>
                    </a:ext>
                  </a:extLst>
                </a:gridCol>
                <a:gridCol w="1227666">
                  <a:extLst>
                    <a:ext uri="{9D8B030D-6E8A-4147-A177-3AD203B41FA5}">
                      <a16:colId xmlns:a16="http://schemas.microsoft.com/office/drawing/2014/main" val="2075119638"/>
                    </a:ext>
                  </a:extLst>
                </a:gridCol>
                <a:gridCol w="2314273">
                  <a:extLst>
                    <a:ext uri="{9D8B030D-6E8A-4147-A177-3AD203B41FA5}">
                      <a16:colId xmlns:a16="http://schemas.microsoft.com/office/drawing/2014/main" val="1757867584"/>
                    </a:ext>
                  </a:extLst>
                </a:gridCol>
              </a:tblGrid>
              <a:tr h="518563">
                <a:tc>
                  <a:txBody>
                    <a:bodyPr/>
                    <a:lstStyle/>
                    <a:p>
                      <a:pPr algn="ctr">
                        <a:buNone/>
                      </a:pPr>
                      <a:r>
                        <a:rPr lang="en-US" sz="1200" dirty="0">
                          <a:solidFill>
                            <a:srgbClr val="000000"/>
                          </a:solidFill>
                          <a:effectLst/>
                          <a:ea typeface="Times New Roman" panose="02020603050405020304" pitchFamily="18" charset="0"/>
                          <a:cs typeface="Arial"/>
                        </a:rPr>
                        <a:t>Component</a:t>
                      </a:r>
                      <a:endParaRPr lang="en-US" sz="1200" dirty="0">
                        <a:effectLst/>
                        <a:cs typeface="Arial"/>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Material</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Mechanical Properties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Thermal Properties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Expected Lifespan</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Cost (UK £)</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66104040"/>
                  </a:ext>
                </a:extLst>
              </a:tr>
              <a:tr h="749035">
                <a:tc>
                  <a:txBody>
                    <a:bodyPr/>
                    <a:lstStyle/>
                    <a:p>
                      <a:pPr>
                        <a:buNone/>
                      </a:pPr>
                      <a:r>
                        <a:rPr lang="en-US" sz="1200">
                          <a:solidFill>
                            <a:srgbClr val="000000"/>
                          </a:solidFill>
                          <a:effectLst/>
                          <a:ea typeface="Times New Roman" panose="02020603050405020304" pitchFamily="18" charset="0"/>
                          <a:cs typeface="Arial"/>
                        </a:rPr>
                        <a:t>Base Frame</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S355 Structural Steel</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dirty="0" err="1">
                          <a:solidFill>
                            <a:srgbClr val="000000"/>
                          </a:solidFill>
                          <a:effectLst/>
                          <a:ea typeface="Times New Roman" panose="02020603050405020304" pitchFamily="18" charset="0"/>
                          <a:cs typeface="Arial"/>
                        </a:rPr>
                        <a:t>σy</a:t>
                      </a:r>
                      <a:r>
                        <a:rPr lang="en-US" sz="1200" dirty="0">
                          <a:solidFill>
                            <a:srgbClr val="000000"/>
                          </a:solidFill>
                          <a:effectLst/>
                          <a:ea typeface="Times New Roman" panose="02020603050405020304" pitchFamily="18" charset="0"/>
                          <a:cs typeface="Arial"/>
                        </a:rPr>
                        <a:t> ~355 MPa, E ~210 </a:t>
                      </a:r>
                      <a:r>
                        <a:rPr lang="en-US" sz="1200" dirty="0" err="1">
                          <a:solidFill>
                            <a:srgbClr val="000000"/>
                          </a:solidFill>
                          <a:effectLst/>
                          <a:ea typeface="Times New Roman" panose="02020603050405020304" pitchFamily="18" charset="0"/>
                          <a:cs typeface="Arial"/>
                        </a:rPr>
                        <a:t>GPa</a:t>
                      </a:r>
                      <a:r>
                        <a:rPr lang="en-US" sz="1200" dirty="0">
                          <a:solidFill>
                            <a:srgbClr val="000000"/>
                          </a:solidFill>
                          <a:effectLst/>
                          <a:ea typeface="Times New Roman" panose="02020603050405020304" pitchFamily="18" charset="0"/>
                          <a:cs typeface="Arial"/>
                        </a:rPr>
                        <a:t>, high stiffness, good fatigue</a:t>
                      </a:r>
                      <a:endParaRPr lang="en-US" sz="1200" dirty="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Melting ~1425–1540°C, moderate conductivity</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20–40+ years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£1.20–£2.50/kg (fabricated frame: ~£50–£300 depending size)</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4036806"/>
                  </a:ext>
                </a:extLst>
              </a:tr>
              <a:tr h="556974">
                <a:tc>
                  <a:txBody>
                    <a:bodyPr/>
                    <a:lstStyle/>
                    <a:p>
                      <a:pPr algn="ctr">
                        <a:buNone/>
                      </a:pPr>
                      <a:r>
                        <a:rPr lang="en-US" sz="1200">
                          <a:solidFill>
                            <a:srgbClr val="000000"/>
                          </a:solidFill>
                          <a:effectLst/>
                          <a:ea typeface="Times New Roman" panose="02020603050405020304" pitchFamily="18" charset="0"/>
                          <a:cs typeface="Arial"/>
                        </a:rPr>
                        <a:t>Joints &amp; Shafts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4140 Alloy Steel (hardened)</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dirty="0" err="1">
                          <a:solidFill>
                            <a:srgbClr val="000000"/>
                          </a:solidFill>
                          <a:effectLst/>
                          <a:ea typeface="Times New Roman" panose="02020603050405020304" pitchFamily="18" charset="0"/>
                          <a:cs typeface="Arial"/>
                        </a:rPr>
                        <a:t>σy</a:t>
                      </a:r>
                      <a:r>
                        <a:rPr lang="en-US" sz="1200" dirty="0">
                          <a:solidFill>
                            <a:srgbClr val="000000"/>
                          </a:solidFill>
                          <a:effectLst/>
                          <a:ea typeface="Times New Roman" panose="02020603050405020304" pitchFamily="18" charset="0"/>
                          <a:cs typeface="Arial"/>
                        </a:rPr>
                        <a:t> ~650–950 MPa, very high fatigue strength</a:t>
                      </a:r>
                      <a:endParaRPr lang="en-US" sz="1200" dirty="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Melting ~1416–1460°C</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10–25 years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£3–£8/kg raw, machined shafts: £10–£80 per part</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34676065"/>
                  </a:ext>
                </a:extLst>
              </a:tr>
              <a:tr h="556974">
                <a:tc rowSpan="2">
                  <a:txBody>
                    <a:bodyPr/>
                    <a:lstStyle/>
                    <a:p>
                      <a:pPr algn="ctr">
                        <a:buNone/>
                      </a:pPr>
                      <a:r>
                        <a:rPr lang="en-US" sz="1200">
                          <a:solidFill>
                            <a:srgbClr val="000000"/>
                          </a:solidFill>
                          <a:effectLst/>
                          <a:ea typeface="Times New Roman" panose="02020603050405020304" pitchFamily="18" charset="0"/>
                          <a:cs typeface="Arial"/>
                        </a:rPr>
                        <a:t>Arm Links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dirty="0">
                          <a:solidFill>
                            <a:srgbClr val="000000"/>
                          </a:solidFill>
                          <a:effectLst/>
                          <a:ea typeface="Times New Roman" panose="02020603050405020304" pitchFamily="18" charset="0"/>
                          <a:cs typeface="Arial"/>
                        </a:rPr>
                        <a:t>6061-T6 </a:t>
                      </a:r>
                      <a:r>
                        <a:rPr lang="en-US" sz="1200" dirty="0" err="1">
                          <a:solidFill>
                            <a:srgbClr val="000000"/>
                          </a:solidFill>
                          <a:effectLst/>
                          <a:ea typeface="Times New Roman" panose="02020603050405020304" pitchFamily="18" charset="0"/>
                          <a:cs typeface="Arial"/>
                        </a:rPr>
                        <a:t>Aluminium</a:t>
                      </a:r>
                      <a:endParaRPr lang="en-US" sz="1200" dirty="0" err="1">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dirty="0" err="1">
                          <a:solidFill>
                            <a:srgbClr val="000000"/>
                          </a:solidFill>
                          <a:effectLst/>
                          <a:ea typeface="Times New Roman" panose="02020603050405020304" pitchFamily="18" charset="0"/>
                          <a:cs typeface="Arial"/>
                        </a:rPr>
                        <a:t>σy</a:t>
                      </a:r>
                      <a:r>
                        <a:rPr lang="en-US" sz="1200" dirty="0">
                          <a:solidFill>
                            <a:srgbClr val="000000"/>
                          </a:solidFill>
                          <a:effectLst/>
                          <a:ea typeface="Times New Roman" panose="02020603050405020304" pitchFamily="18" charset="0"/>
                          <a:cs typeface="Arial"/>
                        </a:rPr>
                        <a:t> ~270 MPa, good stiffness/weight balance</a:t>
                      </a:r>
                      <a:endParaRPr lang="en-US" sz="1200" dirty="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Melting ~582–652°C, high thermal conductivity</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10–20 years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£3–£6/kg, machined parts: £15–£120 each</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98364355"/>
                  </a:ext>
                </a:extLst>
              </a:tr>
              <a:tr h="556974">
                <a:tc vMerge="1">
                  <a:txBody>
                    <a:bodyPr/>
                    <a:lstStyle/>
                    <a:p>
                      <a:endParaRPr lang="en-US"/>
                    </a:p>
                  </a:txBody>
                  <a:tcPr/>
                </a:tc>
                <a:tc>
                  <a:txBody>
                    <a:bodyPr/>
                    <a:lstStyle/>
                    <a:p>
                      <a:pPr>
                        <a:buNone/>
                      </a:pPr>
                      <a:r>
                        <a:rPr lang="en-US" sz="1200" dirty="0">
                          <a:solidFill>
                            <a:srgbClr val="000000"/>
                          </a:solidFill>
                          <a:effectLst/>
                          <a:ea typeface="Times New Roman" panose="02020603050405020304" pitchFamily="18" charset="0"/>
                          <a:cs typeface="Arial"/>
                        </a:rPr>
                        <a:t>7075-T6 </a:t>
                      </a:r>
                      <a:r>
                        <a:rPr lang="en-US" sz="1200" dirty="0" err="1">
                          <a:solidFill>
                            <a:srgbClr val="000000"/>
                          </a:solidFill>
                          <a:effectLst/>
                          <a:ea typeface="Times New Roman" panose="02020603050405020304" pitchFamily="18" charset="0"/>
                          <a:cs typeface="Arial"/>
                        </a:rPr>
                        <a:t>Aluminium</a:t>
                      </a:r>
                      <a:endParaRPr lang="en-US" sz="1200" dirty="0" err="1">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dirty="0" err="1">
                          <a:solidFill>
                            <a:srgbClr val="000000"/>
                          </a:solidFill>
                          <a:effectLst/>
                          <a:ea typeface="Times New Roman" panose="02020603050405020304" pitchFamily="18" charset="0"/>
                          <a:cs typeface="Arial"/>
                        </a:rPr>
                        <a:t>σy</a:t>
                      </a:r>
                      <a:r>
                        <a:rPr lang="en-US" sz="1200" dirty="0">
                          <a:solidFill>
                            <a:srgbClr val="000000"/>
                          </a:solidFill>
                          <a:effectLst/>
                          <a:ea typeface="Times New Roman" panose="02020603050405020304" pitchFamily="18" charset="0"/>
                          <a:cs typeface="Arial"/>
                        </a:rPr>
                        <a:t> ~500–570 MPa, high strength </a:t>
                      </a:r>
                      <a:r>
                        <a:rPr lang="en-US" sz="1200" dirty="0" err="1">
                          <a:solidFill>
                            <a:srgbClr val="000000"/>
                          </a:solidFill>
                          <a:effectLst/>
                          <a:ea typeface="Times New Roman" panose="02020603050405020304" pitchFamily="18" charset="0"/>
                          <a:cs typeface="Arial"/>
                        </a:rPr>
                        <a:t>aluminium</a:t>
                      </a:r>
                      <a:endParaRPr lang="en-US" sz="1200" dirty="0" err="1">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Melting ~477–635°C</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8–15 years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£6–£12/kg, machined parts: £25–£200 each</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33838048"/>
                  </a:ext>
                </a:extLst>
              </a:tr>
              <a:tr h="931492">
                <a:tc>
                  <a:txBody>
                    <a:bodyPr/>
                    <a:lstStyle/>
                    <a:p>
                      <a:pPr>
                        <a:buNone/>
                      </a:pPr>
                      <a:r>
                        <a:rPr lang="en-US" sz="1200">
                          <a:solidFill>
                            <a:srgbClr val="000000"/>
                          </a:solidFill>
                          <a:effectLst/>
                          <a:ea typeface="Times New Roman" panose="02020603050405020304" pitchFamily="18" charset="0"/>
                          <a:cs typeface="Arial"/>
                        </a:rPr>
                        <a:t>Extended Sections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CFRP (Carbon Fiber Composite)</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Tensile 600–1500 MPa, extremely high stiffness/weight</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Degrades ~200–400°C, low conductivity</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15–30 years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£20–£80/kg equivalent, structural tubes: £50–£500+ per section</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15155138"/>
                  </a:ext>
                </a:extLst>
              </a:tr>
              <a:tr h="749035">
                <a:tc rowSpan="2">
                  <a:txBody>
                    <a:bodyPr/>
                    <a:lstStyle/>
                    <a:p>
                      <a:pPr algn="ctr">
                        <a:buNone/>
                      </a:pPr>
                      <a:r>
                        <a:rPr lang="en-US" sz="1200">
                          <a:solidFill>
                            <a:srgbClr val="000000"/>
                          </a:solidFill>
                          <a:effectLst/>
                          <a:ea typeface="Times New Roman" panose="02020603050405020304" pitchFamily="18" charset="0"/>
                          <a:cs typeface="Arial"/>
                        </a:rPr>
                        <a:t>Bearings / Bushings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Bronze (SAE 660)</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Compressive strength ~200–300 MPa, excellent wear</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Melting ~950–1050°C</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10–30 years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£6–£15/kg, bushings: £2–£20 each</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7406693"/>
                  </a:ext>
                </a:extLst>
              </a:tr>
              <a:tr h="556974">
                <a:tc vMerge="1">
                  <a:txBody>
                    <a:bodyPr/>
                    <a:lstStyle/>
                    <a:p>
                      <a:endParaRPr lang="en-US"/>
                    </a:p>
                  </a:txBody>
                  <a:tcPr/>
                </a:tc>
                <a:tc>
                  <a:txBody>
                    <a:bodyPr/>
                    <a:lstStyle/>
                    <a:p>
                      <a:pPr>
                        <a:buNone/>
                      </a:pPr>
                      <a:r>
                        <a:rPr lang="en-US" sz="1200">
                          <a:solidFill>
                            <a:srgbClr val="000000"/>
                          </a:solidFill>
                          <a:effectLst/>
                          <a:ea typeface="Times New Roman" panose="02020603050405020304" pitchFamily="18" charset="0"/>
                          <a:cs typeface="Arial"/>
                        </a:rPr>
                        <a:t>Polymer Composites (PTFE/Nylon)</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Low friction, moderate load capacity</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dirty="0">
                          <a:solidFill>
                            <a:srgbClr val="000000"/>
                          </a:solidFill>
                          <a:effectLst/>
                          <a:ea typeface="Times New Roman" panose="02020603050405020304" pitchFamily="18" charset="0"/>
                          <a:cs typeface="Arial"/>
                        </a:rPr>
                        <a:t>~80–200°C max operating temp</a:t>
                      </a:r>
                      <a:endParaRPr lang="en-US" sz="1200" dirty="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5–15 years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£5–£25/kg, bushings: £1–£10 each</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9827195"/>
                  </a:ext>
                </a:extLst>
              </a:tr>
              <a:tr h="374517">
                <a:tc rowSpan="2">
                  <a:txBody>
                    <a:bodyPr/>
                    <a:lstStyle/>
                    <a:p>
                      <a:pPr algn="ctr">
                        <a:buNone/>
                      </a:pPr>
                      <a:r>
                        <a:rPr lang="en-US" sz="1200">
                          <a:solidFill>
                            <a:srgbClr val="000000"/>
                          </a:solidFill>
                          <a:effectLst/>
                          <a:ea typeface="Times New Roman" panose="02020603050405020304" pitchFamily="18" charset="0"/>
                          <a:cs typeface="Arial"/>
                        </a:rPr>
                        <a:t>Covers / Housing</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ABS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Tensile ~40 MPa, impact resistant</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dirty="0" err="1">
                          <a:solidFill>
                            <a:srgbClr val="000000"/>
                          </a:solidFill>
                          <a:effectLst/>
                          <a:ea typeface="Times New Roman" panose="02020603050405020304" pitchFamily="18" charset="0"/>
                          <a:cs typeface="Arial"/>
                        </a:rPr>
                        <a:t>Tg</a:t>
                      </a:r>
                      <a:r>
                        <a:rPr lang="en-US" sz="1200" dirty="0">
                          <a:solidFill>
                            <a:srgbClr val="000000"/>
                          </a:solidFill>
                          <a:effectLst/>
                          <a:ea typeface="Times New Roman" panose="02020603050405020304" pitchFamily="18" charset="0"/>
                          <a:cs typeface="Arial"/>
                        </a:rPr>
                        <a:t> ~105°C</a:t>
                      </a:r>
                      <a:endParaRPr lang="en-US" sz="1200" dirty="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5–10 years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£2–£4/kg, housings: £5–£40 each</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86451483"/>
                  </a:ext>
                </a:extLst>
              </a:tr>
              <a:tr h="556974">
                <a:tc vMerge="1">
                  <a:txBody>
                    <a:bodyPr/>
                    <a:lstStyle/>
                    <a:p>
                      <a:endParaRPr lang="en-US"/>
                    </a:p>
                  </a:txBody>
                  <a:tcPr/>
                </a:tc>
                <a:tc>
                  <a:txBody>
                    <a:bodyPr/>
                    <a:lstStyle/>
                    <a:p>
                      <a:pPr>
                        <a:buNone/>
                      </a:pPr>
                      <a:r>
                        <a:rPr lang="en-US" sz="1200">
                          <a:solidFill>
                            <a:srgbClr val="000000"/>
                          </a:solidFill>
                          <a:effectLst/>
                          <a:ea typeface="Times New Roman" panose="02020603050405020304" pitchFamily="18" charset="0"/>
                          <a:cs typeface="Arial"/>
                        </a:rPr>
                        <a:t>Nylon (PA6/PA66)</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Tensile ~50–80 MPa, tough, fatigue resistant</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Melting 220–265°C</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8–15 years</a:t>
                      </a:r>
                      <a:endParaRPr lang="en-US" sz="1200">
                        <a:effectLst/>
                        <a:cs typeface="Arial"/>
                      </a:endParaRPr>
                    </a:p>
                  </a:txBody>
                  <a:tcPr marL="68580" marR="68580" marT="0"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200">
                          <a:solidFill>
                            <a:srgbClr val="000000"/>
                          </a:solidFill>
                          <a:effectLst/>
                          <a:ea typeface="Times New Roman" panose="02020603050405020304" pitchFamily="18" charset="0"/>
                          <a:cs typeface="Arial"/>
                        </a:rPr>
                        <a:t>£3–£8/kg, housings: £10–£80 each</a:t>
                      </a:r>
                      <a:endParaRPr lang="en-US" sz="1200">
                        <a:effectLst/>
                        <a:cs typeface="Arial"/>
                      </a:endParaRPr>
                    </a:p>
                  </a:txBody>
                  <a:tcPr marL="68580" marR="68580" marT="0"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24665338"/>
                  </a:ext>
                </a:extLst>
              </a:tr>
            </a:tbl>
          </a:graphicData>
        </a:graphic>
      </p:graphicFrame>
      <p:sp>
        <p:nvSpPr>
          <p:cNvPr id="10" name="TextBox 9">
            <a:extLst>
              <a:ext uri="{FF2B5EF4-FFF2-40B4-BE49-F238E27FC236}">
                <a16:creationId xmlns:a16="http://schemas.microsoft.com/office/drawing/2014/main" id="{AE68058B-48E4-148C-462A-D2EAF85DA965}"/>
              </a:ext>
            </a:extLst>
          </p:cNvPr>
          <p:cNvSpPr txBox="1"/>
          <p:nvPr/>
        </p:nvSpPr>
        <p:spPr>
          <a:xfrm rot="16200000">
            <a:off x="-735541" y="2773749"/>
            <a:ext cx="452966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1"/>
                </a:solidFill>
                <a:latin typeface="Rockwell"/>
              </a:rPr>
              <a:t>Materials</a:t>
            </a:r>
            <a:r>
              <a:rPr lang="en-US" dirty="0"/>
              <a:t> </a:t>
            </a:r>
          </a:p>
        </p:txBody>
      </p:sp>
    </p:spTree>
    <p:extLst>
      <p:ext uri="{BB962C8B-B14F-4D97-AF65-F5344CB8AC3E}">
        <p14:creationId xmlns:p14="http://schemas.microsoft.com/office/powerpoint/2010/main" val="20555126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4C4EFEBF-3506-5860-57B9-45685D6188FE}"/>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31DB9A0-2CE8-3F92-3DBB-4EA4CBD5964D}"/>
              </a:ext>
            </a:extLst>
          </p:cNvPr>
          <p:cNvGraphicFramePr>
            <a:graphicFrameLocks noGrp="1"/>
          </p:cNvGraphicFramePr>
          <p:nvPr>
            <p:extLst>
              <p:ext uri="{D42A27DB-BD31-4B8C-83A1-F6EECF244321}">
                <p14:modId xmlns:p14="http://schemas.microsoft.com/office/powerpoint/2010/main" val="3769257716"/>
              </p:ext>
            </p:extLst>
          </p:nvPr>
        </p:nvGraphicFramePr>
        <p:xfrm>
          <a:off x="1778000" y="243416"/>
          <a:ext cx="10407253" cy="6180611"/>
        </p:xfrm>
        <a:graphic>
          <a:graphicData uri="http://schemas.openxmlformats.org/drawingml/2006/table">
            <a:tbl>
              <a:tblPr firstRow="1" firstCol="1" bandRow="1">
                <a:tableStyleId>{5C22544A-7EE6-4342-B048-85BDC9FD1C3A}</a:tableStyleId>
              </a:tblPr>
              <a:tblGrid>
                <a:gridCol w="1132416">
                  <a:extLst>
                    <a:ext uri="{9D8B030D-6E8A-4147-A177-3AD203B41FA5}">
                      <a16:colId xmlns:a16="http://schemas.microsoft.com/office/drawing/2014/main" val="2531953283"/>
                    </a:ext>
                  </a:extLst>
                </a:gridCol>
                <a:gridCol w="841637">
                  <a:extLst>
                    <a:ext uri="{9D8B030D-6E8A-4147-A177-3AD203B41FA5}">
                      <a16:colId xmlns:a16="http://schemas.microsoft.com/office/drawing/2014/main" val="5686459"/>
                    </a:ext>
                  </a:extLst>
                </a:gridCol>
                <a:gridCol w="1174191">
                  <a:extLst>
                    <a:ext uri="{9D8B030D-6E8A-4147-A177-3AD203B41FA5}">
                      <a16:colId xmlns:a16="http://schemas.microsoft.com/office/drawing/2014/main" val="1917507354"/>
                    </a:ext>
                  </a:extLst>
                </a:gridCol>
                <a:gridCol w="2194272">
                  <a:extLst>
                    <a:ext uri="{9D8B030D-6E8A-4147-A177-3AD203B41FA5}">
                      <a16:colId xmlns:a16="http://schemas.microsoft.com/office/drawing/2014/main" val="3147330015"/>
                    </a:ext>
                  </a:extLst>
                </a:gridCol>
                <a:gridCol w="2094076">
                  <a:extLst>
                    <a:ext uri="{9D8B030D-6E8A-4147-A177-3AD203B41FA5}">
                      <a16:colId xmlns:a16="http://schemas.microsoft.com/office/drawing/2014/main" val="2059814836"/>
                    </a:ext>
                  </a:extLst>
                </a:gridCol>
                <a:gridCol w="2970661">
                  <a:extLst>
                    <a:ext uri="{9D8B030D-6E8A-4147-A177-3AD203B41FA5}">
                      <a16:colId xmlns:a16="http://schemas.microsoft.com/office/drawing/2014/main" val="2394766519"/>
                    </a:ext>
                  </a:extLst>
                </a:gridCol>
              </a:tblGrid>
              <a:tr h="316954">
                <a:tc>
                  <a:txBody>
                    <a:bodyPr/>
                    <a:lstStyle/>
                    <a:p>
                      <a:pPr algn="ctr">
                        <a:buNone/>
                      </a:pPr>
                      <a:r>
                        <a:rPr lang="en-US" sz="1200" dirty="0">
                          <a:solidFill>
                            <a:srgbClr val="000000"/>
                          </a:solidFill>
                          <a:effectLst/>
                          <a:ea typeface="Times New Roman" panose="02020603050405020304" pitchFamily="18" charset="0"/>
                          <a:cs typeface="Arial"/>
                        </a:rPr>
                        <a:t>Component</a:t>
                      </a:r>
                      <a:endParaRPr lang="en-US" sz="1200" dirty="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Material</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Method</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Reason</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Estimated Cost (£)</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Off-the-Shelf Availability</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64835789"/>
                  </a:ext>
                </a:extLst>
              </a:tr>
              <a:tr h="960768">
                <a:tc>
                  <a:txBody>
                    <a:bodyPr/>
                    <a:lstStyle/>
                    <a:p>
                      <a:pPr algn="ctr">
                        <a:buNone/>
                      </a:pPr>
                      <a:r>
                        <a:rPr lang="en-US" sz="1200">
                          <a:solidFill>
                            <a:srgbClr val="000000"/>
                          </a:solidFill>
                          <a:effectLst/>
                          <a:ea typeface="Times New Roman" panose="02020603050405020304" pitchFamily="18" charset="0"/>
                          <a:cs typeface="Arial"/>
                        </a:rPr>
                        <a:t>Base Frame</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High-Strength Steel (S355)</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Welded fabrication</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Provides structural stiffness and is cost-effective for load-bearing applications.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£150–£400</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No – typically custom fabricated to match system dimensions and load requirements.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52239189"/>
                  </a:ext>
                </a:extLst>
              </a:tr>
              <a:tr h="960768">
                <a:tc>
                  <a:txBody>
                    <a:bodyPr/>
                    <a:lstStyle/>
                    <a:p>
                      <a:pPr algn="ctr">
                        <a:buNone/>
                      </a:pPr>
                      <a:r>
                        <a:rPr lang="en-US" sz="1200">
                          <a:solidFill>
                            <a:srgbClr val="000000"/>
                          </a:solidFill>
                          <a:effectLst/>
                          <a:ea typeface="Times New Roman" panose="02020603050405020304" pitchFamily="18" charset="0"/>
                          <a:cs typeface="Arial"/>
                        </a:rPr>
                        <a:t>Joints &amp; Shafts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Alloy Steel (4140, hardened)</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CNC machining</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Enables high precision, durability, and repeatable manufacturing.</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£80–£250 per set</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Partially – standard shafts may be available, but precision joints are usually custom machined.</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0848317"/>
                  </a:ext>
                </a:extLst>
              </a:tr>
              <a:tr h="960768">
                <a:tc>
                  <a:txBody>
                    <a:bodyPr/>
                    <a:lstStyle/>
                    <a:p>
                      <a:pPr algn="ctr">
                        <a:buNone/>
                      </a:pPr>
                      <a:r>
                        <a:rPr lang="en-US" sz="1200">
                          <a:solidFill>
                            <a:srgbClr val="000000"/>
                          </a:solidFill>
                          <a:effectLst/>
                          <a:ea typeface="Times New Roman" panose="02020603050405020304" pitchFamily="18" charset="0"/>
                          <a:cs typeface="Arial"/>
                        </a:rPr>
                        <a:t>Arm Links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dirty="0" err="1">
                          <a:solidFill>
                            <a:srgbClr val="000000"/>
                          </a:solidFill>
                          <a:effectLst/>
                          <a:ea typeface="Times New Roman" panose="02020603050405020304" pitchFamily="18" charset="0"/>
                          <a:cs typeface="Arial"/>
                        </a:rPr>
                        <a:t>Aluminium</a:t>
                      </a:r>
                      <a:r>
                        <a:rPr lang="en-US" sz="1200" dirty="0">
                          <a:solidFill>
                            <a:srgbClr val="000000"/>
                          </a:solidFill>
                          <a:effectLst/>
                          <a:ea typeface="Times New Roman" panose="02020603050405020304" pitchFamily="18" charset="0"/>
                          <a:cs typeface="Arial"/>
                        </a:rPr>
                        <a:t> (6061-T6 / 7075-T6)</a:t>
                      </a:r>
                      <a:endParaRPr lang="en-US" sz="1200" dirty="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CNC machining</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Offers high dimensional accuracy, good strength-to-weight ratio, and excellent surface finish.</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£120–£350 per pair</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dirty="0">
                          <a:solidFill>
                            <a:srgbClr val="000000"/>
                          </a:solidFill>
                          <a:effectLst/>
                          <a:ea typeface="Times New Roman" panose="02020603050405020304" pitchFamily="18" charset="0"/>
                          <a:cs typeface="Arial"/>
                        </a:rPr>
                        <a:t>No – generally custom machined for geometry and mounting requirements.</a:t>
                      </a:r>
                      <a:endParaRPr lang="en-US" sz="1200" dirty="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43578955"/>
                  </a:ext>
                </a:extLst>
              </a:tr>
              <a:tr h="1069721">
                <a:tc>
                  <a:txBody>
                    <a:bodyPr/>
                    <a:lstStyle/>
                    <a:p>
                      <a:pPr algn="ctr">
                        <a:buNone/>
                      </a:pPr>
                      <a:r>
                        <a:rPr lang="en-US" sz="1200">
                          <a:solidFill>
                            <a:srgbClr val="000000"/>
                          </a:solidFill>
                          <a:effectLst/>
                          <a:ea typeface="Times New Roman" panose="02020603050405020304" pitchFamily="18" charset="0"/>
                          <a:cs typeface="Arial"/>
                        </a:rPr>
                        <a:t>Extended Sections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Carbon Fiber Reinforced Polymer (CFRP)</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dirty="0">
                          <a:solidFill>
                            <a:srgbClr val="000000"/>
                          </a:solidFill>
                          <a:effectLst/>
                          <a:ea typeface="Times New Roman" panose="02020603050405020304" pitchFamily="18" charset="0"/>
                          <a:cs typeface="Arial"/>
                        </a:rPr>
                        <a:t>Resin transfer </a:t>
                      </a:r>
                      <a:r>
                        <a:rPr lang="en-US" sz="1200" dirty="0" err="1">
                          <a:solidFill>
                            <a:srgbClr val="000000"/>
                          </a:solidFill>
                          <a:effectLst/>
                          <a:ea typeface="Times New Roman" panose="02020603050405020304" pitchFamily="18" charset="0"/>
                          <a:cs typeface="Arial"/>
                        </a:rPr>
                        <a:t>moulding</a:t>
                      </a:r>
                      <a:r>
                        <a:rPr lang="en-US" sz="1200" dirty="0">
                          <a:solidFill>
                            <a:srgbClr val="000000"/>
                          </a:solidFill>
                          <a:effectLst/>
                          <a:ea typeface="Times New Roman" panose="02020603050405020304" pitchFamily="18" charset="0"/>
                          <a:cs typeface="Arial"/>
                        </a:rPr>
                        <a:t> (RTM)</a:t>
                      </a:r>
                      <a:endParaRPr lang="en-US" sz="1200" dirty="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Suitable for lightweight structures and repeatable medium-scale production.</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£300–£900</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dirty="0">
                          <a:solidFill>
                            <a:srgbClr val="000000"/>
                          </a:solidFill>
                          <a:effectLst/>
                          <a:ea typeface="Times New Roman" panose="02020603050405020304" pitchFamily="18" charset="0"/>
                          <a:cs typeface="Arial"/>
                        </a:rPr>
                        <a:t>Limited – standard CFRP tubes/profiles exist, but custom </a:t>
                      </a:r>
                      <a:r>
                        <a:rPr lang="en-US" sz="1200" dirty="0" err="1">
                          <a:solidFill>
                            <a:srgbClr val="000000"/>
                          </a:solidFill>
                          <a:effectLst/>
                          <a:ea typeface="Times New Roman" panose="02020603050405020304" pitchFamily="18" charset="0"/>
                          <a:cs typeface="Arial"/>
                        </a:rPr>
                        <a:t>moulded</a:t>
                      </a:r>
                      <a:r>
                        <a:rPr lang="en-US" sz="1200" dirty="0">
                          <a:solidFill>
                            <a:srgbClr val="000000"/>
                          </a:solidFill>
                          <a:effectLst/>
                          <a:ea typeface="Times New Roman" panose="02020603050405020304" pitchFamily="18" charset="0"/>
                          <a:cs typeface="Arial"/>
                        </a:rPr>
                        <a:t> sections are usually required.</a:t>
                      </a:r>
                      <a:endParaRPr lang="en-US" sz="1200" dirty="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46150852"/>
                  </a:ext>
                </a:extLst>
              </a:tr>
              <a:tr h="742862">
                <a:tc>
                  <a:txBody>
                    <a:bodyPr/>
                    <a:lstStyle/>
                    <a:p>
                      <a:pPr algn="ctr">
                        <a:buNone/>
                      </a:pPr>
                      <a:r>
                        <a:rPr lang="en-US" sz="1200">
                          <a:solidFill>
                            <a:srgbClr val="000000"/>
                          </a:solidFill>
                          <a:effectLst/>
                          <a:ea typeface="Times New Roman" panose="02020603050405020304" pitchFamily="18" charset="0"/>
                          <a:cs typeface="Arial"/>
                        </a:rPr>
                        <a:t>Bearings / Bushings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Bronze / Polymer Composites</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CNC machining</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Delivers precise tolerances, wear resistance, and repeatable quality.</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£20–£80 each</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Yes – many standard sizes and specifications are commercially available.</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1345687"/>
                  </a:ext>
                </a:extLst>
              </a:tr>
              <a:tr h="1168770">
                <a:tc>
                  <a:txBody>
                    <a:bodyPr/>
                    <a:lstStyle/>
                    <a:p>
                      <a:pPr algn="ctr">
                        <a:buNone/>
                      </a:pPr>
                      <a:r>
                        <a:rPr lang="en-US" sz="1200">
                          <a:solidFill>
                            <a:srgbClr val="000000"/>
                          </a:solidFill>
                          <a:effectLst/>
                          <a:ea typeface="Times New Roman" panose="02020603050405020304" pitchFamily="18" charset="0"/>
                          <a:cs typeface="Arial"/>
                        </a:rPr>
                        <a:t>Covers &amp; Housing</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ABS / Nylon</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dirty="0">
                          <a:solidFill>
                            <a:srgbClr val="000000"/>
                          </a:solidFill>
                          <a:effectLst/>
                          <a:ea typeface="Times New Roman" panose="02020603050405020304" pitchFamily="18" charset="0"/>
                          <a:cs typeface="Arial"/>
                        </a:rPr>
                        <a:t>Injection </a:t>
                      </a:r>
                      <a:r>
                        <a:rPr lang="en-US" sz="1200" dirty="0" err="1">
                          <a:solidFill>
                            <a:srgbClr val="000000"/>
                          </a:solidFill>
                          <a:effectLst/>
                          <a:ea typeface="Times New Roman" panose="02020603050405020304" pitchFamily="18" charset="0"/>
                          <a:cs typeface="Arial"/>
                        </a:rPr>
                        <a:t>moulding</a:t>
                      </a:r>
                      <a:r>
                        <a:rPr lang="en-US" sz="1200" dirty="0">
                          <a:solidFill>
                            <a:srgbClr val="000000"/>
                          </a:solidFill>
                          <a:effectLst/>
                          <a:ea typeface="Times New Roman" panose="02020603050405020304" pitchFamily="18" charset="0"/>
                          <a:cs typeface="Arial"/>
                        </a:rPr>
                        <a:t> (preferred)</a:t>
                      </a:r>
                      <a:endParaRPr lang="en-US" sz="1200" dirty="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Supports high production rates, consistent precision, and good surface quality, though tooling costs must be considered.</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a:solidFill>
                            <a:srgbClr val="000000"/>
                          </a:solidFill>
                          <a:effectLst/>
                          <a:ea typeface="Times New Roman" panose="02020603050405020304" pitchFamily="18" charset="0"/>
                          <a:cs typeface="Arial"/>
                        </a:rPr>
                        <a:t>£5–£30 per unit (+ £1,000–£5,000 tooling)</a:t>
                      </a:r>
                      <a:endParaRPr lang="en-US" sz="120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200" dirty="0">
                          <a:solidFill>
                            <a:srgbClr val="000000"/>
                          </a:solidFill>
                          <a:effectLst/>
                          <a:ea typeface="Times New Roman" panose="02020603050405020304" pitchFamily="18" charset="0"/>
                          <a:cs typeface="Arial"/>
                        </a:rPr>
                        <a:t>Yes – generic housings are available, though custom </a:t>
                      </a:r>
                      <a:r>
                        <a:rPr lang="en-US" sz="1200" dirty="0" err="1">
                          <a:solidFill>
                            <a:srgbClr val="000000"/>
                          </a:solidFill>
                          <a:effectLst/>
                          <a:ea typeface="Times New Roman" panose="02020603050405020304" pitchFamily="18" charset="0"/>
                          <a:cs typeface="Arial"/>
                        </a:rPr>
                        <a:t>mouldings</a:t>
                      </a:r>
                      <a:r>
                        <a:rPr lang="en-US" sz="1200" dirty="0">
                          <a:solidFill>
                            <a:srgbClr val="000000"/>
                          </a:solidFill>
                          <a:effectLst/>
                          <a:ea typeface="Times New Roman" panose="02020603050405020304" pitchFamily="18" charset="0"/>
                          <a:cs typeface="Arial"/>
                        </a:rPr>
                        <a:t> may be preferred for integration and aesthetics.</a:t>
                      </a:r>
                      <a:endParaRPr lang="en-US" sz="1200" dirty="0">
                        <a:effectLst/>
                        <a:cs typeface="Arial"/>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4908483"/>
                  </a:ext>
                </a:extLst>
              </a:tr>
            </a:tbl>
          </a:graphicData>
        </a:graphic>
      </p:graphicFrame>
      <p:sp>
        <p:nvSpPr>
          <p:cNvPr id="5" name="TextBox 4">
            <a:extLst>
              <a:ext uri="{FF2B5EF4-FFF2-40B4-BE49-F238E27FC236}">
                <a16:creationId xmlns:a16="http://schemas.microsoft.com/office/drawing/2014/main" id="{3720DD0C-D70C-B435-D6CB-1FFF985B589B}"/>
              </a:ext>
            </a:extLst>
          </p:cNvPr>
          <p:cNvSpPr txBox="1"/>
          <p:nvPr/>
        </p:nvSpPr>
        <p:spPr>
          <a:xfrm rot="16200000">
            <a:off x="-820208" y="3101832"/>
            <a:ext cx="452966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1"/>
                </a:solidFill>
                <a:latin typeface="Rockwell"/>
              </a:rPr>
              <a:t>Manufacturing </a:t>
            </a:r>
            <a:r>
              <a:rPr lang="en-US" sz="2400" b="1">
                <a:solidFill>
                  <a:schemeClr val="accent1"/>
                </a:solidFill>
                <a:latin typeface="Rockwell"/>
              </a:rPr>
              <a:t>methods </a:t>
            </a:r>
            <a:endParaRPr lang="en-US" sz="2400" b="1" dirty="0">
              <a:solidFill>
                <a:schemeClr val="accent1"/>
              </a:solidFill>
              <a:latin typeface="Rockwell"/>
            </a:endParaRPr>
          </a:p>
        </p:txBody>
      </p:sp>
    </p:spTree>
    <p:extLst>
      <p:ext uri="{BB962C8B-B14F-4D97-AF65-F5344CB8AC3E}">
        <p14:creationId xmlns:p14="http://schemas.microsoft.com/office/powerpoint/2010/main" val="2538538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278CDE-3492-6E5B-DF91-547F680107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2B351F-0088-8F48-5C73-B4765A3BB858}"/>
              </a:ext>
            </a:extLst>
          </p:cNvPr>
          <p:cNvSpPr>
            <a:spLocks noGrp="1"/>
          </p:cNvSpPr>
          <p:nvPr>
            <p:ph type="title"/>
          </p:nvPr>
        </p:nvSpPr>
        <p:spPr>
          <a:xfrm>
            <a:off x="5094748" y="384447"/>
            <a:ext cx="6025353" cy="1906469"/>
          </a:xfrm>
        </p:spPr>
        <p:txBody>
          <a:bodyPr vert="horz" lIns="91440" tIns="45720" rIns="91440" bIns="45720" rtlCol="0" anchor="t">
            <a:normAutofit fontScale="90000"/>
          </a:bodyPr>
          <a:lstStyle/>
          <a:p>
            <a:pPr algn="l"/>
            <a:r>
              <a:rPr lang="en-US" sz="7200"/>
              <a:t>Analysis Overview</a:t>
            </a:r>
            <a:br>
              <a:rPr lang="en-US" sz="7200"/>
            </a:br>
            <a:br>
              <a:rPr lang="en-US" sz="7200"/>
            </a:br>
            <a:endParaRPr lang="en-US" sz="7200"/>
          </a:p>
        </p:txBody>
      </p:sp>
      <p:pic>
        <p:nvPicPr>
          <p:cNvPr id="4" name="Picture 3" descr="Claw building a card house">
            <a:extLst>
              <a:ext uri="{FF2B5EF4-FFF2-40B4-BE49-F238E27FC236}">
                <a16:creationId xmlns:a16="http://schemas.microsoft.com/office/drawing/2014/main" id="{BD63737A-DCE3-3749-4B9B-F847A05EC7D7}"/>
              </a:ext>
            </a:extLst>
          </p:cNvPr>
          <p:cNvPicPr>
            <a:picLocks noChangeAspect="1"/>
          </p:cNvPicPr>
          <p:nvPr/>
        </p:nvPicPr>
        <p:blipFill>
          <a:blip r:embed="rId2"/>
          <a:srcRect l="11505" r="-7" b="-7"/>
          <a:stretch>
            <a:fillRect/>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sp>
        <p:nvSpPr>
          <p:cNvPr id="3" name="TextBox 2">
            <a:extLst>
              <a:ext uri="{FF2B5EF4-FFF2-40B4-BE49-F238E27FC236}">
                <a16:creationId xmlns:a16="http://schemas.microsoft.com/office/drawing/2014/main" id="{787EA67C-4705-5C08-04E0-C08A3EEBB04F}"/>
              </a:ext>
            </a:extLst>
          </p:cNvPr>
          <p:cNvSpPr txBox="1"/>
          <p:nvPr/>
        </p:nvSpPr>
        <p:spPr>
          <a:xfrm>
            <a:off x="5094748" y="2989006"/>
            <a:ext cx="5919019" cy="2585323"/>
          </a:xfrm>
          <a:prstGeom prst="rect">
            <a:avLst/>
          </a:prstGeom>
          <a:noFill/>
        </p:spPr>
        <p:txBody>
          <a:bodyPr wrap="square" rtlCol="0">
            <a:spAutoFit/>
          </a:bodyPr>
          <a:lstStyle/>
          <a:p>
            <a:pPr marL="285750" indent="-285750">
              <a:buFontTx/>
              <a:buChar char="-"/>
            </a:pPr>
            <a:r>
              <a:rPr lang="en-GB"/>
              <a:t>Dimensional analysis and maximum reach evaluation</a:t>
            </a:r>
          </a:p>
          <a:p>
            <a:pPr marL="285750" indent="-285750">
              <a:buFontTx/>
              <a:buChar char="-"/>
            </a:pPr>
            <a:r>
              <a:rPr lang="en-GB"/>
              <a:t>Component mass, weight and material assessment</a:t>
            </a:r>
          </a:p>
          <a:p>
            <a:pPr marL="285750" indent="-285750">
              <a:buFontTx/>
              <a:buChar char="-"/>
            </a:pPr>
            <a:r>
              <a:rPr lang="en-GB"/>
              <a:t>Payload force calculations for a 25 kg operating load</a:t>
            </a:r>
          </a:p>
          <a:p>
            <a:pPr marL="285750" indent="-285750">
              <a:buFontTx/>
              <a:buChar char="-"/>
            </a:pPr>
            <a:r>
              <a:rPr lang="en-GB"/>
              <a:t>Torque and joint torque analysis across the arm</a:t>
            </a:r>
          </a:p>
          <a:p>
            <a:pPr marL="285750" indent="-285750">
              <a:buFontTx/>
              <a:buChar char="-"/>
            </a:pPr>
            <a:r>
              <a:rPr lang="en-GB"/>
              <a:t>Static stress simulation using Autodesk Fusion 360</a:t>
            </a:r>
          </a:p>
          <a:p>
            <a:pPr marL="285750" indent="-285750">
              <a:buFontTx/>
              <a:buChar char="-"/>
            </a:pPr>
            <a:r>
              <a:rPr lang="en-GB"/>
              <a:t>Worst-case stress analysis at maximum working extension</a:t>
            </a:r>
          </a:p>
          <a:p>
            <a:pPr marL="285750" indent="-285750">
              <a:buFontTx/>
              <a:buChar char="-"/>
            </a:pPr>
            <a:r>
              <a:rPr lang="en-GB"/>
              <a:t>Safety factor evaluation </a:t>
            </a:r>
          </a:p>
          <a:p>
            <a:pPr marL="285750" indent="-285750">
              <a:buFontTx/>
              <a:buChar char="-"/>
            </a:pPr>
            <a:r>
              <a:rPr lang="en-GB"/>
              <a:t>Displacement analysis under loading</a:t>
            </a:r>
          </a:p>
        </p:txBody>
      </p:sp>
    </p:spTree>
    <p:extLst>
      <p:ext uri="{BB962C8B-B14F-4D97-AF65-F5344CB8AC3E}">
        <p14:creationId xmlns:p14="http://schemas.microsoft.com/office/powerpoint/2010/main" val="30615618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52E95-A0E7-0C51-314C-BAD46EB46798}"/>
              </a:ext>
            </a:extLst>
          </p:cNvPr>
          <p:cNvSpPr>
            <a:spLocks noGrp="1"/>
          </p:cNvSpPr>
          <p:nvPr>
            <p:ph type="title"/>
          </p:nvPr>
        </p:nvSpPr>
        <p:spPr>
          <a:xfrm>
            <a:off x="1192958" y="80682"/>
            <a:ext cx="10018713" cy="1752599"/>
          </a:xfrm>
        </p:spPr>
        <p:txBody>
          <a:bodyPr/>
          <a:lstStyle/>
          <a:p>
            <a:r>
              <a:rPr lang="en-GB"/>
              <a:t>Dimensional analysis and maximum reach</a:t>
            </a:r>
          </a:p>
        </p:txBody>
      </p:sp>
      <p:graphicFrame>
        <p:nvGraphicFramePr>
          <p:cNvPr id="7" name="Content Placeholder 6">
            <a:extLst>
              <a:ext uri="{FF2B5EF4-FFF2-40B4-BE49-F238E27FC236}">
                <a16:creationId xmlns:a16="http://schemas.microsoft.com/office/drawing/2014/main" id="{9A3837E5-B29D-D81B-02DA-F2DDD2F26ED5}"/>
              </a:ext>
            </a:extLst>
          </p:cNvPr>
          <p:cNvGraphicFramePr>
            <a:graphicFrameLocks noGrp="1"/>
          </p:cNvGraphicFramePr>
          <p:nvPr>
            <p:ph idx="1"/>
            <p:extLst>
              <p:ext uri="{D42A27DB-BD31-4B8C-83A1-F6EECF244321}">
                <p14:modId xmlns:p14="http://schemas.microsoft.com/office/powerpoint/2010/main" val="3157961585"/>
              </p:ext>
            </p:extLst>
          </p:nvPr>
        </p:nvGraphicFramePr>
        <p:xfrm>
          <a:off x="380999" y="1837764"/>
          <a:ext cx="5825433" cy="3695699"/>
        </p:xfrm>
        <a:graphic>
          <a:graphicData uri="http://schemas.openxmlformats.org/drawingml/2006/table">
            <a:tbl>
              <a:tblPr firstRow="1" firstCol="1" bandRow="1">
                <a:tableStyleId>{D113A9D2-9D6B-4929-AA2D-F23B5EE8CBE7}</a:tableStyleId>
              </a:tblPr>
              <a:tblGrid>
                <a:gridCol w="2926521">
                  <a:extLst>
                    <a:ext uri="{9D8B030D-6E8A-4147-A177-3AD203B41FA5}">
                      <a16:colId xmlns:a16="http://schemas.microsoft.com/office/drawing/2014/main" val="122938466"/>
                    </a:ext>
                  </a:extLst>
                </a:gridCol>
                <a:gridCol w="1573695">
                  <a:extLst>
                    <a:ext uri="{9D8B030D-6E8A-4147-A177-3AD203B41FA5}">
                      <a16:colId xmlns:a16="http://schemas.microsoft.com/office/drawing/2014/main" val="1938201825"/>
                    </a:ext>
                  </a:extLst>
                </a:gridCol>
                <a:gridCol w="1325217">
                  <a:extLst>
                    <a:ext uri="{9D8B030D-6E8A-4147-A177-3AD203B41FA5}">
                      <a16:colId xmlns:a16="http://schemas.microsoft.com/office/drawing/2014/main" val="2568006096"/>
                    </a:ext>
                  </a:extLst>
                </a:gridCol>
              </a:tblGrid>
              <a:tr h="952499">
                <a:tc>
                  <a:txBody>
                    <a:bodyPr/>
                    <a:lstStyle/>
                    <a:p>
                      <a:pPr>
                        <a:buNone/>
                      </a:pPr>
                      <a:endParaRPr lang="en-GB">
                        <a:solidFill>
                          <a:srgbClr val="FFFFFF"/>
                        </a:solidFill>
                        <a:effectLst/>
                        <a:latin typeface="Calibri"/>
                        <a:ea typeface="Calibri"/>
                        <a:cs typeface="Calibri"/>
                      </a:endParaRPr>
                    </a:p>
                    <a:p>
                      <a:pPr lvl="0">
                        <a:buNone/>
                      </a:pPr>
                      <a:r>
                        <a:rPr lang="en-GB">
                          <a:solidFill>
                            <a:srgbClr val="FFFFFF"/>
                          </a:solidFill>
                          <a:effectLst/>
                          <a:latin typeface="Calibri"/>
                          <a:ea typeface="Calibri"/>
                          <a:cs typeface="Calibri"/>
                        </a:rPr>
                        <a:t>Component/joint</a:t>
                      </a:r>
                      <a:endParaRPr lang="en-GB">
                        <a:effectLst/>
                        <a:latin typeface="Calibri"/>
                        <a:ea typeface="Calibri"/>
                        <a:cs typeface="Calibri"/>
                      </a:endParaRPr>
                    </a:p>
                  </a:txBody>
                  <a:tcPr marL="68580" marR="68580" marT="0" marB="0"/>
                </a:tc>
                <a:tc>
                  <a:txBody>
                    <a:bodyPr/>
                    <a:lstStyle/>
                    <a:p>
                      <a:pPr>
                        <a:buNone/>
                      </a:pPr>
                      <a:endParaRPr lang="en-GB">
                        <a:solidFill>
                          <a:srgbClr val="FFFFFF"/>
                        </a:solidFill>
                        <a:effectLst/>
                        <a:latin typeface="Calibri"/>
                        <a:ea typeface="Calibri"/>
                        <a:cs typeface="Calibri"/>
                      </a:endParaRPr>
                    </a:p>
                    <a:p>
                      <a:pPr lvl="0">
                        <a:buNone/>
                      </a:pPr>
                      <a:r>
                        <a:rPr lang="en-GB">
                          <a:solidFill>
                            <a:srgbClr val="FFFFFF"/>
                          </a:solidFill>
                          <a:effectLst/>
                          <a:latin typeface="Calibri"/>
                          <a:ea typeface="Calibri"/>
                          <a:cs typeface="Calibri"/>
                        </a:rPr>
                        <a:t>Length (mm)</a:t>
                      </a:r>
                      <a:endParaRPr lang="en-GB">
                        <a:effectLst/>
                        <a:latin typeface="Calibri"/>
                        <a:ea typeface="Calibri"/>
                        <a:cs typeface="Calibri"/>
                      </a:endParaRPr>
                    </a:p>
                  </a:txBody>
                  <a:tcPr marL="68580" marR="68580" marT="0" marB="0"/>
                </a:tc>
                <a:tc>
                  <a:txBody>
                    <a:bodyPr/>
                    <a:lstStyle/>
                    <a:p>
                      <a:pPr>
                        <a:buNone/>
                      </a:pPr>
                      <a:endParaRPr lang="en-GB">
                        <a:solidFill>
                          <a:srgbClr val="FFFFFF"/>
                        </a:solidFill>
                        <a:effectLst/>
                        <a:latin typeface="Calibri"/>
                        <a:ea typeface="Calibri"/>
                        <a:cs typeface="Calibri"/>
                      </a:endParaRPr>
                    </a:p>
                    <a:p>
                      <a:pPr lvl="0">
                        <a:buNone/>
                      </a:pPr>
                      <a:r>
                        <a:rPr lang="en-GB">
                          <a:solidFill>
                            <a:srgbClr val="FFFFFF"/>
                          </a:solidFill>
                          <a:effectLst/>
                          <a:latin typeface="Calibri"/>
                          <a:ea typeface="Calibri"/>
                          <a:cs typeface="Calibri"/>
                        </a:rPr>
                        <a:t>Length (m)</a:t>
                      </a:r>
                      <a:endParaRPr lang="en-GB">
                        <a:effectLst/>
                        <a:latin typeface="Calibri"/>
                        <a:ea typeface="Calibri"/>
                        <a:cs typeface="Calibri"/>
                      </a:endParaRPr>
                    </a:p>
                  </a:txBody>
                  <a:tcPr marL="68580" marR="68580" marT="0" marB="0"/>
                </a:tc>
                <a:extLst>
                  <a:ext uri="{0D108BD9-81ED-4DB2-BD59-A6C34878D82A}">
                    <a16:rowId xmlns:a16="http://schemas.microsoft.com/office/drawing/2014/main" val="2549931489"/>
                  </a:ext>
                </a:extLst>
              </a:tr>
              <a:tr h="0">
                <a:tc>
                  <a:txBody>
                    <a:bodyPr/>
                    <a:lstStyle/>
                    <a:p>
                      <a:pPr>
                        <a:buNone/>
                      </a:pPr>
                      <a:r>
                        <a:rPr lang="en-GB">
                          <a:solidFill>
                            <a:srgbClr val="000000"/>
                          </a:solidFill>
                          <a:effectLst/>
                          <a:latin typeface="Calibri"/>
                          <a:ea typeface="Calibri"/>
                          <a:cs typeface="Calibri"/>
                        </a:rPr>
                        <a:t>Base to Shoulder Joint</a:t>
                      </a:r>
                      <a:endParaRPr lang="en-GB">
                        <a:effectLst/>
                        <a:latin typeface="Calibri"/>
                        <a:ea typeface="Calibri"/>
                        <a:cs typeface="Calibri"/>
                      </a:endParaRPr>
                    </a:p>
                    <a:p>
                      <a:pPr>
                        <a:buNone/>
                      </a:pPr>
                      <a:endParaRPr lang="en-GB">
                        <a:effectLst/>
                        <a:latin typeface="Calibri"/>
                        <a:ea typeface="Calibri"/>
                        <a:cs typeface="Calibri"/>
                      </a:endParaRPr>
                    </a:p>
                  </a:txBody>
                  <a:tcPr marL="68580" marR="68580" marT="0" marB="0"/>
                </a:tc>
                <a:tc>
                  <a:txBody>
                    <a:bodyPr/>
                    <a:lstStyle/>
                    <a:p>
                      <a:pPr>
                        <a:buNone/>
                      </a:pPr>
                      <a:r>
                        <a:rPr lang="en-GB">
                          <a:solidFill>
                            <a:srgbClr val="000000"/>
                          </a:solidFill>
                          <a:effectLst/>
                          <a:latin typeface="Calibri"/>
                          <a:ea typeface="Calibri"/>
                          <a:cs typeface="Calibri"/>
                        </a:rPr>
                        <a:t>450.42</a:t>
                      </a:r>
                      <a:endParaRPr lang="en-GB">
                        <a:effectLst/>
                        <a:latin typeface="Calibri"/>
                        <a:ea typeface="Calibri"/>
                        <a:cs typeface="Calibri"/>
                      </a:endParaRPr>
                    </a:p>
                  </a:txBody>
                  <a:tcPr marL="68580" marR="68580" marT="0" marB="0"/>
                </a:tc>
                <a:tc>
                  <a:txBody>
                    <a:bodyPr/>
                    <a:lstStyle/>
                    <a:p>
                      <a:pPr>
                        <a:buNone/>
                      </a:pPr>
                      <a:r>
                        <a:rPr lang="en-GB">
                          <a:solidFill>
                            <a:srgbClr val="000000"/>
                          </a:solidFill>
                          <a:effectLst/>
                          <a:latin typeface="Calibri"/>
                          <a:ea typeface="Calibri"/>
                          <a:cs typeface="Calibri"/>
                        </a:rPr>
                        <a:t>0.450</a:t>
                      </a:r>
                      <a:endParaRPr lang="en-GB">
                        <a:effectLst/>
                        <a:latin typeface="Calibri"/>
                        <a:ea typeface="Calibri"/>
                        <a:cs typeface="Calibri"/>
                      </a:endParaRPr>
                    </a:p>
                  </a:txBody>
                  <a:tcPr marL="68580" marR="68580" marT="0" marB="0"/>
                </a:tc>
                <a:extLst>
                  <a:ext uri="{0D108BD9-81ED-4DB2-BD59-A6C34878D82A}">
                    <a16:rowId xmlns:a16="http://schemas.microsoft.com/office/drawing/2014/main" val="2800744960"/>
                  </a:ext>
                </a:extLst>
              </a:tr>
              <a:tr h="0">
                <a:tc>
                  <a:txBody>
                    <a:bodyPr/>
                    <a:lstStyle/>
                    <a:p>
                      <a:pPr>
                        <a:buNone/>
                      </a:pPr>
                      <a:r>
                        <a:rPr lang="en-GB">
                          <a:solidFill>
                            <a:srgbClr val="000000"/>
                          </a:solidFill>
                          <a:effectLst/>
                          <a:latin typeface="Calibri"/>
                          <a:ea typeface="Calibri"/>
                          <a:cs typeface="Calibri"/>
                        </a:rPr>
                        <a:t>Shoulder Link / Upper Arm</a:t>
                      </a:r>
                    </a:p>
                    <a:p>
                      <a:pPr>
                        <a:buNone/>
                      </a:pPr>
                      <a:endParaRPr lang="en-GB">
                        <a:effectLst/>
                        <a:latin typeface="Calibri"/>
                        <a:ea typeface="Calibri"/>
                        <a:cs typeface="Calibri"/>
                      </a:endParaRPr>
                    </a:p>
                  </a:txBody>
                  <a:tcPr marL="68580" marR="68580" marT="0" marB="0"/>
                </a:tc>
                <a:tc>
                  <a:txBody>
                    <a:bodyPr/>
                    <a:lstStyle/>
                    <a:p>
                      <a:pPr>
                        <a:buNone/>
                      </a:pPr>
                      <a:r>
                        <a:rPr lang="en-GB">
                          <a:effectLst/>
                          <a:latin typeface="Calibri"/>
                          <a:ea typeface="Calibri"/>
                          <a:cs typeface="Calibri"/>
                        </a:rPr>
                        <a:t>490.00</a:t>
                      </a:r>
                    </a:p>
                  </a:txBody>
                  <a:tcPr marL="68580" marR="68580" marT="0" marB="0"/>
                </a:tc>
                <a:tc>
                  <a:txBody>
                    <a:bodyPr/>
                    <a:lstStyle/>
                    <a:p>
                      <a:pPr>
                        <a:buNone/>
                      </a:pPr>
                      <a:r>
                        <a:rPr lang="en-GB">
                          <a:effectLst/>
                          <a:latin typeface="Calibri"/>
                          <a:ea typeface="Calibri"/>
                          <a:cs typeface="Calibri"/>
                        </a:rPr>
                        <a:t>0.490</a:t>
                      </a:r>
                    </a:p>
                  </a:txBody>
                  <a:tcPr marL="68580" marR="68580" marT="0" marB="0"/>
                </a:tc>
                <a:extLst>
                  <a:ext uri="{0D108BD9-81ED-4DB2-BD59-A6C34878D82A}">
                    <a16:rowId xmlns:a16="http://schemas.microsoft.com/office/drawing/2014/main" val="1890344349"/>
                  </a:ext>
                </a:extLst>
              </a:tr>
              <a:tr h="0">
                <a:tc>
                  <a:txBody>
                    <a:bodyPr/>
                    <a:lstStyle/>
                    <a:p>
                      <a:pPr>
                        <a:buNone/>
                      </a:pPr>
                      <a:r>
                        <a:rPr lang="en-GB">
                          <a:solidFill>
                            <a:srgbClr val="000000"/>
                          </a:solidFill>
                          <a:effectLst/>
                          <a:latin typeface="Calibri"/>
                          <a:ea typeface="Calibri"/>
                          <a:cs typeface="Calibri"/>
                        </a:rPr>
                        <a:t>Forearm Extension Section</a:t>
                      </a:r>
                      <a:endParaRPr lang="en-GB">
                        <a:effectLst/>
                        <a:latin typeface="Calibri"/>
                        <a:ea typeface="Calibri"/>
                        <a:cs typeface="Calibri"/>
                      </a:endParaRPr>
                    </a:p>
                    <a:p>
                      <a:pPr>
                        <a:buNone/>
                      </a:pPr>
                      <a:endParaRPr lang="en-GB">
                        <a:effectLst/>
                        <a:latin typeface="Calibri"/>
                        <a:ea typeface="Calibri"/>
                        <a:cs typeface="Calibri"/>
                      </a:endParaRPr>
                    </a:p>
                  </a:txBody>
                  <a:tcPr marL="68580" marR="68580" marT="0" marB="0"/>
                </a:tc>
                <a:tc>
                  <a:txBody>
                    <a:bodyPr/>
                    <a:lstStyle/>
                    <a:p>
                      <a:pPr>
                        <a:buNone/>
                      </a:pPr>
                      <a:r>
                        <a:rPr lang="en-GB">
                          <a:solidFill>
                            <a:srgbClr val="000000"/>
                          </a:solidFill>
                          <a:effectLst/>
                          <a:latin typeface="Calibri"/>
                          <a:ea typeface="Calibri"/>
                          <a:cs typeface="Calibri"/>
                        </a:rPr>
                        <a:t>649.667</a:t>
                      </a:r>
                      <a:endParaRPr lang="en-GB">
                        <a:effectLst/>
                        <a:latin typeface="Calibri"/>
                        <a:ea typeface="Calibri"/>
                        <a:cs typeface="Calibri"/>
                      </a:endParaRPr>
                    </a:p>
                  </a:txBody>
                  <a:tcPr marL="68580" marR="68580" marT="0" marB="0"/>
                </a:tc>
                <a:tc>
                  <a:txBody>
                    <a:bodyPr/>
                    <a:lstStyle/>
                    <a:p>
                      <a:pPr>
                        <a:buNone/>
                      </a:pPr>
                      <a:r>
                        <a:rPr lang="en-GB">
                          <a:solidFill>
                            <a:srgbClr val="000000"/>
                          </a:solidFill>
                          <a:effectLst/>
                          <a:latin typeface="Calibri"/>
                          <a:ea typeface="Calibri"/>
                          <a:cs typeface="Calibri"/>
                        </a:rPr>
                        <a:t>0.650</a:t>
                      </a:r>
                      <a:endParaRPr lang="en-GB">
                        <a:effectLst/>
                        <a:latin typeface="Calibri"/>
                        <a:ea typeface="Calibri"/>
                        <a:cs typeface="Calibri"/>
                      </a:endParaRPr>
                    </a:p>
                  </a:txBody>
                  <a:tcPr marL="68580" marR="68580" marT="0" marB="0"/>
                </a:tc>
                <a:extLst>
                  <a:ext uri="{0D108BD9-81ED-4DB2-BD59-A6C34878D82A}">
                    <a16:rowId xmlns:a16="http://schemas.microsoft.com/office/drawing/2014/main" val="1642800344"/>
                  </a:ext>
                </a:extLst>
              </a:tr>
              <a:tr h="0">
                <a:tc>
                  <a:txBody>
                    <a:bodyPr/>
                    <a:lstStyle/>
                    <a:p>
                      <a:pPr>
                        <a:buNone/>
                      </a:pPr>
                      <a:r>
                        <a:rPr lang="en-GB">
                          <a:solidFill>
                            <a:srgbClr val="000000"/>
                          </a:solidFill>
                          <a:effectLst/>
                          <a:latin typeface="Calibri"/>
                          <a:ea typeface="Calibri"/>
                          <a:cs typeface="Calibri"/>
                        </a:rPr>
                        <a:t>Gripper / End Effector</a:t>
                      </a:r>
                    </a:p>
                    <a:p>
                      <a:pPr>
                        <a:buNone/>
                      </a:pPr>
                      <a:endParaRPr lang="en-GB">
                        <a:effectLst/>
                        <a:latin typeface="Calibri"/>
                        <a:ea typeface="Calibri"/>
                        <a:cs typeface="Calibri"/>
                      </a:endParaRPr>
                    </a:p>
                  </a:txBody>
                  <a:tcPr marL="68580" marR="68580" marT="0" marB="0"/>
                </a:tc>
                <a:tc>
                  <a:txBody>
                    <a:bodyPr/>
                    <a:lstStyle/>
                    <a:p>
                      <a:pPr>
                        <a:buNone/>
                      </a:pPr>
                      <a:r>
                        <a:rPr lang="en-GB">
                          <a:effectLst/>
                          <a:latin typeface="Calibri"/>
                          <a:ea typeface="Calibri"/>
                          <a:cs typeface="Calibri"/>
                        </a:rPr>
                        <a:t>473.00</a:t>
                      </a:r>
                    </a:p>
                  </a:txBody>
                  <a:tcPr marL="68580" marR="68580" marT="0" marB="0"/>
                </a:tc>
                <a:tc>
                  <a:txBody>
                    <a:bodyPr/>
                    <a:lstStyle/>
                    <a:p>
                      <a:pPr>
                        <a:buNone/>
                      </a:pPr>
                      <a:r>
                        <a:rPr lang="en-GB">
                          <a:effectLst/>
                          <a:latin typeface="Calibri"/>
                          <a:ea typeface="Calibri"/>
                          <a:cs typeface="Calibri"/>
                        </a:rPr>
                        <a:t>0.473</a:t>
                      </a:r>
                    </a:p>
                  </a:txBody>
                  <a:tcPr marL="68580" marR="68580" marT="0" marB="0"/>
                </a:tc>
                <a:extLst>
                  <a:ext uri="{0D108BD9-81ED-4DB2-BD59-A6C34878D82A}">
                    <a16:rowId xmlns:a16="http://schemas.microsoft.com/office/drawing/2014/main" val="3502291638"/>
                  </a:ext>
                </a:extLst>
              </a:tr>
              <a:tr h="0">
                <a:tc>
                  <a:txBody>
                    <a:bodyPr/>
                    <a:lstStyle/>
                    <a:p>
                      <a:pPr>
                        <a:buNone/>
                      </a:pPr>
                      <a:r>
                        <a:rPr lang="en-GB">
                          <a:solidFill>
                            <a:srgbClr val="000000"/>
                          </a:solidFill>
                          <a:effectLst/>
                          <a:latin typeface="Calibri"/>
                          <a:ea typeface="Calibri"/>
                          <a:cs typeface="Calibri"/>
                        </a:rPr>
                        <a:t>TOTAL</a:t>
                      </a:r>
                      <a:endParaRPr lang="en-GB">
                        <a:effectLst/>
                        <a:latin typeface="Calibri"/>
                        <a:ea typeface="Calibri"/>
                        <a:cs typeface="Calibri"/>
                      </a:endParaRPr>
                    </a:p>
                    <a:p>
                      <a:pPr>
                        <a:buNone/>
                      </a:pPr>
                      <a:endParaRPr lang="en-GB">
                        <a:effectLst/>
                        <a:latin typeface="Calibri"/>
                        <a:ea typeface="Calibri"/>
                        <a:cs typeface="Calibri"/>
                      </a:endParaRPr>
                    </a:p>
                  </a:txBody>
                  <a:tcPr marL="68580" marR="68580" marT="0" marB="0"/>
                </a:tc>
                <a:tc>
                  <a:txBody>
                    <a:bodyPr/>
                    <a:lstStyle/>
                    <a:p>
                      <a:pPr>
                        <a:buNone/>
                      </a:pPr>
                      <a:r>
                        <a:rPr lang="en-GB">
                          <a:solidFill>
                            <a:srgbClr val="000000"/>
                          </a:solidFill>
                          <a:effectLst/>
                          <a:latin typeface="Calibri"/>
                          <a:ea typeface="Calibri"/>
                          <a:cs typeface="Calibri"/>
                        </a:rPr>
                        <a:t>2063.087</a:t>
                      </a:r>
                      <a:endParaRPr lang="en-GB">
                        <a:effectLst/>
                        <a:latin typeface="Calibri"/>
                        <a:ea typeface="Calibri"/>
                        <a:cs typeface="Calibri"/>
                      </a:endParaRPr>
                    </a:p>
                  </a:txBody>
                  <a:tcPr marL="68580" marR="68580" marT="0" marB="0"/>
                </a:tc>
                <a:tc>
                  <a:txBody>
                    <a:bodyPr/>
                    <a:lstStyle/>
                    <a:p>
                      <a:pPr>
                        <a:buNone/>
                      </a:pPr>
                      <a:r>
                        <a:rPr lang="en-GB">
                          <a:solidFill>
                            <a:srgbClr val="000000"/>
                          </a:solidFill>
                          <a:effectLst/>
                          <a:latin typeface="Calibri"/>
                          <a:ea typeface="Calibri"/>
                          <a:cs typeface="Calibri"/>
                        </a:rPr>
                        <a:t>2.063</a:t>
                      </a:r>
                      <a:endParaRPr lang="en-GB">
                        <a:effectLst/>
                        <a:latin typeface="Calibri"/>
                        <a:ea typeface="Calibri"/>
                        <a:cs typeface="Calibri"/>
                      </a:endParaRPr>
                    </a:p>
                  </a:txBody>
                  <a:tcPr marL="68580" marR="68580" marT="0" marB="0"/>
                </a:tc>
                <a:extLst>
                  <a:ext uri="{0D108BD9-81ED-4DB2-BD59-A6C34878D82A}">
                    <a16:rowId xmlns:a16="http://schemas.microsoft.com/office/drawing/2014/main" val="603886092"/>
                  </a:ext>
                </a:extLst>
              </a:tr>
            </a:tbl>
          </a:graphicData>
        </a:graphic>
      </p:graphicFrame>
      <p:pic>
        <p:nvPicPr>
          <p:cNvPr id="9" name="Picture 8" descr="A computer screen shot of a machine&#10;&#10;AI-generated content may be incorrect.">
            <a:extLst>
              <a:ext uri="{FF2B5EF4-FFF2-40B4-BE49-F238E27FC236}">
                <a16:creationId xmlns:a16="http://schemas.microsoft.com/office/drawing/2014/main" id="{A03FEE59-9BC8-41FA-74F1-92EE900092D2}"/>
              </a:ext>
            </a:extLst>
          </p:cNvPr>
          <p:cNvPicPr>
            <a:picLocks noChangeAspect="1"/>
          </p:cNvPicPr>
          <p:nvPr/>
        </p:nvPicPr>
        <p:blipFill>
          <a:blip r:embed="rId2"/>
          <a:srcRect l="26388" t="26869" r="23449" b="19394"/>
          <a:stretch>
            <a:fillRect/>
          </a:stretch>
        </p:blipFill>
        <p:spPr>
          <a:xfrm>
            <a:off x="6210697" y="1839861"/>
            <a:ext cx="5586454" cy="3697338"/>
          </a:xfrm>
          <a:prstGeom prst="rect">
            <a:avLst/>
          </a:prstGeom>
        </p:spPr>
      </p:pic>
      <p:sp>
        <p:nvSpPr>
          <p:cNvPr id="4" name="TextBox 3">
            <a:extLst>
              <a:ext uri="{FF2B5EF4-FFF2-40B4-BE49-F238E27FC236}">
                <a16:creationId xmlns:a16="http://schemas.microsoft.com/office/drawing/2014/main" id="{3E65AB49-81FB-53B1-451A-216348C1B9BA}"/>
              </a:ext>
            </a:extLst>
          </p:cNvPr>
          <p:cNvSpPr txBox="1"/>
          <p:nvPr/>
        </p:nvSpPr>
        <p:spPr>
          <a:xfrm>
            <a:off x="1822963" y="5713842"/>
            <a:ext cx="8546073" cy="830997"/>
          </a:xfrm>
          <a:prstGeom prst="rect">
            <a:avLst/>
          </a:prstGeom>
          <a:noFill/>
        </p:spPr>
        <p:txBody>
          <a:bodyPr wrap="square">
            <a:spAutoFit/>
          </a:bodyPr>
          <a:lstStyle/>
          <a:p>
            <a:pPr algn="ctr"/>
            <a:r>
              <a:rPr lang="en-GB" sz="2400">
                <a:latin typeface="Calibri" panose="020F0502020204030204" pitchFamily="34" charset="0"/>
                <a:ea typeface="Calibri" panose="020F0502020204030204" pitchFamily="34" charset="0"/>
                <a:cs typeface="Calibri" panose="020F0502020204030204" pitchFamily="34" charset="0"/>
              </a:rPr>
              <a:t>The dimensional analysis showed that the robot arm has a total maximum reach of 2.063 m.</a:t>
            </a:r>
          </a:p>
        </p:txBody>
      </p:sp>
    </p:spTree>
    <p:extLst>
      <p:ext uri="{BB962C8B-B14F-4D97-AF65-F5344CB8AC3E}">
        <p14:creationId xmlns:p14="http://schemas.microsoft.com/office/powerpoint/2010/main" val="642381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BB658-01B0-9048-8039-E821E09F9937}"/>
              </a:ext>
            </a:extLst>
          </p:cNvPr>
          <p:cNvSpPr>
            <a:spLocks noGrp="1"/>
          </p:cNvSpPr>
          <p:nvPr>
            <p:ph type="title"/>
          </p:nvPr>
        </p:nvSpPr>
        <p:spPr>
          <a:xfrm>
            <a:off x="1086643" y="-285135"/>
            <a:ext cx="10018713" cy="1752599"/>
          </a:xfrm>
        </p:spPr>
        <p:txBody>
          <a:bodyPr/>
          <a:lstStyle/>
          <a:p>
            <a:r>
              <a:rPr lang="en-GB"/>
              <a:t>Mass, weight and material Analysis</a:t>
            </a:r>
          </a:p>
        </p:txBody>
      </p:sp>
      <p:graphicFrame>
        <p:nvGraphicFramePr>
          <p:cNvPr id="3" name="Table 2">
            <a:extLst>
              <a:ext uri="{FF2B5EF4-FFF2-40B4-BE49-F238E27FC236}">
                <a16:creationId xmlns:a16="http://schemas.microsoft.com/office/drawing/2014/main" id="{9D4E55D9-AC69-73BF-DD4C-86B44D23465C}"/>
              </a:ext>
            </a:extLst>
          </p:cNvPr>
          <p:cNvGraphicFramePr>
            <a:graphicFrameLocks noGrp="1"/>
          </p:cNvGraphicFramePr>
          <p:nvPr>
            <p:extLst>
              <p:ext uri="{D42A27DB-BD31-4B8C-83A1-F6EECF244321}">
                <p14:modId xmlns:p14="http://schemas.microsoft.com/office/powerpoint/2010/main" val="4248330373"/>
              </p:ext>
            </p:extLst>
          </p:nvPr>
        </p:nvGraphicFramePr>
        <p:xfrm>
          <a:off x="1818966" y="1042220"/>
          <a:ext cx="8958659" cy="4847303"/>
        </p:xfrm>
        <a:graphic>
          <a:graphicData uri="http://schemas.openxmlformats.org/drawingml/2006/table">
            <a:tbl>
              <a:tblPr firstRow="1" firstCol="1" bandRow="1">
                <a:tableStyleId>{3C2FFA5D-87B4-456A-9821-1D502468CF0F}</a:tableStyleId>
              </a:tblPr>
              <a:tblGrid>
                <a:gridCol w="2110815">
                  <a:extLst>
                    <a:ext uri="{9D8B030D-6E8A-4147-A177-3AD203B41FA5}">
                      <a16:colId xmlns:a16="http://schemas.microsoft.com/office/drawing/2014/main" val="3301710758"/>
                    </a:ext>
                  </a:extLst>
                </a:gridCol>
                <a:gridCol w="2244660">
                  <a:extLst>
                    <a:ext uri="{9D8B030D-6E8A-4147-A177-3AD203B41FA5}">
                      <a16:colId xmlns:a16="http://schemas.microsoft.com/office/drawing/2014/main" val="1480275987"/>
                    </a:ext>
                  </a:extLst>
                </a:gridCol>
                <a:gridCol w="2020851">
                  <a:extLst>
                    <a:ext uri="{9D8B030D-6E8A-4147-A177-3AD203B41FA5}">
                      <a16:colId xmlns:a16="http://schemas.microsoft.com/office/drawing/2014/main" val="4212184175"/>
                    </a:ext>
                  </a:extLst>
                </a:gridCol>
                <a:gridCol w="2582333">
                  <a:extLst>
                    <a:ext uri="{9D8B030D-6E8A-4147-A177-3AD203B41FA5}">
                      <a16:colId xmlns:a16="http://schemas.microsoft.com/office/drawing/2014/main" val="3313402201"/>
                    </a:ext>
                  </a:extLst>
                </a:gridCol>
              </a:tblGrid>
              <a:tr h="548354">
                <a:tc>
                  <a:txBody>
                    <a:bodyPr/>
                    <a:lstStyle/>
                    <a:p>
                      <a:pPr>
                        <a:lnSpc>
                          <a:spcPct val="115000"/>
                        </a:lnSpc>
                        <a:spcAft>
                          <a:spcPts val="800"/>
                        </a:spcAft>
                        <a:buNone/>
                      </a:pPr>
                      <a:r>
                        <a:rPr lang="en-GB" sz="1600" kern="0" dirty="0">
                          <a:effectLst/>
                          <a:latin typeface="Calibri"/>
                          <a:ea typeface="Calibri"/>
                          <a:cs typeface="Calibri"/>
                        </a:rPr>
                        <a:t>Component</a:t>
                      </a:r>
                      <a:endParaRPr lang="en-GB" sz="1600" kern="100" dirty="0">
                        <a:effectLst/>
                        <a:latin typeface="Calibri"/>
                        <a:ea typeface="Calibri"/>
                        <a:cs typeface="Calibri"/>
                      </a:endParaRPr>
                    </a:p>
                  </a:txBody>
                  <a:tcPr marL="56071" marR="56071" marT="0" marB="0"/>
                </a:tc>
                <a:tc>
                  <a:txBody>
                    <a:bodyPr/>
                    <a:lstStyle/>
                    <a:p>
                      <a:pPr algn="ct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Material</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Mass (kg)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Weight (N)</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extLst>
                  <a:ext uri="{0D108BD9-81ED-4DB2-BD59-A6C34878D82A}">
                    <a16:rowId xmlns:a16="http://schemas.microsoft.com/office/drawing/2014/main" val="255120526"/>
                  </a:ext>
                </a:extLst>
              </a:tr>
              <a:tr h="413531">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Base</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Mild Steel</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200.000 kg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1962 N</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extLst>
                  <a:ext uri="{0D108BD9-81ED-4DB2-BD59-A6C34878D82A}">
                    <a16:rowId xmlns:a16="http://schemas.microsoft.com/office/drawing/2014/main" val="1030022264"/>
                  </a:ext>
                </a:extLst>
              </a:tr>
              <a:tr h="734994">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Link 1 (Upper Arm / Shoulder Link)</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4140 Alloy Steel (Hardened)</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52.347 kg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513.52 N</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extLst>
                  <a:ext uri="{0D108BD9-81ED-4DB2-BD59-A6C34878D82A}">
                    <a16:rowId xmlns:a16="http://schemas.microsoft.com/office/drawing/2014/main" val="1315064050"/>
                  </a:ext>
                </a:extLst>
              </a:tr>
              <a:tr h="485715">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Upper Arm Link (Arm One)</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7075-T6 Aluminium</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15.542 kg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152.467 N</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extLst>
                  <a:ext uri="{0D108BD9-81ED-4DB2-BD59-A6C34878D82A}">
                    <a16:rowId xmlns:a16="http://schemas.microsoft.com/office/drawing/2014/main" val="972411111"/>
                  </a:ext>
                </a:extLst>
              </a:tr>
              <a:tr h="734994">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Forearm / Head Support (Head Base)</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6061-T6 Aluminium</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8.720 kg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85.54 N</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extLst>
                  <a:ext uri="{0D108BD9-81ED-4DB2-BD59-A6C34878D82A}">
                    <a16:rowId xmlns:a16="http://schemas.microsoft.com/office/drawing/2014/main" val="608782050"/>
                  </a:ext>
                </a:extLst>
              </a:tr>
              <a:tr h="734994">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Wrist / Gripper Support (Head Grip)</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Aluminium 6061-T6</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6.287 kg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61.67 N</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extLst>
                  <a:ext uri="{0D108BD9-81ED-4DB2-BD59-A6C34878D82A}">
                    <a16:rowId xmlns:a16="http://schemas.microsoft.com/office/drawing/2014/main" val="106364651"/>
                  </a:ext>
                </a:extLst>
              </a:tr>
              <a:tr h="383994">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Wrist Coupling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Steel</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19.267 kg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189.01 N</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extLst>
                  <a:ext uri="{0D108BD9-81ED-4DB2-BD59-A6C34878D82A}">
                    <a16:rowId xmlns:a16="http://schemas.microsoft.com/office/drawing/2014/main" val="111640265"/>
                  </a:ext>
                </a:extLst>
              </a:tr>
              <a:tr h="393839">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Gripper Base</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Nylon 6</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0.774 kg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7.59 N</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extLst>
                  <a:ext uri="{0D108BD9-81ED-4DB2-BD59-A6C34878D82A}">
                    <a16:rowId xmlns:a16="http://schemas.microsoft.com/office/drawing/2014/main" val="3172382260"/>
                  </a:ext>
                </a:extLst>
              </a:tr>
              <a:tr h="358281">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Gripper Finger 1 &amp; 2</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Nylon 6</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0.286 kg</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tc>
                  <a:txBody>
                    <a:bodyPr/>
                    <a:lstStyle/>
                    <a:p>
                      <a:pPr algn="r">
                        <a:lnSpc>
                          <a:spcPct val="115000"/>
                        </a:lnSpc>
                        <a:spcAft>
                          <a:spcPts val="800"/>
                        </a:spcAft>
                        <a:buNone/>
                      </a:pPr>
                      <a:r>
                        <a:rPr lang="en-GB" sz="1600" kern="0">
                          <a:effectLst/>
                          <a:latin typeface="Calibri" panose="020F0502020204030204" pitchFamily="34" charset="0"/>
                          <a:ea typeface="Calibri" panose="020F0502020204030204" pitchFamily="34" charset="0"/>
                          <a:cs typeface="Calibri" panose="020F0502020204030204" pitchFamily="34" charset="0"/>
                        </a:rPr>
                        <a:t>2.805 N</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56071" marR="56071" marT="0" marB="0"/>
                </a:tc>
                <a:extLst>
                  <a:ext uri="{0D108BD9-81ED-4DB2-BD59-A6C34878D82A}">
                    <a16:rowId xmlns:a16="http://schemas.microsoft.com/office/drawing/2014/main" val="3527488206"/>
                  </a:ext>
                </a:extLst>
              </a:tr>
            </a:tbl>
          </a:graphicData>
        </a:graphic>
      </p:graphicFrame>
      <p:sp>
        <p:nvSpPr>
          <p:cNvPr id="5" name="TextBox 4">
            <a:extLst>
              <a:ext uri="{FF2B5EF4-FFF2-40B4-BE49-F238E27FC236}">
                <a16:creationId xmlns:a16="http://schemas.microsoft.com/office/drawing/2014/main" id="{F722CBB8-3574-6F24-CB0B-10ABF5C90DB6}"/>
              </a:ext>
            </a:extLst>
          </p:cNvPr>
          <p:cNvSpPr txBox="1"/>
          <p:nvPr/>
        </p:nvSpPr>
        <p:spPr>
          <a:xfrm>
            <a:off x="1740307" y="5889523"/>
            <a:ext cx="8711381" cy="1107996"/>
          </a:xfrm>
          <a:prstGeom prst="rect">
            <a:avLst/>
          </a:prstGeom>
          <a:noFill/>
        </p:spPr>
        <p:txBody>
          <a:bodyPr wrap="square">
            <a:spAutoFit/>
          </a:bodyPr>
          <a:lstStyle/>
          <a:p>
            <a:pPr algn="ctr"/>
            <a:r>
              <a:rPr lang="en-GB" sz="2400">
                <a:latin typeface="Calibri" panose="020F0502020204030204" pitchFamily="34" charset="0"/>
                <a:ea typeface="Calibri" panose="020F0502020204030204" pitchFamily="34" charset="0"/>
                <a:cs typeface="Calibri" panose="020F0502020204030204" pitchFamily="34" charset="0"/>
              </a:rPr>
              <a:t>The analysis shows that most of the mass is located  within the base and shoulder structure, improving stability during operation </a:t>
            </a:r>
          </a:p>
          <a:p>
            <a:r>
              <a:rPr lang="en-GB"/>
              <a:t>.</a:t>
            </a:r>
          </a:p>
        </p:txBody>
      </p:sp>
    </p:spTree>
    <p:extLst>
      <p:ext uri="{BB962C8B-B14F-4D97-AF65-F5344CB8AC3E}">
        <p14:creationId xmlns:p14="http://schemas.microsoft.com/office/powerpoint/2010/main" val="3462666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CC01-2FDC-2836-A0A0-2DA703F06FA9}"/>
              </a:ext>
            </a:extLst>
          </p:cNvPr>
          <p:cNvSpPr>
            <a:spLocks noGrp="1"/>
          </p:cNvSpPr>
          <p:nvPr>
            <p:ph type="title"/>
          </p:nvPr>
        </p:nvSpPr>
        <p:spPr>
          <a:xfrm>
            <a:off x="1086643" y="-514240"/>
            <a:ext cx="10018713" cy="1752599"/>
          </a:xfrm>
        </p:spPr>
        <p:txBody>
          <a:bodyPr/>
          <a:lstStyle/>
          <a:p>
            <a:r>
              <a:rPr lang="en-GB"/>
              <a:t>Torque analysis</a:t>
            </a:r>
          </a:p>
        </p:txBody>
      </p:sp>
      <p:graphicFrame>
        <p:nvGraphicFramePr>
          <p:cNvPr id="4" name="Table 3">
            <a:extLst>
              <a:ext uri="{FF2B5EF4-FFF2-40B4-BE49-F238E27FC236}">
                <a16:creationId xmlns:a16="http://schemas.microsoft.com/office/drawing/2014/main" id="{63FD1CFE-D931-91D3-B783-CA26E3C481F4}"/>
              </a:ext>
            </a:extLst>
          </p:cNvPr>
          <p:cNvGraphicFramePr>
            <a:graphicFrameLocks noGrp="1"/>
          </p:cNvGraphicFramePr>
          <p:nvPr>
            <p:extLst>
              <p:ext uri="{D42A27DB-BD31-4B8C-83A1-F6EECF244321}">
                <p14:modId xmlns:p14="http://schemas.microsoft.com/office/powerpoint/2010/main" val="2479873652"/>
              </p:ext>
            </p:extLst>
          </p:nvPr>
        </p:nvGraphicFramePr>
        <p:xfrm>
          <a:off x="4994788" y="1824855"/>
          <a:ext cx="6784257" cy="3800673"/>
        </p:xfrm>
        <a:graphic>
          <a:graphicData uri="http://schemas.openxmlformats.org/drawingml/2006/table">
            <a:tbl>
              <a:tblPr firstRow="1" firstCol="1" bandRow="1">
                <a:tableStyleId>{3C2FFA5D-87B4-456A-9821-1D502468CF0F}</a:tableStyleId>
              </a:tblPr>
              <a:tblGrid>
                <a:gridCol w="1622008">
                  <a:extLst>
                    <a:ext uri="{9D8B030D-6E8A-4147-A177-3AD203B41FA5}">
                      <a16:colId xmlns:a16="http://schemas.microsoft.com/office/drawing/2014/main" val="3301710758"/>
                    </a:ext>
                  </a:extLst>
                </a:gridCol>
                <a:gridCol w="1798393">
                  <a:extLst>
                    <a:ext uri="{9D8B030D-6E8A-4147-A177-3AD203B41FA5}">
                      <a16:colId xmlns:a16="http://schemas.microsoft.com/office/drawing/2014/main" val="1480275987"/>
                    </a:ext>
                  </a:extLst>
                </a:gridCol>
                <a:gridCol w="1882714">
                  <a:extLst>
                    <a:ext uri="{9D8B030D-6E8A-4147-A177-3AD203B41FA5}">
                      <a16:colId xmlns:a16="http://schemas.microsoft.com/office/drawing/2014/main" val="4212184175"/>
                    </a:ext>
                  </a:extLst>
                </a:gridCol>
                <a:gridCol w="1481142">
                  <a:extLst>
                    <a:ext uri="{9D8B030D-6E8A-4147-A177-3AD203B41FA5}">
                      <a16:colId xmlns:a16="http://schemas.microsoft.com/office/drawing/2014/main" val="3313402201"/>
                    </a:ext>
                  </a:extLst>
                </a:gridCol>
              </a:tblGrid>
              <a:tr h="793649">
                <a:tc>
                  <a:txBody>
                    <a:bodyPr/>
                    <a:lstStyle/>
                    <a:p>
                      <a:pPr algn="l" rtl="0" fontAlgn="base">
                        <a:lnSpc>
                          <a:spcPts val="1564"/>
                        </a:lnSpc>
                        <a:spcAft>
                          <a:spcPts val="800"/>
                        </a:spcAft>
                        <a:buNone/>
                      </a:pPr>
                      <a:r>
                        <a:rPr lang="en-GB" sz="1800" b="1" i="0" u="sng">
                          <a:effectLst/>
                          <a:latin typeface="Calibri" panose="020F0502020204030204" pitchFamily="34" charset="0"/>
                          <a:ea typeface="Calibri" panose="020F0502020204030204" pitchFamily="34" charset="0"/>
                          <a:cs typeface="Calibri" panose="020F0502020204030204" pitchFamily="34" charset="0"/>
                        </a:rPr>
                        <a:t>Joint</a:t>
                      </a:r>
                      <a:r>
                        <a:rPr lang="en-GB" sz="1800" b="0" i="0">
                          <a:effectLst/>
                          <a:latin typeface="Calibri" panose="020F0502020204030204" pitchFamily="34" charset="0"/>
                          <a:ea typeface="Calibri" panose="020F0502020204030204" pitchFamily="34" charset="0"/>
                          <a:cs typeface="Calibri" panose="020F0502020204030204" pitchFamily="34" charset="0"/>
                        </a:rPr>
                        <a:t> </a:t>
                      </a:r>
                    </a:p>
                  </a:txBody>
                  <a:tcPr anchor="ctr"/>
                </a:tc>
                <a:tc>
                  <a:txBody>
                    <a:bodyPr/>
                    <a:lstStyle/>
                    <a:p>
                      <a:pPr algn="l" rtl="0" fontAlgn="base">
                        <a:lnSpc>
                          <a:spcPts val="1564"/>
                        </a:lnSpc>
                        <a:spcAft>
                          <a:spcPts val="800"/>
                        </a:spcAft>
                        <a:buNone/>
                      </a:pPr>
                      <a:r>
                        <a:rPr lang="en-GB" sz="1800" b="1" i="0" u="sng">
                          <a:effectLst/>
                          <a:latin typeface="Calibri" panose="020F0502020204030204" pitchFamily="34" charset="0"/>
                          <a:ea typeface="Calibri" panose="020F0502020204030204" pitchFamily="34" charset="0"/>
                          <a:cs typeface="Calibri" panose="020F0502020204030204" pitchFamily="34" charset="0"/>
                        </a:rPr>
                        <a:t>Distance from Joint to Payload</a:t>
                      </a:r>
                      <a:r>
                        <a:rPr lang="en-GB" sz="1800" b="0" i="0">
                          <a:effectLst/>
                          <a:latin typeface="Calibri" panose="020F0502020204030204" pitchFamily="34" charset="0"/>
                          <a:ea typeface="Calibri" panose="020F0502020204030204" pitchFamily="34" charset="0"/>
                          <a:cs typeface="Calibri" panose="020F0502020204030204" pitchFamily="34" charset="0"/>
                        </a:rPr>
                        <a:t> </a:t>
                      </a:r>
                    </a:p>
                  </a:txBody>
                  <a:tcPr anchor="ctr"/>
                </a:tc>
                <a:tc>
                  <a:txBody>
                    <a:bodyPr/>
                    <a:lstStyle/>
                    <a:p>
                      <a:pPr algn="l" rtl="0" fontAlgn="base">
                        <a:lnSpc>
                          <a:spcPts val="1564"/>
                        </a:lnSpc>
                        <a:spcAft>
                          <a:spcPts val="800"/>
                        </a:spcAft>
                        <a:buNone/>
                      </a:pPr>
                      <a:r>
                        <a:rPr lang="en-GB" sz="1800" b="1" i="0" u="sng">
                          <a:effectLst/>
                          <a:latin typeface="Calibri" panose="020F0502020204030204" pitchFamily="34" charset="0"/>
                          <a:ea typeface="Calibri" panose="020F0502020204030204" pitchFamily="34" charset="0"/>
                          <a:cs typeface="Calibri" panose="020F0502020204030204" pitchFamily="34" charset="0"/>
                        </a:rPr>
                        <a:t>Calculation</a:t>
                      </a:r>
                      <a:r>
                        <a:rPr lang="en-GB" sz="1800" b="0" i="0">
                          <a:effectLst/>
                          <a:latin typeface="Calibri" panose="020F0502020204030204" pitchFamily="34" charset="0"/>
                          <a:ea typeface="Calibri" panose="020F0502020204030204" pitchFamily="34" charset="0"/>
                          <a:cs typeface="Calibri" panose="020F0502020204030204" pitchFamily="34" charset="0"/>
                        </a:rPr>
                        <a:t> </a:t>
                      </a:r>
                    </a:p>
                  </a:txBody>
                  <a:tcPr anchor="ctr"/>
                </a:tc>
                <a:tc>
                  <a:txBody>
                    <a:bodyPr/>
                    <a:lstStyle/>
                    <a:p>
                      <a:pPr algn="l" rtl="0" fontAlgn="base">
                        <a:lnSpc>
                          <a:spcPts val="1564"/>
                        </a:lnSpc>
                        <a:spcAft>
                          <a:spcPts val="800"/>
                        </a:spcAft>
                        <a:buNone/>
                      </a:pPr>
                      <a:r>
                        <a:rPr lang="en-GB" sz="1800" b="1" i="0" u="sng">
                          <a:effectLst/>
                          <a:latin typeface="Calibri" panose="020F0502020204030204" pitchFamily="34" charset="0"/>
                          <a:ea typeface="Calibri" panose="020F0502020204030204" pitchFamily="34" charset="0"/>
                          <a:cs typeface="Calibri" panose="020F0502020204030204" pitchFamily="34" charset="0"/>
                        </a:rPr>
                        <a:t>Torque</a:t>
                      </a:r>
                      <a:r>
                        <a:rPr lang="en-GB" sz="1800" b="0" i="0">
                          <a:effectLst/>
                          <a:latin typeface="Calibri" panose="020F0502020204030204" pitchFamily="34" charset="0"/>
                          <a:ea typeface="Calibri" panose="020F0502020204030204" pitchFamily="34" charset="0"/>
                          <a:cs typeface="Calibri" panose="020F0502020204030204" pitchFamily="34" charset="0"/>
                        </a:rPr>
                        <a:t> </a:t>
                      </a:r>
                    </a:p>
                  </a:txBody>
                  <a:tcPr anchor="ctr"/>
                </a:tc>
                <a:extLst>
                  <a:ext uri="{0D108BD9-81ED-4DB2-BD59-A6C34878D82A}">
                    <a16:rowId xmlns:a16="http://schemas.microsoft.com/office/drawing/2014/main" val="1030022264"/>
                  </a:ext>
                </a:extLst>
              </a:tr>
              <a:tr h="814846">
                <a:tc>
                  <a:txBody>
                    <a:bodyPr/>
                    <a:lstStyle/>
                    <a:p>
                      <a:pPr algn="l" rtl="0" fontAlgn="base">
                        <a:lnSpc>
                          <a:spcPts val="1564"/>
                        </a:lnSpc>
                        <a:spcAft>
                          <a:spcPts val="800"/>
                        </a:spcAft>
                        <a:buNone/>
                      </a:pPr>
                      <a:r>
                        <a:rPr lang="en-GB" sz="1800" b="1" i="0">
                          <a:effectLst/>
                          <a:latin typeface="Calibri" panose="020F0502020204030204" pitchFamily="34" charset="0"/>
                          <a:ea typeface="Calibri" panose="020F0502020204030204" pitchFamily="34" charset="0"/>
                          <a:cs typeface="Calibri" panose="020F0502020204030204" pitchFamily="34" charset="0"/>
                        </a:rPr>
                        <a:t>Base joint</a:t>
                      </a:r>
                      <a:r>
                        <a:rPr lang="en-GB" sz="1800" b="0" i="0">
                          <a:effectLst/>
                          <a:latin typeface="Calibri" panose="020F0502020204030204" pitchFamily="34" charset="0"/>
                          <a:ea typeface="Calibri" panose="020F0502020204030204" pitchFamily="34" charset="0"/>
                          <a:cs typeface="Calibri" panose="020F0502020204030204" pitchFamily="34" charset="0"/>
                        </a:rPr>
                        <a:t> </a:t>
                      </a:r>
                    </a:p>
                  </a:txBody>
                  <a:tcPr anchor="ctr"/>
                </a:tc>
                <a:tc>
                  <a:txBody>
                    <a:bodyPr/>
                    <a:lstStyle/>
                    <a:p>
                      <a:pPr algn="l"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2.063 m </a:t>
                      </a:r>
                    </a:p>
                  </a:txBody>
                  <a:tcPr anchor="ctr"/>
                </a:tc>
                <a:tc>
                  <a:txBody>
                    <a:bodyPr/>
                    <a:lstStyle/>
                    <a:p>
                      <a:pPr algn="ctr"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245.25 x 2.063 </a:t>
                      </a:r>
                    </a:p>
                  </a:txBody>
                  <a:tcPr anchor="ctr"/>
                </a:tc>
                <a:tc>
                  <a:txBody>
                    <a:bodyPr/>
                    <a:lstStyle/>
                    <a:p>
                      <a:pPr algn="l"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505.90 Nm </a:t>
                      </a:r>
                    </a:p>
                  </a:txBody>
                  <a:tcPr anchor="ctr"/>
                </a:tc>
                <a:extLst>
                  <a:ext uri="{0D108BD9-81ED-4DB2-BD59-A6C34878D82A}">
                    <a16:rowId xmlns:a16="http://schemas.microsoft.com/office/drawing/2014/main" val="1315064050"/>
                  </a:ext>
                </a:extLst>
              </a:tr>
              <a:tr h="562486">
                <a:tc>
                  <a:txBody>
                    <a:bodyPr/>
                    <a:lstStyle/>
                    <a:p>
                      <a:pPr algn="l" rtl="0" fontAlgn="base">
                        <a:lnSpc>
                          <a:spcPts val="1564"/>
                        </a:lnSpc>
                        <a:spcAft>
                          <a:spcPts val="800"/>
                        </a:spcAft>
                        <a:buNone/>
                      </a:pPr>
                      <a:r>
                        <a:rPr lang="en-GB" sz="1800" b="1" i="0">
                          <a:effectLst/>
                          <a:latin typeface="Calibri" panose="020F0502020204030204" pitchFamily="34" charset="0"/>
                          <a:ea typeface="Calibri" panose="020F0502020204030204" pitchFamily="34" charset="0"/>
                          <a:cs typeface="Calibri" panose="020F0502020204030204" pitchFamily="34" charset="0"/>
                        </a:rPr>
                        <a:t>Shoulder joint</a:t>
                      </a:r>
                      <a:r>
                        <a:rPr lang="en-GB" sz="1800" b="0" i="0">
                          <a:effectLst/>
                          <a:latin typeface="Calibri" panose="020F0502020204030204" pitchFamily="34" charset="0"/>
                          <a:ea typeface="Calibri" panose="020F0502020204030204" pitchFamily="34" charset="0"/>
                          <a:cs typeface="Calibri" panose="020F0502020204030204" pitchFamily="34" charset="0"/>
                        </a:rPr>
                        <a:t> </a:t>
                      </a:r>
                    </a:p>
                  </a:txBody>
                  <a:tcPr anchor="ctr"/>
                </a:tc>
                <a:tc>
                  <a:txBody>
                    <a:bodyPr/>
                    <a:lstStyle/>
                    <a:p>
                      <a:pPr algn="l"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1.613 m </a:t>
                      </a:r>
                    </a:p>
                  </a:txBody>
                  <a:tcPr anchor="ctr"/>
                </a:tc>
                <a:tc>
                  <a:txBody>
                    <a:bodyPr/>
                    <a:lstStyle/>
                    <a:p>
                      <a:pPr algn="ctr"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245.25 x 1.613 </a:t>
                      </a:r>
                    </a:p>
                  </a:txBody>
                  <a:tcPr anchor="ctr"/>
                </a:tc>
                <a:tc>
                  <a:txBody>
                    <a:bodyPr/>
                    <a:lstStyle/>
                    <a:p>
                      <a:pPr algn="l"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395.61 Nm </a:t>
                      </a:r>
                    </a:p>
                  </a:txBody>
                  <a:tcPr anchor="ctr"/>
                </a:tc>
                <a:extLst>
                  <a:ext uri="{0D108BD9-81ED-4DB2-BD59-A6C34878D82A}">
                    <a16:rowId xmlns:a16="http://schemas.microsoft.com/office/drawing/2014/main" val="972411111"/>
                  </a:ext>
                </a:extLst>
              </a:tr>
              <a:tr h="814846">
                <a:tc>
                  <a:txBody>
                    <a:bodyPr/>
                    <a:lstStyle/>
                    <a:p>
                      <a:pPr algn="l" rtl="0" fontAlgn="base">
                        <a:lnSpc>
                          <a:spcPts val="1564"/>
                        </a:lnSpc>
                        <a:spcAft>
                          <a:spcPts val="800"/>
                        </a:spcAft>
                        <a:buNone/>
                      </a:pPr>
                      <a:r>
                        <a:rPr lang="en-GB" sz="1800" b="1" i="0">
                          <a:effectLst/>
                          <a:latin typeface="Calibri" panose="020F0502020204030204" pitchFamily="34" charset="0"/>
                          <a:ea typeface="Calibri" panose="020F0502020204030204" pitchFamily="34" charset="0"/>
                          <a:cs typeface="Calibri" panose="020F0502020204030204" pitchFamily="34" charset="0"/>
                        </a:rPr>
                        <a:t>Elbow joint</a:t>
                      </a:r>
                      <a:r>
                        <a:rPr lang="en-GB" sz="1800" b="0" i="0">
                          <a:effectLst/>
                          <a:latin typeface="Calibri" panose="020F0502020204030204" pitchFamily="34" charset="0"/>
                          <a:ea typeface="Calibri" panose="020F0502020204030204" pitchFamily="34" charset="0"/>
                          <a:cs typeface="Calibri" panose="020F0502020204030204" pitchFamily="34" charset="0"/>
                        </a:rPr>
                        <a:t> </a:t>
                      </a:r>
                    </a:p>
                  </a:txBody>
                  <a:tcPr anchor="ctr"/>
                </a:tc>
                <a:tc>
                  <a:txBody>
                    <a:bodyPr/>
                    <a:lstStyle/>
                    <a:p>
                      <a:pPr algn="l"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1.123 m </a:t>
                      </a:r>
                    </a:p>
                  </a:txBody>
                  <a:tcPr anchor="ctr"/>
                </a:tc>
                <a:tc>
                  <a:txBody>
                    <a:bodyPr/>
                    <a:lstStyle/>
                    <a:p>
                      <a:pPr algn="ctr"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245.25 x 1.123 </a:t>
                      </a:r>
                    </a:p>
                  </a:txBody>
                  <a:tcPr anchor="ctr"/>
                </a:tc>
                <a:tc>
                  <a:txBody>
                    <a:bodyPr/>
                    <a:lstStyle/>
                    <a:p>
                      <a:pPr algn="l"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275.44 Nm </a:t>
                      </a:r>
                    </a:p>
                  </a:txBody>
                  <a:tcPr anchor="ctr"/>
                </a:tc>
                <a:extLst>
                  <a:ext uri="{0D108BD9-81ED-4DB2-BD59-A6C34878D82A}">
                    <a16:rowId xmlns:a16="http://schemas.microsoft.com/office/drawing/2014/main" val="608782050"/>
                  </a:ext>
                </a:extLst>
              </a:tr>
              <a:tr h="814846">
                <a:tc>
                  <a:txBody>
                    <a:bodyPr/>
                    <a:lstStyle/>
                    <a:p>
                      <a:pPr algn="l" rtl="0" fontAlgn="base">
                        <a:lnSpc>
                          <a:spcPts val="1564"/>
                        </a:lnSpc>
                        <a:spcAft>
                          <a:spcPts val="800"/>
                        </a:spcAft>
                        <a:buNone/>
                      </a:pPr>
                      <a:r>
                        <a:rPr lang="en-GB" sz="1800" b="1" i="0">
                          <a:effectLst/>
                          <a:latin typeface="Calibri" panose="020F0502020204030204" pitchFamily="34" charset="0"/>
                          <a:ea typeface="Calibri" panose="020F0502020204030204" pitchFamily="34" charset="0"/>
                          <a:cs typeface="Calibri" panose="020F0502020204030204" pitchFamily="34" charset="0"/>
                        </a:rPr>
                        <a:t>Wrist joint</a:t>
                      </a:r>
                      <a:r>
                        <a:rPr lang="en-GB" sz="1800" b="0" i="0">
                          <a:effectLst/>
                          <a:latin typeface="Calibri" panose="020F0502020204030204" pitchFamily="34" charset="0"/>
                          <a:ea typeface="Calibri" panose="020F0502020204030204" pitchFamily="34" charset="0"/>
                          <a:cs typeface="Calibri" panose="020F0502020204030204" pitchFamily="34" charset="0"/>
                        </a:rPr>
                        <a:t> </a:t>
                      </a:r>
                    </a:p>
                  </a:txBody>
                  <a:tcPr anchor="ctr"/>
                </a:tc>
                <a:tc>
                  <a:txBody>
                    <a:bodyPr/>
                    <a:lstStyle/>
                    <a:p>
                      <a:pPr algn="l"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0.473 m </a:t>
                      </a:r>
                    </a:p>
                  </a:txBody>
                  <a:tcPr anchor="ctr"/>
                </a:tc>
                <a:tc>
                  <a:txBody>
                    <a:bodyPr/>
                    <a:lstStyle/>
                    <a:p>
                      <a:pPr algn="ctr"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245.25 x 0.473 </a:t>
                      </a:r>
                    </a:p>
                  </a:txBody>
                  <a:tcPr anchor="ctr"/>
                </a:tc>
                <a:tc>
                  <a:txBody>
                    <a:bodyPr/>
                    <a:lstStyle/>
                    <a:p>
                      <a:pPr algn="l" rtl="0" fontAlgn="base">
                        <a:lnSpc>
                          <a:spcPts val="1564"/>
                        </a:lnSpc>
                        <a:spcAft>
                          <a:spcPts val="800"/>
                        </a:spcAft>
                        <a:buNone/>
                      </a:pPr>
                      <a:r>
                        <a:rPr lang="en-GB" sz="1800" b="0" i="0">
                          <a:effectLst/>
                          <a:latin typeface="Calibri" panose="020F0502020204030204" pitchFamily="34" charset="0"/>
                          <a:ea typeface="Calibri" panose="020F0502020204030204" pitchFamily="34" charset="0"/>
                          <a:cs typeface="Calibri" panose="020F0502020204030204" pitchFamily="34" charset="0"/>
                        </a:rPr>
                        <a:t>116.02 Nm </a:t>
                      </a:r>
                    </a:p>
                  </a:txBody>
                  <a:tcPr anchor="ctr"/>
                </a:tc>
                <a:extLst>
                  <a:ext uri="{0D108BD9-81ED-4DB2-BD59-A6C34878D82A}">
                    <a16:rowId xmlns:a16="http://schemas.microsoft.com/office/drawing/2014/main" val="106364651"/>
                  </a:ext>
                </a:extLst>
              </a:tr>
            </a:tbl>
          </a:graphicData>
        </a:graphic>
      </p:graphicFrame>
      <p:graphicFrame>
        <p:nvGraphicFramePr>
          <p:cNvPr id="7" name="Table 6">
            <a:extLst>
              <a:ext uri="{FF2B5EF4-FFF2-40B4-BE49-F238E27FC236}">
                <a16:creationId xmlns:a16="http://schemas.microsoft.com/office/drawing/2014/main" id="{9D5CADDC-31AF-9580-5C1F-AE5984871A82}"/>
              </a:ext>
            </a:extLst>
          </p:cNvPr>
          <p:cNvGraphicFramePr>
            <a:graphicFrameLocks noGrp="1"/>
          </p:cNvGraphicFramePr>
          <p:nvPr>
            <p:extLst>
              <p:ext uri="{D42A27DB-BD31-4B8C-83A1-F6EECF244321}">
                <p14:modId xmlns:p14="http://schemas.microsoft.com/office/powerpoint/2010/main" val="2808811718"/>
              </p:ext>
            </p:extLst>
          </p:nvPr>
        </p:nvGraphicFramePr>
        <p:xfrm>
          <a:off x="235970" y="1824855"/>
          <a:ext cx="3991900" cy="3794786"/>
        </p:xfrm>
        <a:graphic>
          <a:graphicData uri="http://schemas.openxmlformats.org/drawingml/2006/table">
            <a:tbl>
              <a:tblPr firstRow="1" firstCol="1" bandRow="1">
                <a:tableStyleId>{3C2FFA5D-87B4-456A-9821-1D502468CF0F}</a:tableStyleId>
              </a:tblPr>
              <a:tblGrid>
                <a:gridCol w="1934615">
                  <a:extLst>
                    <a:ext uri="{9D8B030D-6E8A-4147-A177-3AD203B41FA5}">
                      <a16:colId xmlns:a16="http://schemas.microsoft.com/office/drawing/2014/main" val="3301710758"/>
                    </a:ext>
                  </a:extLst>
                </a:gridCol>
                <a:gridCol w="2057285">
                  <a:extLst>
                    <a:ext uri="{9D8B030D-6E8A-4147-A177-3AD203B41FA5}">
                      <a16:colId xmlns:a16="http://schemas.microsoft.com/office/drawing/2014/main" val="1480275987"/>
                    </a:ext>
                  </a:extLst>
                </a:gridCol>
              </a:tblGrid>
              <a:tr h="780659">
                <a:tc>
                  <a:txBody>
                    <a:bodyPr/>
                    <a:lstStyle/>
                    <a:p>
                      <a:pPr>
                        <a:buNone/>
                      </a:pPr>
                      <a:r>
                        <a:rPr lang="en-GB">
                          <a:latin typeface="Calibri" panose="020F0502020204030204" pitchFamily="34" charset="0"/>
                          <a:ea typeface="Calibri" panose="020F0502020204030204" pitchFamily="34" charset="0"/>
                          <a:cs typeface="Calibri" panose="020F0502020204030204" pitchFamily="34" charset="0"/>
                        </a:rPr>
                        <a:t>Analysis Condition</a:t>
                      </a:r>
                    </a:p>
                  </a:txBody>
                  <a:tcPr anchor="ctr"/>
                </a:tc>
                <a:tc>
                  <a:txBody>
                    <a:bodyPr/>
                    <a:lstStyle/>
                    <a:p>
                      <a:pPr algn="r">
                        <a:buNone/>
                      </a:pPr>
                      <a:r>
                        <a:rPr lang="en-GB">
                          <a:latin typeface="Calibri" panose="020F0502020204030204" pitchFamily="34" charset="0"/>
                          <a:ea typeface="Calibri" panose="020F0502020204030204" pitchFamily="34" charset="0"/>
                          <a:cs typeface="Calibri" panose="020F0502020204030204" pitchFamily="34" charset="0"/>
                        </a:rPr>
                        <a:t>Value</a:t>
                      </a:r>
                    </a:p>
                  </a:txBody>
                  <a:tcPr anchor="ctr"/>
                </a:tc>
                <a:extLst>
                  <a:ext uri="{0D108BD9-81ED-4DB2-BD59-A6C34878D82A}">
                    <a16:rowId xmlns:a16="http://schemas.microsoft.com/office/drawing/2014/main" val="255120526"/>
                  </a:ext>
                </a:extLst>
              </a:tr>
              <a:tr h="352915">
                <a:tc>
                  <a:txBody>
                    <a:bodyPr/>
                    <a:lstStyle/>
                    <a:p>
                      <a:pPr>
                        <a:buNone/>
                      </a:pPr>
                      <a:r>
                        <a:rPr lang="en-GB">
                          <a:latin typeface="Calibri" panose="020F0502020204030204" pitchFamily="34" charset="0"/>
                          <a:ea typeface="Calibri" panose="020F0502020204030204" pitchFamily="34" charset="0"/>
                          <a:cs typeface="Calibri" panose="020F0502020204030204" pitchFamily="34" charset="0"/>
                        </a:rPr>
                        <a:t>Payload Force</a:t>
                      </a:r>
                    </a:p>
                  </a:txBody>
                  <a:tcPr anchor="ctr"/>
                </a:tc>
                <a:tc>
                  <a:txBody>
                    <a:bodyPr/>
                    <a:lstStyle/>
                    <a:p>
                      <a:pPr algn="r">
                        <a:buNone/>
                      </a:pPr>
                      <a:r>
                        <a:rPr lang="en-GB">
                          <a:latin typeface="Calibri" panose="020F0502020204030204" pitchFamily="34" charset="0"/>
                          <a:ea typeface="Calibri" panose="020F0502020204030204" pitchFamily="34" charset="0"/>
                          <a:cs typeface="Calibri" panose="020F0502020204030204" pitchFamily="34" charset="0"/>
                        </a:rPr>
                        <a:t>245.25 N</a:t>
                      </a:r>
                    </a:p>
                  </a:txBody>
                  <a:tcPr anchor="ctr"/>
                </a:tc>
                <a:extLst>
                  <a:ext uri="{0D108BD9-81ED-4DB2-BD59-A6C34878D82A}">
                    <a16:rowId xmlns:a16="http://schemas.microsoft.com/office/drawing/2014/main" val="1030022264"/>
                  </a:ext>
                </a:extLst>
              </a:tr>
              <a:tr h="669429">
                <a:tc>
                  <a:txBody>
                    <a:bodyPr/>
                    <a:lstStyle/>
                    <a:p>
                      <a:pPr>
                        <a:buNone/>
                      </a:pPr>
                      <a:r>
                        <a:rPr lang="en-GB">
                          <a:latin typeface="Calibri" panose="020F0502020204030204" pitchFamily="34" charset="0"/>
                          <a:ea typeface="Calibri" panose="020F0502020204030204" pitchFamily="34" charset="0"/>
                          <a:cs typeface="Calibri" panose="020F0502020204030204" pitchFamily="34" charset="0"/>
                        </a:rPr>
                        <a:t>Maximum Reach</a:t>
                      </a:r>
                    </a:p>
                  </a:txBody>
                  <a:tcPr anchor="ctr"/>
                </a:tc>
                <a:tc>
                  <a:txBody>
                    <a:bodyPr/>
                    <a:lstStyle/>
                    <a:p>
                      <a:pPr algn="r">
                        <a:buNone/>
                      </a:pPr>
                      <a:r>
                        <a:rPr lang="en-GB">
                          <a:latin typeface="Calibri" panose="020F0502020204030204" pitchFamily="34" charset="0"/>
                          <a:ea typeface="Calibri" panose="020F0502020204030204" pitchFamily="34" charset="0"/>
                          <a:cs typeface="Calibri" panose="020F0502020204030204" pitchFamily="34" charset="0"/>
                        </a:rPr>
                        <a:t>2.063 m</a:t>
                      </a:r>
                    </a:p>
                  </a:txBody>
                  <a:tcPr anchor="ctr"/>
                </a:tc>
                <a:extLst>
                  <a:ext uri="{0D108BD9-81ED-4DB2-BD59-A6C34878D82A}">
                    <a16:rowId xmlns:a16="http://schemas.microsoft.com/office/drawing/2014/main" val="1315064050"/>
                  </a:ext>
                </a:extLst>
              </a:tr>
              <a:tr h="617601">
                <a:tc>
                  <a:txBody>
                    <a:bodyPr/>
                    <a:lstStyle/>
                    <a:p>
                      <a:pPr>
                        <a:buNone/>
                      </a:pPr>
                      <a:r>
                        <a:rPr lang="en-GB">
                          <a:latin typeface="Calibri" panose="020F0502020204030204" pitchFamily="34" charset="0"/>
                          <a:ea typeface="Calibri" panose="020F0502020204030204" pitchFamily="34" charset="0"/>
                          <a:cs typeface="Calibri" panose="020F0502020204030204" pitchFamily="34" charset="0"/>
                        </a:rPr>
                        <a:t>Maximum Bending Moment</a:t>
                      </a:r>
                    </a:p>
                  </a:txBody>
                  <a:tcPr anchor="ctr"/>
                </a:tc>
                <a:tc>
                  <a:txBody>
                    <a:bodyPr/>
                    <a:lstStyle/>
                    <a:p>
                      <a:pPr algn="r">
                        <a:buNone/>
                      </a:pPr>
                      <a:r>
                        <a:rPr lang="en-GB">
                          <a:latin typeface="Calibri" panose="020F0502020204030204" pitchFamily="34" charset="0"/>
                          <a:ea typeface="Calibri" panose="020F0502020204030204" pitchFamily="34" charset="0"/>
                          <a:cs typeface="Calibri" panose="020F0502020204030204" pitchFamily="34" charset="0"/>
                        </a:rPr>
                        <a:t>505.90 Nm</a:t>
                      </a:r>
                    </a:p>
                  </a:txBody>
                  <a:tcPr anchor="ctr"/>
                </a:tc>
                <a:extLst>
                  <a:ext uri="{0D108BD9-81ED-4DB2-BD59-A6C34878D82A}">
                    <a16:rowId xmlns:a16="http://schemas.microsoft.com/office/drawing/2014/main" val="972411111"/>
                  </a:ext>
                </a:extLst>
              </a:tr>
              <a:tr h="669429">
                <a:tc>
                  <a:txBody>
                    <a:bodyPr/>
                    <a:lstStyle/>
                    <a:p>
                      <a:pPr>
                        <a:buNone/>
                      </a:pPr>
                      <a:r>
                        <a:rPr lang="en-GB">
                          <a:latin typeface="Calibri" panose="020F0502020204030204" pitchFamily="34" charset="0"/>
                          <a:ea typeface="Calibri" panose="020F0502020204030204" pitchFamily="34" charset="0"/>
                          <a:cs typeface="Calibri" panose="020F0502020204030204" pitchFamily="34" charset="0"/>
                        </a:rPr>
                        <a:t>Reduced Reach</a:t>
                      </a:r>
                    </a:p>
                  </a:txBody>
                  <a:tcPr anchor="ctr"/>
                </a:tc>
                <a:tc>
                  <a:txBody>
                    <a:bodyPr/>
                    <a:lstStyle/>
                    <a:p>
                      <a:pPr algn="r">
                        <a:buNone/>
                      </a:pPr>
                      <a:r>
                        <a:rPr lang="en-GB">
                          <a:latin typeface="Calibri" panose="020F0502020204030204" pitchFamily="34" charset="0"/>
                          <a:ea typeface="Calibri" panose="020F0502020204030204" pitchFamily="34" charset="0"/>
                          <a:cs typeface="Calibri" panose="020F0502020204030204" pitchFamily="34" charset="0"/>
                        </a:rPr>
                        <a:t>1.500 m</a:t>
                      </a:r>
                    </a:p>
                  </a:txBody>
                  <a:tcPr anchor="ctr"/>
                </a:tc>
                <a:extLst>
                  <a:ext uri="{0D108BD9-81ED-4DB2-BD59-A6C34878D82A}">
                    <a16:rowId xmlns:a16="http://schemas.microsoft.com/office/drawing/2014/main" val="608782050"/>
                  </a:ext>
                </a:extLst>
              </a:tr>
              <a:tr h="669429">
                <a:tc>
                  <a:txBody>
                    <a:bodyPr/>
                    <a:lstStyle/>
                    <a:p>
                      <a:pPr>
                        <a:buNone/>
                      </a:pPr>
                      <a:r>
                        <a:rPr lang="en-GB">
                          <a:latin typeface="Calibri" panose="020F0502020204030204" pitchFamily="34" charset="0"/>
                          <a:ea typeface="Calibri" panose="020F0502020204030204" pitchFamily="34" charset="0"/>
                          <a:cs typeface="Calibri" panose="020F0502020204030204" pitchFamily="34" charset="0"/>
                        </a:rPr>
                        <a:t>Reduced Reach Moment</a:t>
                      </a:r>
                    </a:p>
                  </a:txBody>
                  <a:tcPr anchor="ctr"/>
                </a:tc>
                <a:tc>
                  <a:txBody>
                    <a:bodyPr/>
                    <a:lstStyle/>
                    <a:p>
                      <a:pPr algn="r">
                        <a:buNone/>
                      </a:pPr>
                      <a:r>
                        <a:rPr lang="en-GB">
                          <a:latin typeface="Calibri" panose="020F0502020204030204" pitchFamily="34" charset="0"/>
                          <a:ea typeface="Calibri" panose="020F0502020204030204" pitchFamily="34" charset="0"/>
                          <a:cs typeface="Calibri" panose="020F0502020204030204" pitchFamily="34" charset="0"/>
                        </a:rPr>
                        <a:t>367.88 Nm</a:t>
                      </a:r>
                    </a:p>
                  </a:txBody>
                  <a:tcPr anchor="ctr"/>
                </a:tc>
                <a:extLst>
                  <a:ext uri="{0D108BD9-81ED-4DB2-BD59-A6C34878D82A}">
                    <a16:rowId xmlns:a16="http://schemas.microsoft.com/office/drawing/2014/main" val="106364651"/>
                  </a:ext>
                </a:extLst>
              </a:tr>
            </a:tbl>
          </a:graphicData>
        </a:graphic>
      </p:graphicFrame>
      <p:sp>
        <p:nvSpPr>
          <p:cNvPr id="8" name="TextBox 7">
            <a:extLst>
              <a:ext uri="{FF2B5EF4-FFF2-40B4-BE49-F238E27FC236}">
                <a16:creationId xmlns:a16="http://schemas.microsoft.com/office/drawing/2014/main" id="{3CB60398-6785-F1E9-F3D6-A5409997A68E}"/>
              </a:ext>
            </a:extLst>
          </p:cNvPr>
          <p:cNvSpPr txBox="1"/>
          <p:nvPr/>
        </p:nvSpPr>
        <p:spPr>
          <a:xfrm>
            <a:off x="648926" y="911928"/>
            <a:ext cx="3165989" cy="830997"/>
          </a:xfrm>
          <a:prstGeom prst="rect">
            <a:avLst/>
          </a:prstGeom>
          <a:noFill/>
        </p:spPr>
        <p:txBody>
          <a:bodyPr wrap="square" rtlCol="0">
            <a:spAutoFit/>
          </a:bodyPr>
          <a:lstStyle/>
          <a:p>
            <a:pPr algn="ctr"/>
            <a:r>
              <a:rPr lang="en-GB" sz="2400" u="sng"/>
              <a:t>Torque Analysis for robot Arm </a:t>
            </a:r>
          </a:p>
        </p:txBody>
      </p:sp>
      <p:sp>
        <p:nvSpPr>
          <p:cNvPr id="10" name="TextBox 9">
            <a:extLst>
              <a:ext uri="{FF2B5EF4-FFF2-40B4-BE49-F238E27FC236}">
                <a16:creationId xmlns:a16="http://schemas.microsoft.com/office/drawing/2014/main" id="{90ABE31B-9ED7-ECA0-1281-A1783199DA16}"/>
              </a:ext>
            </a:extLst>
          </p:cNvPr>
          <p:cNvSpPr txBox="1"/>
          <p:nvPr/>
        </p:nvSpPr>
        <p:spPr>
          <a:xfrm>
            <a:off x="6872750" y="911928"/>
            <a:ext cx="3028335" cy="830997"/>
          </a:xfrm>
          <a:prstGeom prst="rect">
            <a:avLst/>
          </a:prstGeom>
          <a:noFill/>
        </p:spPr>
        <p:txBody>
          <a:bodyPr wrap="square" rtlCol="0">
            <a:spAutoFit/>
          </a:bodyPr>
          <a:lstStyle/>
          <a:p>
            <a:pPr algn="ctr"/>
            <a:r>
              <a:rPr lang="en-GB" sz="2400" u="sng"/>
              <a:t>Torque Analysis for Joints</a:t>
            </a:r>
          </a:p>
        </p:txBody>
      </p:sp>
      <p:sp>
        <p:nvSpPr>
          <p:cNvPr id="12" name="TextBox 11">
            <a:extLst>
              <a:ext uri="{FF2B5EF4-FFF2-40B4-BE49-F238E27FC236}">
                <a16:creationId xmlns:a16="http://schemas.microsoft.com/office/drawing/2014/main" id="{82F6509D-5416-1505-FB34-010D0116251C}"/>
              </a:ext>
            </a:extLst>
          </p:cNvPr>
          <p:cNvSpPr txBox="1"/>
          <p:nvPr/>
        </p:nvSpPr>
        <p:spPr>
          <a:xfrm>
            <a:off x="36869" y="5790638"/>
            <a:ext cx="12118259" cy="830997"/>
          </a:xfrm>
          <a:prstGeom prst="rect">
            <a:avLst/>
          </a:prstGeom>
          <a:noFill/>
        </p:spPr>
        <p:txBody>
          <a:bodyPr wrap="square">
            <a:spAutoFit/>
          </a:bodyPr>
          <a:lstStyle/>
          <a:p>
            <a:pPr algn="ctr"/>
            <a:r>
              <a:rPr lang="en-GB" sz="2400">
                <a:latin typeface="Calibri" panose="020F0502020204030204" pitchFamily="34" charset="0"/>
                <a:ea typeface="Calibri" panose="020F0502020204030204" pitchFamily="34" charset="0"/>
                <a:cs typeface="Calibri" panose="020F0502020204030204" pitchFamily="34" charset="0"/>
              </a:rPr>
              <a:t>The torque analysis identified the base joint as the most critically loaded section due to the combined effect of payload force and maximum reach distance.</a:t>
            </a:r>
          </a:p>
        </p:txBody>
      </p:sp>
    </p:spTree>
    <p:extLst>
      <p:ext uri="{BB962C8B-B14F-4D97-AF65-F5344CB8AC3E}">
        <p14:creationId xmlns:p14="http://schemas.microsoft.com/office/powerpoint/2010/main" val="22246193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DE0B59F3-D469-813D-52D4-7C6FEFAF8A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46262" y="1572170"/>
            <a:ext cx="9864132" cy="3847009"/>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93541776-C594-6C54-B08D-622844F2F6EF}"/>
              </a:ext>
            </a:extLst>
          </p:cNvPr>
          <p:cNvSpPr>
            <a:spLocks noGrp="1"/>
          </p:cNvSpPr>
          <p:nvPr>
            <p:ph type="title"/>
          </p:nvPr>
        </p:nvSpPr>
        <p:spPr>
          <a:xfrm>
            <a:off x="1574800" y="0"/>
            <a:ext cx="10018713" cy="1752599"/>
          </a:xfrm>
        </p:spPr>
        <p:txBody>
          <a:bodyPr/>
          <a:lstStyle/>
          <a:p>
            <a:r>
              <a:rPr lang="en-GB">
                <a:latin typeface="Calibri" panose="020F0502020204030204" pitchFamily="34" charset="0"/>
                <a:ea typeface="Calibri" panose="020F0502020204030204" pitchFamily="34" charset="0"/>
                <a:cs typeface="Calibri" panose="020F0502020204030204" pitchFamily="34" charset="0"/>
              </a:rPr>
              <a:t>Stress analysis at maximum reach (2.063m)</a:t>
            </a:r>
          </a:p>
        </p:txBody>
      </p:sp>
      <p:sp>
        <p:nvSpPr>
          <p:cNvPr id="6" name="TextBox 5">
            <a:extLst>
              <a:ext uri="{FF2B5EF4-FFF2-40B4-BE49-F238E27FC236}">
                <a16:creationId xmlns:a16="http://schemas.microsoft.com/office/drawing/2014/main" id="{FC01177B-9DA4-E7F0-F0B5-E21ACE711720}"/>
              </a:ext>
            </a:extLst>
          </p:cNvPr>
          <p:cNvSpPr txBox="1"/>
          <p:nvPr/>
        </p:nvSpPr>
        <p:spPr>
          <a:xfrm>
            <a:off x="2046288" y="4777085"/>
            <a:ext cx="6096000" cy="923330"/>
          </a:xfrm>
          <a:prstGeom prst="rect">
            <a:avLst/>
          </a:prstGeom>
          <a:solidFill>
            <a:srgbClr val="00B0F0"/>
          </a:solidFill>
        </p:spPr>
        <p:txBody>
          <a:bodyPr wrap="square">
            <a:spAutoFit/>
          </a:bodyPr>
          <a:lstStyle/>
          <a:p>
            <a:pPr algn="ctr"/>
            <a:r>
              <a:rPr lang="en-GB"/>
              <a:t>Although the structure remained operational, stress was primarily centred around the shoulder and base region due to the high bending moment generated at full extension.</a:t>
            </a:r>
          </a:p>
        </p:txBody>
      </p:sp>
    </p:spTree>
    <p:extLst>
      <p:ext uri="{BB962C8B-B14F-4D97-AF65-F5344CB8AC3E}">
        <p14:creationId xmlns:p14="http://schemas.microsoft.com/office/powerpoint/2010/main" val="6479587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43AD70A-FA48-6399-2050-5DB4715F435B}"/>
              </a:ext>
            </a:extLst>
          </p:cNvPr>
          <p:cNvSpPr>
            <a:spLocks noGrp="1"/>
          </p:cNvSpPr>
          <p:nvPr>
            <p:ph type="title"/>
          </p:nvPr>
        </p:nvSpPr>
        <p:spPr>
          <a:xfrm>
            <a:off x="1574800" y="0"/>
            <a:ext cx="10018713" cy="1752599"/>
          </a:xfrm>
        </p:spPr>
        <p:txBody>
          <a:bodyPr/>
          <a:lstStyle/>
          <a:p>
            <a:r>
              <a:rPr lang="en-GB">
                <a:latin typeface="Calibri" panose="020F0502020204030204" pitchFamily="34" charset="0"/>
                <a:ea typeface="Calibri" panose="020F0502020204030204" pitchFamily="34" charset="0"/>
                <a:cs typeface="Calibri" panose="020F0502020204030204" pitchFamily="34" charset="0"/>
              </a:rPr>
              <a:t>Realistic working range stress analysis (1.5m)</a:t>
            </a:r>
          </a:p>
        </p:txBody>
      </p:sp>
      <p:pic>
        <p:nvPicPr>
          <p:cNvPr id="4098" name="Picture 2">
            <a:extLst>
              <a:ext uri="{FF2B5EF4-FFF2-40B4-BE49-F238E27FC236}">
                <a16:creationId xmlns:a16="http://schemas.microsoft.com/office/drawing/2014/main" id="{6BA0731A-3E3E-A52D-BBD4-AF158A630C1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607278" y="1403627"/>
            <a:ext cx="10194171" cy="446623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4F9C617-1DBE-B294-F499-D686A74CCC49}"/>
              </a:ext>
            </a:extLst>
          </p:cNvPr>
          <p:cNvSpPr txBox="1"/>
          <p:nvPr/>
        </p:nvSpPr>
        <p:spPr>
          <a:xfrm>
            <a:off x="2046288" y="4777085"/>
            <a:ext cx="6096000" cy="1200329"/>
          </a:xfrm>
          <a:prstGeom prst="rect">
            <a:avLst/>
          </a:prstGeom>
          <a:solidFill>
            <a:srgbClr val="00B0F0"/>
          </a:solidFill>
        </p:spPr>
        <p:txBody>
          <a:bodyPr wrap="square">
            <a:spAutoFit/>
          </a:bodyPr>
          <a:lstStyle/>
          <a:p>
            <a:pPr algn="ctr"/>
            <a:r>
              <a:rPr lang="en-GB"/>
              <a:t>Reducing the operating reach to significantly improved the structural performance of the robot arm. The simulation showed that lowering distance greatly reduced stress throughout the structure.</a:t>
            </a:r>
          </a:p>
        </p:txBody>
      </p:sp>
    </p:spTree>
    <p:extLst>
      <p:ext uri="{BB962C8B-B14F-4D97-AF65-F5344CB8AC3E}">
        <p14:creationId xmlns:p14="http://schemas.microsoft.com/office/powerpoint/2010/main" val="3801227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6D7B6E02-CC1E-9BAA-CE68-1524D0A9C70F}"/>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6B4194D5-390A-DAB7-7B43-DEF775E72B62}"/>
              </a:ext>
            </a:extLst>
          </p:cNvPr>
          <p:cNvSpPr>
            <a:spLocks noGrp="1"/>
          </p:cNvSpPr>
          <p:nvPr>
            <p:ph type="title"/>
          </p:nvPr>
        </p:nvSpPr>
        <p:spPr>
          <a:xfrm>
            <a:off x="1522412" y="7554"/>
            <a:ext cx="2774921" cy="1282753"/>
          </a:xfrm>
        </p:spPr>
        <p:txBody>
          <a:bodyPr anchor="b">
            <a:normAutofit/>
          </a:bodyPr>
          <a:lstStyle/>
          <a:p>
            <a:pPr algn="l"/>
            <a:r>
              <a:rPr lang="en-GB" sz="3600">
                <a:latin typeface="Calibri" panose="020F0502020204030204" pitchFamily="34" charset="0"/>
                <a:ea typeface="Calibri" panose="020F0502020204030204" pitchFamily="34" charset="0"/>
                <a:cs typeface="Calibri" panose="020F0502020204030204" pitchFamily="34" charset="0"/>
              </a:rPr>
              <a:t>Displacement analysis</a:t>
            </a:r>
          </a:p>
        </p:txBody>
      </p:sp>
      <p:graphicFrame>
        <p:nvGraphicFramePr>
          <p:cNvPr id="4" name="Content Placeholder 6">
            <a:extLst>
              <a:ext uri="{FF2B5EF4-FFF2-40B4-BE49-F238E27FC236}">
                <a16:creationId xmlns:a16="http://schemas.microsoft.com/office/drawing/2014/main" id="{31CB3C78-F21E-76A3-5C7D-4EF15BF070D5}"/>
              </a:ext>
            </a:extLst>
          </p:cNvPr>
          <p:cNvGraphicFramePr>
            <a:graphicFrameLocks noGrp="1"/>
          </p:cNvGraphicFramePr>
          <p:nvPr>
            <p:ph idx="1"/>
            <p:extLst>
              <p:ext uri="{D42A27DB-BD31-4B8C-83A1-F6EECF244321}">
                <p14:modId xmlns:p14="http://schemas.microsoft.com/office/powerpoint/2010/main" val="2404220597"/>
              </p:ext>
            </p:extLst>
          </p:nvPr>
        </p:nvGraphicFramePr>
        <p:xfrm>
          <a:off x="121393" y="1503138"/>
          <a:ext cx="4268993" cy="3907527"/>
        </p:xfrm>
        <a:graphic>
          <a:graphicData uri="http://schemas.openxmlformats.org/drawingml/2006/table">
            <a:tbl>
              <a:tblPr firstRow="1" firstCol="1" bandRow="1">
                <a:tableStyleId>{D113A9D2-9D6B-4929-AA2D-F23B5EE8CBE7}</a:tableStyleId>
              </a:tblPr>
              <a:tblGrid>
                <a:gridCol w="2728500">
                  <a:extLst>
                    <a:ext uri="{9D8B030D-6E8A-4147-A177-3AD203B41FA5}">
                      <a16:colId xmlns:a16="http://schemas.microsoft.com/office/drawing/2014/main" val="122938466"/>
                    </a:ext>
                  </a:extLst>
                </a:gridCol>
                <a:gridCol w="1540493">
                  <a:extLst>
                    <a:ext uri="{9D8B030D-6E8A-4147-A177-3AD203B41FA5}">
                      <a16:colId xmlns:a16="http://schemas.microsoft.com/office/drawing/2014/main" val="1938201825"/>
                    </a:ext>
                  </a:extLst>
                </a:gridCol>
              </a:tblGrid>
              <a:tr h="967229">
                <a:tc>
                  <a:txBody>
                    <a:bodyPr/>
                    <a:lstStyle/>
                    <a:p>
                      <a:pPr>
                        <a:buNone/>
                      </a:pPr>
                      <a:r>
                        <a:rPr lang="en-GB">
                          <a:solidFill>
                            <a:schemeClr val="bg1"/>
                          </a:solidFill>
                        </a:rPr>
                        <a:t>Result Parameter</a:t>
                      </a:r>
                    </a:p>
                  </a:txBody>
                  <a:tcPr anchor="ctr"/>
                </a:tc>
                <a:tc>
                  <a:txBody>
                    <a:bodyPr/>
                    <a:lstStyle/>
                    <a:p>
                      <a:pPr algn="r">
                        <a:buNone/>
                      </a:pPr>
                      <a:r>
                        <a:rPr lang="en-GB">
                          <a:solidFill>
                            <a:schemeClr val="bg1"/>
                          </a:solidFill>
                        </a:rPr>
                        <a:t>Value</a:t>
                      </a:r>
                    </a:p>
                  </a:txBody>
                  <a:tcPr anchor="ctr"/>
                </a:tc>
                <a:extLst>
                  <a:ext uri="{0D108BD9-81ED-4DB2-BD59-A6C34878D82A}">
                    <a16:rowId xmlns:a16="http://schemas.microsoft.com/office/drawing/2014/main" val="2549931489"/>
                  </a:ext>
                </a:extLst>
              </a:tr>
              <a:tr h="967229">
                <a:tc>
                  <a:txBody>
                    <a:bodyPr/>
                    <a:lstStyle/>
                    <a:p>
                      <a:pPr>
                        <a:buNone/>
                      </a:pPr>
                      <a:r>
                        <a:rPr lang="en-GB">
                          <a:solidFill>
                            <a:schemeClr val="tx1"/>
                          </a:solidFill>
                        </a:rPr>
                        <a:t>Maximum Displacement</a:t>
                      </a:r>
                    </a:p>
                  </a:txBody>
                  <a:tcPr anchor="ctr"/>
                </a:tc>
                <a:tc>
                  <a:txBody>
                    <a:bodyPr/>
                    <a:lstStyle/>
                    <a:p>
                      <a:pPr algn="r">
                        <a:buNone/>
                      </a:pPr>
                      <a:r>
                        <a:rPr lang="en-GB">
                          <a:solidFill>
                            <a:schemeClr val="tx1"/>
                          </a:solidFill>
                        </a:rPr>
                        <a:t>1.31 mm</a:t>
                      </a:r>
                    </a:p>
                  </a:txBody>
                  <a:tcPr anchor="ctr"/>
                </a:tc>
                <a:extLst>
                  <a:ext uri="{0D108BD9-81ED-4DB2-BD59-A6C34878D82A}">
                    <a16:rowId xmlns:a16="http://schemas.microsoft.com/office/drawing/2014/main" val="3242148486"/>
                  </a:ext>
                </a:extLst>
              </a:tr>
              <a:tr h="967229">
                <a:tc>
                  <a:txBody>
                    <a:bodyPr/>
                    <a:lstStyle/>
                    <a:p>
                      <a:pPr>
                        <a:buNone/>
                      </a:pPr>
                      <a:r>
                        <a:rPr lang="en-GB">
                          <a:solidFill>
                            <a:schemeClr val="tx1"/>
                          </a:solidFill>
                        </a:rPr>
                        <a:t>Location of Maximum Deflection</a:t>
                      </a:r>
                    </a:p>
                  </a:txBody>
                  <a:tcPr anchor="ctr"/>
                </a:tc>
                <a:tc>
                  <a:txBody>
                    <a:bodyPr/>
                    <a:lstStyle/>
                    <a:p>
                      <a:pPr algn="r">
                        <a:buNone/>
                      </a:pPr>
                      <a:r>
                        <a:rPr lang="en-GB">
                          <a:solidFill>
                            <a:schemeClr val="tx1"/>
                          </a:solidFill>
                        </a:rPr>
                        <a:t>Gripper</a:t>
                      </a:r>
                    </a:p>
                  </a:txBody>
                  <a:tcPr anchor="ctr"/>
                </a:tc>
                <a:extLst>
                  <a:ext uri="{0D108BD9-81ED-4DB2-BD59-A6C34878D82A}">
                    <a16:rowId xmlns:a16="http://schemas.microsoft.com/office/drawing/2014/main" val="677418959"/>
                  </a:ext>
                </a:extLst>
              </a:tr>
              <a:tr h="566996">
                <a:tc>
                  <a:txBody>
                    <a:bodyPr/>
                    <a:lstStyle/>
                    <a:p>
                      <a:pPr>
                        <a:buNone/>
                      </a:pPr>
                      <a:r>
                        <a:rPr lang="en-GB">
                          <a:solidFill>
                            <a:schemeClr val="tx1"/>
                          </a:solidFill>
                        </a:rPr>
                        <a:t>Highest Structural Stress Region</a:t>
                      </a:r>
                    </a:p>
                  </a:txBody>
                  <a:tcPr anchor="ctr"/>
                </a:tc>
                <a:tc>
                  <a:txBody>
                    <a:bodyPr/>
                    <a:lstStyle/>
                    <a:p>
                      <a:pPr algn="r">
                        <a:buNone/>
                      </a:pPr>
                      <a:r>
                        <a:rPr lang="en-GB">
                          <a:solidFill>
                            <a:schemeClr val="tx1"/>
                          </a:solidFill>
                        </a:rPr>
                        <a:t>Shoulder/Base Transition</a:t>
                      </a:r>
                    </a:p>
                  </a:txBody>
                  <a:tcPr anchor="ctr"/>
                </a:tc>
                <a:extLst>
                  <a:ext uri="{0D108BD9-81ED-4DB2-BD59-A6C34878D82A}">
                    <a16:rowId xmlns:a16="http://schemas.microsoft.com/office/drawing/2014/main" val="1890344349"/>
                  </a:ext>
                </a:extLst>
              </a:tr>
              <a:tr h="344882">
                <a:tc>
                  <a:txBody>
                    <a:bodyPr/>
                    <a:lstStyle/>
                    <a:p>
                      <a:pPr>
                        <a:buNone/>
                      </a:pPr>
                      <a:r>
                        <a:rPr lang="en-GB">
                          <a:solidFill>
                            <a:schemeClr val="tx1"/>
                          </a:solidFill>
                        </a:rPr>
                        <a:t>Payload Analysed</a:t>
                      </a:r>
                    </a:p>
                  </a:txBody>
                  <a:tcPr anchor="ctr"/>
                </a:tc>
                <a:tc>
                  <a:txBody>
                    <a:bodyPr/>
                    <a:lstStyle/>
                    <a:p>
                      <a:pPr algn="r">
                        <a:buNone/>
                      </a:pPr>
                      <a:r>
                        <a:rPr lang="en-GB">
                          <a:solidFill>
                            <a:schemeClr val="tx1"/>
                          </a:solidFill>
                        </a:rPr>
                        <a:t>25 kg</a:t>
                      </a:r>
                    </a:p>
                  </a:txBody>
                  <a:tcPr anchor="ctr"/>
                </a:tc>
                <a:extLst>
                  <a:ext uri="{0D108BD9-81ED-4DB2-BD59-A6C34878D82A}">
                    <a16:rowId xmlns:a16="http://schemas.microsoft.com/office/drawing/2014/main" val="1642800344"/>
                  </a:ext>
                </a:extLst>
              </a:tr>
            </a:tbl>
          </a:graphicData>
        </a:graphic>
      </p:graphicFrame>
      <p:pic>
        <p:nvPicPr>
          <p:cNvPr id="5122" name="Picture 2">
            <a:extLst>
              <a:ext uri="{FF2B5EF4-FFF2-40B4-BE49-F238E27FC236}">
                <a16:creationId xmlns:a16="http://schemas.microsoft.com/office/drawing/2014/main" id="{6589BE35-8A66-5296-A73C-4BCDC7C8CB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80" r="27783" b="-2"/>
          <a:stretch>
            <a:fillRect/>
          </a:stretch>
        </p:blipFill>
        <p:spPr bwMode="auto">
          <a:xfrm>
            <a:off x="5082714" y="1183548"/>
            <a:ext cx="6237359" cy="454670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EB1E26C-8AFE-F561-CFC1-2176C7120797}"/>
              </a:ext>
            </a:extLst>
          </p:cNvPr>
          <p:cNvSpPr txBox="1"/>
          <p:nvPr/>
        </p:nvSpPr>
        <p:spPr>
          <a:xfrm>
            <a:off x="2385383" y="5990289"/>
            <a:ext cx="8934689" cy="646331"/>
          </a:xfrm>
          <a:prstGeom prst="rect">
            <a:avLst/>
          </a:prstGeom>
          <a:noFill/>
        </p:spPr>
        <p:txBody>
          <a:bodyPr wrap="square">
            <a:spAutoFit/>
          </a:bodyPr>
          <a:lstStyle/>
          <a:p>
            <a:r>
              <a:rPr lang="en-GB"/>
              <a:t>although displacement occurs under loading, the overall structural stiffness stays within acceptable operational limits.</a:t>
            </a:r>
          </a:p>
        </p:txBody>
      </p:sp>
    </p:spTree>
    <p:extLst>
      <p:ext uri="{BB962C8B-B14F-4D97-AF65-F5344CB8AC3E}">
        <p14:creationId xmlns:p14="http://schemas.microsoft.com/office/powerpoint/2010/main" val="36327662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DDAFD5-0819-B4F0-4CB9-F95F768ACB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081248-EAC4-72E7-1068-0008F6461C6D}"/>
              </a:ext>
            </a:extLst>
          </p:cNvPr>
          <p:cNvSpPr>
            <a:spLocks noGrp="1"/>
          </p:cNvSpPr>
          <p:nvPr>
            <p:ph type="title"/>
          </p:nvPr>
        </p:nvSpPr>
        <p:spPr>
          <a:xfrm>
            <a:off x="5072725" y="481349"/>
            <a:ext cx="6025353" cy="1906469"/>
          </a:xfrm>
        </p:spPr>
        <p:txBody>
          <a:bodyPr vert="horz" lIns="91440" tIns="45720" rIns="91440" bIns="45720" rtlCol="0" anchor="t">
            <a:normAutofit fontScale="90000"/>
          </a:bodyPr>
          <a:lstStyle/>
          <a:p>
            <a:pPr algn="l"/>
            <a:r>
              <a:rPr lang="en-US" sz="7200" dirty="0"/>
              <a:t>Control System</a:t>
            </a:r>
            <a:br>
              <a:rPr lang="en-US" sz="7200" dirty="0"/>
            </a:br>
            <a:r>
              <a:rPr lang="en-US" sz="7200" dirty="0"/>
              <a:t>Development</a:t>
            </a:r>
            <a:br>
              <a:rPr lang="en-US" sz="7200" dirty="0"/>
            </a:br>
            <a:br>
              <a:rPr lang="en-US" sz="7200" dirty="0"/>
            </a:br>
            <a:endParaRPr lang="en-US" sz="7200" dirty="0"/>
          </a:p>
        </p:txBody>
      </p:sp>
      <p:pic>
        <p:nvPicPr>
          <p:cNvPr id="4" name="Picture 3" descr="Claw building a card house">
            <a:extLst>
              <a:ext uri="{FF2B5EF4-FFF2-40B4-BE49-F238E27FC236}">
                <a16:creationId xmlns:a16="http://schemas.microsoft.com/office/drawing/2014/main" id="{58FA1C82-4881-3AD0-D292-C29325FDC4A0}"/>
              </a:ext>
            </a:extLst>
          </p:cNvPr>
          <p:cNvPicPr>
            <a:picLocks noChangeAspect="1"/>
          </p:cNvPicPr>
          <p:nvPr/>
        </p:nvPicPr>
        <p:blipFill>
          <a:blip r:embed="rId2"/>
          <a:srcRect l="11505" r="-7" b="-7"/>
          <a:stretch>
            <a:fillRect/>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spTree>
    <p:extLst>
      <p:ext uri="{BB962C8B-B14F-4D97-AF65-F5344CB8AC3E}">
        <p14:creationId xmlns:p14="http://schemas.microsoft.com/office/powerpoint/2010/main" val="1201222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2FABC1E1-0984-B474-7229-D0494A65C931}"/>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86CDC804-4F38-9AC8-AC01-523DD4E6349F}"/>
              </a:ext>
            </a:extLst>
          </p:cNvPr>
          <p:cNvSpPr txBox="1"/>
          <p:nvPr/>
        </p:nvSpPr>
        <p:spPr>
          <a:xfrm>
            <a:off x="1662300" y="-579109"/>
            <a:ext cx="4137366" cy="19573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3600" dirty="0">
                <a:latin typeface="Calibri"/>
                <a:ea typeface="Calibri"/>
                <a:cs typeface="Calibri"/>
              </a:rPr>
              <a:t>Control Research</a:t>
            </a:r>
            <a:endParaRPr lang="en-US" dirty="0"/>
          </a:p>
        </p:txBody>
      </p:sp>
      <p:pic>
        <p:nvPicPr>
          <p:cNvPr id="2" name="Picture 1">
            <a:extLst>
              <a:ext uri="{FF2B5EF4-FFF2-40B4-BE49-F238E27FC236}">
                <a16:creationId xmlns:a16="http://schemas.microsoft.com/office/drawing/2014/main" id="{7A2B5087-7FF1-B3D6-287C-71158841853A}"/>
              </a:ext>
            </a:extLst>
          </p:cNvPr>
          <p:cNvPicPr>
            <a:picLocks noChangeAspect="1"/>
          </p:cNvPicPr>
          <p:nvPr/>
        </p:nvPicPr>
        <p:blipFill>
          <a:blip r:embed="rId3"/>
          <a:stretch>
            <a:fillRect/>
          </a:stretch>
        </p:blipFill>
        <p:spPr>
          <a:xfrm>
            <a:off x="5434334" y="397813"/>
            <a:ext cx="6292937" cy="3902756"/>
          </a:xfrm>
          <a:prstGeom prst="rect">
            <a:avLst/>
          </a:prstGeom>
        </p:spPr>
      </p:pic>
      <p:sp>
        <p:nvSpPr>
          <p:cNvPr id="3" name="TextBox 2">
            <a:extLst>
              <a:ext uri="{FF2B5EF4-FFF2-40B4-BE49-F238E27FC236}">
                <a16:creationId xmlns:a16="http://schemas.microsoft.com/office/drawing/2014/main" id="{34D1C8BD-8B39-3692-66E2-2D40B21B1F96}"/>
              </a:ext>
            </a:extLst>
          </p:cNvPr>
          <p:cNvSpPr txBox="1"/>
          <p:nvPr/>
        </p:nvSpPr>
        <p:spPr>
          <a:xfrm>
            <a:off x="1480699" y="613244"/>
            <a:ext cx="5462653" cy="4801314"/>
          </a:xfrm>
          <a:prstGeom prst="rect">
            <a:avLst/>
          </a:prstGeom>
          <a:noFill/>
        </p:spPr>
        <p:txBody>
          <a:bodyPr wrap="square" rtlCol="0">
            <a:spAutoFit/>
          </a:bodyPr>
          <a:lstStyle/>
          <a:p>
            <a:pPr marL="285750" indent="-285750">
              <a:buFont typeface="Arial" panose="020B0604020202020204" pitchFamily="34" charset="0"/>
              <a:buChar char="•"/>
            </a:pPr>
            <a:r>
              <a:rPr lang="en-GB" b="1" dirty="0"/>
              <a:t>Frames of Reference</a:t>
            </a:r>
            <a:endParaRPr lang="en-GB" dirty="0"/>
          </a:p>
          <a:p>
            <a:pPr marL="742950" lvl="1" indent="-285750">
              <a:buFont typeface="Arial" panose="020B0604020202020204" pitchFamily="34" charset="0"/>
              <a:buChar char="•"/>
            </a:pPr>
            <a:r>
              <a:rPr lang="en-GB" i="1" dirty="0"/>
              <a:t>World Frame</a:t>
            </a:r>
            <a:r>
              <a:rPr lang="en-GB" dirty="0"/>
              <a:t> </a:t>
            </a:r>
          </a:p>
          <a:p>
            <a:pPr marL="742950" lvl="1" indent="-285750">
              <a:buFont typeface="Arial" panose="020B0604020202020204" pitchFamily="34" charset="0"/>
              <a:buChar char="•"/>
            </a:pPr>
            <a:r>
              <a:rPr lang="en-GB" i="1" dirty="0"/>
              <a:t>Inertial Frame</a:t>
            </a:r>
            <a:r>
              <a:rPr lang="en-GB" dirty="0"/>
              <a:t> </a:t>
            </a:r>
          </a:p>
          <a:p>
            <a:pPr marL="742950" lvl="1" indent="-285750">
              <a:buFont typeface="Arial" panose="020B0604020202020204" pitchFamily="34" charset="0"/>
              <a:buChar char="•"/>
            </a:pPr>
            <a:r>
              <a:rPr lang="en-GB" i="1" dirty="0"/>
              <a:t>Moving Frames</a:t>
            </a:r>
            <a:r>
              <a:rPr lang="en-GB" dirty="0"/>
              <a:t> </a:t>
            </a:r>
          </a:p>
          <a:p>
            <a:pPr marL="742950" lvl="1" indent="-285750">
              <a:buFont typeface="Arial" panose="020B0604020202020204" pitchFamily="34" charset="0"/>
              <a:buChar char="•"/>
            </a:pPr>
            <a:r>
              <a:rPr lang="en-GB" dirty="0"/>
              <a:t>Denavit-Hartenberg Convention</a:t>
            </a:r>
          </a:p>
          <a:p>
            <a:pPr marL="285750" indent="-285750">
              <a:buFont typeface="Arial" panose="020B0604020202020204" pitchFamily="34" charset="0"/>
              <a:buChar char="•"/>
            </a:pPr>
            <a:r>
              <a:rPr lang="en-GB" b="1" dirty="0"/>
              <a:t>Kinematics</a:t>
            </a:r>
            <a:endParaRPr lang="en-GB" dirty="0"/>
          </a:p>
          <a:p>
            <a:pPr marL="742950" lvl="1" indent="-285750">
              <a:buFont typeface="Arial" panose="020B0604020202020204" pitchFamily="34" charset="0"/>
              <a:buChar char="•"/>
            </a:pPr>
            <a:r>
              <a:rPr lang="en-GB" dirty="0"/>
              <a:t>Forward</a:t>
            </a:r>
          </a:p>
          <a:p>
            <a:pPr marL="742950" lvl="1" indent="-285750">
              <a:buFont typeface="Arial" panose="020B0604020202020204" pitchFamily="34" charset="0"/>
              <a:buChar char="•"/>
            </a:pPr>
            <a:r>
              <a:rPr lang="en-GB" dirty="0"/>
              <a:t>Inverse</a:t>
            </a:r>
          </a:p>
          <a:p>
            <a:pPr marL="742950" lvl="1" indent="-285750">
              <a:buFont typeface="Arial" panose="020B0604020202020204" pitchFamily="34" charset="0"/>
              <a:buChar char="•"/>
            </a:pPr>
            <a:r>
              <a:rPr lang="en-GB" dirty="0"/>
              <a:t>Trajectories</a:t>
            </a:r>
          </a:p>
          <a:p>
            <a:pPr marL="742950" lvl="1" indent="-285750">
              <a:buFont typeface="Arial" panose="020B0604020202020204" pitchFamily="34" charset="0"/>
              <a:buChar char="•"/>
            </a:pPr>
            <a:r>
              <a:rPr lang="en-GB" dirty="0"/>
              <a:t>Jacobian</a:t>
            </a:r>
          </a:p>
          <a:p>
            <a:pPr marL="285750" indent="-285750">
              <a:buFont typeface="Arial" panose="020B0604020202020204" pitchFamily="34" charset="0"/>
              <a:buChar char="•"/>
            </a:pPr>
            <a:r>
              <a:rPr lang="en-GB" b="1" dirty="0"/>
              <a:t>Mechanical</a:t>
            </a:r>
          </a:p>
          <a:p>
            <a:pPr marL="742950" lvl="1" indent="-285750">
              <a:buFont typeface="Arial" panose="020B0604020202020204" pitchFamily="34" charset="0"/>
              <a:buChar char="•"/>
            </a:pPr>
            <a:r>
              <a:rPr lang="en-GB" dirty="0"/>
              <a:t>Position Sensing</a:t>
            </a:r>
          </a:p>
          <a:p>
            <a:pPr marL="742950" lvl="1" indent="-285750">
              <a:buFont typeface="Arial" panose="020B0604020202020204" pitchFamily="34" charset="0"/>
              <a:buChar char="•"/>
            </a:pPr>
            <a:r>
              <a:rPr lang="en-GB" dirty="0"/>
              <a:t>Reduction Drives</a:t>
            </a:r>
          </a:p>
          <a:p>
            <a:pPr marL="742950" lvl="1" indent="-285750">
              <a:buFont typeface="Arial" panose="020B0604020202020204" pitchFamily="34" charset="0"/>
              <a:buChar char="•"/>
            </a:pPr>
            <a:r>
              <a:rPr lang="en-GB" dirty="0"/>
              <a:t>Motors</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p:txBody>
      </p:sp>
      <p:pic>
        <p:nvPicPr>
          <p:cNvPr id="5" name="Picture 4" descr="A screenshot of a computer&#10;&#10;AI-generated content may be incorrect.">
            <a:extLst>
              <a:ext uri="{FF2B5EF4-FFF2-40B4-BE49-F238E27FC236}">
                <a16:creationId xmlns:a16="http://schemas.microsoft.com/office/drawing/2014/main" id="{E6CA118B-EBB3-6F16-1446-5D5A1256541B}"/>
              </a:ext>
            </a:extLst>
          </p:cNvPr>
          <p:cNvPicPr>
            <a:picLocks noChangeAspect="1"/>
          </p:cNvPicPr>
          <p:nvPr/>
        </p:nvPicPr>
        <p:blipFill>
          <a:blip r:embed="rId4"/>
          <a:stretch>
            <a:fillRect/>
          </a:stretch>
        </p:blipFill>
        <p:spPr>
          <a:xfrm>
            <a:off x="1982527" y="4479739"/>
            <a:ext cx="9759803" cy="2249009"/>
          </a:xfrm>
          <a:prstGeom prst="rect">
            <a:avLst/>
          </a:prstGeom>
        </p:spPr>
      </p:pic>
    </p:spTree>
    <p:extLst>
      <p:ext uri="{BB962C8B-B14F-4D97-AF65-F5344CB8AC3E}">
        <p14:creationId xmlns:p14="http://schemas.microsoft.com/office/powerpoint/2010/main" val="22074616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47FF1923-AAC5-4214-50F7-4982E166E8DF}"/>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D51F41F-ECFB-CDB2-31B7-E8C5D420185C}"/>
              </a:ext>
            </a:extLst>
          </p:cNvPr>
          <p:cNvSpPr txBox="1"/>
          <p:nvPr/>
        </p:nvSpPr>
        <p:spPr>
          <a:xfrm>
            <a:off x="1727200" y="107214"/>
            <a:ext cx="4809067" cy="698012"/>
          </a:xfrm>
          <a:prstGeom prst="rect">
            <a:avLst/>
          </a:prstGeom>
          <a:noFill/>
        </p:spPr>
        <p:txBody>
          <a:bodyPr wrap="square">
            <a:spAutoFit/>
          </a:bodyPr>
          <a:lstStyle/>
          <a:p>
            <a:pPr>
              <a:lnSpc>
                <a:spcPct val="115000"/>
              </a:lnSpc>
              <a:spcAft>
                <a:spcPts val="800"/>
              </a:spcAft>
              <a:buNone/>
            </a:pPr>
            <a:r>
              <a:rPr lang="en-GB" sz="3600" b="1" kern="100" dirty="0">
                <a:effectLst/>
                <a:latin typeface="Aptos" panose="020B0004020202020204" pitchFamily="34" charset="0"/>
                <a:ea typeface="Aptos" panose="020B0004020202020204" pitchFamily="34" charset="0"/>
                <a:cs typeface="Times New Roman" panose="02020603050405020304" pitchFamily="18" charset="0"/>
              </a:rPr>
              <a:t>Control Model Design</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E316429-2161-08D8-6BC6-E66C0C79C72D}"/>
              </a:ext>
            </a:extLst>
          </p:cNvPr>
          <p:cNvSpPr txBox="1"/>
          <p:nvPr/>
        </p:nvSpPr>
        <p:spPr>
          <a:xfrm>
            <a:off x="1727201" y="928123"/>
            <a:ext cx="3860800" cy="6609695"/>
          </a:xfrm>
          <a:prstGeom prst="rect">
            <a:avLst/>
          </a:prstGeom>
          <a:noFill/>
        </p:spPr>
        <p:txBody>
          <a:bodyPr wrap="square" lIns="91440" tIns="45720" rIns="91440" bIns="45720" anchor="t">
            <a:spAutoFit/>
          </a:bodyPr>
          <a:lstStyle/>
          <a:p>
            <a:pPr marL="285750"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Solidworks Design of Arm</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Full Model Development</a:t>
            </a:r>
          </a:p>
          <a:p>
            <a:pPr marL="742950" lvl="1" indent="-285750">
              <a:lnSpc>
                <a:spcPct val="115000"/>
              </a:lnSpc>
              <a:spcAft>
                <a:spcPts val="800"/>
              </a:spcAft>
              <a:buFont typeface="Arial" panose="020B0604020202020204" pitchFamily="34" charset="0"/>
              <a:buChar char="•"/>
            </a:pPr>
            <a:r>
              <a:rPr lang="en-GB" b="1" kern="100" dirty="0">
                <a:effectLst/>
                <a:latin typeface="Aptos" panose="020B0004020202020204" pitchFamily="34" charset="0"/>
                <a:ea typeface="Aptos" panose="020B0004020202020204" pitchFamily="34" charset="0"/>
                <a:cs typeface="Times New Roman" panose="02020603050405020304" pitchFamily="18" charset="0"/>
              </a:rPr>
              <a:t>Alter World Frame:</a:t>
            </a:r>
            <a:r>
              <a:rPr lang="en-GB" b="1" kern="100" dirty="0">
                <a:latin typeface="Aptos" panose="020B0004020202020204" pitchFamily="34" charset="0"/>
                <a:ea typeface="Aptos" panose="020B0004020202020204" pitchFamily="34" charset="0"/>
                <a:cs typeface="Times New Roman" panose="02020603050405020304" pitchFamily="18" charset="0"/>
              </a:rPr>
              <a:t> Z Up</a:t>
            </a:r>
          </a:p>
          <a:p>
            <a:pPr marL="742950" lvl="1" indent="-285750">
              <a:lnSpc>
                <a:spcPct val="115000"/>
              </a:lnSpc>
              <a:spcAft>
                <a:spcPts val="800"/>
              </a:spcAft>
              <a:buFont typeface="Arial" panose="020B0604020202020204" pitchFamily="34" charset="0"/>
              <a:buChar char="•"/>
            </a:pPr>
            <a:r>
              <a:rPr lang="en-GB" b="1" kern="100" dirty="0">
                <a:latin typeface="Aptos"/>
                <a:ea typeface="Aptos" panose="020B0004020202020204" pitchFamily="34" charset="0"/>
                <a:cs typeface="Times New Roman"/>
              </a:rPr>
              <a:t>Setup </a:t>
            </a:r>
            <a:r>
              <a:rPr lang="en-GB" b="1" kern="100">
                <a:latin typeface="Aptos"/>
                <a:ea typeface="Aptos" panose="020B0004020202020204" pitchFamily="34" charset="0"/>
                <a:cs typeface="Times New Roman"/>
              </a:rPr>
              <a:t>MATLAB</a:t>
            </a:r>
            <a:r>
              <a:rPr lang="en-GB" b="1" kern="100" dirty="0">
                <a:latin typeface="Aptos"/>
                <a:ea typeface="Aptos" panose="020B0004020202020204" pitchFamily="34" charset="0"/>
                <a:cs typeface="Times New Roman"/>
              </a:rPr>
              <a:t> </a:t>
            </a:r>
            <a:r>
              <a:rPr lang="en-GB" b="1" kern="100" dirty="0" err="1">
                <a:latin typeface="Aptos"/>
                <a:ea typeface="Aptos" panose="020B0004020202020204" pitchFamily="34" charset="0"/>
                <a:cs typeface="Times New Roman"/>
              </a:rPr>
              <a:t>Simscape</a:t>
            </a:r>
            <a:r>
              <a:rPr lang="en-GB" b="1" kern="100" dirty="0">
                <a:latin typeface="Aptos"/>
                <a:ea typeface="Aptos" panose="020B0004020202020204" pitchFamily="34" charset="0"/>
                <a:cs typeface="Times New Roman"/>
              </a:rPr>
              <a:t> Plugin</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Export Model</a:t>
            </a:r>
          </a:p>
          <a:p>
            <a:pPr marL="285750"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Simscape Physical Model</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Joint Position Control</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PS- Simulink Signals</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Sinewave Control</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Custom Signal Control</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Simulation &amp; Video</a:t>
            </a: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0" name="DoF5_Demo">
            <a:hlinkClick r:id="" action="ppaction://media"/>
            <a:extLst>
              <a:ext uri="{FF2B5EF4-FFF2-40B4-BE49-F238E27FC236}">
                <a16:creationId xmlns:a16="http://schemas.microsoft.com/office/drawing/2014/main" id="{4A348419-0D66-2509-C4C0-AE340C330F7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351012" y="1060202"/>
            <a:ext cx="6677035" cy="4365237"/>
          </a:xfrm>
          <a:prstGeom prst="rect">
            <a:avLst/>
          </a:prstGeom>
        </p:spPr>
      </p:pic>
      <p:sp>
        <p:nvSpPr>
          <p:cNvPr id="3" name="TextBox 4">
            <a:extLst>
              <a:ext uri="{FF2B5EF4-FFF2-40B4-BE49-F238E27FC236}">
                <a16:creationId xmlns:a16="http://schemas.microsoft.com/office/drawing/2014/main" id="{7E84F088-90ED-64F8-9939-A50ABB2C8ACE}"/>
              </a:ext>
            </a:extLst>
          </p:cNvPr>
          <p:cNvSpPr txBox="1"/>
          <p:nvPr/>
        </p:nvSpPr>
        <p:spPr>
          <a:xfrm>
            <a:off x="7349067" y="5519204"/>
            <a:ext cx="2955970" cy="369332"/>
          </a:xfrm>
          <a:prstGeom prst="rect">
            <a:avLst/>
          </a:prstGeom>
          <a:no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dirty="0"/>
              <a:t>5 </a:t>
            </a:r>
            <a:r>
              <a:rPr lang="en-GB" b="1" dirty="0" err="1"/>
              <a:t>DoF</a:t>
            </a:r>
            <a:r>
              <a:rPr lang="en-GB" b="1" dirty="0"/>
              <a:t> Control Video</a:t>
            </a:r>
          </a:p>
        </p:txBody>
      </p:sp>
    </p:spTree>
    <p:extLst>
      <p:ext uri="{BB962C8B-B14F-4D97-AF65-F5344CB8AC3E}">
        <p14:creationId xmlns:p14="http://schemas.microsoft.com/office/powerpoint/2010/main" val="181658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3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47FF1923-AAC5-4214-50F7-4982E166E8DF}"/>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D51F41F-ECFB-CDB2-31B7-E8C5D420185C}"/>
              </a:ext>
            </a:extLst>
          </p:cNvPr>
          <p:cNvSpPr txBox="1"/>
          <p:nvPr/>
        </p:nvSpPr>
        <p:spPr>
          <a:xfrm>
            <a:off x="1727200" y="107214"/>
            <a:ext cx="6898640" cy="1437701"/>
          </a:xfrm>
          <a:prstGeom prst="rect">
            <a:avLst/>
          </a:prstGeom>
          <a:noFill/>
        </p:spPr>
        <p:txBody>
          <a:bodyPr wrap="square" lIns="91440" tIns="45720" rIns="91440" bIns="45720" anchor="t">
            <a:spAutoFit/>
          </a:bodyPr>
          <a:lstStyle/>
          <a:p>
            <a:pPr>
              <a:lnSpc>
                <a:spcPct val="115000"/>
              </a:lnSpc>
              <a:spcAft>
                <a:spcPts val="800"/>
              </a:spcAft>
            </a:pPr>
            <a:r>
              <a:rPr lang="en-GB" sz="3600" b="1" kern="100">
                <a:effectLst/>
                <a:latin typeface="Aptos"/>
                <a:ea typeface="Aptos" panose="020B0004020202020204" pitchFamily="34" charset="0"/>
                <a:cs typeface="Times New Roman"/>
              </a:rPr>
              <a:t>Inverse Kinematics</a:t>
            </a:r>
            <a:endParaRPr lang="en-GB" sz="3600" kern="100">
              <a:latin typeface="Aptos"/>
              <a:ea typeface="Aptos" panose="020B0004020202020204" pitchFamily="34" charset="0"/>
              <a:cs typeface="Times New Roman"/>
            </a:endParaRPr>
          </a:p>
          <a:p>
            <a:pPr>
              <a:lnSpc>
                <a:spcPct val="114999"/>
              </a:lnSpc>
              <a:spcAft>
                <a:spcPts val="800"/>
              </a:spcAft>
            </a:pPr>
            <a:r>
              <a:rPr lang="en-GB" sz="3600" b="1" kern="100" dirty="0">
                <a:latin typeface="Aptos"/>
                <a:ea typeface="Aptos" panose="020B0004020202020204" pitchFamily="34" charset="0"/>
                <a:cs typeface="Times New Roman"/>
              </a:rPr>
              <a:t> </a:t>
            </a:r>
            <a:r>
              <a:rPr lang="en-GB" sz="3600" b="1" kern="100" dirty="0">
                <a:effectLst/>
                <a:latin typeface="Aptos"/>
                <a:ea typeface="Aptos" panose="020B0004020202020204" pitchFamily="34" charset="0"/>
                <a:cs typeface="Times New Roman"/>
              </a:rPr>
              <a:t>Control</a:t>
            </a:r>
            <a:endParaRPr lang="en-GB" sz="3600" kern="100">
              <a:effectLst/>
              <a:latin typeface="Aptos"/>
              <a:ea typeface="Aptos" panose="020B0004020202020204" pitchFamily="34" charset="0"/>
              <a:cs typeface="Times New Roman"/>
            </a:endParaRPr>
          </a:p>
        </p:txBody>
      </p:sp>
      <p:sp>
        <p:nvSpPr>
          <p:cNvPr id="9" name="TextBox 8">
            <a:extLst>
              <a:ext uri="{FF2B5EF4-FFF2-40B4-BE49-F238E27FC236}">
                <a16:creationId xmlns:a16="http://schemas.microsoft.com/office/drawing/2014/main" id="{5E316429-2161-08D8-6BC6-E66C0C79C72D}"/>
              </a:ext>
            </a:extLst>
          </p:cNvPr>
          <p:cNvSpPr txBox="1"/>
          <p:nvPr/>
        </p:nvSpPr>
        <p:spPr>
          <a:xfrm>
            <a:off x="1727201" y="1402993"/>
            <a:ext cx="3196266" cy="5038495"/>
          </a:xfrm>
          <a:prstGeom prst="rect">
            <a:avLst/>
          </a:prstGeom>
          <a:noFill/>
        </p:spPr>
        <p:txBody>
          <a:bodyPr wrap="square" lIns="91440" tIns="45720" rIns="91440" bIns="45720" anchor="t">
            <a:spAutoFit/>
          </a:bodyPr>
          <a:lstStyle/>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Waypoints Defined (not Rotation)</a:t>
            </a:r>
          </a:p>
          <a:p>
            <a:pPr marL="742950" lvl="1" indent="-285750">
              <a:lnSpc>
                <a:spcPct val="115000"/>
              </a:lnSpc>
              <a:spcAft>
                <a:spcPts val="800"/>
              </a:spcAft>
              <a:buFont typeface="Arial" panose="020B0604020202020204" pitchFamily="34" charset="0"/>
              <a:buChar char="•"/>
            </a:pPr>
            <a:r>
              <a:rPr lang="en-GB" b="1" kern="100">
                <a:latin typeface="Aptos"/>
                <a:ea typeface="Aptos" panose="020B0004020202020204" pitchFamily="34" charset="0"/>
                <a:cs typeface="Times New Roman"/>
              </a:rPr>
              <a:t>Coord</a:t>
            </a:r>
            <a:r>
              <a:rPr lang="en-GB" b="1" kern="100" dirty="0">
                <a:latin typeface="Aptos"/>
                <a:ea typeface="Aptos" panose="020B0004020202020204" pitchFamily="34" charset="0"/>
                <a:cs typeface="Times New Roman"/>
              </a:rPr>
              <a:t> Conversion</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Inverse Kinematics Calculated</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Forward Kinematics Calculated for Error Signal</a:t>
            </a: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C1A761AD-2C03-37FB-F4F8-DF34081910CE}"/>
              </a:ext>
            </a:extLst>
          </p:cNvPr>
          <p:cNvPicPr>
            <a:picLocks noChangeAspect="1"/>
          </p:cNvPicPr>
          <p:nvPr/>
        </p:nvPicPr>
        <p:blipFill>
          <a:blip r:embed="rId3"/>
          <a:stretch>
            <a:fillRect/>
          </a:stretch>
        </p:blipFill>
        <p:spPr>
          <a:xfrm>
            <a:off x="1065076" y="4385100"/>
            <a:ext cx="10752080" cy="2062440"/>
          </a:xfrm>
          <a:prstGeom prst="rect">
            <a:avLst/>
          </a:prstGeom>
        </p:spPr>
      </p:pic>
      <p:pic>
        <p:nvPicPr>
          <p:cNvPr id="4" name="Picture 3" descr="A screenshot of a graph&#10;&#10;AI-generated content may be incorrect.">
            <a:extLst>
              <a:ext uri="{FF2B5EF4-FFF2-40B4-BE49-F238E27FC236}">
                <a16:creationId xmlns:a16="http://schemas.microsoft.com/office/drawing/2014/main" id="{CD831EE3-DA26-57CC-A4B2-4EF6C018E1A1}"/>
              </a:ext>
            </a:extLst>
          </p:cNvPr>
          <p:cNvPicPr>
            <a:picLocks noChangeAspect="1"/>
          </p:cNvPicPr>
          <p:nvPr/>
        </p:nvPicPr>
        <p:blipFill>
          <a:blip r:embed="rId4"/>
          <a:stretch>
            <a:fillRect/>
          </a:stretch>
        </p:blipFill>
        <p:spPr>
          <a:xfrm>
            <a:off x="5918544" y="121962"/>
            <a:ext cx="5909780" cy="4140338"/>
          </a:xfrm>
          <a:prstGeom prst="rect">
            <a:avLst/>
          </a:prstGeom>
        </p:spPr>
      </p:pic>
    </p:spTree>
    <p:extLst>
      <p:ext uri="{BB962C8B-B14F-4D97-AF65-F5344CB8AC3E}">
        <p14:creationId xmlns:p14="http://schemas.microsoft.com/office/powerpoint/2010/main" val="7571831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1CE12358-E117-3762-8D8D-FAD28A1967F1}"/>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1640FFA7-2DB2-F524-DEB6-8F08DBB056CE}"/>
              </a:ext>
            </a:extLst>
          </p:cNvPr>
          <p:cNvSpPr txBox="1"/>
          <p:nvPr/>
        </p:nvSpPr>
        <p:spPr>
          <a:xfrm>
            <a:off x="1727200" y="107214"/>
            <a:ext cx="7609840" cy="698012"/>
          </a:xfrm>
          <a:prstGeom prst="rect">
            <a:avLst/>
          </a:prstGeom>
          <a:noFill/>
        </p:spPr>
        <p:txBody>
          <a:bodyPr wrap="square" lIns="91440" tIns="45720" rIns="91440" bIns="45720" anchor="t">
            <a:spAutoFit/>
          </a:bodyPr>
          <a:lstStyle/>
          <a:p>
            <a:pPr>
              <a:lnSpc>
                <a:spcPct val="115000"/>
              </a:lnSpc>
              <a:spcAft>
                <a:spcPts val="800"/>
              </a:spcAft>
            </a:pPr>
            <a:r>
              <a:rPr lang="en-GB" sz="3600" b="1" kern="100" dirty="0">
                <a:latin typeface="Aptos"/>
                <a:ea typeface="Aptos" panose="020B0004020202020204" pitchFamily="34" charset="0"/>
                <a:cs typeface="Times New Roman"/>
              </a:rPr>
              <a:t>Trajectory </a:t>
            </a:r>
            <a:r>
              <a:rPr lang="en-GB" sz="3600" b="1" kern="100" dirty="0">
                <a:effectLst/>
                <a:latin typeface="Aptos"/>
                <a:ea typeface="Aptos" panose="020B0004020202020204" pitchFamily="34" charset="0"/>
                <a:cs typeface="Times New Roman"/>
              </a:rPr>
              <a:t>&amp; Jacobian</a:t>
            </a:r>
            <a:endParaRPr lang="en-GB" sz="3600" kern="100">
              <a:effectLst/>
              <a:latin typeface="Aptos"/>
              <a:ea typeface="Aptos" panose="020B0004020202020204" pitchFamily="34" charset="0"/>
              <a:cs typeface="Times New Roman"/>
            </a:endParaRPr>
          </a:p>
        </p:txBody>
      </p:sp>
      <p:sp>
        <p:nvSpPr>
          <p:cNvPr id="9" name="TextBox 8">
            <a:extLst>
              <a:ext uri="{FF2B5EF4-FFF2-40B4-BE49-F238E27FC236}">
                <a16:creationId xmlns:a16="http://schemas.microsoft.com/office/drawing/2014/main" id="{D2EE5516-D18C-4F8D-FD82-76D78A987D9A}"/>
              </a:ext>
            </a:extLst>
          </p:cNvPr>
          <p:cNvSpPr txBox="1"/>
          <p:nvPr/>
        </p:nvSpPr>
        <p:spPr>
          <a:xfrm>
            <a:off x="1533156" y="1177988"/>
            <a:ext cx="4210374" cy="4185441"/>
          </a:xfrm>
          <a:prstGeom prst="rect">
            <a:avLst/>
          </a:prstGeom>
          <a:noFill/>
        </p:spPr>
        <p:txBody>
          <a:bodyPr wrap="square" lIns="91440" tIns="45720" rIns="91440" bIns="45720" anchor="t">
            <a:spAutoFit/>
          </a:bodyPr>
          <a:lstStyle/>
          <a:p>
            <a:pPr marL="742950" lvl="1" indent="-285750">
              <a:lnSpc>
                <a:spcPct val="115000"/>
              </a:lnSpc>
              <a:spcAft>
                <a:spcPts val="800"/>
              </a:spcAft>
              <a:buFont typeface="Arial" panose="020B0604020202020204" pitchFamily="34" charset="0"/>
              <a:buChar char="•"/>
            </a:pPr>
            <a:r>
              <a:rPr lang="en-GB" b="1" kern="100" dirty="0">
                <a:latin typeface="Aptos"/>
                <a:ea typeface="Aptos" panose="020B0004020202020204" pitchFamily="34" charset="0"/>
                <a:cs typeface="Times New Roman"/>
              </a:rPr>
              <a:t>Waypoints Matrix Defined</a:t>
            </a:r>
            <a:endParaRPr lang="en-US"/>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Clock Supplied for Stepping</a:t>
            </a: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Trapezoidal Profile Calculated</a:t>
            </a:r>
          </a:p>
          <a:p>
            <a:pPr marL="742950" lvl="1" indent="-285750">
              <a:lnSpc>
                <a:spcPct val="115000"/>
              </a:lnSpc>
              <a:spcAft>
                <a:spcPts val="800"/>
              </a:spcAft>
              <a:buFont typeface="Arial" panose="020B0604020202020204" pitchFamily="34" charset="0"/>
              <a:buChar char="•"/>
            </a:pPr>
            <a:r>
              <a:rPr lang="en-GB" b="1" kern="100">
                <a:latin typeface="Aptos"/>
                <a:ea typeface="Aptos" panose="020B0004020202020204" pitchFamily="34" charset="0"/>
                <a:cs typeface="Times New Roman"/>
              </a:rPr>
              <a:t>Inverse Kinematics Calculated</a:t>
            </a:r>
          </a:p>
          <a:p>
            <a:pPr lvl="1">
              <a:lnSpc>
                <a:spcPct val="115000"/>
              </a:lnSpc>
              <a:spcAft>
                <a:spcPts val="800"/>
              </a:spcAft>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E9837BB1-90EF-98C0-E197-536CA9C84787}"/>
              </a:ext>
            </a:extLst>
          </p:cNvPr>
          <p:cNvPicPr>
            <a:picLocks noChangeAspect="1"/>
          </p:cNvPicPr>
          <p:nvPr/>
        </p:nvPicPr>
        <p:blipFill>
          <a:blip r:embed="rId3"/>
          <a:stretch>
            <a:fillRect/>
          </a:stretch>
        </p:blipFill>
        <p:spPr>
          <a:xfrm>
            <a:off x="791844" y="3530600"/>
            <a:ext cx="11131615" cy="3114040"/>
          </a:xfrm>
          <a:prstGeom prst="rect">
            <a:avLst/>
          </a:prstGeom>
        </p:spPr>
      </p:pic>
      <p:sp>
        <p:nvSpPr>
          <p:cNvPr id="2" name="TextBox 1">
            <a:extLst>
              <a:ext uri="{FF2B5EF4-FFF2-40B4-BE49-F238E27FC236}">
                <a16:creationId xmlns:a16="http://schemas.microsoft.com/office/drawing/2014/main" id="{BFB0DB11-A5CD-1214-9BE2-2F86ACBC08F1}"/>
              </a:ext>
            </a:extLst>
          </p:cNvPr>
          <p:cNvSpPr txBox="1"/>
          <p:nvPr/>
        </p:nvSpPr>
        <p:spPr>
          <a:xfrm>
            <a:off x="6193760" y="805849"/>
            <a:ext cx="4210374" cy="4082849"/>
          </a:xfrm>
          <a:prstGeom prst="rect">
            <a:avLst/>
          </a:prstGeom>
          <a:noFill/>
        </p:spPr>
        <p:txBody>
          <a:bodyPr wrap="square" lIns="91440" tIns="45720" rIns="91440" bIns="45720" anchor="t">
            <a:spAutoFit/>
          </a:bodyPr>
          <a:lstStyle/>
          <a:p>
            <a:pPr lvl="1">
              <a:lnSpc>
                <a:spcPct val="115000"/>
              </a:lnSpc>
              <a:spcAft>
                <a:spcPts val="800"/>
              </a:spcAft>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Forward Kinematics Calculated for Error</a:t>
            </a:r>
          </a:p>
          <a:p>
            <a:pPr marL="742950" lvl="1" indent="-285750">
              <a:lnSpc>
                <a:spcPct val="114999"/>
              </a:lnSpc>
              <a:spcAft>
                <a:spcPts val="800"/>
              </a:spcAft>
              <a:buFont typeface="Arial" panose="020B0604020202020204" pitchFamily="34" charset="0"/>
              <a:buChar char="•"/>
            </a:pPr>
            <a:r>
              <a:rPr lang="en-GB" b="1" kern="100">
                <a:latin typeface="Aptos"/>
                <a:ea typeface="Aptos" panose="020B0004020202020204" pitchFamily="34" charset="0"/>
                <a:cs typeface="Times New Roman"/>
              </a:rPr>
              <a:t>Joint Velocity Added</a:t>
            </a:r>
            <a:endParaRPr lang="en-GB" b="1" kern="100" dirty="0">
              <a:latin typeface="Aptos"/>
              <a:ea typeface="Aptos" panose="020B0004020202020204" pitchFamily="34" charset="0"/>
              <a:cs typeface="Times New Roman"/>
            </a:endParaRPr>
          </a:p>
          <a:p>
            <a:pPr marL="742950" lvl="1" indent="-285750">
              <a:lnSpc>
                <a:spcPct val="115000"/>
              </a:lnSpc>
              <a:spcAft>
                <a:spcPts val="800"/>
              </a:spcAft>
              <a:buFont typeface="Arial" panose="020B0604020202020204" pitchFamily="34" charset="0"/>
              <a:buChar char="•"/>
            </a:pPr>
            <a:r>
              <a:rPr lang="en-GB" b="1" kern="100" dirty="0">
                <a:latin typeface="Aptos" panose="020B0004020202020204" pitchFamily="34" charset="0"/>
                <a:ea typeface="Aptos" panose="020B0004020202020204" pitchFamily="34" charset="0"/>
                <a:cs typeface="Times New Roman" panose="02020603050405020304" pitchFamily="18" charset="0"/>
              </a:rPr>
              <a:t>Feed Back Controller Trialled</a:t>
            </a: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b="1" kern="100" dirty="0">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Font typeface="Arial" panose="020B0604020202020204" pitchFamily="34" charset="0"/>
              <a:buChar char="•"/>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275503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6D00A7-3B75-A53C-AA14-31A646241D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542B42-8684-B55C-D48F-DA2757B6DD8E}"/>
              </a:ext>
            </a:extLst>
          </p:cNvPr>
          <p:cNvSpPr>
            <a:spLocks noGrp="1"/>
          </p:cNvSpPr>
          <p:nvPr>
            <p:ph type="title"/>
          </p:nvPr>
        </p:nvSpPr>
        <p:spPr>
          <a:xfrm>
            <a:off x="5072725" y="481349"/>
            <a:ext cx="6025353" cy="1906469"/>
          </a:xfrm>
        </p:spPr>
        <p:txBody>
          <a:bodyPr vert="horz" lIns="91440" tIns="45720" rIns="91440" bIns="45720" rtlCol="0" anchor="t">
            <a:normAutofit fontScale="90000"/>
          </a:bodyPr>
          <a:lstStyle/>
          <a:p>
            <a:pPr algn="l"/>
            <a:r>
              <a:rPr lang="en-US" sz="7200"/>
              <a:t>Procurement Overview</a:t>
            </a:r>
            <a:br>
              <a:rPr lang="en-US" sz="7200"/>
            </a:br>
            <a:br>
              <a:rPr lang="en-US" sz="7200"/>
            </a:br>
            <a:endParaRPr lang="en-US" sz="7200"/>
          </a:p>
        </p:txBody>
      </p:sp>
      <p:pic>
        <p:nvPicPr>
          <p:cNvPr id="4" name="Picture 3" descr="Claw building a card house">
            <a:extLst>
              <a:ext uri="{FF2B5EF4-FFF2-40B4-BE49-F238E27FC236}">
                <a16:creationId xmlns:a16="http://schemas.microsoft.com/office/drawing/2014/main" id="{D27D63F8-4E9F-A945-99D8-0BBE3F339464}"/>
              </a:ext>
            </a:extLst>
          </p:cNvPr>
          <p:cNvPicPr>
            <a:picLocks noChangeAspect="1"/>
          </p:cNvPicPr>
          <p:nvPr/>
        </p:nvPicPr>
        <p:blipFill>
          <a:blip r:embed="rId2"/>
          <a:srcRect l="11505" r="-7" b="-7"/>
          <a:stretch>
            <a:fillRect/>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spTree>
    <p:extLst>
      <p:ext uri="{BB962C8B-B14F-4D97-AF65-F5344CB8AC3E}">
        <p14:creationId xmlns:p14="http://schemas.microsoft.com/office/powerpoint/2010/main" val="18650339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DEBF066-A1AA-6361-EB7A-384A132489EC}"/>
              </a:ext>
            </a:extLst>
          </p:cNvPr>
          <p:cNvSpPr txBox="1"/>
          <p:nvPr/>
        </p:nvSpPr>
        <p:spPr>
          <a:xfrm>
            <a:off x="1914559" y="336789"/>
            <a:ext cx="2812387" cy="61817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3600">
                <a:latin typeface="Calibri"/>
                <a:ea typeface="Calibri"/>
                <a:cs typeface="Calibri"/>
              </a:rPr>
              <a:t>Procurement Aims and Targets</a:t>
            </a:r>
          </a:p>
          <a:p>
            <a:pPr defTabSz="457200">
              <a:spcBef>
                <a:spcPct val="20000"/>
              </a:spcBef>
              <a:spcAft>
                <a:spcPts val="600"/>
              </a:spcAft>
              <a:buClr>
                <a:schemeClr val="accent1">
                  <a:lumMod val="75000"/>
                </a:schemeClr>
              </a:buClr>
              <a:buSzPct val="145000"/>
              <a:buFont typeface="Arial"/>
              <a:buChar char="•"/>
            </a:pPr>
            <a:endParaRPr lang="en-US" sz="1200">
              <a:latin typeface="Calibri"/>
              <a:ea typeface="Calibri"/>
              <a:cs typeface="Calibri"/>
            </a:endParaRPr>
          </a:p>
          <a:p>
            <a:pPr defTabSz="457200">
              <a:spcBef>
                <a:spcPct val="20000"/>
              </a:spcBef>
              <a:spcAft>
                <a:spcPts val="600"/>
              </a:spcAft>
              <a:buClr>
                <a:schemeClr val="accent1">
                  <a:lumMod val="75000"/>
                </a:schemeClr>
              </a:buClr>
              <a:buSzPct val="145000"/>
            </a:pPr>
            <a:r>
              <a:rPr lang="en-US" sz="2400">
                <a:latin typeface="Calibri"/>
                <a:ea typeface="Calibri"/>
                <a:cs typeface="Calibri"/>
              </a:rPr>
              <a:t>At the beginning of the project, targets were set for what was needed to be achieved for procurement to ensure the robot was operational to standard and within a reasonable cost</a:t>
            </a:r>
          </a:p>
        </p:txBody>
      </p:sp>
      <p:graphicFrame>
        <p:nvGraphicFramePr>
          <p:cNvPr id="5" name="Table 4">
            <a:extLst>
              <a:ext uri="{FF2B5EF4-FFF2-40B4-BE49-F238E27FC236}">
                <a16:creationId xmlns:a16="http://schemas.microsoft.com/office/drawing/2014/main" id="{87FE17EA-F008-9F73-54BB-A26F492C4D03}"/>
              </a:ext>
            </a:extLst>
          </p:cNvPr>
          <p:cNvGraphicFramePr>
            <a:graphicFrameLocks noGrp="1"/>
          </p:cNvGraphicFramePr>
          <p:nvPr>
            <p:extLst>
              <p:ext uri="{D42A27DB-BD31-4B8C-83A1-F6EECF244321}">
                <p14:modId xmlns:p14="http://schemas.microsoft.com/office/powerpoint/2010/main" val="3971658319"/>
              </p:ext>
            </p:extLst>
          </p:nvPr>
        </p:nvGraphicFramePr>
        <p:xfrm>
          <a:off x="4919179" y="894529"/>
          <a:ext cx="6237360" cy="5064137"/>
        </p:xfrm>
        <a:graphic>
          <a:graphicData uri="http://schemas.openxmlformats.org/drawingml/2006/table">
            <a:tbl>
              <a:tblPr firstRow="1" firstCol="1" bandRow="1">
                <a:tableStyleId>{D113A9D2-9D6B-4929-AA2D-F23B5EE8CBE7}</a:tableStyleId>
              </a:tblPr>
              <a:tblGrid>
                <a:gridCol w="2871900">
                  <a:extLst>
                    <a:ext uri="{9D8B030D-6E8A-4147-A177-3AD203B41FA5}">
                      <a16:colId xmlns:a16="http://schemas.microsoft.com/office/drawing/2014/main" val="1912681724"/>
                    </a:ext>
                  </a:extLst>
                </a:gridCol>
                <a:gridCol w="3365460">
                  <a:extLst>
                    <a:ext uri="{9D8B030D-6E8A-4147-A177-3AD203B41FA5}">
                      <a16:colId xmlns:a16="http://schemas.microsoft.com/office/drawing/2014/main" val="4007095796"/>
                    </a:ext>
                  </a:extLst>
                </a:gridCol>
              </a:tblGrid>
              <a:tr h="384079">
                <a:tc>
                  <a:txBody>
                    <a:bodyPr/>
                    <a:lstStyle/>
                    <a:p>
                      <a:pPr>
                        <a:buNone/>
                      </a:pPr>
                      <a:r>
                        <a:rPr lang="en-GB" sz="2200">
                          <a:solidFill>
                            <a:schemeClr val="tx1"/>
                          </a:solidFill>
                          <a:effectLst/>
                        </a:rPr>
                        <a:t>Aims and Targets</a:t>
                      </a:r>
                    </a:p>
                  </a:txBody>
                  <a:tcPr marL="83149" marR="83149" marT="0" marB="0"/>
                </a:tc>
                <a:tc>
                  <a:txBody>
                    <a:bodyPr/>
                    <a:lstStyle/>
                    <a:p>
                      <a:pPr>
                        <a:buNone/>
                      </a:pPr>
                      <a:r>
                        <a:rPr lang="en-GB" sz="2200">
                          <a:solidFill>
                            <a:schemeClr val="tx1"/>
                          </a:solidFill>
                          <a:effectLst/>
                        </a:rPr>
                        <a:t>Detail</a:t>
                      </a:r>
                    </a:p>
                  </a:txBody>
                  <a:tcPr marL="83149" marR="83149" marT="0" marB="0"/>
                </a:tc>
                <a:extLst>
                  <a:ext uri="{0D108BD9-81ED-4DB2-BD59-A6C34878D82A}">
                    <a16:rowId xmlns:a16="http://schemas.microsoft.com/office/drawing/2014/main" val="495612764"/>
                  </a:ext>
                </a:extLst>
              </a:tr>
              <a:tr h="384079">
                <a:tc>
                  <a:txBody>
                    <a:bodyPr/>
                    <a:lstStyle/>
                    <a:p>
                      <a:pPr>
                        <a:buNone/>
                      </a:pPr>
                      <a:r>
                        <a:rPr lang="en-GB" sz="2200">
                          <a:solidFill>
                            <a:schemeClr val="bg1"/>
                          </a:solidFill>
                          <a:effectLst/>
                        </a:rPr>
                        <a:t>Affordable for SMEs</a:t>
                      </a:r>
                    </a:p>
                  </a:txBody>
                  <a:tcPr marL="83149" marR="83149" marT="0" marB="0"/>
                </a:tc>
                <a:tc>
                  <a:txBody>
                    <a:bodyPr/>
                    <a:lstStyle/>
                    <a:p>
                      <a:pPr>
                        <a:buNone/>
                      </a:pPr>
                      <a:r>
                        <a:rPr lang="en-GB" sz="2200">
                          <a:solidFill>
                            <a:schemeClr val="bg1"/>
                          </a:solidFill>
                          <a:effectLst/>
                        </a:rPr>
                        <a:t>~£30k</a:t>
                      </a:r>
                    </a:p>
                  </a:txBody>
                  <a:tcPr marL="83149" marR="83149" marT="0" marB="0"/>
                </a:tc>
                <a:extLst>
                  <a:ext uri="{0D108BD9-81ED-4DB2-BD59-A6C34878D82A}">
                    <a16:rowId xmlns:a16="http://schemas.microsoft.com/office/drawing/2014/main" val="1581865676"/>
                  </a:ext>
                </a:extLst>
              </a:tr>
              <a:tr h="725084">
                <a:tc>
                  <a:txBody>
                    <a:bodyPr/>
                    <a:lstStyle/>
                    <a:p>
                      <a:pPr>
                        <a:buNone/>
                      </a:pPr>
                      <a:r>
                        <a:rPr lang="en-GB" sz="2200">
                          <a:solidFill>
                            <a:schemeClr val="bg1"/>
                          </a:solidFill>
                          <a:effectLst/>
                        </a:rPr>
                        <a:t>Payload mirrored of human</a:t>
                      </a:r>
                    </a:p>
                  </a:txBody>
                  <a:tcPr marL="83149" marR="83149" marT="0" marB="0"/>
                </a:tc>
                <a:tc>
                  <a:txBody>
                    <a:bodyPr/>
                    <a:lstStyle/>
                    <a:p>
                      <a:pPr>
                        <a:buNone/>
                      </a:pPr>
                      <a:r>
                        <a:rPr lang="en-GB" sz="2200">
                          <a:solidFill>
                            <a:schemeClr val="bg1"/>
                          </a:solidFill>
                          <a:effectLst/>
                        </a:rPr>
                        <a:t>~25kg</a:t>
                      </a:r>
                    </a:p>
                  </a:txBody>
                  <a:tcPr marL="83149" marR="83149" marT="0" marB="0"/>
                </a:tc>
                <a:extLst>
                  <a:ext uri="{0D108BD9-81ED-4DB2-BD59-A6C34878D82A}">
                    <a16:rowId xmlns:a16="http://schemas.microsoft.com/office/drawing/2014/main" val="1368917812"/>
                  </a:ext>
                </a:extLst>
              </a:tr>
              <a:tr h="725084">
                <a:tc>
                  <a:txBody>
                    <a:bodyPr/>
                    <a:lstStyle/>
                    <a:p>
                      <a:pPr>
                        <a:buNone/>
                      </a:pPr>
                      <a:r>
                        <a:rPr lang="en-GB" sz="2200">
                          <a:solidFill>
                            <a:schemeClr val="bg1"/>
                          </a:solidFill>
                          <a:effectLst/>
                        </a:rPr>
                        <a:t>Easily programmable</a:t>
                      </a:r>
                    </a:p>
                  </a:txBody>
                  <a:tcPr marL="83149" marR="83149" marT="0" marB="0"/>
                </a:tc>
                <a:tc>
                  <a:txBody>
                    <a:bodyPr/>
                    <a:lstStyle/>
                    <a:p>
                      <a:pPr>
                        <a:buNone/>
                      </a:pPr>
                      <a:r>
                        <a:rPr lang="en-GB" sz="2200">
                          <a:solidFill>
                            <a:schemeClr val="bg1"/>
                          </a:solidFill>
                          <a:effectLst/>
                        </a:rPr>
                        <a:t>Lead through or joystick controlled</a:t>
                      </a:r>
                    </a:p>
                  </a:txBody>
                  <a:tcPr marL="83149" marR="83149" marT="0" marB="0"/>
                </a:tc>
                <a:extLst>
                  <a:ext uri="{0D108BD9-81ED-4DB2-BD59-A6C34878D82A}">
                    <a16:rowId xmlns:a16="http://schemas.microsoft.com/office/drawing/2014/main" val="3315778200"/>
                  </a:ext>
                </a:extLst>
              </a:tr>
              <a:tr h="1066088">
                <a:tc>
                  <a:txBody>
                    <a:bodyPr/>
                    <a:lstStyle/>
                    <a:p>
                      <a:pPr>
                        <a:buNone/>
                      </a:pPr>
                      <a:r>
                        <a:rPr lang="en-GB" sz="2200">
                          <a:solidFill>
                            <a:schemeClr val="bg1"/>
                          </a:solidFill>
                          <a:effectLst/>
                        </a:rPr>
                        <a:t>Off the shelf parts</a:t>
                      </a:r>
                    </a:p>
                  </a:txBody>
                  <a:tcPr marL="83149" marR="83149" marT="0" marB="0"/>
                </a:tc>
                <a:tc>
                  <a:txBody>
                    <a:bodyPr/>
                    <a:lstStyle/>
                    <a:p>
                      <a:pPr>
                        <a:buNone/>
                      </a:pPr>
                      <a:r>
                        <a:rPr lang="en-GB" sz="2200">
                          <a:solidFill>
                            <a:schemeClr val="bg1"/>
                          </a:solidFill>
                          <a:effectLst/>
                        </a:rPr>
                        <a:t>Easily obtainable by customer for maintenance</a:t>
                      </a:r>
                    </a:p>
                  </a:txBody>
                  <a:tcPr marL="83149" marR="83149" marT="0" marB="0"/>
                </a:tc>
                <a:extLst>
                  <a:ext uri="{0D108BD9-81ED-4DB2-BD59-A6C34878D82A}">
                    <a16:rowId xmlns:a16="http://schemas.microsoft.com/office/drawing/2014/main" val="3933696880"/>
                  </a:ext>
                </a:extLst>
              </a:tr>
              <a:tr h="384079">
                <a:tc>
                  <a:txBody>
                    <a:bodyPr/>
                    <a:lstStyle/>
                    <a:p>
                      <a:pPr>
                        <a:buNone/>
                      </a:pPr>
                      <a:r>
                        <a:rPr lang="en-GB" sz="2200">
                          <a:solidFill>
                            <a:schemeClr val="bg1"/>
                          </a:solidFill>
                          <a:effectLst/>
                        </a:rPr>
                        <a:t>Reach</a:t>
                      </a:r>
                    </a:p>
                  </a:txBody>
                  <a:tcPr marL="83149" marR="83149" marT="0" marB="0"/>
                </a:tc>
                <a:tc>
                  <a:txBody>
                    <a:bodyPr/>
                    <a:lstStyle/>
                    <a:p>
                      <a:pPr>
                        <a:buNone/>
                      </a:pPr>
                      <a:r>
                        <a:rPr lang="en-GB" sz="2200">
                          <a:solidFill>
                            <a:schemeClr val="bg1"/>
                          </a:solidFill>
                          <a:effectLst/>
                        </a:rPr>
                        <a:t>~1.5m-2m</a:t>
                      </a:r>
                    </a:p>
                  </a:txBody>
                  <a:tcPr marL="83149" marR="83149" marT="0" marB="0"/>
                </a:tc>
                <a:extLst>
                  <a:ext uri="{0D108BD9-81ED-4DB2-BD59-A6C34878D82A}">
                    <a16:rowId xmlns:a16="http://schemas.microsoft.com/office/drawing/2014/main" val="592214237"/>
                  </a:ext>
                </a:extLst>
              </a:tr>
              <a:tr h="725084">
                <a:tc>
                  <a:txBody>
                    <a:bodyPr/>
                    <a:lstStyle/>
                    <a:p>
                      <a:pPr>
                        <a:buNone/>
                        <a:tabLst>
                          <a:tab pos="1912620" algn="l"/>
                        </a:tabLst>
                      </a:pPr>
                      <a:r>
                        <a:rPr lang="en-GB" sz="2200">
                          <a:solidFill>
                            <a:schemeClr val="bg1"/>
                          </a:solidFill>
                          <a:effectLst/>
                        </a:rPr>
                        <a:t>Conforms to standards	</a:t>
                      </a:r>
                    </a:p>
                  </a:txBody>
                  <a:tcPr marL="83149" marR="83149" marT="0" marB="0"/>
                </a:tc>
                <a:tc>
                  <a:txBody>
                    <a:bodyPr/>
                    <a:lstStyle/>
                    <a:p>
                      <a:pPr>
                        <a:buNone/>
                      </a:pPr>
                      <a:r>
                        <a:rPr lang="en-GB" sz="2200">
                          <a:solidFill>
                            <a:schemeClr val="bg1"/>
                          </a:solidFill>
                          <a:effectLst/>
                        </a:rPr>
                        <a:t>ISO10218 and ISO9409</a:t>
                      </a:r>
                    </a:p>
                  </a:txBody>
                  <a:tcPr marL="83149" marR="83149" marT="0" marB="0"/>
                </a:tc>
                <a:extLst>
                  <a:ext uri="{0D108BD9-81ED-4DB2-BD59-A6C34878D82A}">
                    <a16:rowId xmlns:a16="http://schemas.microsoft.com/office/drawing/2014/main" val="1034037668"/>
                  </a:ext>
                </a:extLst>
              </a:tr>
              <a:tr h="511968">
                <a:tc>
                  <a:txBody>
                    <a:bodyPr/>
                    <a:lstStyle/>
                    <a:p>
                      <a:pPr lvl="0">
                        <a:buNone/>
                      </a:pPr>
                      <a:r>
                        <a:rPr lang="en-GB" sz="2200">
                          <a:solidFill>
                            <a:schemeClr val="bg1"/>
                          </a:solidFill>
                          <a:effectLst/>
                        </a:rPr>
                        <a:t>Sustainability </a:t>
                      </a:r>
                    </a:p>
                  </a:txBody>
                  <a:tcPr marL="83148" marR="83148" marT="0" marB="0"/>
                </a:tc>
                <a:tc>
                  <a:txBody>
                    <a:bodyPr/>
                    <a:lstStyle/>
                    <a:p>
                      <a:pPr lvl="0">
                        <a:buNone/>
                      </a:pPr>
                      <a:r>
                        <a:rPr lang="en-GB" sz="2200">
                          <a:solidFill>
                            <a:schemeClr val="bg1"/>
                          </a:solidFill>
                          <a:effectLst/>
                        </a:rPr>
                        <a:t>Minimise transport and carbon emissions</a:t>
                      </a:r>
                    </a:p>
                  </a:txBody>
                  <a:tcPr marL="83148" marR="83148" marT="0" marB="0"/>
                </a:tc>
                <a:extLst>
                  <a:ext uri="{0D108BD9-81ED-4DB2-BD59-A6C34878D82A}">
                    <a16:rowId xmlns:a16="http://schemas.microsoft.com/office/drawing/2014/main" val="3563928938"/>
                  </a:ext>
                </a:extLst>
              </a:tr>
            </a:tbl>
          </a:graphicData>
        </a:graphic>
      </p:graphicFrame>
    </p:spTree>
    <p:extLst>
      <p:ext uri="{BB962C8B-B14F-4D97-AF65-F5344CB8AC3E}">
        <p14:creationId xmlns:p14="http://schemas.microsoft.com/office/powerpoint/2010/main" val="2291745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1C3B8E5B-7B19-23C4-B75E-2647CA76E263}"/>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B0D22277-E869-3403-701E-C47DCAD6B3BC}"/>
              </a:ext>
            </a:extLst>
          </p:cNvPr>
          <p:cNvSpPr txBox="1"/>
          <p:nvPr/>
        </p:nvSpPr>
        <p:spPr>
          <a:xfrm>
            <a:off x="1425234" y="1241224"/>
            <a:ext cx="2921924" cy="19573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3600">
                <a:latin typeface="Calibri"/>
                <a:ea typeface="Calibri"/>
                <a:cs typeface="Calibri"/>
              </a:rPr>
              <a:t>Cost vs Performance</a:t>
            </a:r>
          </a:p>
          <a:p>
            <a:pPr defTabSz="457200">
              <a:spcBef>
                <a:spcPct val="20000"/>
              </a:spcBef>
              <a:spcAft>
                <a:spcPts val="600"/>
              </a:spcAft>
            </a:pPr>
            <a:endParaRPr lang="en-US">
              <a:latin typeface="Calibri"/>
              <a:ea typeface="Calibri"/>
              <a:cs typeface="Calibri"/>
            </a:endParaRPr>
          </a:p>
          <a:p>
            <a:pPr defTabSz="457200">
              <a:spcBef>
                <a:spcPct val="20000"/>
              </a:spcBef>
              <a:spcAft>
                <a:spcPts val="600"/>
              </a:spcAft>
              <a:buClr>
                <a:srgbClr val="30ACEC">
                  <a:lumMod val="75000"/>
                </a:srgbClr>
              </a:buClr>
              <a:buSzPct val="145000"/>
              <a:buFont typeface="Arial"/>
              <a:buChar char="•"/>
            </a:pPr>
            <a:endParaRPr lang="en-US"/>
          </a:p>
          <a:p>
            <a:pPr defTabSz="457200">
              <a:spcBef>
                <a:spcPct val="20000"/>
              </a:spcBef>
              <a:spcAft>
                <a:spcPts val="600"/>
              </a:spcAft>
              <a:buClr>
                <a:schemeClr val="accent1">
                  <a:lumMod val="75000"/>
                </a:schemeClr>
              </a:buClr>
              <a:buSzPct val="145000"/>
              <a:buFont typeface="Arial"/>
              <a:buChar char="•"/>
            </a:pPr>
            <a:endParaRPr lang="en-US"/>
          </a:p>
        </p:txBody>
      </p:sp>
      <p:sp>
        <p:nvSpPr>
          <p:cNvPr id="6" name="TextBox 5">
            <a:extLst>
              <a:ext uri="{FF2B5EF4-FFF2-40B4-BE49-F238E27FC236}">
                <a16:creationId xmlns:a16="http://schemas.microsoft.com/office/drawing/2014/main" id="{B9AEDBD2-6D73-A5B2-1F48-1CC2BBC69DED}"/>
              </a:ext>
            </a:extLst>
          </p:cNvPr>
          <p:cNvSpPr txBox="1"/>
          <p:nvPr/>
        </p:nvSpPr>
        <p:spPr>
          <a:xfrm>
            <a:off x="8707095" y="3398634"/>
            <a:ext cx="3160049" cy="26908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3600" err="1">
                <a:latin typeface="Calibri"/>
                <a:ea typeface="Calibri"/>
                <a:cs typeface="Calibri"/>
              </a:rPr>
              <a:t>Standardisation</a:t>
            </a:r>
            <a:r>
              <a:rPr lang="en-US" sz="3600">
                <a:latin typeface="Calibri"/>
                <a:ea typeface="Calibri"/>
                <a:cs typeface="Calibri"/>
              </a:rPr>
              <a:t> Strategy</a:t>
            </a:r>
          </a:p>
          <a:p>
            <a:pPr defTabSz="457200">
              <a:spcBef>
                <a:spcPct val="20000"/>
              </a:spcBef>
              <a:spcAft>
                <a:spcPts val="600"/>
              </a:spcAft>
            </a:pPr>
            <a:endParaRPr lang="en-US">
              <a:latin typeface="Calibri"/>
              <a:ea typeface="Calibri"/>
              <a:cs typeface="Calibri"/>
            </a:endParaRPr>
          </a:p>
          <a:p>
            <a:pPr defTabSz="457200">
              <a:spcBef>
                <a:spcPct val="20000"/>
              </a:spcBef>
              <a:spcAft>
                <a:spcPts val="600"/>
              </a:spcAft>
            </a:pPr>
            <a:endParaRPr lang="en-US" sz="2400">
              <a:latin typeface="Calibri"/>
              <a:ea typeface="Calibri"/>
              <a:cs typeface="Calibri"/>
            </a:endParaRPr>
          </a:p>
          <a:p>
            <a:pPr defTabSz="457200">
              <a:spcBef>
                <a:spcPct val="20000"/>
              </a:spcBef>
              <a:spcAft>
                <a:spcPts val="600"/>
              </a:spcAft>
              <a:buClr>
                <a:schemeClr val="accent1">
                  <a:lumMod val="75000"/>
                </a:schemeClr>
              </a:buClr>
              <a:buSzPct val="145000"/>
              <a:buFont typeface="Arial"/>
              <a:buChar char="•"/>
            </a:pPr>
            <a:endParaRPr lang="en-US"/>
          </a:p>
          <a:p>
            <a:pPr defTabSz="457200">
              <a:spcBef>
                <a:spcPct val="20000"/>
              </a:spcBef>
              <a:spcAft>
                <a:spcPts val="600"/>
              </a:spcAft>
              <a:buClr>
                <a:schemeClr val="accent1">
                  <a:lumMod val="75000"/>
                </a:schemeClr>
              </a:buClr>
              <a:buSzPct val="145000"/>
              <a:buFont typeface="Arial"/>
              <a:buChar char="•"/>
            </a:pPr>
            <a:endParaRPr lang="en-US"/>
          </a:p>
        </p:txBody>
      </p:sp>
      <p:sp>
        <p:nvSpPr>
          <p:cNvPr id="9" name="TextBox 8">
            <a:extLst>
              <a:ext uri="{FF2B5EF4-FFF2-40B4-BE49-F238E27FC236}">
                <a16:creationId xmlns:a16="http://schemas.microsoft.com/office/drawing/2014/main" id="{6EC10AED-B3CD-1C37-09CF-87121F2E21BD}"/>
              </a:ext>
            </a:extLst>
          </p:cNvPr>
          <p:cNvSpPr txBox="1"/>
          <p:nvPr/>
        </p:nvSpPr>
        <p:spPr>
          <a:xfrm>
            <a:off x="4348163" y="1109661"/>
            <a:ext cx="562213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a:cs typeface="Calibri"/>
              </a:rPr>
              <a:t>Cost v performance is a tool to evaluate whether a higher cost will equal better quality and performance, but more importantly whether this will add equal value to your product </a:t>
            </a:r>
            <a:r>
              <a:rPr lang="en-US" sz="1100">
                <a:latin typeface="Aptos"/>
                <a:ea typeface="Calibri"/>
                <a:cs typeface="Calibri"/>
              </a:rPr>
              <a:t>(Farooq et al., 2017)</a:t>
            </a:r>
            <a:r>
              <a:rPr lang="en-US" sz="2400">
                <a:latin typeface="Calibri"/>
                <a:ea typeface="Calibri"/>
                <a:cs typeface="Calibri"/>
              </a:rPr>
              <a:t>. </a:t>
            </a:r>
            <a:endParaRPr lang="en-GB" sz="2400">
              <a:latin typeface="Calibri"/>
              <a:ea typeface="Calibri"/>
              <a:cs typeface="Calibri"/>
            </a:endParaRPr>
          </a:p>
          <a:p>
            <a:pPr algn="l"/>
            <a:endParaRPr lang="en-GB"/>
          </a:p>
        </p:txBody>
      </p:sp>
      <p:sp>
        <p:nvSpPr>
          <p:cNvPr id="11" name="TextBox 10">
            <a:extLst>
              <a:ext uri="{FF2B5EF4-FFF2-40B4-BE49-F238E27FC236}">
                <a16:creationId xmlns:a16="http://schemas.microsoft.com/office/drawing/2014/main" id="{A3244F35-09CE-6758-C0C8-C9ED3D82CB7F}"/>
              </a:ext>
            </a:extLst>
          </p:cNvPr>
          <p:cNvSpPr txBox="1"/>
          <p:nvPr/>
        </p:nvSpPr>
        <p:spPr>
          <a:xfrm>
            <a:off x="2290762" y="3400425"/>
            <a:ext cx="641746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a:cs typeface="Calibri"/>
              </a:rPr>
              <a:t>With maintainability being such a crucial factor for this project, ensuring repair parts are readily available for customers post purchasing is essential. Meaning where possible all parts on the robot are off the shelf, </a:t>
            </a:r>
            <a:r>
              <a:rPr lang="en-US" sz="2400" err="1">
                <a:latin typeface="Calibri"/>
                <a:ea typeface="Calibri"/>
                <a:cs typeface="Calibri"/>
              </a:rPr>
              <a:t>standardised</a:t>
            </a:r>
            <a:r>
              <a:rPr lang="en-US" sz="2400">
                <a:latin typeface="Calibri"/>
                <a:ea typeface="Calibri"/>
                <a:cs typeface="Calibri"/>
              </a:rPr>
              <a:t> components.</a:t>
            </a:r>
            <a:endParaRPr lang="en-US" sz="2400"/>
          </a:p>
        </p:txBody>
      </p:sp>
    </p:spTree>
    <p:extLst>
      <p:ext uri="{BB962C8B-B14F-4D97-AF65-F5344CB8AC3E}">
        <p14:creationId xmlns:p14="http://schemas.microsoft.com/office/powerpoint/2010/main" val="26659233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BE005670-174E-663A-E236-DAB1D4C7FD05}"/>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B6793817-5045-A275-56B4-BED1A14A66F9}"/>
              </a:ext>
            </a:extLst>
          </p:cNvPr>
          <p:cNvSpPr txBox="1"/>
          <p:nvPr/>
        </p:nvSpPr>
        <p:spPr>
          <a:xfrm>
            <a:off x="1641472" y="1523999"/>
            <a:ext cx="2812387" cy="38147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85000" lnSpcReduction="20000"/>
          </a:bodyPr>
          <a:lstStyle/>
          <a:p>
            <a:pPr defTabSz="457200">
              <a:spcBef>
                <a:spcPct val="20000"/>
              </a:spcBef>
              <a:spcAft>
                <a:spcPts val="600"/>
              </a:spcAft>
              <a:buClr>
                <a:schemeClr val="accent1">
                  <a:lumMod val="75000"/>
                </a:schemeClr>
              </a:buClr>
              <a:buSzPct val="145000"/>
            </a:pPr>
            <a:r>
              <a:rPr lang="en-US" sz="4200">
                <a:latin typeface="Calibri"/>
                <a:ea typeface="Calibri"/>
                <a:cs typeface="Calibri"/>
              </a:rPr>
              <a:t>Supply Chain Management</a:t>
            </a:r>
          </a:p>
          <a:p>
            <a:pPr defTabSz="457200">
              <a:spcBef>
                <a:spcPct val="20000"/>
              </a:spcBef>
              <a:spcAft>
                <a:spcPts val="600"/>
              </a:spcAft>
              <a:buClr>
                <a:schemeClr val="accent1">
                  <a:lumMod val="75000"/>
                </a:schemeClr>
              </a:buClr>
              <a:buSzPct val="145000"/>
              <a:buFont typeface="Arial"/>
              <a:buChar char="•"/>
            </a:pPr>
            <a:endParaRPr lang="en-US" sz="2100"/>
          </a:p>
          <a:p>
            <a:pPr defTabSz="457200">
              <a:spcBef>
                <a:spcPct val="20000"/>
              </a:spcBef>
              <a:spcAft>
                <a:spcPts val="600"/>
              </a:spcAft>
              <a:buClr>
                <a:schemeClr val="accent1">
                  <a:lumMod val="75000"/>
                </a:schemeClr>
              </a:buClr>
              <a:buSzPct val="145000"/>
            </a:pPr>
            <a:r>
              <a:rPr lang="en-US" sz="2800">
                <a:latin typeface="Calibri"/>
                <a:ea typeface="Calibri"/>
                <a:cs typeface="Calibri"/>
              </a:rPr>
              <a:t>Research was done into supply chain management to ensure a stable supply chain  was achieved for the project</a:t>
            </a:r>
          </a:p>
          <a:p>
            <a:pPr defTabSz="457200">
              <a:spcBef>
                <a:spcPct val="20000"/>
              </a:spcBef>
              <a:spcAft>
                <a:spcPts val="600"/>
              </a:spcAft>
              <a:buClr>
                <a:schemeClr val="accent1">
                  <a:lumMod val="75000"/>
                </a:schemeClr>
              </a:buClr>
              <a:buSzPct val="145000"/>
              <a:buFont typeface="Arial"/>
              <a:buChar char="•"/>
            </a:pPr>
            <a:endParaRPr lang="en-US"/>
          </a:p>
          <a:p>
            <a:pPr defTabSz="457200">
              <a:spcBef>
                <a:spcPct val="20000"/>
              </a:spcBef>
              <a:spcAft>
                <a:spcPts val="600"/>
              </a:spcAft>
              <a:buClr>
                <a:schemeClr val="accent1">
                  <a:lumMod val="75000"/>
                </a:schemeClr>
              </a:buClr>
              <a:buSzPct val="145000"/>
              <a:buFont typeface="Arial"/>
              <a:buChar char="•"/>
            </a:pPr>
            <a:endParaRPr lang="en-US"/>
          </a:p>
        </p:txBody>
      </p:sp>
      <p:graphicFrame>
        <p:nvGraphicFramePr>
          <p:cNvPr id="2" name="Table 1">
            <a:extLst>
              <a:ext uri="{FF2B5EF4-FFF2-40B4-BE49-F238E27FC236}">
                <a16:creationId xmlns:a16="http://schemas.microsoft.com/office/drawing/2014/main" id="{28093DB7-EF20-59BF-3B4B-2F9E712AD9D9}"/>
              </a:ext>
            </a:extLst>
          </p:cNvPr>
          <p:cNvGraphicFramePr>
            <a:graphicFrameLocks noGrp="1"/>
          </p:cNvGraphicFramePr>
          <p:nvPr>
            <p:extLst>
              <p:ext uri="{D42A27DB-BD31-4B8C-83A1-F6EECF244321}">
                <p14:modId xmlns:p14="http://schemas.microsoft.com/office/powerpoint/2010/main" val="3481329489"/>
              </p:ext>
            </p:extLst>
          </p:nvPr>
        </p:nvGraphicFramePr>
        <p:xfrm>
          <a:off x="5043353" y="1011765"/>
          <a:ext cx="6033059" cy="4546712"/>
        </p:xfrm>
        <a:graphic>
          <a:graphicData uri="http://schemas.openxmlformats.org/drawingml/2006/table">
            <a:tbl>
              <a:tblPr firstRow="1" bandRow="1">
                <a:tableStyleId>{D113A9D2-9D6B-4929-AA2D-F23B5EE8CBE7}</a:tableStyleId>
              </a:tblPr>
              <a:tblGrid>
                <a:gridCol w="1142494">
                  <a:extLst>
                    <a:ext uri="{9D8B030D-6E8A-4147-A177-3AD203B41FA5}">
                      <a16:colId xmlns:a16="http://schemas.microsoft.com/office/drawing/2014/main" val="3382093326"/>
                    </a:ext>
                  </a:extLst>
                </a:gridCol>
                <a:gridCol w="2884392">
                  <a:extLst>
                    <a:ext uri="{9D8B030D-6E8A-4147-A177-3AD203B41FA5}">
                      <a16:colId xmlns:a16="http://schemas.microsoft.com/office/drawing/2014/main" val="2415361650"/>
                    </a:ext>
                  </a:extLst>
                </a:gridCol>
                <a:gridCol w="2006173">
                  <a:extLst>
                    <a:ext uri="{9D8B030D-6E8A-4147-A177-3AD203B41FA5}">
                      <a16:colId xmlns:a16="http://schemas.microsoft.com/office/drawing/2014/main" val="3402360272"/>
                    </a:ext>
                  </a:extLst>
                </a:gridCol>
              </a:tblGrid>
              <a:tr h="292479">
                <a:tc>
                  <a:txBody>
                    <a:bodyPr/>
                    <a:lstStyle/>
                    <a:p>
                      <a:endParaRPr lang="en-GB" sz="1300"/>
                    </a:p>
                  </a:txBody>
                  <a:tcPr marL="66472" marR="66472" marT="33236" marB="33236"/>
                </a:tc>
                <a:tc>
                  <a:txBody>
                    <a:bodyPr/>
                    <a:lstStyle/>
                    <a:p>
                      <a:r>
                        <a:rPr lang="en-GB" sz="1300">
                          <a:solidFill>
                            <a:schemeClr val="tx1"/>
                          </a:solidFill>
                        </a:rPr>
                        <a:t>Risks</a:t>
                      </a:r>
                    </a:p>
                  </a:txBody>
                  <a:tcPr marL="66472" marR="66472" marT="33236" marB="33236"/>
                </a:tc>
                <a:tc>
                  <a:txBody>
                    <a:bodyPr/>
                    <a:lstStyle/>
                    <a:p>
                      <a:r>
                        <a:rPr lang="en-GB" sz="1300">
                          <a:solidFill>
                            <a:schemeClr val="tx1"/>
                          </a:solidFill>
                        </a:rPr>
                        <a:t>Mitigation</a:t>
                      </a:r>
                    </a:p>
                  </a:txBody>
                  <a:tcPr marL="66472" marR="66472" marT="33236" marB="33236"/>
                </a:tc>
                <a:extLst>
                  <a:ext uri="{0D108BD9-81ED-4DB2-BD59-A6C34878D82A}">
                    <a16:rowId xmlns:a16="http://schemas.microsoft.com/office/drawing/2014/main" val="2849515616"/>
                  </a:ext>
                </a:extLst>
              </a:tr>
              <a:tr h="890730">
                <a:tc>
                  <a:txBody>
                    <a:bodyPr/>
                    <a:lstStyle/>
                    <a:p>
                      <a:r>
                        <a:rPr lang="en-GB" sz="1300"/>
                        <a:t>Commodities</a:t>
                      </a:r>
                    </a:p>
                  </a:txBody>
                  <a:tcPr marL="66472" marR="66472" marT="33236" marB="33236"/>
                </a:tc>
                <a:tc>
                  <a:txBody>
                    <a:bodyPr/>
                    <a:lstStyle/>
                    <a:p>
                      <a:r>
                        <a:rPr lang="en-GB" sz="1300"/>
                        <a:t>Volitivity of global commodities like oil and gas can cause dramatic fluctuations in manufacturing and transport costs</a:t>
                      </a:r>
                    </a:p>
                  </a:txBody>
                  <a:tcPr marL="66472" marR="66472" marT="33236" marB="33236"/>
                </a:tc>
                <a:tc>
                  <a:txBody>
                    <a:bodyPr/>
                    <a:lstStyle/>
                    <a:p>
                      <a:r>
                        <a:rPr lang="en-GB" sz="1300"/>
                        <a:t>Utilising sustainable and local  manufacturers to mitigate the effect of rising costs and transport</a:t>
                      </a:r>
                    </a:p>
                  </a:txBody>
                  <a:tcPr marL="66472" marR="66472" marT="33236" marB="33236"/>
                </a:tc>
                <a:extLst>
                  <a:ext uri="{0D108BD9-81ED-4DB2-BD59-A6C34878D82A}">
                    <a16:rowId xmlns:a16="http://schemas.microsoft.com/office/drawing/2014/main" val="3588013167"/>
                  </a:ext>
                </a:extLst>
              </a:tr>
              <a:tr h="890730">
                <a:tc>
                  <a:txBody>
                    <a:bodyPr/>
                    <a:lstStyle/>
                    <a:p>
                      <a:r>
                        <a:rPr lang="en-GB" sz="1300"/>
                        <a:t>Geographical</a:t>
                      </a:r>
                    </a:p>
                  </a:txBody>
                  <a:tcPr marL="66472" marR="66472" marT="33236" marB="33236"/>
                </a:tc>
                <a:tc>
                  <a:txBody>
                    <a:bodyPr/>
                    <a:lstStyle/>
                    <a:p>
                      <a:r>
                        <a:rPr lang="en-GB" sz="1300"/>
                        <a:t>Overseas suppliers may have better or cheaper components but </a:t>
                      </a:r>
                      <a:r>
                        <a:rPr lang="en-GB" sz="1300" b="0" i="0" u="none" strike="noStrike" noProof="0">
                          <a:solidFill>
                            <a:srgbClr val="FFFFFF"/>
                          </a:solidFill>
                          <a:latin typeface="Corbel"/>
                        </a:rPr>
                        <a:t>the complex logistics and lead time should be </a:t>
                      </a:r>
                      <a:r>
                        <a:rPr lang="en-GB" sz="1300"/>
                        <a:t>considered</a:t>
                      </a:r>
                    </a:p>
                  </a:txBody>
                  <a:tcPr marL="66472" marR="66472" marT="33236" marB="33236"/>
                </a:tc>
                <a:tc>
                  <a:txBody>
                    <a:bodyPr/>
                    <a:lstStyle/>
                    <a:p>
                      <a:r>
                        <a:rPr lang="en-GB" sz="1300"/>
                        <a:t>Have a diversified supplier base and ensure multiple transport routes are utilised</a:t>
                      </a:r>
                    </a:p>
                  </a:txBody>
                  <a:tcPr marL="66472" marR="66472" marT="33236" marB="33236"/>
                </a:tc>
                <a:extLst>
                  <a:ext uri="{0D108BD9-81ED-4DB2-BD59-A6C34878D82A}">
                    <a16:rowId xmlns:a16="http://schemas.microsoft.com/office/drawing/2014/main" val="1288275702"/>
                  </a:ext>
                </a:extLst>
              </a:tr>
              <a:tr h="691313">
                <a:tc>
                  <a:txBody>
                    <a:bodyPr/>
                    <a:lstStyle/>
                    <a:p>
                      <a:r>
                        <a:rPr lang="en-GB" sz="1300"/>
                        <a:t>Economical</a:t>
                      </a:r>
                    </a:p>
                  </a:txBody>
                  <a:tcPr marL="66472" marR="66472" marT="33236" marB="33236"/>
                </a:tc>
                <a:tc>
                  <a:txBody>
                    <a:bodyPr/>
                    <a:lstStyle/>
                    <a:p>
                      <a:r>
                        <a:rPr lang="en-GB" sz="1300"/>
                        <a:t>Fluctuating exchange rates can cause cost rises when dealing with overseas suppliers</a:t>
                      </a:r>
                    </a:p>
                  </a:txBody>
                  <a:tcPr marL="66472" marR="66472" marT="33236" marB="33236"/>
                </a:tc>
                <a:tc>
                  <a:txBody>
                    <a:bodyPr/>
                    <a:lstStyle/>
                    <a:p>
                      <a:r>
                        <a:rPr lang="en-GB" sz="1300"/>
                        <a:t>Mitigate the use of suppliers in economically unstable countries</a:t>
                      </a:r>
                    </a:p>
                  </a:txBody>
                  <a:tcPr marL="66472" marR="66472" marT="33236" marB="33236"/>
                </a:tc>
                <a:extLst>
                  <a:ext uri="{0D108BD9-81ED-4DB2-BD59-A6C34878D82A}">
                    <a16:rowId xmlns:a16="http://schemas.microsoft.com/office/drawing/2014/main" val="3516914173"/>
                  </a:ext>
                </a:extLst>
              </a:tr>
              <a:tr h="890730">
                <a:tc>
                  <a:txBody>
                    <a:bodyPr/>
                    <a:lstStyle/>
                    <a:p>
                      <a:pPr lvl="0">
                        <a:buNone/>
                      </a:pPr>
                      <a:r>
                        <a:rPr lang="en-GB" sz="1300"/>
                        <a:t>Political</a:t>
                      </a:r>
                    </a:p>
                  </a:txBody>
                  <a:tcPr marL="66472" marR="66472" marT="33236" marB="33236"/>
                </a:tc>
                <a:tc>
                  <a:txBody>
                    <a:bodyPr/>
                    <a:lstStyle/>
                    <a:p>
                      <a:pPr lvl="0">
                        <a:buNone/>
                      </a:pPr>
                      <a:r>
                        <a:rPr lang="en-GB" sz="1300"/>
                        <a:t>Political decision such as tariffs or trade agreements can have a major effect on supply chain from price hikes to transport blockages</a:t>
                      </a:r>
                    </a:p>
                  </a:txBody>
                  <a:tcPr marL="66472" marR="66472" marT="33236" marB="33236"/>
                </a:tc>
                <a:tc>
                  <a:txBody>
                    <a:bodyPr/>
                    <a:lstStyle/>
                    <a:p>
                      <a:pPr lvl="0">
                        <a:buNone/>
                      </a:pPr>
                      <a:r>
                        <a:rPr lang="en-GB" sz="1300"/>
                        <a:t>Understand the future changes being implemented and have cost contingency plans</a:t>
                      </a:r>
                    </a:p>
                  </a:txBody>
                  <a:tcPr marL="66472" marR="66472" marT="33236" marB="33236"/>
                </a:tc>
                <a:extLst>
                  <a:ext uri="{0D108BD9-81ED-4DB2-BD59-A6C34878D82A}">
                    <a16:rowId xmlns:a16="http://schemas.microsoft.com/office/drawing/2014/main" val="4284716427"/>
                  </a:ext>
                </a:extLst>
              </a:tr>
              <a:tr h="890730">
                <a:tc>
                  <a:txBody>
                    <a:bodyPr/>
                    <a:lstStyle/>
                    <a:p>
                      <a:pPr lvl="0">
                        <a:buNone/>
                      </a:pPr>
                      <a:r>
                        <a:rPr lang="en-GB" sz="1300"/>
                        <a:t>Components</a:t>
                      </a:r>
                    </a:p>
                  </a:txBody>
                  <a:tcPr marL="66472" marR="66472" marT="33236" marB="33236"/>
                </a:tc>
                <a:tc>
                  <a:txBody>
                    <a:bodyPr/>
                    <a:lstStyle/>
                    <a:p>
                      <a:pPr lvl="0">
                        <a:buNone/>
                      </a:pPr>
                      <a:r>
                        <a:rPr lang="en-GB" sz="1300" b="0" i="0" u="none" strike="noStrike" noProof="0">
                          <a:solidFill>
                            <a:srgbClr val="FFFFFF"/>
                          </a:solidFill>
                          <a:latin typeface="Corbel"/>
                        </a:rPr>
                        <a:t>Unstable supply chain for high demand items causing longer lead times and price volatility. </a:t>
                      </a:r>
                      <a:endParaRPr lang="en-US" sz="1300"/>
                    </a:p>
                  </a:txBody>
                  <a:tcPr marL="66472" marR="66472" marT="33236" marB="33236"/>
                </a:tc>
                <a:tc>
                  <a:txBody>
                    <a:bodyPr/>
                    <a:lstStyle/>
                    <a:p>
                      <a:pPr lvl="0">
                        <a:buNone/>
                      </a:pPr>
                      <a:r>
                        <a:rPr lang="en-GB" sz="1300"/>
                        <a:t>Utilise a multi-sourcing strategy to ensure multiple suitable suppliers are selected</a:t>
                      </a:r>
                    </a:p>
                  </a:txBody>
                  <a:tcPr marL="66472" marR="66472" marT="33236" marB="33236"/>
                </a:tc>
                <a:extLst>
                  <a:ext uri="{0D108BD9-81ED-4DB2-BD59-A6C34878D82A}">
                    <a16:rowId xmlns:a16="http://schemas.microsoft.com/office/drawing/2014/main" val="1795852772"/>
                  </a:ext>
                </a:extLst>
              </a:tr>
            </a:tbl>
          </a:graphicData>
        </a:graphic>
      </p:graphicFrame>
      <p:sp>
        <p:nvSpPr>
          <p:cNvPr id="3" name="TextBox 2">
            <a:extLst>
              <a:ext uri="{FF2B5EF4-FFF2-40B4-BE49-F238E27FC236}">
                <a16:creationId xmlns:a16="http://schemas.microsoft.com/office/drawing/2014/main" id="{1B6363C8-3B8F-6A4F-C3E6-B2831AB38C4A}"/>
              </a:ext>
            </a:extLst>
          </p:cNvPr>
          <p:cNvSpPr txBox="1"/>
          <p:nvPr/>
        </p:nvSpPr>
        <p:spPr>
          <a:xfrm>
            <a:off x="4955380" y="5557838"/>
            <a:ext cx="61198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200"/>
              <a:t>(</a:t>
            </a:r>
            <a:r>
              <a:rPr lang="en-GB" sz="1200" err="1"/>
              <a:t>Teresko</a:t>
            </a:r>
            <a:r>
              <a:rPr lang="en-GB" sz="1200"/>
              <a:t>, 2007), (</a:t>
            </a:r>
            <a:r>
              <a:rPr lang="en-GB" sz="1200" err="1"/>
              <a:t>Deresky</a:t>
            </a:r>
            <a:r>
              <a:rPr lang="en-GB" sz="1200"/>
              <a:t>, 2017; Balaguer-Mercado, Kirshner and Tseng, 2024), (Chae et al., 2019; Douch and Edward, 2021; </a:t>
            </a:r>
            <a:r>
              <a:rPr lang="en-GB" sz="1200" err="1"/>
              <a:t>Muzindutsi</a:t>
            </a:r>
            <a:r>
              <a:rPr lang="en-GB" sz="1200"/>
              <a:t>, 2025), (Javed, Gunasekaran and Mahmoudi, 2022)</a:t>
            </a:r>
            <a:endParaRPr lang="en-US" sz="1200"/>
          </a:p>
        </p:txBody>
      </p:sp>
    </p:spTree>
    <p:extLst>
      <p:ext uri="{BB962C8B-B14F-4D97-AF65-F5344CB8AC3E}">
        <p14:creationId xmlns:p14="http://schemas.microsoft.com/office/powerpoint/2010/main" val="6959007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571F133C-1251-7A22-88A6-3BB93EFAF69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4D8A8BD5-5752-42C6-40B7-961DB0551FCB}"/>
              </a:ext>
            </a:extLst>
          </p:cNvPr>
          <p:cNvSpPr txBox="1"/>
          <p:nvPr/>
        </p:nvSpPr>
        <p:spPr>
          <a:xfrm>
            <a:off x="1589086" y="960814"/>
            <a:ext cx="2921924" cy="51673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defTabSz="457200">
              <a:spcBef>
                <a:spcPct val="20000"/>
              </a:spcBef>
              <a:spcAft>
                <a:spcPts val="600"/>
              </a:spcAft>
              <a:buClr>
                <a:schemeClr val="accent1">
                  <a:lumMod val="75000"/>
                </a:schemeClr>
              </a:buClr>
              <a:buSzPct val="145000"/>
            </a:pPr>
            <a:r>
              <a:rPr lang="en-US" sz="3600">
                <a:latin typeface="Calibri"/>
                <a:ea typeface="Calibri"/>
                <a:cs typeface="Calibri"/>
              </a:rPr>
              <a:t>Make vs Buy</a:t>
            </a:r>
          </a:p>
          <a:p>
            <a:pPr defTabSz="457200">
              <a:spcBef>
                <a:spcPct val="20000"/>
              </a:spcBef>
              <a:spcAft>
                <a:spcPts val="600"/>
              </a:spcAft>
            </a:pPr>
            <a:endParaRPr lang="en-US"/>
          </a:p>
          <a:p>
            <a:pPr defTabSz="457200">
              <a:spcBef>
                <a:spcPct val="20000"/>
              </a:spcBef>
              <a:spcAft>
                <a:spcPts val="600"/>
              </a:spcAft>
            </a:pPr>
            <a:r>
              <a:rPr lang="en-US" sz="2400">
                <a:latin typeface="Calibri"/>
                <a:ea typeface="Calibri"/>
                <a:cs typeface="Calibri"/>
              </a:rPr>
              <a:t>Make vs Buy is used to determine whether it's financially beneficial to manufacture or procure components. For this project manufacturing the metal structure could benefit costs in the long run </a:t>
            </a:r>
            <a:r>
              <a:rPr lang="en-US" sz="1100">
                <a:latin typeface="Aptos"/>
                <a:ea typeface="Calibri"/>
                <a:cs typeface="Calibri"/>
              </a:rPr>
              <a:t>(CIPS, 2019; Ulrich and Ellison, 2009)</a:t>
            </a:r>
          </a:p>
          <a:p>
            <a:pPr defTabSz="457200">
              <a:spcBef>
                <a:spcPct val="20000"/>
              </a:spcBef>
              <a:spcAft>
                <a:spcPts val="600"/>
              </a:spcAft>
              <a:buClr>
                <a:srgbClr val="30ACEC">
                  <a:lumMod val="75000"/>
                </a:srgbClr>
              </a:buClr>
              <a:buSzPct val="145000"/>
              <a:buFont typeface="Arial"/>
              <a:buChar char="•"/>
            </a:pPr>
            <a:endParaRPr lang="en-US">
              <a:latin typeface="Corbel" panose="020B0503020204020204"/>
              <a:ea typeface="Calibri"/>
              <a:cs typeface="Calibri"/>
            </a:endParaRPr>
          </a:p>
          <a:p>
            <a:pPr defTabSz="457200">
              <a:spcBef>
                <a:spcPct val="20000"/>
              </a:spcBef>
              <a:spcAft>
                <a:spcPts val="600"/>
              </a:spcAft>
              <a:buClr>
                <a:schemeClr val="accent1">
                  <a:lumMod val="75000"/>
                </a:schemeClr>
              </a:buClr>
              <a:buSzPct val="145000"/>
              <a:buFont typeface="Arial"/>
              <a:buChar char="•"/>
            </a:pPr>
            <a:endParaRPr lang="en-US"/>
          </a:p>
        </p:txBody>
      </p:sp>
      <p:pic>
        <p:nvPicPr>
          <p:cNvPr id="3" name="Picture 2" descr="A computer screen shot of a machine&#10;&#10;AI-generated content may be incorrect.">
            <a:extLst>
              <a:ext uri="{FF2B5EF4-FFF2-40B4-BE49-F238E27FC236}">
                <a16:creationId xmlns:a16="http://schemas.microsoft.com/office/drawing/2014/main" id="{3825E19D-BB98-379C-0951-D3AE1B5889F0}"/>
              </a:ext>
            </a:extLst>
          </p:cNvPr>
          <p:cNvPicPr>
            <a:picLocks noChangeAspect="1"/>
          </p:cNvPicPr>
          <p:nvPr/>
        </p:nvPicPr>
        <p:blipFill>
          <a:blip r:embed="rId3"/>
          <a:srcRect l="26388" t="26869" r="23449" b="19394"/>
          <a:stretch>
            <a:fillRect/>
          </a:stretch>
        </p:blipFill>
        <p:spPr>
          <a:xfrm>
            <a:off x="5674406" y="913238"/>
            <a:ext cx="5586454" cy="3697338"/>
          </a:xfrm>
          <a:prstGeom prst="rect">
            <a:avLst/>
          </a:prstGeom>
        </p:spPr>
      </p:pic>
      <p:cxnSp>
        <p:nvCxnSpPr>
          <p:cNvPr id="7" name="Straight Arrow Connector 6">
            <a:extLst>
              <a:ext uri="{FF2B5EF4-FFF2-40B4-BE49-F238E27FC236}">
                <a16:creationId xmlns:a16="http://schemas.microsoft.com/office/drawing/2014/main" id="{9B3426C1-F60B-4753-40DC-11CFDCD3466F}"/>
              </a:ext>
            </a:extLst>
          </p:cNvPr>
          <p:cNvCxnSpPr/>
          <p:nvPr/>
        </p:nvCxnSpPr>
        <p:spPr>
          <a:xfrm flipH="1" flipV="1">
            <a:off x="9229725" y="4179093"/>
            <a:ext cx="654843" cy="61912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47EFD63-4C4B-46C2-33C2-1F527190425B}"/>
              </a:ext>
            </a:extLst>
          </p:cNvPr>
          <p:cNvSpPr txBox="1"/>
          <p:nvPr/>
        </p:nvSpPr>
        <p:spPr>
          <a:xfrm>
            <a:off x="9929811" y="4610100"/>
            <a:ext cx="14049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Welded fabrication</a:t>
            </a:r>
          </a:p>
        </p:txBody>
      </p:sp>
      <p:cxnSp>
        <p:nvCxnSpPr>
          <p:cNvPr id="12" name="Straight Arrow Connector 11">
            <a:extLst>
              <a:ext uri="{FF2B5EF4-FFF2-40B4-BE49-F238E27FC236}">
                <a16:creationId xmlns:a16="http://schemas.microsoft.com/office/drawing/2014/main" id="{2FE6D7A3-99EC-4902-0671-37FDEC300B61}"/>
              </a:ext>
            </a:extLst>
          </p:cNvPr>
          <p:cNvCxnSpPr>
            <a:cxnSpLocks/>
          </p:cNvCxnSpPr>
          <p:nvPr/>
        </p:nvCxnSpPr>
        <p:spPr>
          <a:xfrm flipH="1">
            <a:off x="8982075" y="2074066"/>
            <a:ext cx="1645443" cy="6429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57B02C1-6197-B1E5-377C-849A4073EC94}"/>
              </a:ext>
            </a:extLst>
          </p:cNvPr>
          <p:cNvSpPr txBox="1"/>
          <p:nvPr/>
        </p:nvSpPr>
        <p:spPr>
          <a:xfrm>
            <a:off x="10634660" y="1728786"/>
            <a:ext cx="14049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50"/>
                </a:solidFill>
              </a:rPr>
              <a:t>CNC machining</a:t>
            </a:r>
          </a:p>
        </p:txBody>
      </p:sp>
      <p:cxnSp>
        <p:nvCxnSpPr>
          <p:cNvPr id="14" name="Straight Arrow Connector 13">
            <a:extLst>
              <a:ext uri="{FF2B5EF4-FFF2-40B4-BE49-F238E27FC236}">
                <a16:creationId xmlns:a16="http://schemas.microsoft.com/office/drawing/2014/main" id="{187E5441-CF4E-69D6-C49D-99E6A21E7AEC}"/>
              </a:ext>
            </a:extLst>
          </p:cNvPr>
          <p:cNvCxnSpPr>
            <a:cxnSpLocks/>
          </p:cNvCxnSpPr>
          <p:nvPr/>
        </p:nvCxnSpPr>
        <p:spPr>
          <a:xfrm>
            <a:off x="6760368" y="778667"/>
            <a:ext cx="907257" cy="62388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8D5B987C-9B22-617E-7CCD-33C008838C54}"/>
              </a:ext>
            </a:extLst>
          </p:cNvPr>
          <p:cNvSpPr txBox="1"/>
          <p:nvPr/>
        </p:nvSpPr>
        <p:spPr>
          <a:xfrm>
            <a:off x="10082210" y="1081086"/>
            <a:ext cx="14049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50"/>
                </a:solidFill>
              </a:rPr>
              <a:t>CNC machining</a:t>
            </a:r>
          </a:p>
        </p:txBody>
      </p:sp>
      <p:cxnSp>
        <p:nvCxnSpPr>
          <p:cNvPr id="16" name="Straight Arrow Connector 15">
            <a:extLst>
              <a:ext uri="{FF2B5EF4-FFF2-40B4-BE49-F238E27FC236}">
                <a16:creationId xmlns:a16="http://schemas.microsoft.com/office/drawing/2014/main" id="{4AA73B06-A9D5-21C7-4DCF-5067A7BFB25F}"/>
              </a:ext>
            </a:extLst>
          </p:cNvPr>
          <p:cNvCxnSpPr>
            <a:cxnSpLocks/>
          </p:cNvCxnSpPr>
          <p:nvPr/>
        </p:nvCxnSpPr>
        <p:spPr>
          <a:xfrm flipH="1">
            <a:off x="8358188" y="1616866"/>
            <a:ext cx="1716880" cy="65246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1A957CEE-2AE7-5CDA-D0FF-3E1F0E30AEF6}"/>
              </a:ext>
            </a:extLst>
          </p:cNvPr>
          <p:cNvSpPr txBox="1"/>
          <p:nvPr/>
        </p:nvSpPr>
        <p:spPr>
          <a:xfrm>
            <a:off x="6043610" y="109536"/>
            <a:ext cx="14049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50"/>
                </a:solidFill>
              </a:rPr>
              <a:t>CNC machining</a:t>
            </a:r>
          </a:p>
        </p:txBody>
      </p:sp>
      <p:cxnSp>
        <p:nvCxnSpPr>
          <p:cNvPr id="18" name="Straight Arrow Connector 17">
            <a:extLst>
              <a:ext uri="{FF2B5EF4-FFF2-40B4-BE49-F238E27FC236}">
                <a16:creationId xmlns:a16="http://schemas.microsoft.com/office/drawing/2014/main" id="{A57156CE-4661-6651-9E20-ED3C62E7FBBF}"/>
              </a:ext>
            </a:extLst>
          </p:cNvPr>
          <p:cNvCxnSpPr>
            <a:cxnSpLocks/>
          </p:cNvCxnSpPr>
          <p:nvPr/>
        </p:nvCxnSpPr>
        <p:spPr>
          <a:xfrm flipV="1">
            <a:off x="6103143" y="2774153"/>
            <a:ext cx="792957" cy="197167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42F34E1E-7DE6-203E-A96C-9C5068C3E8E3}"/>
              </a:ext>
            </a:extLst>
          </p:cNvPr>
          <p:cNvSpPr txBox="1"/>
          <p:nvPr/>
        </p:nvSpPr>
        <p:spPr>
          <a:xfrm>
            <a:off x="5343522" y="4610099"/>
            <a:ext cx="14049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50"/>
                </a:solidFill>
              </a:rPr>
              <a:t>CNC machining</a:t>
            </a:r>
          </a:p>
        </p:txBody>
      </p:sp>
      <p:sp>
        <p:nvSpPr>
          <p:cNvPr id="20" name="TextBox 19">
            <a:extLst>
              <a:ext uri="{FF2B5EF4-FFF2-40B4-BE49-F238E27FC236}">
                <a16:creationId xmlns:a16="http://schemas.microsoft.com/office/drawing/2014/main" id="{A245A21D-BD27-1DED-F895-7D24872A0F4E}"/>
              </a:ext>
            </a:extLst>
          </p:cNvPr>
          <p:cNvSpPr txBox="1"/>
          <p:nvPr/>
        </p:nvSpPr>
        <p:spPr>
          <a:xfrm>
            <a:off x="5531147" y="5105400"/>
            <a:ext cx="588168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CNC machine can cost between £200k-£300k </a:t>
            </a:r>
            <a:r>
              <a:rPr lang="en-GB" sz="1100">
                <a:latin typeface="Aptos"/>
              </a:rPr>
              <a:t>(Kingsbury, n.d.)</a:t>
            </a:r>
            <a:r>
              <a:rPr lang="en-GB"/>
              <a:t> for medium range. Using in house manufacturing would increase quality control and flexibility in changes. However, the upfront cost would be substantial and without clear understanding of market demand for the product, it could not be beneficial.</a:t>
            </a:r>
            <a:endParaRPr lang="en-US"/>
          </a:p>
        </p:txBody>
      </p:sp>
    </p:spTree>
    <p:extLst>
      <p:ext uri="{BB962C8B-B14F-4D97-AF65-F5344CB8AC3E}">
        <p14:creationId xmlns:p14="http://schemas.microsoft.com/office/powerpoint/2010/main" val="39032487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DC96CABC-82E5-1467-007E-2C0A567602C5}"/>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26356838-41F9-0315-0F51-1F617E325552}"/>
              </a:ext>
            </a:extLst>
          </p:cNvPr>
          <p:cNvSpPr txBox="1"/>
          <p:nvPr/>
        </p:nvSpPr>
        <p:spPr>
          <a:xfrm>
            <a:off x="1589086" y="714375"/>
            <a:ext cx="2921924" cy="51673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3600">
                <a:latin typeface="Calibri"/>
                <a:ea typeface="Calibri"/>
                <a:cs typeface="Calibri"/>
              </a:rPr>
              <a:t>Total Cost of Ownership</a:t>
            </a:r>
          </a:p>
          <a:p>
            <a:pPr defTabSz="457200">
              <a:spcBef>
                <a:spcPct val="20000"/>
              </a:spcBef>
              <a:spcAft>
                <a:spcPts val="600"/>
              </a:spcAft>
            </a:pPr>
            <a:endParaRPr lang="en-US">
              <a:latin typeface="Calibri"/>
              <a:ea typeface="Calibri"/>
              <a:cs typeface="Calibri"/>
            </a:endParaRPr>
          </a:p>
          <a:p>
            <a:pPr defTabSz="457200">
              <a:spcBef>
                <a:spcPct val="20000"/>
              </a:spcBef>
              <a:spcAft>
                <a:spcPts val="600"/>
              </a:spcAft>
            </a:pPr>
            <a:r>
              <a:rPr lang="en-US" sz="2400">
                <a:latin typeface="Calibri"/>
                <a:ea typeface="Calibri"/>
                <a:cs typeface="Calibri"/>
              </a:rPr>
              <a:t>Total of ownership is a tool to estimate the total cost of owning the product overtime its lifetime, and allows customers to estimate its effectiveness </a:t>
            </a:r>
            <a:r>
              <a:rPr lang="en-US" sz="1100">
                <a:latin typeface="Aptos"/>
                <a:ea typeface="Calibri"/>
                <a:cs typeface="Calibri"/>
              </a:rPr>
              <a:t>(Visani et al., 2016)</a:t>
            </a:r>
            <a:endParaRPr lang="en-US" sz="2400">
              <a:latin typeface="Calibri"/>
              <a:ea typeface="Calibri"/>
              <a:cs typeface="Calibri"/>
            </a:endParaRPr>
          </a:p>
          <a:p>
            <a:pPr defTabSz="457200">
              <a:spcBef>
                <a:spcPct val="20000"/>
              </a:spcBef>
              <a:spcAft>
                <a:spcPts val="600"/>
              </a:spcAft>
              <a:buClr>
                <a:schemeClr val="accent1">
                  <a:lumMod val="75000"/>
                </a:schemeClr>
              </a:buClr>
              <a:buSzPct val="145000"/>
              <a:buFont typeface="Arial"/>
              <a:buChar char="•"/>
            </a:pPr>
            <a:endParaRPr lang="en-US"/>
          </a:p>
          <a:p>
            <a:pPr defTabSz="457200">
              <a:spcBef>
                <a:spcPct val="20000"/>
              </a:spcBef>
              <a:spcAft>
                <a:spcPts val="600"/>
              </a:spcAft>
              <a:buClr>
                <a:schemeClr val="accent1">
                  <a:lumMod val="75000"/>
                </a:schemeClr>
              </a:buClr>
              <a:buSzPct val="145000"/>
              <a:buFont typeface="Arial"/>
              <a:buChar char="•"/>
            </a:pPr>
            <a:endParaRPr lang="en-US"/>
          </a:p>
        </p:txBody>
      </p:sp>
      <p:graphicFrame>
        <p:nvGraphicFramePr>
          <p:cNvPr id="4" name="Table 3">
            <a:extLst>
              <a:ext uri="{FF2B5EF4-FFF2-40B4-BE49-F238E27FC236}">
                <a16:creationId xmlns:a16="http://schemas.microsoft.com/office/drawing/2014/main" id="{1CF25972-E6E4-E1C2-60B9-6A6E286ED4A4}"/>
              </a:ext>
            </a:extLst>
          </p:cNvPr>
          <p:cNvGraphicFramePr>
            <a:graphicFrameLocks noGrp="1"/>
          </p:cNvGraphicFramePr>
          <p:nvPr>
            <p:extLst>
              <p:ext uri="{D42A27DB-BD31-4B8C-83A1-F6EECF244321}">
                <p14:modId xmlns:p14="http://schemas.microsoft.com/office/powerpoint/2010/main" val="2645319980"/>
              </p:ext>
            </p:extLst>
          </p:nvPr>
        </p:nvGraphicFramePr>
        <p:xfrm>
          <a:off x="4941202" y="1991784"/>
          <a:ext cx="6237359" cy="2586675"/>
        </p:xfrm>
        <a:graphic>
          <a:graphicData uri="http://schemas.openxmlformats.org/drawingml/2006/table">
            <a:tbl>
              <a:tblPr firstRow="1" firstCol="1" bandRow="1">
                <a:tableStyleId>{D113A9D2-9D6B-4929-AA2D-F23B5EE8CBE7}</a:tableStyleId>
              </a:tblPr>
              <a:tblGrid>
                <a:gridCol w="2989690">
                  <a:extLst>
                    <a:ext uri="{9D8B030D-6E8A-4147-A177-3AD203B41FA5}">
                      <a16:colId xmlns:a16="http://schemas.microsoft.com/office/drawing/2014/main" val="3311419460"/>
                    </a:ext>
                  </a:extLst>
                </a:gridCol>
                <a:gridCol w="3247669">
                  <a:extLst>
                    <a:ext uri="{9D8B030D-6E8A-4147-A177-3AD203B41FA5}">
                      <a16:colId xmlns:a16="http://schemas.microsoft.com/office/drawing/2014/main" val="4124501952"/>
                    </a:ext>
                  </a:extLst>
                </a:gridCol>
              </a:tblGrid>
              <a:tr h="330214">
                <a:tc>
                  <a:txBody>
                    <a:bodyPr/>
                    <a:lstStyle/>
                    <a:p>
                      <a:pPr>
                        <a:buNone/>
                      </a:pPr>
                      <a:r>
                        <a:rPr lang="en-GB" sz="1800">
                          <a:solidFill>
                            <a:schemeClr val="tx1"/>
                          </a:solidFill>
                          <a:effectLst/>
                        </a:rPr>
                        <a:t>Category</a:t>
                      </a:r>
                      <a:endParaRPr lang="en-GB" sz="2700">
                        <a:solidFill>
                          <a:schemeClr val="tx1"/>
                        </a:solidFill>
                        <a:effectLst/>
                      </a:endParaRPr>
                    </a:p>
                  </a:txBody>
                  <a:tcPr marL="103192" marR="103192" marT="0" marB="0"/>
                </a:tc>
                <a:tc>
                  <a:txBody>
                    <a:bodyPr/>
                    <a:lstStyle/>
                    <a:p>
                      <a:pPr>
                        <a:buNone/>
                      </a:pPr>
                      <a:r>
                        <a:rPr lang="en-GB" sz="1800">
                          <a:solidFill>
                            <a:schemeClr val="tx1"/>
                          </a:solidFill>
                          <a:effectLst/>
                        </a:rPr>
                        <a:t>Cost</a:t>
                      </a:r>
                      <a:endParaRPr lang="en-GB" sz="2700">
                        <a:solidFill>
                          <a:schemeClr val="tx1"/>
                        </a:solidFill>
                        <a:effectLst/>
                      </a:endParaRPr>
                    </a:p>
                  </a:txBody>
                  <a:tcPr marL="103192" marR="103192" marT="0" marB="0"/>
                </a:tc>
                <a:extLst>
                  <a:ext uri="{0D108BD9-81ED-4DB2-BD59-A6C34878D82A}">
                    <a16:rowId xmlns:a16="http://schemas.microsoft.com/office/drawing/2014/main" val="1602913993"/>
                  </a:ext>
                </a:extLst>
              </a:tr>
              <a:tr h="330214">
                <a:tc>
                  <a:txBody>
                    <a:bodyPr/>
                    <a:lstStyle/>
                    <a:p>
                      <a:pPr>
                        <a:buNone/>
                      </a:pPr>
                      <a:r>
                        <a:rPr lang="en-GB" sz="1800">
                          <a:solidFill>
                            <a:schemeClr val="bg1"/>
                          </a:solidFill>
                          <a:effectLst/>
                        </a:rPr>
                        <a:t>Lifetime Use</a:t>
                      </a:r>
                      <a:endParaRPr lang="en-GB" sz="2700">
                        <a:solidFill>
                          <a:schemeClr val="bg1"/>
                        </a:solidFill>
                        <a:effectLst/>
                      </a:endParaRPr>
                    </a:p>
                  </a:txBody>
                  <a:tcPr marL="103192" marR="103192" marT="0" marB="0"/>
                </a:tc>
                <a:tc>
                  <a:txBody>
                    <a:bodyPr/>
                    <a:lstStyle/>
                    <a:p>
                      <a:pPr>
                        <a:buNone/>
                      </a:pPr>
                      <a:r>
                        <a:rPr lang="en-GB" sz="1800">
                          <a:solidFill>
                            <a:schemeClr val="bg1"/>
                          </a:solidFill>
                          <a:effectLst/>
                        </a:rPr>
                        <a:t>20,000 hours (5 Years)</a:t>
                      </a:r>
                      <a:endParaRPr lang="en-GB" sz="2700">
                        <a:solidFill>
                          <a:schemeClr val="bg1"/>
                        </a:solidFill>
                        <a:effectLst/>
                      </a:endParaRPr>
                    </a:p>
                  </a:txBody>
                  <a:tcPr marL="103192" marR="103192" marT="0" marB="0"/>
                </a:tc>
                <a:extLst>
                  <a:ext uri="{0D108BD9-81ED-4DB2-BD59-A6C34878D82A}">
                    <a16:rowId xmlns:a16="http://schemas.microsoft.com/office/drawing/2014/main" val="4005753101"/>
                  </a:ext>
                </a:extLst>
              </a:tr>
              <a:tr h="330214">
                <a:tc>
                  <a:txBody>
                    <a:bodyPr/>
                    <a:lstStyle/>
                    <a:p>
                      <a:pPr>
                        <a:buNone/>
                      </a:pPr>
                      <a:r>
                        <a:rPr lang="en-GB" sz="1800">
                          <a:solidFill>
                            <a:schemeClr val="bg1"/>
                          </a:solidFill>
                          <a:effectLst/>
                        </a:rPr>
                        <a:t>Upfront Capital Cost</a:t>
                      </a:r>
                      <a:endParaRPr lang="en-GB" sz="2700">
                        <a:solidFill>
                          <a:schemeClr val="bg1"/>
                        </a:solidFill>
                        <a:effectLst/>
                      </a:endParaRPr>
                    </a:p>
                  </a:txBody>
                  <a:tcPr marL="103192" marR="103192" marT="0" marB="0"/>
                </a:tc>
                <a:tc>
                  <a:txBody>
                    <a:bodyPr/>
                    <a:lstStyle/>
                    <a:p>
                      <a:pPr>
                        <a:buNone/>
                      </a:pPr>
                      <a:r>
                        <a:rPr lang="en-GB" sz="1800">
                          <a:solidFill>
                            <a:schemeClr val="bg1"/>
                          </a:solidFill>
                          <a:effectLst/>
                        </a:rPr>
                        <a:t>£30,000</a:t>
                      </a:r>
                      <a:endParaRPr lang="en-GB" sz="2700">
                        <a:solidFill>
                          <a:schemeClr val="bg1"/>
                        </a:solidFill>
                        <a:effectLst/>
                      </a:endParaRPr>
                    </a:p>
                  </a:txBody>
                  <a:tcPr marL="103192" marR="103192" marT="0" marB="0"/>
                </a:tc>
                <a:extLst>
                  <a:ext uri="{0D108BD9-81ED-4DB2-BD59-A6C34878D82A}">
                    <a16:rowId xmlns:a16="http://schemas.microsoft.com/office/drawing/2014/main" val="1681605352"/>
                  </a:ext>
                </a:extLst>
              </a:tr>
              <a:tr h="330214">
                <a:tc>
                  <a:txBody>
                    <a:bodyPr/>
                    <a:lstStyle/>
                    <a:p>
                      <a:pPr>
                        <a:buNone/>
                      </a:pPr>
                      <a:r>
                        <a:rPr lang="en-GB" sz="1800">
                          <a:solidFill>
                            <a:schemeClr val="bg1"/>
                          </a:solidFill>
                          <a:effectLst/>
                        </a:rPr>
                        <a:t>Annual Depreciation</a:t>
                      </a:r>
                      <a:endParaRPr lang="en-GB" sz="2700">
                        <a:solidFill>
                          <a:schemeClr val="bg1"/>
                        </a:solidFill>
                        <a:effectLst/>
                      </a:endParaRPr>
                    </a:p>
                  </a:txBody>
                  <a:tcPr marL="103192" marR="103192" marT="0" marB="0"/>
                </a:tc>
                <a:tc>
                  <a:txBody>
                    <a:bodyPr/>
                    <a:lstStyle/>
                    <a:p>
                      <a:pPr>
                        <a:buNone/>
                      </a:pPr>
                      <a:r>
                        <a:rPr lang="en-GB" sz="1800">
                          <a:solidFill>
                            <a:schemeClr val="bg1"/>
                          </a:solidFill>
                          <a:effectLst/>
                        </a:rPr>
                        <a:t>£6,000</a:t>
                      </a:r>
                      <a:endParaRPr lang="en-GB" sz="2700">
                        <a:solidFill>
                          <a:schemeClr val="bg1"/>
                        </a:solidFill>
                        <a:effectLst/>
                      </a:endParaRPr>
                    </a:p>
                  </a:txBody>
                  <a:tcPr marL="103192" marR="103192" marT="0" marB="0"/>
                </a:tc>
                <a:extLst>
                  <a:ext uri="{0D108BD9-81ED-4DB2-BD59-A6C34878D82A}">
                    <a16:rowId xmlns:a16="http://schemas.microsoft.com/office/drawing/2014/main" val="620412432"/>
                  </a:ext>
                </a:extLst>
              </a:tr>
              <a:tr h="330214">
                <a:tc>
                  <a:txBody>
                    <a:bodyPr/>
                    <a:lstStyle/>
                    <a:p>
                      <a:pPr>
                        <a:buNone/>
                      </a:pPr>
                      <a:r>
                        <a:rPr lang="en-GB" sz="1800">
                          <a:solidFill>
                            <a:schemeClr val="bg1"/>
                          </a:solidFill>
                          <a:effectLst/>
                        </a:rPr>
                        <a:t>Annual Maintenance Cost</a:t>
                      </a:r>
                      <a:endParaRPr lang="en-GB" sz="2700">
                        <a:solidFill>
                          <a:schemeClr val="bg1"/>
                        </a:solidFill>
                        <a:effectLst/>
                      </a:endParaRPr>
                    </a:p>
                  </a:txBody>
                  <a:tcPr marL="103192" marR="103192" marT="0" marB="0"/>
                </a:tc>
                <a:tc>
                  <a:txBody>
                    <a:bodyPr/>
                    <a:lstStyle/>
                    <a:p>
                      <a:pPr>
                        <a:buNone/>
                      </a:pPr>
                      <a:r>
                        <a:rPr lang="en-GB" sz="1800">
                          <a:solidFill>
                            <a:schemeClr val="bg1"/>
                          </a:solidFill>
                          <a:effectLst/>
                        </a:rPr>
                        <a:t>£3,000</a:t>
                      </a:r>
                      <a:endParaRPr lang="en-GB" sz="2700">
                        <a:solidFill>
                          <a:schemeClr val="bg1"/>
                        </a:solidFill>
                        <a:effectLst/>
                      </a:endParaRPr>
                    </a:p>
                  </a:txBody>
                  <a:tcPr marL="103192" marR="103192" marT="0" marB="0"/>
                </a:tc>
                <a:extLst>
                  <a:ext uri="{0D108BD9-81ED-4DB2-BD59-A6C34878D82A}">
                    <a16:rowId xmlns:a16="http://schemas.microsoft.com/office/drawing/2014/main" val="3370140510"/>
                  </a:ext>
                </a:extLst>
              </a:tr>
              <a:tr h="605391">
                <a:tc>
                  <a:txBody>
                    <a:bodyPr/>
                    <a:lstStyle/>
                    <a:p>
                      <a:pPr>
                        <a:buNone/>
                      </a:pPr>
                      <a:r>
                        <a:rPr lang="en-GB" sz="1800">
                          <a:solidFill>
                            <a:schemeClr val="bg1"/>
                          </a:solidFill>
                          <a:effectLst/>
                        </a:rPr>
                        <a:t>Annual Energy Consumption</a:t>
                      </a:r>
                      <a:endParaRPr lang="en-GB" sz="2700">
                        <a:solidFill>
                          <a:schemeClr val="bg1"/>
                        </a:solidFill>
                        <a:effectLst/>
                      </a:endParaRPr>
                    </a:p>
                  </a:txBody>
                  <a:tcPr marL="103192" marR="103192" marT="0" marB="0"/>
                </a:tc>
                <a:tc>
                  <a:txBody>
                    <a:bodyPr/>
                    <a:lstStyle/>
                    <a:p>
                      <a:pPr>
                        <a:buNone/>
                      </a:pPr>
                      <a:r>
                        <a:rPr lang="en-GB" sz="1800">
                          <a:solidFill>
                            <a:schemeClr val="bg1"/>
                          </a:solidFill>
                          <a:effectLst/>
                        </a:rPr>
                        <a:t>£3,320 at 3.4kWh and 23p a kWh</a:t>
                      </a:r>
                      <a:endParaRPr lang="en-GB" sz="2700">
                        <a:solidFill>
                          <a:schemeClr val="bg1"/>
                        </a:solidFill>
                        <a:effectLst/>
                      </a:endParaRPr>
                    </a:p>
                  </a:txBody>
                  <a:tcPr marL="103192" marR="103192" marT="0" marB="0"/>
                </a:tc>
                <a:extLst>
                  <a:ext uri="{0D108BD9-81ED-4DB2-BD59-A6C34878D82A}">
                    <a16:rowId xmlns:a16="http://schemas.microsoft.com/office/drawing/2014/main" val="229368423"/>
                  </a:ext>
                </a:extLst>
              </a:tr>
              <a:tr h="330214">
                <a:tc>
                  <a:txBody>
                    <a:bodyPr/>
                    <a:lstStyle/>
                    <a:p>
                      <a:pPr>
                        <a:buNone/>
                      </a:pPr>
                      <a:r>
                        <a:rPr lang="en-GB" sz="1800">
                          <a:solidFill>
                            <a:schemeClr val="bg1"/>
                          </a:solidFill>
                          <a:effectLst/>
                        </a:rPr>
                        <a:t>Lifetime Cost</a:t>
                      </a:r>
                      <a:endParaRPr lang="en-GB" sz="2700">
                        <a:solidFill>
                          <a:schemeClr val="bg1"/>
                        </a:solidFill>
                        <a:effectLst/>
                      </a:endParaRPr>
                    </a:p>
                  </a:txBody>
                  <a:tcPr marL="103192" marR="103192" marT="0" marB="0"/>
                </a:tc>
                <a:tc>
                  <a:txBody>
                    <a:bodyPr/>
                    <a:lstStyle/>
                    <a:p>
                      <a:pPr>
                        <a:buNone/>
                      </a:pPr>
                      <a:r>
                        <a:rPr lang="en-GB" sz="1800">
                          <a:solidFill>
                            <a:schemeClr val="bg1"/>
                          </a:solidFill>
                          <a:effectLst/>
                        </a:rPr>
                        <a:t>£61,600 *</a:t>
                      </a:r>
                      <a:endParaRPr lang="en-GB" sz="2700">
                        <a:solidFill>
                          <a:schemeClr val="bg1"/>
                        </a:solidFill>
                        <a:effectLst/>
                      </a:endParaRPr>
                    </a:p>
                  </a:txBody>
                  <a:tcPr marL="103192" marR="103192" marT="0" marB="0"/>
                </a:tc>
                <a:extLst>
                  <a:ext uri="{0D108BD9-81ED-4DB2-BD59-A6C34878D82A}">
                    <a16:rowId xmlns:a16="http://schemas.microsoft.com/office/drawing/2014/main" val="2289600614"/>
                  </a:ext>
                </a:extLst>
              </a:tr>
            </a:tbl>
          </a:graphicData>
        </a:graphic>
      </p:graphicFrame>
      <p:sp>
        <p:nvSpPr>
          <p:cNvPr id="5" name="TextBox 4">
            <a:extLst>
              <a:ext uri="{FF2B5EF4-FFF2-40B4-BE49-F238E27FC236}">
                <a16:creationId xmlns:a16="http://schemas.microsoft.com/office/drawing/2014/main" id="{522CCA06-CF8E-AAEE-F1B7-4C3D80418E9C}"/>
              </a:ext>
            </a:extLst>
          </p:cNvPr>
          <p:cNvSpPr txBox="1"/>
          <p:nvPr/>
        </p:nvSpPr>
        <p:spPr>
          <a:xfrm>
            <a:off x="4953000" y="4579144"/>
            <a:ext cx="62269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200"/>
              <a:t>*Annual salary of minimum wage worker ~£25,852</a:t>
            </a:r>
          </a:p>
        </p:txBody>
      </p:sp>
    </p:spTree>
    <p:extLst>
      <p:ext uri="{BB962C8B-B14F-4D97-AF65-F5344CB8AC3E}">
        <p14:creationId xmlns:p14="http://schemas.microsoft.com/office/powerpoint/2010/main" val="3165359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D326216D-259B-BD45-CA0E-A3D43A1ADA5F}"/>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1FF51E8E-C979-AAE9-299F-2B53BA3634BF}"/>
              </a:ext>
            </a:extLst>
          </p:cNvPr>
          <p:cNvSpPr txBox="1"/>
          <p:nvPr/>
        </p:nvSpPr>
        <p:spPr>
          <a:xfrm>
            <a:off x="2006229" y="297493"/>
            <a:ext cx="3333496" cy="626614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spcBef>
                <a:spcPct val="20000"/>
              </a:spcBef>
              <a:spcAft>
                <a:spcPts val="600"/>
              </a:spcAft>
              <a:buClr>
                <a:schemeClr val="accent1">
                  <a:lumMod val="75000"/>
                </a:schemeClr>
              </a:buClr>
              <a:buSzPct val="145000"/>
            </a:pPr>
            <a:r>
              <a:rPr lang="en-US" sz="3600">
                <a:latin typeface="Calibri"/>
                <a:ea typeface="Calibri"/>
                <a:cs typeface="Calibri"/>
              </a:rPr>
              <a:t>Final component list</a:t>
            </a:r>
          </a:p>
          <a:p>
            <a:pPr defTabSz="457200">
              <a:spcBef>
                <a:spcPct val="20000"/>
              </a:spcBef>
              <a:spcAft>
                <a:spcPts val="600"/>
              </a:spcAft>
              <a:buClr>
                <a:schemeClr val="accent1">
                  <a:lumMod val="75000"/>
                </a:schemeClr>
              </a:buClr>
              <a:buSzPct val="145000"/>
              <a:buFont typeface="Arial"/>
              <a:buChar char="•"/>
            </a:pPr>
            <a:endParaRPr lang="en-US" sz="1600"/>
          </a:p>
          <a:p>
            <a:pPr defTabSz="457200">
              <a:spcBef>
                <a:spcPct val="20000"/>
              </a:spcBef>
              <a:spcAft>
                <a:spcPts val="600"/>
              </a:spcAft>
              <a:buClr>
                <a:schemeClr val="accent1">
                  <a:lumMod val="75000"/>
                </a:schemeClr>
              </a:buClr>
              <a:buSzPct val="145000"/>
            </a:pPr>
            <a:r>
              <a:rPr lang="en-US" sz="2400"/>
              <a:t>Below is the final component list for all the parts needed to build the robot to the project brief. </a:t>
            </a:r>
          </a:p>
          <a:p>
            <a:pPr defTabSz="457200">
              <a:spcBef>
                <a:spcPct val="20000"/>
              </a:spcBef>
              <a:spcAft>
                <a:spcPts val="600"/>
              </a:spcAft>
              <a:buClr>
                <a:schemeClr val="accent1">
                  <a:lumMod val="75000"/>
                </a:schemeClr>
              </a:buClr>
              <a:buSzPct val="145000"/>
            </a:pPr>
            <a:r>
              <a:rPr lang="en-US" sz="2400"/>
              <a:t>Total costs for components alone come to just under £19k, which leaves £11k per robot to manufacture the structure, and the robot itself.</a:t>
            </a:r>
          </a:p>
          <a:p>
            <a:pPr defTabSz="457200">
              <a:spcBef>
                <a:spcPct val="20000"/>
              </a:spcBef>
              <a:spcAft>
                <a:spcPts val="600"/>
              </a:spcAft>
              <a:buClr>
                <a:schemeClr val="accent1">
                  <a:lumMod val="75000"/>
                </a:schemeClr>
              </a:buClr>
              <a:buSzPct val="145000"/>
              <a:buFont typeface="Arial"/>
              <a:buChar char="•"/>
            </a:pPr>
            <a:endParaRPr lang="en-US" sz="1600"/>
          </a:p>
        </p:txBody>
      </p:sp>
      <p:sp>
        <p:nvSpPr>
          <p:cNvPr id="2" name="TextBox 1">
            <a:extLst>
              <a:ext uri="{FF2B5EF4-FFF2-40B4-BE49-F238E27FC236}">
                <a16:creationId xmlns:a16="http://schemas.microsoft.com/office/drawing/2014/main" id="{03E026C8-6CD3-65B1-3E09-81FFE0B04286}"/>
              </a:ext>
            </a:extLst>
          </p:cNvPr>
          <p:cNvSpPr txBox="1"/>
          <p:nvPr/>
        </p:nvSpPr>
        <p:spPr>
          <a:xfrm>
            <a:off x="7611520" y="6155520"/>
            <a:ext cx="408384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spcAft>
                <a:spcPts val="600"/>
              </a:spcAft>
            </a:pPr>
            <a:r>
              <a:rPr lang="en-GB" sz="1200">
                <a:latin typeface="Calibri"/>
                <a:ea typeface="Calibri"/>
                <a:cs typeface="Calibri"/>
              </a:rPr>
              <a:t>*Gearbox costs estimated from second  hand prices</a:t>
            </a:r>
            <a:endParaRPr lang="en-US"/>
          </a:p>
        </p:txBody>
      </p:sp>
      <p:graphicFrame>
        <p:nvGraphicFramePr>
          <p:cNvPr id="5" name="Table 4">
            <a:extLst>
              <a:ext uri="{FF2B5EF4-FFF2-40B4-BE49-F238E27FC236}">
                <a16:creationId xmlns:a16="http://schemas.microsoft.com/office/drawing/2014/main" id="{F92778AB-AD1F-B0D3-BC08-8E08EB7C9A71}"/>
              </a:ext>
            </a:extLst>
          </p:cNvPr>
          <p:cNvGraphicFramePr>
            <a:graphicFrameLocks noGrp="1"/>
          </p:cNvGraphicFramePr>
          <p:nvPr>
            <p:extLst>
              <p:ext uri="{D42A27DB-BD31-4B8C-83A1-F6EECF244321}">
                <p14:modId xmlns:p14="http://schemas.microsoft.com/office/powerpoint/2010/main" val="2309174218"/>
              </p:ext>
            </p:extLst>
          </p:nvPr>
        </p:nvGraphicFramePr>
        <p:xfrm>
          <a:off x="5761972" y="459288"/>
          <a:ext cx="5930597" cy="5695029"/>
        </p:xfrm>
        <a:graphic>
          <a:graphicData uri="http://schemas.openxmlformats.org/drawingml/2006/table">
            <a:tbl>
              <a:tblPr firstRow="1" firstCol="1" bandRow="1">
                <a:tableStyleId>{D113A9D2-9D6B-4929-AA2D-F23B5EE8CBE7}</a:tableStyleId>
              </a:tblPr>
              <a:tblGrid>
                <a:gridCol w="1084067">
                  <a:extLst>
                    <a:ext uri="{9D8B030D-6E8A-4147-A177-3AD203B41FA5}">
                      <a16:colId xmlns:a16="http://schemas.microsoft.com/office/drawing/2014/main" val="802733951"/>
                    </a:ext>
                  </a:extLst>
                </a:gridCol>
                <a:gridCol w="3046585">
                  <a:extLst>
                    <a:ext uri="{9D8B030D-6E8A-4147-A177-3AD203B41FA5}">
                      <a16:colId xmlns:a16="http://schemas.microsoft.com/office/drawing/2014/main" val="3103119555"/>
                    </a:ext>
                  </a:extLst>
                </a:gridCol>
                <a:gridCol w="1037171">
                  <a:extLst>
                    <a:ext uri="{9D8B030D-6E8A-4147-A177-3AD203B41FA5}">
                      <a16:colId xmlns:a16="http://schemas.microsoft.com/office/drawing/2014/main" val="2692416564"/>
                    </a:ext>
                  </a:extLst>
                </a:gridCol>
                <a:gridCol w="762774">
                  <a:extLst>
                    <a:ext uri="{9D8B030D-6E8A-4147-A177-3AD203B41FA5}">
                      <a16:colId xmlns:a16="http://schemas.microsoft.com/office/drawing/2014/main" val="2137619796"/>
                    </a:ext>
                  </a:extLst>
                </a:gridCol>
              </a:tblGrid>
              <a:tr h="176590">
                <a:tc>
                  <a:txBody>
                    <a:bodyPr/>
                    <a:lstStyle/>
                    <a:p>
                      <a:pPr>
                        <a:buNone/>
                      </a:pPr>
                      <a:r>
                        <a:rPr lang="en-GB" sz="900">
                          <a:solidFill>
                            <a:srgbClr val="000000"/>
                          </a:solidFill>
                          <a:effectLst/>
                        </a:rPr>
                        <a:t>Area</a:t>
                      </a:r>
                      <a:endParaRPr lang="en-GB" sz="900">
                        <a:effectLst/>
                      </a:endParaRPr>
                    </a:p>
                  </a:txBody>
                  <a:tcPr marL="34642" marR="34642" marT="0" marB="0"/>
                </a:tc>
                <a:tc>
                  <a:txBody>
                    <a:bodyPr/>
                    <a:lstStyle/>
                    <a:p>
                      <a:pPr>
                        <a:buNone/>
                      </a:pPr>
                      <a:r>
                        <a:rPr lang="en-GB" sz="900">
                          <a:solidFill>
                            <a:srgbClr val="000000"/>
                          </a:solidFill>
                          <a:effectLst/>
                        </a:rPr>
                        <a:t>Component</a:t>
                      </a:r>
                      <a:endParaRPr lang="en-GB" sz="900">
                        <a:effectLst/>
                      </a:endParaRPr>
                    </a:p>
                  </a:txBody>
                  <a:tcPr marL="34642" marR="34642" marT="0" marB="0"/>
                </a:tc>
                <a:tc>
                  <a:txBody>
                    <a:bodyPr/>
                    <a:lstStyle/>
                    <a:p>
                      <a:pPr>
                        <a:buNone/>
                      </a:pPr>
                      <a:r>
                        <a:rPr lang="en-GB" sz="900">
                          <a:solidFill>
                            <a:srgbClr val="000000"/>
                          </a:solidFill>
                          <a:effectLst/>
                        </a:rPr>
                        <a:t>Detail</a:t>
                      </a:r>
                      <a:endParaRPr lang="en-GB" sz="900">
                        <a:effectLst/>
                      </a:endParaRPr>
                    </a:p>
                  </a:txBody>
                  <a:tcPr marL="34642" marR="34642" marT="0" marB="0"/>
                </a:tc>
                <a:tc>
                  <a:txBody>
                    <a:bodyPr/>
                    <a:lstStyle/>
                    <a:p>
                      <a:pPr>
                        <a:buNone/>
                      </a:pPr>
                      <a:r>
                        <a:rPr lang="en-GB" sz="900">
                          <a:solidFill>
                            <a:srgbClr val="000000"/>
                          </a:solidFill>
                          <a:effectLst/>
                        </a:rPr>
                        <a:t>Cost</a:t>
                      </a:r>
                      <a:endParaRPr lang="en-GB" sz="900">
                        <a:effectLst/>
                      </a:endParaRPr>
                    </a:p>
                  </a:txBody>
                  <a:tcPr marL="34642" marR="34642" marT="0" marB="0"/>
                </a:tc>
                <a:extLst>
                  <a:ext uri="{0D108BD9-81ED-4DB2-BD59-A6C34878D82A}">
                    <a16:rowId xmlns:a16="http://schemas.microsoft.com/office/drawing/2014/main" val="3292217857"/>
                  </a:ext>
                </a:extLst>
              </a:tr>
              <a:tr h="176590">
                <a:tc rowSpan="3">
                  <a:txBody>
                    <a:bodyPr/>
                    <a:lstStyle/>
                    <a:p>
                      <a:pPr algn="ctr">
                        <a:buNone/>
                      </a:pPr>
                      <a:r>
                        <a:rPr lang="en-GB" sz="900">
                          <a:solidFill>
                            <a:schemeClr val="bg1"/>
                          </a:solidFill>
                          <a:effectLst/>
                        </a:rPr>
                        <a:t>Joint 1</a:t>
                      </a:r>
                    </a:p>
                  </a:txBody>
                  <a:tcPr marL="34642" marR="34642" marT="0" marB="0" anchor="ctr"/>
                </a:tc>
                <a:tc>
                  <a:txBody>
                    <a:bodyPr/>
                    <a:lstStyle/>
                    <a:p>
                      <a:pPr>
                        <a:buNone/>
                      </a:pPr>
                      <a:r>
                        <a:rPr lang="en-GB" sz="900" err="1">
                          <a:solidFill>
                            <a:schemeClr val="bg1"/>
                          </a:solidFill>
                          <a:effectLst/>
                        </a:rPr>
                        <a:t>Trinamic</a:t>
                      </a:r>
                      <a:r>
                        <a:rPr lang="en-GB" sz="900">
                          <a:solidFill>
                            <a:schemeClr val="bg1"/>
                          </a:solidFill>
                          <a:effectLst/>
                        </a:rPr>
                        <a:t> QSH8618 Stepper</a:t>
                      </a:r>
                    </a:p>
                  </a:txBody>
                  <a:tcPr marL="34642" marR="34642" marT="0" marB="0"/>
                </a:tc>
                <a:tc>
                  <a:txBody>
                    <a:bodyPr/>
                    <a:lstStyle/>
                    <a:p>
                      <a:pPr algn="ctr">
                        <a:buNone/>
                      </a:pPr>
                      <a:r>
                        <a:rPr lang="en-GB" sz="900">
                          <a:solidFill>
                            <a:schemeClr val="bg1"/>
                          </a:solidFill>
                          <a:effectLst/>
                        </a:rPr>
                        <a:t>7Nm</a:t>
                      </a:r>
                    </a:p>
                  </a:txBody>
                  <a:tcPr marL="34642" marR="34642" marT="0" marB="0"/>
                </a:tc>
                <a:tc>
                  <a:txBody>
                    <a:bodyPr/>
                    <a:lstStyle/>
                    <a:p>
                      <a:pPr algn="ctr">
                        <a:buNone/>
                      </a:pPr>
                      <a:r>
                        <a:rPr lang="en-GB" sz="900">
                          <a:solidFill>
                            <a:schemeClr val="bg1"/>
                          </a:solidFill>
                          <a:effectLst/>
                        </a:rPr>
                        <a:t>£250.42</a:t>
                      </a:r>
                    </a:p>
                  </a:txBody>
                  <a:tcPr marL="34642" marR="34642" marT="0" marB="0"/>
                </a:tc>
                <a:extLst>
                  <a:ext uri="{0D108BD9-81ED-4DB2-BD59-A6C34878D82A}">
                    <a16:rowId xmlns:a16="http://schemas.microsoft.com/office/drawing/2014/main" val="323336773"/>
                  </a:ext>
                </a:extLst>
              </a:tr>
              <a:tr h="176590">
                <a:tc vMerge="1">
                  <a:txBody>
                    <a:bodyPr/>
                    <a:lstStyle/>
                    <a:p>
                      <a:endParaRPr lang="en-GB"/>
                    </a:p>
                  </a:txBody>
                  <a:tcPr marL="0" marR="0" marT="0" marB="0" horzOverflow="overflow"/>
                </a:tc>
                <a:tc>
                  <a:txBody>
                    <a:bodyPr/>
                    <a:lstStyle/>
                    <a:p>
                      <a:pPr>
                        <a:buNone/>
                      </a:pPr>
                      <a:r>
                        <a:rPr lang="en-GB" sz="900" err="1">
                          <a:solidFill>
                            <a:schemeClr val="bg1"/>
                          </a:solidFill>
                          <a:effectLst/>
                        </a:rPr>
                        <a:t>Nabtesco</a:t>
                      </a:r>
                      <a:r>
                        <a:rPr lang="en-GB" sz="900">
                          <a:solidFill>
                            <a:schemeClr val="bg1"/>
                          </a:solidFill>
                          <a:effectLst/>
                        </a:rPr>
                        <a:t> RDS-100C Cycloidal</a:t>
                      </a:r>
                    </a:p>
                  </a:txBody>
                  <a:tcPr marL="34642" marR="34642" marT="0" marB="0"/>
                </a:tc>
                <a:tc>
                  <a:txBody>
                    <a:bodyPr/>
                    <a:lstStyle/>
                    <a:p>
                      <a:pPr algn="ctr">
                        <a:buNone/>
                      </a:pPr>
                      <a:r>
                        <a:rPr lang="en-GB" sz="900">
                          <a:solidFill>
                            <a:schemeClr val="bg1"/>
                          </a:solidFill>
                          <a:effectLst/>
                        </a:rPr>
                        <a:t>980Nm;101:1</a:t>
                      </a:r>
                    </a:p>
                  </a:txBody>
                  <a:tcPr marL="34642" marR="34642" marT="0" marB="0"/>
                </a:tc>
                <a:tc>
                  <a:txBody>
                    <a:bodyPr/>
                    <a:lstStyle/>
                    <a:p>
                      <a:pPr algn="ctr">
                        <a:buNone/>
                      </a:pPr>
                      <a:r>
                        <a:rPr lang="en-GB" sz="900">
                          <a:solidFill>
                            <a:schemeClr val="bg1"/>
                          </a:solidFill>
                          <a:effectLst/>
                        </a:rPr>
                        <a:t>£3,000</a:t>
                      </a:r>
                    </a:p>
                  </a:txBody>
                  <a:tcPr marL="34642" marR="34642" marT="0" marB="0"/>
                </a:tc>
                <a:extLst>
                  <a:ext uri="{0D108BD9-81ED-4DB2-BD59-A6C34878D82A}">
                    <a16:rowId xmlns:a16="http://schemas.microsoft.com/office/drawing/2014/main" val="3336224224"/>
                  </a:ext>
                </a:extLst>
              </a:tr>
              <a:tr h="176590">
                <a:tc vMerge="1">
                  <a:txBody>
                    <a:bodyPr/>
                    <a:lstStyle/>
                    <a:p>
                      <a:endParaRPr lang="en-GB"/>
                    </a:p>
                  </a:txBody>
                  <a:tcPr marL="0" marR="0" marT="0" marB="0" horzOverflow="overflow"/>
                </a:tc>
                <a:tc>
                  <a:txBody>
                    <a:bodyPr/>
                    <a:lstStyle/>
                    <a:p>
                      <a:pPr>
                        <a:buNone/>
                      </a:pPr>
                      <a:r>
                        <a:rPr lang="en-GB" sz="900">
                          <a:solidFill>
                            <a:schemeClr val="bg1"/>
                          </a:solidFill>
                          <a:effectLst/>
                        </a:rPr>
                        <a:t>CRBH15025A Bearings</a:t>
                      </a:r>
                    </a:p>
                  </a:txBody>
                  <a:tcPr marL="34642" marR="34642" marT="0" marB="0"/>
                </a:tc>
                <a:tc>
                  <a:txBody>
                    <a:bodyPr/>
                    <a:lstStyle/>
                    <a:p>
                      <a:pPr algn="ctr">
                        <a:buNone/>
                      </a:pPr>
                      <a:r>
                        <a:rPr lang="en-GB" sz="900">
                          <a:solidFill>
                            <a:schemeClr val="bg1"/>
                          </a:solidFill>
                          <a:effectLst/>
                        </a:rPr>
                        <a:t>210mm</a:t>
                      </a:r>
                    </a:p>
                  </a:txBody>
                  <a:tcPr marL="34642" marR="34642" marT="0" marB="0"/>
                </a:tc>
                <a:tc>
                  <a:txBody>
                    <a:bodyPr/>
                    <a:lstStyle/>
                    <a:p>
                      <a:pPr algn="ctr">
                        <a:buNone/>
                      </a:pPr>
                      <a:r>
                        <a:rPr lang="en-GB" sz="900">
                          <a:solidFill>
                            <a:schemeClr val="bg1"/>
                          </a:solidFill>
                          <a:effectLst/>
                        </a:rPr>
                        <a:t>£1,132.16</a:t>
                      </a:r>
                    </a:p>
                  </a:txBody>
                  <a:tcPr marL="34642" marR="34642" marT="0" marB="0"/>
                </a:tc>
                <a:extLst>
                  <a:ext uri="{0D108BD9-81ED-4DB2-BD59-A6C34878D82A}">
                    <a16:rowId xmlns:a16="http://schemas.microsoft.com/office/drawing/2014/main" val="2113276735"/>
                  </a:ext>
                </a:extLst>
              </a:tr>
              <a:tr h="176590">
                <a:tc rowSpan="3">
                  <a:txBody>
                    <a:bodyPr/>
                    <a:lstStyle/>
                    <a:p>
                      <a:pPr algn="ctr">
                        <a:buNone/>
                      </a:pPr>
                      <a:r>
                        <a:rPr lang="en-GB" sz="900">
                          <a:solidFill>
                            <a:schemeClr val="bg1"/>
                          </a:solidFill>
                          <a:effectLst/>
                        </a:rPr>
                        <a:t>Joint 2</a:t>
                      </a:r>
                    </a:p>
                  </a:txBody>
                  <a:tcPr marL="34642" marR="34642" marT="0" marB="0" anchor="ctr"/>
                </a:tc>
                <a:tc>
                  <a:txBody>
                    <a:bodyPr/>
                    <a:lstStyle/>
                    <a:p>
                      <a:pPr>
                        <a:buNone/>
                      </a:pPr>
                      <a:r>
                        <a:rPr lang="en-GB" sz="900">
                          <a:solidFill>
                            <a:schemeClr val="bg1"/>
                          </a:solidFill>
                          <a:effectLst/>
                        </a:rPr>
                        <a:t>RS PRO Hybrid Stepper</a:t>
                      </a:r>
                    </a:p>
                  </a:txBody>
                  <a:tcPr marL="34642" marR="34642" marT="0" marB="0"/>
                </a:tc>
                <a:tc>
                  <a:txBody>
                    <a:bodyPr/>
                    <a:lstStyle/>
                    <a:p>
                      <a:pPr algn="ctr">
                        <a:buNone/>
                      </a:pPr>
                      <a:r>
                        <a:rPr lang="en-GB" sz="900">
                          <a:solidFill>
                            <a:schemeClr val="bg1"/>
                          </a:solidFill>
                          <a:effectLst/>
                        </a:rPr>
                        <a:t>4.6Nm</a:t>
                      </a:r>
                    </a:p>
                  </a:txBody>
                  <a:tcPr marL="34642" marR="34642" marT="0" marB="0"/>
                </a:tc>
                <a:tc>
                  <a:txBody>
                    <a:bodyPr/>
                    <a:lstStyle/>
                    <a:p>
                      <a:pPr algn="ctr">
                        <a:buNone/>
                      </a:pPr>
                      <a:r>
                        <a:rPr lang="en-GB" sz="900">
                          <a:solidFill>
                            <a:schemeClr val="bg1"/>
                          </a:solidFill>
                          <a:effectLst/>
                        </a:rPr>
                        <a:t>£199.29</a:t>
                      </a:r>
                    </a:p>
                  </a:txBody>
                  <a:tcPr marL="34642" marR="34642" marT="0" marB="0"/>
                </a:tc>
                <a:extLst>
                  <a:ext uri="{0D108BD9-81ED-4DB2-BD59-A6C34878D82A}">
                    <a16:rowId xmlns:a16="http://schemas.microsoft.com/office/drawing/2014/main" val="2681558174"/>
                  </a:ext>
                </a:extLst>
              </a:tr>
              <a:tr h="176590">
                <a:tc vMerge="1">
                  <a:txBody>
                    <a:bodyPr/>
                    <a:lstStyle/>
                    <a:p>
                      <a:endParaRPr lang="en-GB"/>
                    </a:p>
                  </a:txBody>
                  <a:tcPr marL="0" marR="0" marT="0" marB="0" horzOverflow="overflow"/>
                </a:tc>
                <a:tc>
                  <a:txBody>
                    <a:bodyPr/>
                    <a:lstStyle/>
                    <a:p>
                      <a:pPr>
                        <a:buNone/>
                      </a:pPr>
                      <a:r>
                        <a:rPr lang="en-GB" sz="900" err="1">
                          <a:solidFill>
                            <a:schemeClr val="bg1"/>
                          </a:solidFill>
                          <a:effectLst/>
                        </a:rPr>
                        <a:t>Nabtesco</a:t>
                      </a:r>
                      <a:r>
                        <a:rPr lang="en-GB" sz="900">
                          <a:solidFill>
                            <a:schemeClr val="bg1"/>
                          </a:solidFill>
                          <a:effectLst/>
                        </a:rPr>
                        <a:t> RDR-80E Cycloidal</a:t>
                      </a:r>
                    </a:p>
                  </a:txBody>
                  <a:tcPr marL="34642" marR="34642" marT="0" marB="0"/>
                </a:tc>
                <a:tc>
                  <a:txBody>
                    <a:bodyPr/>
                    <a:lstStyle/>
                    <a:p>
                      <a:pPr algn="ctr">
                        <a:buNone/>
                      </a:pPr>
                      <a:r>
                        <a:rPr lang="en-GB" sz="900">
                          <a:solidFill>
                            <a:schemeClr val="bg1"/>
                          </a:solidFill>
                          <a:effectLst/>
                        </a:rPr>
                        <a:t>784Nm;101:1</a:t>
                      </a:r>
                    </a:p>
                  </a:txBody>
                  <a:tcPr marL="34642" marR="34642" marT="0" marB="0"/>
                </a:tc>
                <a:tc>
                  <a:txBody>
                    <a:bodyPr/>
                    <a:lstStyle/>
                    <a:p>
                      <a:pPr algn="ctr">
                        <a:buNone/>
                      </a:pPr>
                      <a:r>
                        <a:rPr lang="en-GB" sz="900">
                          <a:solidFill>
                            <a:schemeClr val="bg1"/>
                          </a:solidFill>
                          <a:effectLst/>
                        </a:rPr>
                        <a:t>£3,000</a:t>
                      </a:r>
                    </a:p>
                  </a:txBody>
                  <a:tcPr marL="34642" marR="34642" marT="0" marB="0"/>
                </a:tc>
                <a:extLst>
                  <a:ext uri="{0D108BD9-81ED-4DB2-BD59-A6C34878D82A}">
                    <a16:rowId xmlns:a16="http://schemas.microsoft.com/office/drawing/2014/main" val="2602389164"/>
                  </a:ext>
                </a:extLst>
              </a:tr>
              <a:tr h="176590">
                <a:tc vMerge="1">
                  <a:txBody>
                    <a:bodyPr/>
                    <a:lstStyle/>
                    <a:p>
                      <a:endParaRPr lang="en-GB"/>
                    </a:p>
                  </a:txBody>
                  <a:tcPr marL="0" marR="0" marT="0" marB="0" horzOverflow="overflow"/>
                </a:tc>
                <a:tc>
                  <a:txBody>
                    <a:bodyPr/>
                    <a:lstStyle/>
                    <a:p>
                      <a:pPr>
                        <a:buNone/>
                      </a:pPr>
                      <a:r>
                        <a:rPr lang="en-GB" sz="900">
                          <a:solidFill>
                            <a:schemeClr val="bg1"/>
                          </a:solidFill>
                          <a:effectLst/>
                        </a:rPr>
                        <a:t>CRBH6013A Bearings</a:t>
                      </a:r>
                    </a:p>
                  </a:txBody>
                  <a:tcPr marL="34642" marR="34642" marT="0" marB="0"/>
                </a:tc>
                <a:tc>
                  <a:txBody>
                    <a:bodyPr/>
                    <a:lstStyle/>
                    <a:p>
                      <a:pPr algn="ctr">
                        <a:buNone/>
                      </a:pPr>
                      <a:r>
                        <a:rPr lang="en-GB" sz="900">
                          <a:solidFill>
                            <a:schemeClr val="bg1"/>
                          </a:solidFill>
                          <a:effectLst/>
                        </a:rPr>
                        <a:t>90mm</a:t>
                      </a:r>
                    </a:p>
                  </a:txBody>
                  <a:tcPr marL="34642" marR="34642" marT="0" marB="0"/>
                </a:tc>
                <a:tc>
                  <a:txBody>
                    <a:bodyPr/>
                    <a:lstStyle/>
                    <a:p>
                      <a:pPr algn="ctr">
                        <a:buNone/>
                      </a:pPr>
                      <a:r>
                        <a:rPr lang="en-GB" sz="900">
                          <a:solidFill>
                            <a:schemeClr val="bg1"/>
                          </a:solidFill>
                          <a:effectLst/>
                        </a:rPr>
                        <a:t>£270.93</a:t>
                      </a:r>
                    </a:p>
                  </a:txBody>
                  <a:tcPr marL="34642" marR="34642" marT="0" marB="0"/>
                </a:tc>
                <a:extLst>
                  <a:ext uri="{0D108BD9-81ED-4DB2-BD59-A6C34878D82A}">
                    <a16:rowId xmlns:a16="http://schemas.microsoft.com/office/drawing/2014/main" val="2285130659"/>
                  </a:ext>
                </a:extLst>
              </a:tr>
              <a:tr h="176590">
                <a:tc rowSpan="3">
                  <a:txBody>
                    <a:bodyPr/>
                    <a:lstStyle/>
                    <a:p>
                      <a:pPr algn="ctr">
                        <a:buNone/>
                      </a:pPr>
                      <a:r>
                        <a:rPr lang="en-GB" sz="900">
                          <a:solidFill>
                            <a:schemeClr val="bg1"/>
                          </a:solidFill>
                          <a:effectLst/>
                        </a:rPr>
                        <a:t>Joint 3</a:t>
                      </a:r>
                    </a:p>
                  </a:txBody>
                  <a:tcPr marL="34642" marR="34642" marT="0" marB="0" anchor="ctr"/>
                </a:tc>
                <a:tc>
                  <a:txBody>
                    <a:bodyPr/>
                    <a:lstStyle/>
                    <a:p>
                      <a:pPr>
                        <a:buNone/>
                      </a:pPr>
                      <a:r>
                        <a:rPr lang="en-GB" sz="900">
                          <a:solidFill>
                            <a:schemeClr val="bg1"/>
                          </a:solidFill>
                          <a:effectLst/>
                        </a:rPr>
                        <a:t>Sanyo Denki 103H7 Stepper</a:t>
                      </a:r>
                    </a:p>
                  </a:txBody>
                  <a:tcPr marL="34642" marR="34642" marT="0" marB="0"/>
                </a:tc>
                <a:tc>
                  <a:txBody>
                    <a:bodyPr/>
                    <a:lstStyle/>
                    <a:p>
                      <a:pPr algn="ctr">
                        <a:buNone/>
                      </a:pPr>
                      <a:r>
                        <a:rPr lang="en-GB" sz="900">
                          <a:solidFill>
                            <a:schemeClr val="bg1"/>
                          </a:solidFill>
                          <a:effectLst/>
                        </a:rPr>
                        <a:t>3.1Nm</a:t>
                      </a:r>
                    </a:p>
                  </a:txBody>
                  <a:tcPr marL="34642" marR="34642" marT="0" marB="0"/>
                </a:tc>
                <a:tc>
                  <a:txBody>
                    <a:bodyPr/>
                    <a:lstStyle/>
                    <a:p>
                      <a:pPr algn="ctr">
                        <a:buNone/>
                      </a:pPr>
                      <a:r>
                        <a:rPr lang="en-GB" sz="900">
                          <a:solidFill>
                            <a:schemeClr val="bg1"/>
                          </a:solidFill>
                          <a:effectLst/>
                        </a:rPr>
                        <a:t>£114.45</a:t>
                      </a:r>
                    </a:p>
                  </a:txBody>
                  <a:tcPr marL="34642" marR="34642" marT="0" marB="0"/>
                </a:tc>
                <a:extLst>
                  <a:ext uri="{0D108BD9-81ED-4DB2-BD59-A6C34878D82A}">
                    <a16:rowId xmlns:a16="http://schemas.microsoft.com/office/drawing/2014/main" val="314388880"/>
                  </a:ext>
                </a:extLst>
              </a:tr>
              <a:tr h="176590">
                <a:tc vMerge="1">
                  <a:txBody>
                    <a:bodyPr/>
                    <a:lstStyle/>
                    <a:p>
                      <a:endParaRPr lang="en-GB"/>
                    </a:p>
                  </a:txBody>
                  <a:tcPr marL="0" marR="0" marT="0" marB="0" horzOverflow="overflow"/>
                </a:tc>
                <a:tc>
                  <a:txBody>
                    <a:bodyPr/>
                    <a:lstStyle/>
                    <a:p>
                      <a:pPr>
                        <a:buNone/>
                      </a:pPr>
                      <a:r>
                        <a:rPr lang="en-GB" sz="900" err="1">
                          <a:solidFill>
                            <a:schemeClr val="bg1"/>
                          </a:solidFill>
                          <a:effectLst/>
                        </a:rPr>
                        <a:t>Nabtesco</a:t>
                      </a:r>
                      <a:r>
                        <a:rPr lang="en-GB" sz="900">
                          <a:solidFill>
                            <a:schemeClr val="bg1"/>
                          </a:solidFill>
                          <a:effectLst/>
                        </a:rPr>
                        <a:t> RDS-40E Cycloidal</a:t>
                      </a:r>
                    </a:p>
                  </a:txBody>
                  <a:tcPr marL="34642" marR="34642" marT="0" marB="0"/>
                </a:tc>
                <a:tc>
                  <a:txBody>
                    <a:bodyPr/>
                    <a:lstStyle/>
                    <a:p>
                      <a:pPr algn="ctr">
                        <a:buNone/>
                      </a:pPr>
                      <a:r>
                        <a:rPr lang="en-GB" sz="900">
                          <a:solidFill>
                            <a:schemeClr val="bg1"/>
                          </a:solidFill>
                          <a:effectLst/>
                        </a:rPr>
                        <a:t>412Nm;105:1</a:t>
                      </a:r>
                    </a:p>
                  </a:txBody>
                  <a:tcPr marL="34642" marR="34642" marT="0" marB="0"/>
                </a:tc>
                <a:tc>
                  <a:txBody>
                    <a:bodyPr/>
                    <a:lstStyle/>
                    <a:p>
                      <a:pPr algn="ctr">
                        <a:buNone/>
                      </a:pPr>
                      <a:r>
                        <a:rPr lang="en-GB" sz="900">
                          <a:solidFill>
                            <a:schemeClr val="bg1"/>
                          </a:solidFill>
                          <a:effectLst/>
                        </a:rPr>
                        <a:t>£3,000</a:t>
                      </a:r>
                    </a:p>
                  </a:txBody>
                  <a:tcPr marL="34642" marR="34642" marT="0" marB="0"/>
                </a:tc>
                <a:extLst>
                  <a:ext uri="{0D108BD9-81ED-4DB2-BD59-A6C34878D82A}">
                    <a16:rowId xmlns:a16="http://schemas.microsoft.com/office/drawing/2014/main" val="3828672458"/>
                  </a:ext>
                </a:extLst>
              </a:tr>
              <a:tr h="176590">
                <a:tc vMerge="1">
                  <a:txBody>
                    <a:bodyPr/>
                    <a:lstStyle/>
                    <a:p>
                      <a:endParaRPr lang="en-GB"/>
                    </a:p>
                  </a:txBody>
                  <a:tcPr marL="0" marR="0" marT="0" marB="0" horzOverflow="overflow"/>
                </a:tc>
                <a:tc>
                  <a:txBody>
                    <a:bodyPr/>
                    <a:lstStyle/>
                    <a:p>
                      <a:pPr>
                        <a:buNone/>
                      </a:pPr>
                      <a:r>
                        <a:rPr lang="en-GB" sz="900">
                          <a:solidFill>
                            <a:schemeClr val="bg1"/>
                          </a:solidFill>
                          <a:effectLst/>
                        </a:rPr>
                        <a:t>CRBH4510A Bearings</a:t>
                      </a:r>
                    </a:p>
                  </a:txBody>
                  <a:tcPr marL="34642" marR="34642" marT="0" marB="0"/>
                </a:tc>
                <a:tc>
                  <a:txBody>
                    <a:bodyPr/>
                    <a:lstStyle/>
                    <a:p>
                      <a:pPr algn="ctr">
                        <a:buNone/>
                      </a:pPr>
                      <a:r>
                        <a:rPr lang="en-GB" sz="900">
                          <a:solidFill>
                            <a:schemeClr val="bg1"/>
                          </a:solidFill>
                          <a:effectLst/>
                        </a:rPr>
                        <a:t>70mm</a:t>
                      </a:r>
                    </a:p>
                  </a:txBody>
                  <a:tcPr marL="34642" marR="34642" marT="0" marB="0"/>
                </a:tc>
                <a:tc>
                  <a:txBody>
                    <a:bodyPr/>
                    <a:lstStyle/>
                    <a:p>
                      <a:pPr algn="ctr">
                        <a:buNone/>
                      </a:pPr>
                      <a:r>
                        <a:rPr lang="en-GB" sz="900">
                          <a:solidFill>
                            <a:schemeClr val="bg1"/>
                          </a:solidFill>
                          <a:effectLst/>
                        </a:rPr>
                        <a:t>£238.05</a:t>
                      </a:r>
                    </a:p>
                  </a:txBody>
                  <a:tcPr marL="34642" marR="34642" marT="0" marB="0"/>
                </a:tc>
                <a:extLst>
                  <a:ext uri="{0D108BD9-81ED-4DB2-BD59-A6C34878D82A}">
                    <a16:rowId xmlns:a16="http://schemas.microsoft.com/office/drawing/2014/main" val="3983893739"/>
                  </a:ext>
                </a:extLst>
              </a:tr>
              <a:tr h="176590">
                <a:tc rowSpan="3">
                  <a:txBody>
                    <a:bodyPr/>
                    <a:lstStyle/>
                    <a:p>
                      <a:pPr algn="ctr">
                        <a:buNone/>
                      </a:pPr>
                      <a:r>
                        <a:rPr lang="en-GB" sz="900">
                          <a:solidFill>
                            <a:schemeClr val="bg1"/>
                          </a:solidFill>
                          <a:effectLst/>
                        </a:rPr>
                        <a:t>Joint 4</a:t>
                      </a:r>
                    </a:p>
                  </a:txBody>
                  <a:tcPr marL="34642" marR="34642" marT="0" marB="0" anchor="ctr"/>
                </a:tc>
                <a:tc>
                  <a:txBody>
                    <a:bodyPr/>
                    <a:lstStyle/>
                    <a:p>
                      <a:pPr>
                        <a:buNone/>
                      </a:pPr>
                      <a:r>
                        <a:rPr lang="en-GB" sz="900">
                          <a:solidFill>
                            <a:schemeClr val="bg1"/>
                          </a:solidFill>
                          <a:effectLst/>
                        </a:rPr>
                        <a:t>Skysmotor 80ASM750-5 DC</a:t>
                      </a:r>
                    </a:p>
                  </a:txBody>
                  <a:tcPr marL="34642" marR="34642" marT="0" marB="0"/>
                </a:tc>
                <a:tc>
                  <a:txBody>
                    <a:bodyPr/>
                    <a:lstStyle/>
                    <a:p>
                      <a:pPr algn="ctr">
                        <a:buNone/>
                      </a:pPr>
                      <a:r>
                        <a:rPr lang="en-GB" sz="900">
                          <a:solidFill>
                            <a:schemeClr val="bg1"/>
                          </a:solidFill>
                          <a:effectLst/>
                        </a:rPr>
                        <a:t>2.39Nm</a:t>
                      </a:r>
                    </a:p>
                  </a:txBody>
                  <a:tcPr marL="34642" marR="34642" marT="0" marB="0"/>
                </a:tc>
                <a:tc>
                  <a:txBody>
                    <a:bodyPr/>
                    <a:lstStyle/>
                    <a:p>
                      <a:pPr algn="ctr">
                        <a:buNone/>
                      </a:pPr>
                      <a:r>
                        <a:rPr lang="en-GB" sz="900">
                          <a:solidFill>
                            <a:schemeClr val="bg1"/>
                          </a:solidFill>
                          <a:effectLst/>
                        </a:rPr>
                        <a:t>£119.65</a:t>
                      </a:r>
                    </a:p>
                  </a:txBody>
                  <a:tcPr marL="34642" marR="34642" marT="0" marB="0"/>
                </a:tc>
                <a:extLst>
                  <a:ext uri="{0D108BD9-81ED-4DB2-BD59-A6C34878D82A}">
                    <a16:rowId xmlns:a16="http://schemas.microsoft.com/office/drawing/2014/main" val="1055369133"/>
                  </a:ext>
                </a:extLst>
              </a:tr>
              <a:tr h="176590">
                <a:tc vMerge="1">
                  <a:txBody>
                    <a:bodyPr/>
                    <a:lstStyle/>
                    <a:p>
                      <a:endParaRPr lang="en-GB"/>
                    </a:p>
                  </a:txBody>
                  <a:tcPr marL="0" marR="0" marT="0" marB="0" horzOverflow="overflow"/>
                </a:tc>
                <a:tc>
                  <a:txBody>
                    <a:bodyPr/>
                    <a:lstStyle/>
                    <a:p>
                      <a:pPr>
                        <a:buNone/>
                      </a:pPr>
                      <a:r>
                        <a:rPr lang="en-GB" sz="900" err="1">
                          <a:solidFill>
                            <a:schemeClr val="bg1"/>
                          </a:solidFill>
                          <a:effectLst/>
                        </a:rPr>
                        <a:t>Nabtesco</a:t>
                      </a:r>
                      <a:r>
                        <a:rPr lang="en-GB" sz="900">
                          <a:solidFill>
                            <a:schemeClr val="bg1"/>
                          </a:solidFill>
                          <a:effectLst/>
                        </a:rPr>
                        <a:t> OU-081-HHN Harmonic</a:t>
                      </a:r>
                    </a:p>
                  </a:txBody>
                  <a:tcPr marL="34642" marR="34642" marT="0" marB="0"/>
                </a:tc>
                <a:tc>
                  <a:txBody>
                    <a:bodyPr/>
                    <a:lstStyle/>
                    <a:p>
                      <a:pPr algn="ctr">
                        <a:buNone/>
                      </a:pPr>
                      <a:r>
                        <a:rPr lang="en-GB" sz="900">
                          <a:solidFill>
                            <a:schemeClr val="bg1"/>
                          </a:solidFill>
                          <a:effectLst/>
                        </a:rPr>
                        <a:t>178Nm;100:1</a:t>
                      </a:r>
                    </a:p>
                  </a:txBody>
                  <a:tcPr marL="34642" marR="34642" marT="0" marB="0"/>
                </a:tc>
                <a:tc>
                  <a:txBody>
                    <a:bodyPr/>
                    <a:lstStyle/>
                    <a:p>
                      <a:pPr algn="ctr">
                        <a:buNone/>
                      </a:pPr>
                      <a:r>
                        <a:rPr lang="en-GB" sz="900">
                          <a:solidFill>
                            <a:schemeClr val="bg1"/>
                          </a:solidFill>
                          <a:effectLst/>
                        </a:rPr>
                        <a:t>£3,000</a:t>
                      </a:r>
                    </a:p>
                  </a:txBody>
                  <a:tcPr marL="34642" marR="34642" marT="0" marB="0"/>
                </a:tc>
                <a:extLst>
                  <a:ext uri="{0D108BD9-81ED-4DB2-BD59-A6C34878D82A}">
                    <a16:rowId xmlns:a16="http://schemas.microsoft.com/office/drawing/2014/main" val="451939492"/>
                  </a:ext>
                </a:extLst>
              </a:tr>
              <a:tr h="176590">
                <a:tc vMerge="1">
                  <a:txBody>
                    <a:bodyPr/>
                    <a:lstStyle/>
                    <a:p>
                      <a:endParaRPr lang="en-GB"/>
                    </a:p>
                  </a:txBody>
                  <a:tcPr marL="0" marR="0" marT="0" marB="0" horzOverflow="overflow"/>
                </a:tc>
                <a:tc>
                  <a:txBody>
                    <a:bodyPr/>
                    <a:lstStyle/>
                    <a:p>
                      <a:pPr>
                        <a:buNone/>
                      </a:pPr>
                      <a:r>
                        <a:rPr lang="en-GB" sz="900">
                          <a:solidFill>
                            <a:schemeClr val="bg1"/>
                          </a:solidFill>
                          <a:effectLst/>
                        </a:rPr>
                        <a:t>CRBH4510A Bearings</a:t>
                      </a:r>
                    </a:p>
                  </a:txBody>
                  <a:tcPr marL="34642" marR="34642" marT="0" marB="0"/>
                </a:tc>
                <a:tc>
                  <a:txBody>
                    <a:bodyPr/>
                    <a:lstStyle/>
                    <a:p>
                      <a:pPr algn="ctr">
                        <a:buNone/>
                      </a:pPr>
                      <a:r>
                        <a:rPr lang="en-GB" sz="900">
                          <a:solidFill>
                            <a:schemeClr val="bg1"/>
                          </a:solidFill>
                          <a:effectLst/>
                        </a:rPr>
                        <a:t>36mm</a:t>
                      </a:r>
                    </a:p>
                  </a:txBody>
                  <a:tcPr marL="34642" marR="34642" marT="0" marB="0"/>
                </a:tc>
                <a:tc>
                  <a:txBody>
                    <a:bodyPr/>
                    <a:lstStyle/>
                    <a:p>
                      <a:pPr algn="ctr">
                        <a:buNone/>
                      </a:pPr>
                      <a:r>
                        <a:rPr lang="en-GB" sz="900">
                          <a:solidFill>
                            <a:schemeClr val="bg1"/>
                          </a:solidFill>
                          <a:effectLst/>
                        </a:rPr>
                        <a:t>£205.64</a:t>
                      </a:r>
                    </a:p>
                  </a:txBody>
                  <a:tcPr marL="34642" marR="34642" marT="0" marB="0"/>
                </a:tc>
                <a:extLst>
                  <a:ext uri="{0D108BD9-81ED-4DB2-BD59-A6C34878D82A}">
                    <a16:rowId xmlns:a16="http://schemas.microsoft.com/office/drawing/2014/main" val="2987838100"/>
                  </a:ext>
                </a:extLst>
              </a:tr>
              <a:tr h="176590">
                <a:tc>
                  <a:txBody>
                    <a:bodyPr/>
                    <a:lstStyle/>
                    <a:p>
                      <a:pPr algn="ctr">
                        <a:buNone/>
                      </a:pPr>
                      <a:r>
                        <a:rPr lang="en-GB" sz="900">
                          <a:solidFill>
                            <a:schemeClr val="bg1"/>
                          </a:solidFill>
                          <a:effectLst/>
                        </a:rPr>
                        <a:t>Lateral</a:t>
                      </a:r>
                    </a:p>
                  </a:txBody>
                  <a:tcPr marL="34642" marR="34642" marT="0" marB="0" anchor="ctr"/>
                </a:tc>
                <a:tc>
                  <a:txBody>
                    <a:bodyPr/>
                    <a:lstStyle/>
                    <a:p>
                      <a:pPr>
                        <a:buNone/>
                      </a:pPr>
                      <a:r>
                        <a:rPr lang="en-GB" sz="900">
                          <a:solidFill>
                            <a:schemeClr val="bg1"/>
                          </a:solidFill>
                          <a:effectLst/>
                        </a:rPr>
                        <a:t>GLA-Q40 Piston</a:t>
                      </a:r>
                    </a:p>
                  </a:txBody>
                  <a:tcPr marL="34642" marR="34642" marT="0" marB="0"/>
                </a:tc>
                <a:tc>
                  <a:txBody>
                    <a:bodyPr/>
                    <a:lstStyle/>
                    <a:p>
                      <a:pPr algn="ctr">
                        <a:buNone/>
                      </a:pPr>
                      <a:r>
                        <a:rPr lang="en-GB" sz="900">
                          <a:solidFill>
                            <a:schemeClr val="bg1"/>
                          </a:solidFill>
                          <a:effectLst/>
                        </a:rPr>
                        <a:t>250N</a:t>
                      </a:r>
                    </a:p>
                  </a:txBody>
                  <a:tcPr marL="34642" marR="34642" marT="0" marB="0"/>
                </a:tc>
                <a:tc>
                  <a:txBody>
                    <a:bodyPr/>
                    <a:lstStyle/>
                    <a:p>
                      <a:pPr algn="ctr">
                        <a:buNone/>
                      </a:pPr>
                      <a:r>
                        <a:rPr lang="en-GB" sz="900">
                          <a:solidFill>
                            <a:schemeClr val="bg1"/>
                          </a:solidFill>
                          <a:effectLst/>
                        </a:rPr>
                        <a:t>£80.54</a:t>
                      </a:r>
                    </a:p>
                  </a:txBody>
                  <a:tcPr marL="34642" marR="34642" marT="0" marB="0"/>
                </a:tc>
                <a:extLst>
                  <a:ext uri="{0D108BD9-81ED-4DB2-BD59-A6C34878D82A}">
                    <a16:rowId xmlns:a16="http://schemas.microsoft.com/office/drawing/2014/main" val="2997427029"/>
                  </a:ext>
                </a:extLst>
              </a:tr>
              <a:tr h="176590">
                <a:tc rowSpan="3">
                  <a:txBody>
                    <a:bodyPr/>
                    <a:lstStyle/>
                    <a:p>
                      <a:pPr algn="ctr">
                        <a:buNone/>
                      </a:pPr>
                      <a:r>
                        <a:rPr lang="en-GB" sz="900">
                          <a:solidFill>
                            <a:schemeClr val="bg1"/>
                          </a:solidFill>
                          <a:effectLst/>
                        </a:rPr>
                        <a:t>Joint 5</a:t>
                      </a:r>
                    </a:p>
                  </a:txBody>
                  <a:tcPr marL="34642" marR="34642" marT="0" marB="0" anchor="ctr"/>
                </a:tc>
                <a:tc>
                  <a:txBody>
                    <a:bodyPr/>
                    <a:lstStyle/>
                    <a:p>
                      <a:pPr>
                        <a:buNone/>
                      </a:pPr>
                      <a:r>
                        <a:rPr lang="en-GB" sz="900">
                          <a:solidFill>
                            <a:schemeClr val="bg1"/>
                          </a:solidFill>
                          <a:effectLst/>
                        </a:rPr>
                        <a:t>Skysmotor 60ASM400 DC</a:t>
                      </a:r>
                    </a:p>
                  </a:txBody>
                  <a:tcPr marL="34642" marR="34642" marT="0" marB="0"/>
                </a:tc>
                <a:tc>
                  <a:txBody>
                    <a:bodyPr/>
                    <a:lstStyle/>
                    <a:p>
                      <a:pPr algn="ctr">
                        <a:buNone/>
                      </a:pPr>
                      <a:r>
                        <a:rPr lang="en-GB" sz="900">
                          <a:solidFill>
                            <a:schemeClr val="bg1"/>
                          </a:solidFill>
                          <a:effectLst/>
                        </a:rPr>
                        <a:t>1.27Nm</a:t>
                      </a:r>
                    </a:p>
                  </a:txBody>
                  <a:tcPr marL="34642" marR="34642" marT="0" marB="0"/>
                </a:tc>
                <a:tc>
                  <a:txBody>
                    <a:bodyPr/>
                    <a:lstStyle/>
                    <a:p>
                      <a:pPr algn="ctr">
                        <a:buNone/>
                      </a:pPr>
                      <a:r>
                        <a:rPr lang="en-GB" sz="900">
                          <a:solidFill>
                            <a:schemeClr val="bg1"/>
                          </a:solidFill>
                          <a:effectLst/>
                        </a:rPr>
                        <a:t>£230.85</a:t>
                      </a:r>
                    </a:p>
                  </a:txBody>
                  <a:tcPr marL="34642" marR="34642" marT="0" marB="0"/>
                </a:tc>
                <a:extLst>
                  <a:ext uri="{0D108BD9-81ED-4DB2-BD59-A6C34878D82A}">
                    <a16:rowId xmlns:a16="http://schemas.microsoft.com/office/drawing/2014/main" val="2957469517"/>
                  </a:ext>
                </a:extLst>
              </a:tr>
              <a:tr h="176590">
                <a:tc vMerge="1">
                  <a:txBody>
                    <a:bodyPr/>
                    <a:lstStyle/>
                    <a:p>
                      <a:endParaRPr lang="en-GB"/>
                    </a:p>
                  </a:txBody>
                  <a:tcPr marL="0" marR="0" marT="0" marB="0" horzOverflow="overflow"/>
                </a:tc>
                <a:tc>
                  <a:txBody>
                    <a:bodyPr/>
                    <a:lstStyle/>
                    <a:p>
                      <a:pPr>
                        <a:buNone/>
                      </a:pPr>
                      <a:r>
                        <a:rPr lang="en-GB" sz="900">
                          <a:solidFill>
                            <a:schemeClr val="bg1"/>
                          </a:solidFill>
                          <a:effectLst/>
                        </a:rPr>
                        <a:t>HHT Series Harmonic Drive</a:t>
                      </a:r>
                    </a:p>
                  </a:txBody>
                  <a:tcPr marL="34642" marR="34642" marT="0" marB="0"/>
                </a:tc>
                <a:tc>
                  <a:txBody>
                    <a:bodyPr/>
                    <a:lstStyle/>
                    <a:p>
                      <a:pPr algn="ctr">
                        <a:buNone/>
                      </a:pPr>
                      <a:r>
                        <a:rPr lang="en-GB" sz="900">
                          <a:solidFill>
                            <a:schemeClr val="bg1"/>
                          </a:solidFill>
                          <a:effectLst/>
                        </a:rPr>
                        <a:t>40Nm;100:1</a:t>
                      </a:r>
                    </a:p>
                  </a:txBody>
                  <a:tcPr marL="34642" marR="34642" marT="0" marB="0"/>
                </a:tc>
                <a:tc>
                  <a:txBody>
                    <a:bodyPr/>
                    <a:lstStyle/>
                    <a:p>
                      <a:pPr algn="ctr">
                        <a:buNone/>
                      </a:pPr>
                      <a:r>
                        <a:rPr lang="en-GB" sz="900">
                          <a:solidFill>
                            <a:schemeClr val="bg1"/>
                          </a:solidFill>
                          <a:effectLst/>
                        </a:rPr>
                        <a:t>£109.96</a:t>
                      </a:r>
                    </a:p>
                  </a:txBody>
                  <a:tcPr marL="34642" marR="34642" marT="0" marB="0"/>
                </a:tc>
                <a:extLst>
                  <a:ext uri="{0D108BD9-81ED-4DB2-BD59-A6C34878D82A}">
                    <a16:rowId xmlns:a16="http://schemas.microsoft.com/office/drawing/2014/main" val="3195731163"/>
                  </a:ext>
                </a:extLst>
              </a:tr>
              <a:tr h="176590">
                <a:tc vMerge="1">
                  <a:txBody>
                    <a:bodyPr/>
                    <a:lstStyle/>
                    <a:p>
                      <a:endParaRPr lang="en-GB"/>
                    </a:p>
                  </a:txBody>
                  <a:tcPr marL="0" marR="0" marT="0" marB="0" horzOverflow="overflow"/>
                </a:tc>
                <a:tc>
                  <a:txBody>
                    <a:bodyPr/>
                    <a:lstStyle/>
                    <a:p>
                      <a:pPr>
                        <a:buNone/>
                      </a:pPr>
                      <a:r>
                        <a:rPr lang="en-GB" sz="900">
                          <a:solidFill>
                            <a:schemeClr val="bg1"/>
                          </a:solidFill>
                          <a:effectLst/>
                        </a:rPr>
                        <a:t>CRBH4510A Bearings</a:t>
                      </a:r>
                    </a:p>
                  </a:txBody>
                  <a:tcPr marL="34642" marR="34642" marT="0" marB="0"/>
                </a:tc>
                <a:tc>
                  <a:txBody>
                    <a:bodyPr/>
                    <a:lstStyle/>
                    <a:p>
                      <a:pPr algn="ctr">
                        <a:buNone/>
                      </a:pPr>
                      <a:r>
                        <a:rPr lang="en-GB" sz="900">
                          <a:solidFill>
                            <a:schemeClr val="bg1"/>
                          </a:solidFill>
                          <a:effectLst/>
                        </a:rPr>
                        <a:t>70mm</a:t>
                      </a:r>
                    </a:p>
                  </a:txBody>
                  <a:tcPr marL="34642" marR="34642" marT="0" marB="0"/>
                </a:tc>
                <a:tc>
                  <a:txBody>
                    <a:bodyPr/>
                    <a:lstStyle/>
                    <a:p>
                      <a:pPr algn="ctr">
                        <a:buNone/>
                      </a:pPr>
                      <a:r>
                        <a:rPr lang="en-GB" sz="900">
                          <a:solidFill>
                            <a:schemeClr val="bg1"/>
                          </a:solidFill>
                          <a:effectLst/>
                        </a:rPr>
                        <a:t>£238.05</a:t>
                      </a:r>
                    </a:p>
                  </a:txBody>
                  <a:tcPr marL="34642" marR="34642" marT="0" marB="0"/>
                </a:tc>
                <a:extLst>
                  <a:ext uri="{0D108BD9-81ED-4DB2-BD59-A6C34878D82A}">
                    <a16:rowId xmlns:a16="http://schemas.microsoft.com/office/drawing/2014/main" val="3988808304"/>
                  </a:ext>
                </a:extLst>
              </a:tr>
              <a:tr h="176590">
                <a:tc rowSpan="7">
                  <a:txBody>
                    <a:bodyPr/>
                    <a:lstStyle/>
                    <a:p>
                      <a:pPr algn="ctr">
                        <a:buNone/>
                      </a:pPr>
                      <a:r>
                        <a:rPr lang="en-GB" sz="900">
                          <a:solidFill>
                            <a:schemeClr val="bg1"/>
                          </a:solidFill>
                          <a:effectLst/>
                        </a:rPr>
                        <a:t>System</a:t>
                      </a:r>
                    </a:p>
                  </a:txBody>
                  <a:tcPr marL="34642" marR="34642" marT="0" marB="0" anchor="ctr"/>
                </a:tc>
                <a:tc>
                  <a:txBody>
                    <a:bodyPr/>
                    <a:lstStyle/>
                    <a:p>
                      <a:pPr>
                        <a:buNone/>
                      </a:pPr>
                      <a:r>
                        <a:rPr lang="en-GB" sz="900" err="1">
                          <a:solidFill>
                            <a:schemeClr val="bg1"/>
                          </a:solidFill>
                          <a:effectLst/>
                        </a:rPr>
                        <a:t>WireTank</a:t>
                      </a:r>
                      <a:r>
                        <a:rPr lang="en-GB" sz="900">
                          <a:solidFill>
                            <a:schemeClr val="bg1"/>
                          </a:solidFill>
                          <a:effectLst/>
                        </a:rPr>
                        <a:t> Joystick</a:t>
                      </a:r>
                    </a:p>
                  </a:txBody>
                  <a:tcPr marL="34642" marR="34642" marT="0" marB="0"/>
                </a:tc>
                <a:tc>
                  <a:txBody>
                    <a:bodyPr/>
                    <a:lstStyle/>
                    <a:p>
                      <a:pPr algn="ctr">
                        <a:buNone/>
                      </a:pPr>
                      <a:endParaRPr lang="en-GB" sz="900">
                        <a:solidFill>
                          <a:schemeClr val="bg1"/>
                        </a:solidFill>
                        <a:effectLst/>
                      </a:endParaRPr>
                    </a:p>
                  </a:txBody>
                  <a:tcPr marL="34642" marR="34642" marT="0" marB="0"/>
                </a:tc>
                <a:tc>
                  <a:txBody>
                    <a:bodyPr/>
                    <a:lstStyle/>
                    <a:p>
                      <a:pPr algn="ctr">
                        <a:buNone/>
                      </a:pPr>
                      <a:r>
                        <a:rPr lang="en-GB" sz="900">
                          <a:solidFill>
                            <a:schemeClr val="bg1"/>
                          </a:solidFill>
                          <a:effectLst/>
                        </a:rPr>
                        <a:t>£1,200</a:t>
                      </a:r>
                    </a:p>
                  </a:txBody>
                  <a:tcPr marL="34642" marR="34642" marT="0" marB="0"/>
                </a:tc>
                <a:extLst>
                  <a:ext uri="{0D108BD9-81ED-4DB2-BD59-A6C34878D82A}">
                    <a16:rowId xmlns:a16="http://schemas.microsoft.com/office/drawing/2014/main" val="1131379416"/>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RB-Dfr-527 Emergency Stop</a:t>
                      </a:r>
                    </a:p>
                  </a:txBody>
                  <a:tcPr marL="34642" marR="34642" marT="0" marB="0"/>
                </a:tc>
                <a:tc>
                  <a:txBody>
                    <a:bodyPr/>
                    <a:lstStyle/>
                    <a:p>
                      <a:pPr algn="ctr">
                        <a:buNone/>
                      </a:pPr>
                      <a:endParaRPr lang="en-GB" sz="900">
                        <a:solidFill>
                          <a:schemeClr val="bg1"/>
                        </a:solidFill>
                        <a:effectLst/>
                      </a:endParaRPr>
                    </a:p>
                  </a:txBody>
                  <a:tcPr marL="34642" marR="34642" marT="0" marB="0"/>
                </a:tc>
                <a:tc>
                  <a:txBody>
                    <a:bodyPr/>
                    <a:lstStyle/>
                    <a:p>
                      <a:pPr algn="ctr">
                        <a:buNone/>
                      </a:pPr>
                      <a:r>
                        <a:rPr lang="en-GB" sz="900">
                          <a:solidFill>
                            <a:schemeClr val="bg1"/>
                          </a:solidFill>
                          <a:effectLst/>
                        </a:rPr>
                        <a:t>£5.56</a:t>
                      </a:r>
                    </a:p>
                  </a:txBody>
                  <a:tcPr marL="34642" marR="34642" marT="0" marB="0"/>
                </a:tc>
                <a:extLst>
                  <a:ext uri="{0D108BD9-81ED-4DB2-BD59-A6C34878D82A}">
                    <a16:rowId xmlns:a16="http://schemas.microsoft.com/office/drawing/2014/main" val="2144312497"/>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Input Connector</a:t>
                      </a:r>
                    </a:p>
                  </a:txBody>
                  <a:tcPr marL="34642" marR="34642" marT="0" marB="0"/>
                </a:tc>
                <a:tc>
                  <a:txBody>
                    <a:bodyPr/>
                    <a:lstStyle/>
                    <a:p>
                      <a:pPr algn="ctr">
                        <a:buNone/>
                      </a:pPr>
                      <a:r>
                        <a:rPr lang="en-GB" sz="900">
                          <a:solidFill>
                            <a:schemeClr val="bg1"/>
                          </a:solidFill>
                          <a:effectLst/>
                        </a:rPr>
                        <a:t>415V</a:t>
                      </a:r>
                    </a:p>
                  </a:txBody>
                  <a:tcPr marL="34642" marR="34642" marT="0" marB="0"/>
                </a:tc>
                <a:tc>
                  <a:txBody>
                    <a:bodyPr/>
                    <a:lstStyle/>
                    <a:p>
                      <a:pPr algn="ctr">
                        <a:buNone/>
                      </a:pPr>
                      <a:r>
                        <a:rPr lang="en-GB" sz="900">
                          <a:solidFill>
                            <a:schemeClr val="bg1"/>
                          </a:solidFill>
                          <a:effectLst/>
                        </a:rPr>
                        <a:t>£19.30</a:t>
                      </a:r>
                    </a:p>
                  </a:txBody>
                  <a:tcPr marL="34642" marR="34642" marT="0" marB="0"/>
                </a:tc>
                <a:extLst>
                  <a:ext uri="{0D108BD9-81ED-4DB2-BD59-A6C34878D82A}">
                    <a16:rowId xmlns:a16="http://schemas.microsoft.com/office/drawing/2014/main" val="2578933235"/>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MW PSU</a:t>
                      </a:r>
                    </a:p>
                  </a:txBody>
                  <a:tcPr marL="34642" marR="34642" marT="0" marB="0"/>
                </a:tc>
                <a:tc>
                  <a:txBody>
                    <a:bodyPr/>
                    <a:lstStyle/>
                    <a:p>
                      <a:pPr algn="ctr">
                        <a:buNone/>
                      </a:pPr>
                      <a:r>
                        <a:rPr lang="en-GB" sz="900">
                          <a:solidFill>
                            <a:schemeClr val="bg1"/>
                          </a:solidFill>
                          <a:effectLst/>
                        </a:rPr>
                        <a:t>550V AC;48V DC</a:t>
                      </a:r>
                    </a:p>
                  </a:txBody>
                  <a:tcPr marL="34642" marR="34642" marT="0" marB="0"/>
                </a:tc>
                <a:tc>
                  <a:txBody>
                    <a:bodyPr/>
                    <a:lstStyle/>
                    <a:p>
                      <a:pPr algn="ctr">
                        <a:buNone/>
                      </a:pPr>
                      <a:r>
                        <a:rPr lang="en-GB" sz="900">
                          <a:solidFill>
                            <a:schemeClr val="bg1"/>
                          </a:solidFill>
                          <a:effectLst/>
                        </a:rPr>
                        <a:t>£103.83</a:t>
                      </a:r>
                    </a:p>
                  </a:txBody>
                  <a:tcPr marL="34642" marR="34642" marT="0" marB="0"/>
                </a:tc>
                <a:extLst>
                  <a:ext uri="{0D108BD9-81ED-4DB2-BD59-A6C34878D82A}">
                    <a16:rowId xmlns:a16="http://schemas.microsoft.com/office/drawing/2014/main" val="250779205"/>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RS Pro Motor Controller</a:t>
                      </a:r>
                    </a:p>
                  </a:txBody>
                  <a:tcPr marL="34642" marR="34642" marT="0" marB="0"/>
                </a:tc>
                <a:tc>
                  <a:txBody>
                    <a:bodyPr/>
                    <a:lstStyle/>
                    <a:p>
                      <a:pPr algn="ctr">
                        <a:buNone/>
                      </a:pPr>
                      <a:r>
                        <a:rPr lang="en-GB" sz="900">
                          <a:solidFill>
                            <a:schemeClr val="bg1"/>
                          </a:solidFill>
                          <a:effectLst/>
                        </a:rPr>
                        <a:t>48V DC</a:t>
                      </a:r>
                    </a:p>
                  </a:txBody>
                  <a:tcPr marL="34642" marR="34642" marT="0" marB="0"/>
                </a:tc>
                <a:tc>
                  <a:txBody>
                    <a:bodyPr/>
                    <a:lstStyle/>
                    <a:p>
                      <a:pPr algn="ctr">
                        <a:buNone/>
                      </a:pPr>
                      <a:r>
                        <a:rPr lang="en-GB" sz="900">
                          <a:solidFill>
                            <a:schemeClr val="bg1"/>
                          </a:solidFill>
                          <a:effectLst/>
                        </a:rPr>
                        <a:t>£231.97</a:t>
                      </a:r>
                    </a:p>
                  </a:txBody>
                  <a:tcPr marL="34642" marR="34642" marT="0" marB="0"/>
                </a:tc>
                <a:extLst>
                  <a:ext uri="{0D108BD9-81ED-4DB2-BD59-A6C34878D82A}">
                    <a16:rowId xmlns:a16="http://schemas.microsoft.com/office/drawing/2014/main" val="1243254432"/>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RS Pro Stepper Motor Controller</a:t>
                      </a:r>
                    </a:p>
                  </a:txBody>
                  <a:tcPr marL="34642" marR="34642" marT="0" marB="0"/>
                </a:tc>
                <a:tc>
                  <a:txBody>
                    <a:bodyPr/>
                    <a:lstStyle/>
                    <a:p>
                      <a:pPr algn="ctr">
                        <a:buNone/>
                      </a:pPr>
                      <a:r>
                        <a:rPr lang="en-GB" sz="900">
                          <a:solidFill>
                            <a:schemeClr val="bg1"/>
                          </a:solidFill>
                          <a:effectLst/>
                        </a:rPr>
                        <a:t>24V DC</a:t>
                      </a:r>
                    </a:p>
                  </a:txBody>
                  <a:tcPr marL="34642" marR="34642" marT="0" marB="0"/>
                </a:tc>
                <a:tc>
                  <a:txBody>
                    <a:bodyPr/>
                    <a:lstStyle/>
                    <a:p>
                      <a:pPr algn="ctr">
                        <a:buNone/>
                      </a:pPr>
                      <a:r>
                        <a:rPr lang="en-GB" sz="900">
                          <a:solidFill>
                            <a:schemeClr val="bg1"/>
                          </a:solidFill>
                          <a:effectLst/>
                        </a:rPr>
                        <a:t>£120.13</a:t>
                      </a:r>
                    </a:p>
                  </a:txBody>
                  <a:tcPr marL="34642" marR="34642" marT="0" marB="0"/>
                </a:tc>
                <a:extLst>
                  <a:ext uri="{0D108BD9-81ED-4DB2-BD59-A6C34878D82A}">
                    <a16:rowId xmlns:a16="http://schemas.microsoft.com/office/drawing/2014/main" val="1419471703"/>
                  </a:ext>
                </a:extLst>
              </a:tr>
              <a:tr h="176590">
                <a:tc vMerge="1">
                  <a:txBody>
                    <a:bodyPr/>
                    <a:lstStyle/>
                    <a:p>
                      <a:endParaRPr lang="en-GB"/>
                    </a:p>
                  </a:txBody>
                  <a:tcPr marL="0" marR="0" marT="0" marB="0" horzOverflow="overflow"/>
                </a:tc>
                <a:tc>
                  <a:txBody>
                    <a:bodyPr/>
                    <a:lstStyle/>
                    <a:p>
                      <a:pPr>
                        <a:buNone/>
                      </a:pPr>
                      <a:r>
                        <a:rPr lang="de-DE" sz="800">
                          <a:solidFill>
                            <a:schemeClr val="bg1"/>
                          </a:solidFill>
                          <a:effectLst/>
                        </a:rPr>
                        <a:t>2x UST-05LX LiDAR </a:t>
                      </a:r>
                      <a:r>
                        <a:rPr lang="de-DE" sz="800" err="1">
                          <a:solidFill>
                            <a:schemeClr val="bg1"/>
                          </a:solidFill>
                          <a:effectLst/>
                        </a:rPr>
                        <a:t>sensor</a:t>
                      </a:r>
                      <a:endParaRPr lang="en-GB" sz="800">
                        <a:solidFill>
                          <a:schemeClr val="bg1"/>
                        </a:solidFill>
                        <a:effectLst/>
                      </a:endParaRPr>
                    </a:p>
                  </a:txBody>
                  <a:tcPr marL="34642" marR="34642" marT="0" marB="0"/>
                </a:tc>
                <a:tc>
                  <a:txBody>
                    <a:bodyPr/>
                    <a:lstStyle/>
                    <a:p>
                      <a:pPr algn="ctr">
                        <a:buNone/>
                      </a:pPr>
                      <a:r>
                        <a:rPr lang="en-GB" sz="900">
                          <a:solidFill>
                            <a:schemeClr val="bg1"/>
                          </a:solidFill>
                          <a:effectLst/>
                        </a:rPr>
                        <a:t>5m;270°</a:t>
                      </a:r>
                    </a:p>
                  </a:txBody>
                  <a:tcPr marL="34642" marR="34642" marT="0" marB="0"/>
                </a:tc>
                <a:tc>
                  <a:txBody>
                    <a:bodyPr/>
                    <a:lstStyle/>
                    <a:p>
                      <a:pPr algn="ctr">
                        <a:buNone/>
                      </a:pPr>
                      <a:r>
                        <a:rPr lang="en-GB" sz="900">
                          <a:solidFill>
                            <a:schemeClr val="bg1"/>
                          </a:solidFill>
                          <a:effectLst/>
                        </a:rPr>
                        <a:t>£1,985.46</a:t>
                      </a:r>
                    </a:p>
                  </a:txBody>
                  <a:tcPr marL="34642" marR="34642" marT="0" marB="0"/>
                </a:tc>
                <a:extLst>
                  <a:ext uri="{0D108BD9-81ED-4DB2-BD59-A6C34878D82A}">
                    <a16:rowId xmlns:a16="http://schemas.microsoft.com/office/drawing/2014/main" val="2065581943"/>
                  </a:ext>
                </a:extLst>
              </a:tr>
              <a:tr h="176590">
                <a:tc rowSpan="6">
                  <a:txBody>
                    <a:bodyPr/>
                    <a:lstStyle/>
                    <a:p>
                      <a:pPr algn="ctr">
                        <a:buNone/>
                      </a:pPr>
                      <a:r>
                        <a:rPr lang="en-GB" sz="900">
                          <a:solidFill>
                            <a:schemeClr val="bg1"/>
                          </a:solidFill>
                          <a:effectLst/>
                        </a:rPr>
                        <a:t>Structure</a:t>
                      </a:r>
                    </a:p>
                  </a:txBody>
                  <a:tcPr marL="34642" marR="34642" marT="0" marB="0" anchor="ctr"/>
                </a:tc>
                <a:tc>
                  <a:txBody>
                    <a:bodyPr/>
                    <a:lstStyle/>
                    <a:p>
                      <a:pPr>
                        <a:buNone/>
                      </a:pPr>
                      <a:r>
                        <a:rPr lang="en-GB" sz="800">
                          <a:solidFill>
                            <a:schemeClr val="bg1"/>
                          </a:solidFill>
                          <a:effectLst/>
                        </a:rPr>
                        <a:t>Welded Base Frame Steel</a:t>
                      </a:r>
                    </a:p>
                  </a:txBody>
                  <a:tcPr marL="34642" marR="34642" marT="0" marB="0"/>
                </a:tc>
                <a:tc>
                  <a:txBody>
                    <a:bodyPr/>
                    <a:lstStyle/>
                    <a:p>
                      <a:pPr algn="ctr">
                        <a:buNone/>
                      </a:pPr>
                      <a:r>
                        <a:rPr lang="en-GB" sz="900">
                          <a:solidFill>
                            <a:schemeClr val="bg1"/>
                          </a:solidFill>
                          <a:effectLst/>
                        </a:rPr>
                        <a:t>£1.85/kg;200kg</a:t>
                      </a:r>
                    </a:p>
                  </a:txBody>
                  <a:tcPr marL="34642" marR="34642" marT="0" marB="0"/>
                </a:tc>
                <a:tc>
                  <a:txBody>
                    <a:bodyPr/>
                    <a:lstStyle/>
                    <a:p>
                      <a:pPr algn="ctr">
                        <a:buNone/>
                      </a:pPr>
                      <a:r>
                        <a:rPr lang="en-GB" sz="900">
                          <a:solidFill>
                            <a:schemeClr val="bg1"/>
                          </a:solidFill>
                          <a:effectLst/>
                        </a:rPr>
                        <a:t>£370.00</a:t>
                      </a:r>
                    </a:p>
                  </a:txBody>
                  <a:tcPr marL="34642" marR="34642" marT="0" marB="0"/>
                </a:tc>
                <a:extLst>
                  <a:ext uri="{0D108BD9-81ED-4DB2-BD59-A6C34878D82A}">
                    <a16:rowId xmlns:a16="http://schemas.microsoft.com/office/drawing/2014/main" val="3722134083"/>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CNC Shoulder 4140</a:t>
                      </a:r>
                    </a:p>
                  </a:txBody>
                  <a:tcPr marL="34642" marR="34642" marT="0" marB="0"/>
                </a:tc>
                <a:tc>
                  <a:txBody>
                    <a:bodyPr/>
                    <a:lstStyle/>
                    <a:p>
                      <a:pPr algn="ctr">
                        <a:buNone/>
                      </a:pPr>
                      <a:r>
                        <a:rPr lang="en-GB" sz="900">
                          <a:solidFill>
                            <a:schemeClr val="bg1"/>
                          </a:solidFill>
                          <a:effectLst/>
                        </a:rPr>
                        <a:t>£5.5/kg;53kg</a:t>
                      </a:r>
                    </a:p>
                  </a:txBody>
                  <a:tcPr marL="34642" marR="34642" marT="0" marB="0"/>
                </a:tc>
                <a:tc>
                  <a:txBody>
                    <a:bodyPr/>
                    <a:lstStyle/>
                    <a:p>
                      <a:pPr algn="ctr">
                        <a:buNone/>
                      </a:pPr>
                      <a:r>
                        <a:rPr lang="en-GB" sz="900">
                          <a:solidFill>
                            <a:schemeClr val="bg1"/>
                          </a:solidFill>
                          <a:effectLst/>
                        </a:rPr>
                        <a:t>£286.00</a:t>
                      </a:r>
                    </a:p>
                  </a:txBody>
                  <a:tcPr marL="34642" marR="34642" marT="0" marB="0"/>
                </a:tc>
                <a:extLst>
                  <a:ext uri="{0D108BD9-81ED-4DB2-BD59-A6C34878D82A}">
                    <a16:rowId xmlns:a16="http://schemas.microsoft.com/office/drawing/2014/main" val="4207796865"/>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CNC Elbow 7075</a:t>
                      </a:r>
                    </a:p>
                  </a:txBody>
                  <a:tcPr marL="34642" marR="34642" marT="0" marB="0"/>
                </a:tc>
                <a:tc>
                  <a:txBody>
                    <a:bodyPr/>
                    <a:lstStyle/>
                    <a:p>
                      <a:pPr algn="ctr">
                        <a:buNone/>
                      </a:pPr>
                      <a:r>
                        <a:rPr lang="en-GB" sz="900">
                          <a:solidFill>
                            <a:schemeClr val="bg1"/>
                          </a:solidFill>
                          <a:effectLst/>
                        </a:rPr>
                        <a:t>£9.0/kg;16kg</a:t>
                      </a:r>
                    </a:p>
                  </a:txBody>
                  <a:tcPr marL="34642" marR="34642" marT="0" marB="0"/>
                </a:tc>
                <a:tc>
                  <a:txBody>
                    <a:bodyPr/>
                    <a:lstStyle/>
                    <a:p>
                      <a:pPr algn="ctr">
                        <a:buNone/>
                      </a:pPr>
                      <a:r>
                        <a:rPr lang="en-GB" sz="900">
                          <a:solidFill>
                            <a:schemeClr val="bg1"/>
                          </a:solidFill>
                          <a:effectLst/>
                        </a:rPr>
                        <a:t>£144.00</a:t>
                      </a:r>
                    </a:p>
                  </a:txBody>
                  <a:tcPr marL="34642" marR="34642" marT="0" marB="0"/>
                </a:tc>
                <a:extLst>
                  <a:ext uri="{0D108BD9-81ED-4DB2-BD59-A6C34878D82A}">
                    <a16:rowId xmlns:a16="http://schemas.microsoft.com/office/drawing/2014/main" val="490444386"/>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CNC Head 6061</a:t>
                      </a:r>
                    </a:p>
                  </a:txBody>
                  <a:tcPr marL="34642" marR="34642" marT="0" marB="0"/>
                </a:tc>
                <a:tc>
                  <a:txBody>
                    <a:bodyPr/>
                    <a:lstStyle/>
                    <a:p>
                      <a:pPr algn="ctr">
                        <a:buNone/>
                      </a:pPr>
                      <a:r>
                        <a:rPr lang="en-GB" sz="900">
                          <a:solidFill>
                            <a:schemeClr val="bg1"/>
                          </a:solidFill>
                          <a:effectLst/>
                        </a:rPr>
                        <a:t>£4.5/kg;9kg</a:t>
                      </a:r>
                    </a:p>
                  </a:txBody>
                  <a:tcPr marL="34642" marR="34642" marT="0" marB="0"/>
                </a:tc>
                <a:tc>
                  <a:txBody>
                    <a:bodyPr/>
                    <a:lstStyle/>
                    <a:p>
                      <a:pPr algn="ctr">
                        <a:buNone/>
                      </a:pPr>
                      <a:r>
                        <a:rPr lang="en-GB" sz="900">
                          <a:solidFill>
                            <a:schemeClr val="bg1"/>
                          </a:solidFill>
                          <a:effectLst/>
                        </a:rPr>
                        <a:t>£300.00</a:t>
                      </a:r>
                    </a:p>
                  </a:txBody>
                  <a:tcPr marL="34642" marR="34642" marT="0" marB="0"/>
                </a:tc>
                <a:extLst>
                  <a:ext uri="{0D108BD9-81ED-4DB2-BD59-A6C34878D82A}">
                    <a16:rowId xmlns:a16="http://schemas.microsoft.com/office/drawing/2014/main" val="1536114717"/>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CNC Wrist 6061</a:t>
                      </a:r>
                    </a:p>
                  </a:txBody>
                  <a:tcPr marL="34642" marR="34642" marT="0" marB="0"/>
                </a:tc>
                <a:tc>
                  <a:txBody>
                    <a:bodyPr/>
                    <a:lstStyle/>
                    <a:p>
                      <a:pPr algn="ctr">
                        <a:buNone/>
                      </a:pPr>
                      <a:r>
                        <a:rPr lang="en-GB" sz="900">
                          <a:solidFill>
                            <a:schemeClr val="bg1"/>
                          </a:solidFill>
                          <a:effectLst/>
                        </a:rPr>
                        <a:t>£4.5/kg;6kg</a:t>
                      </a:r>
                    </a:p>
                  </a:txBody>
                  <a:tcPr marL="34642" marR="34642" marT="0" marB="0"/>
                </a:tc>
                <a:tc>
                  <a:txBody>
                    <a:bodyPr/>
                    <a:lstStyle/>
                    <a:p>
                      <a:pPr algn="ctr">
                        <a:buNone/>
                      </a:pPr>
                      <a:r>
                        <a:rPr lang="en-GB" sz="900">
                          <a:solidFill>
                            <a:schemeClr val="bg1"/>
                          </a:solidFill>
                          <a:effectLst/>
                        </a:rPr>
                        <a:t>£27.00</a:t>
                      </a:r>
                    </a:p>
                  </a:txBody>
                  <a:tcPr marL="34642" marR="34642" marT="0" marB="0"/>
                </a:tc>
                <a:extLst>
                  <a:ext uri="{0D108BD9-81ED-4DB2-BD59-A6C34878D82A}">
                    <a16:rowId xmlns:a16="http://schemas.microsoft.com/office/drawing/2014/main" val="3914509503"/>
                  </a:ext>
                </a:extLst>
              </a:tr>
              <a:tr h="176590">
                <a:tc vMerge="1">
                  <a:txBody>
                    <a:bodyPr/>
                    <a:lstStyle/>
                    <a:p>
                      <a:endParaRPr lang="en-GB"/>
                    </a:p>
                  </a:txBody>
                  <a:tcPr marL="0" marR="0" marT="0" marB="0" horzOverflow="overflow"/>
                </a:tc>
                <a:tc>
                  <a:txBody>
                    <a:bodyPr/>
                    <a:lstStyle/>
                    <a:p>
                      <a:pPr>
                        <a:buNone/>
                      </a:pPr>
                      <a:r>
                        <a:rPr lang="en-GB" sz="800">
                          <a:solidFill>
                            <a:schemeClr val="bg1"/>
                          </a:solidFill>
                          <a:effectLst/>
                        </a:rPr>
                        <a:t>Wrist Coupling Steel</a:t>
                      </a:r>
                    </a:p>
                  </a:txBody>
                  <a:tcPr marL="34642" marR="34642" marT="0" marB="0"/>
                </a:tc>
                <a:tc>
                  <a:txBody>
                    <a:bodyPr/>
                    <a:lstStyle/>
                    <a:p>
                      <a:pPr algn="ctr">
                        <a:buNone/>
                      </a:pPr>
                      <a:r>
                        <a:rPr lang="en-GB" sz="900">
                          <a:solidFill>
                            <a:schemeClr val="bg1"/>
                          </a:solidFill>
                          <a:effectLst/>
                        </a:rPr>
                        <a:t>1.85/kg;19kg</a:t>
                      </a:r>
                    </a:p>
                  </a:txBody>
                  <a:tcPr marL="34642" marR="34642" marT="0" marB="0"/>
                </a:tc>
                <a:tc>
                  <a:txBody>
                    <a:bodyPr/>
                    <a:lstStyle/>
                    <a:p>
                      <a:pPr algn="ctr">
                        <a:buNone/>
                      </a:pPr>
                      <a:r>
                        <a:rPr lang="en-GB" sz="900">
                          <a:solidFill>
                            <a:schemeClr val="bg1"/>
                          </a:solidFill>
                          <a:effectLst/>
                        </a:rPr>
                        <a:t>£35.15</a:t>
                      </a:r>
                    </a:p>
                  </a:txBody>
                  <a:tcPr marL="34642" marR="34642" marT="0" marB="0"/>
                </a:tc>
                <a:extLst>
                  <a:ext uri="{0D108BD9-81ED-4DB2-BD59-A6C34878D82A}">
                    <a16:rowId xmlns:a16="http://schemas.microsoft.com/office/drawing/2014/main" val="909494069"/>
                  </a:ext>
                </a:extLst>
              </a:tr>
              <a:tr h="220739">
                <a:tc>
                  <a:txBody>
                    <a:bodyPr/>
                    <a:lstStyle/>
                    <a:p>
                      <a:pPr>
                        <a:buNone/>
                      </a:pPr>
                      <a:endParaRPr lang="en-GB" sz="900">
                        <a:solidFill>
                          <a:schemeClr val="bg1"/>
                        </a:solidFill>
                        <a:effectLst/>
                      </a:endParaRPr>
                    </a:p>
                  </a:txBody>
                  <a:tcPr marL="34642" marR="34642" marT="0" marB="0"/>
                </a:tc>
                <a:tc>
                  <a:txBody>
                    <a:bodyPr/>
                    <a:lstStyle/>
                    <a:p>
                      <a:pPr>
                        <a:buNone/>
                      </a:pPr>
                      <a:endParaRPr lang="en-GB" sz="900">
                        <a:solidFill>
                          <a:schemeClr val="bg1"/>
                        </a:solidFill>
                        <a:effectLst/>
                      </a:endParaRPr>
                    </a:p>
                  </a:txBody>
                  <a:tcPr marL="34642" marR="34642" marT="0" marB="0"/>
                </a:tc>
                <a:tc>
                  <a:txBody>
                    <a:bodyPr/>
                    <a:lstStyle/>
                    <a:p>
                      <a:pPr>
                        <a:buNone/>
                      </a:pPr>
                      <a:endParaRPr lang="en-GB" sz="900">
                        <a:solidFill>
                          <a:schemeClr val="bg1"/>
                        </a:solidFill>
                        <a:effectLst/>
                      </a:endParaRPr>
                    </a:p>
                  </a:txBody>
                  <a:tcPr marL="34642" marR="34642" marT="0" marB="0"/>
                </a:tc>
                <a:tc>
                  <a:txBody>
                    <a:bodyPr/>
                    <a:lstStyle/>
                    <a:p>
                      <a:pPr>
                        <a:buNone/>
                      </a:pPr>
                      <a:endParaRPr lang="en-GB" sz="900">
                        <a:solidFill>
                          <a:schemeClr val="bg1"/>
                        </a:solidFill>
                        <a:effectLst/>
                      </a:endParaRPr>
                    </a:p>
                  </a:txBody>
                  <a:tcPr marL="34642" marR="34642" marT="0" marB="0"/>
                </a:tc>
                <a:extLst>
                  <a:ext uri="{0D108BD9-81ED-4DB2-BD59-A6C34878D82A}">
                    <a16:rowId xmlns:a16="http://schemas.microsoft.com/office/drawing/2014/main" val="1419827547"/>
                  </a:ext>
                </a:extLst>
              </a:tr>
              <a:tr h="176590">
                <a:tc>
                  <a:txBody>
                    <a:bodyPr/>
                    <a:lstStyle/>
                    <a:p>
                      <a:pPr algn="ctr">
                        <a:buNone/>
                      </a:pPr>
                      <a:r>
                        <a:rPr lang="en-GB" sz="900">
                          <a:solidFill>
                            <a:schemeClr val="bg1"/>
                          </a:solidFill>
                          <a:effectLst/>
                        </a:rPr>
                        <a:t>Total</a:t>
                      </a:r>
                    </a:p>
                  </a:txBody>
                  <a:tcPr marL="34642" marR="34642" marT="0" marB="0" anchor="ctr"/>
                </a:tc>
                <a:tc>
                  <a:txBody>
                    <a:bodyPr/>
                    <a:lstStyle/>
                    <a:p>
                      <a:pPr>
                        <a:buNone/>
                      </a:pPr>
                      <a:endParaRPr lang="en-GB" sz="900">
                        <a:solidFill>
                          <a:schemeClr val="bg1"/>
                        </a:solidFill>
                        <a:effectLst/>
                      </a:endParaRPr>
                    </a:p>
                  </a:txBody>
                  <a:tcPr marL="34642" marR="34642" marT="0" marB="0"/>
                </a:tc>
                <a:tc>
                  <a:txBody>
                    <a:bodyPr/>
                    <a:lstStyle/>
                    <a:p>
                      <a:pPr>
                        <a:buNone/>
                      </a:pPr>
                      <a:endParaRPr lang="en-GB" sz="900">
                        <a:solidFill>
                          <a:schemeClr val="bg1"/>
                        </a:solidFill>
                        <a:effectLst/>
                      </a:endParaRPr>
                    </a:p>
                  </a:txBody>
                  <a:tcPr marL="34642" marR="34642" marT="0" marB="0"/>
                </a:tc>
                <a:tc>
                  <a:txBody>
                    <a:bodyPr/>
                    <a:lstStyle/>
                    <a:p>
                      <a:pPr algn="ctr">
                        <a:buNone/>
                      </a:pPr>
                      <a:r>
                        <a:rPr lang="en-GB" sz="900">
                          <a:solidFill>
                            <a:schemeClr val="bg1"/>
                          </a:solidFill>
                          <a:effectLst/>
                        </a:rPr>
                        <a:t>£20,018.39</a:t>
                      </a:r>
                    </a:p>
                  </a:txBody>
                  <a:tcPr marL="34642" marR="34642" marT="0" marB="0" anchor="ctr"/>
                </a:tc>
                <a:extLst>
                  <a:ext uri="{0D108BD9-81ED-4DB2-BD59-A6C34878D82A}">
                    <a16:rowId xmlns:a16="http://schemas.microsoft.com/office/drawing/2014/main" val="1087551935"/>
                  </a:ext>
                </a:extLst>
              </a:tr>
            </a:tbl>
          </a:graphicData>
        </a:graphic>
      </p:graphicFrame>
    </p:spTree>
    <p:extLst>
      <p:ext uri="{BB962C8B-B14F-4D97-AF65-F5344CB8AC3E}">
        <p14:creationId xmlns:p14="http://schemas.microsoft.com/office/powerpoint/2010/main" val="27666791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0F271-D289-0615-70D7-33F19DDEF110}"/>
              </a:ext>
            </a:extLst>
          </p:cNvPr>
          <p:cNvSpPr>
            <a:spLocks noGrp="1"/>
          </p:cNvSpPr>
          <p:nvPr>
            <p:ph type="title"/>
          </p:nvPr>
        </p:nvSpPr>
        <p:spPr/>
        <p:txBody>
          <a:bodyPr/>
          <a:lstStyle/>
          <a:p>
            <a:r>
              <a:rPr lang="en-GB"/>
              <a:t>Successes and Failures</a:t>
            </a:r>
          </a:p>
        </p:txBody>
      </p:sp>
      <p:sp>
        <p:nvSpPr>
          <p:cNvPr id="3" name="Content Placeholder 2">
            <a:extLst>
              <a:ext uri="{FF2B5EF4-FFF2-40B4-BE49-F238E27FC236}">
                <a16:creationId xmlns:a16="http://schemas.microsoft.com/office/drawing/2014/main" id="{8BDD4AB1-5B5F-D55E-D909-71DC1216AD45}"/>
              </a:ext>
            </a:extLst>
          </p:cNvPr>
          <p:cNvSpPr>
            <a:spLocks noGrp="1"/>
          </p:cNvSpPr>
          <p:nvPr>
            <p:ph idx="1"/>
          </p:nvPr>
        </p:nvSpPr>
        <p:spPr>
          <a:xfrm>
            <a:off x="1484310" y="2666999"/>
            <a:ext cx="4828487" cy="3124201"/>
          </a:xfrm>
        </p:spPr>
        <p:txBody>
          <a:bodyPr/>
          <a:lstStyle/>
          <a:p>
            <a:pPr marL="0" indent="0">
              <a:buNone/>
            </a:pPr>
            <a:r>
              <a:rPr lang="en-GB"/>
              <a:t>Successes </a:t>
            </a:r>
          </a:p>
          <a:p>
            <a:r>
              <a:rPr lang="en-GB"/>
              <a:t>Use of Off the shelf parts</a:t>
            </a:r>
          </a:p>
          <a:p>
            <a:pPr>
              <a:buClr>
                <a:srgbClr val="1287C3"/>
              </a:buClr>
            </a:pPr>
            <a:r>
              <a:rPr lang="en-GB"/>
              <a:t>Operational control system </a:t>
            </a:r>
          </a:p>
          <a:p>
            <a:pPr>
              <a:buClr>
                <a:srgbClr val="1287C3"/>
              </a:buClr>
            </a:pPr>
            <a:r>
              <a:rPr lang="en-GB"/>
              <a:t>Design with 3D Models and engineering drawings </a:t>
            </a:r>
          </a:p>
          <a:p>
            <a:pPr>
              <a:buClr>
                <a:srgbClr val="1287C3"/>
              </a:buClr>
            </a:pPr>
            <a:r>
              <a:rPr lang="en-GB"/>
              <a:t>Simulations</a:t>
            </a:r>
          </a:p>
        </p:txBody>
      </p:sp>
      <p:sp>
        <p:nvSpPr>
          <p:cNvPr id="4" name="TextBox 3">
            <a:extLst>
              <a:ext uri="{FF2B5EF4-FFF2-40B4-BE49-F238E27FC236}">
                <a16:creationId xmlns:a16="http://schemas.microsoft.com/office/drawing/2014/main" id="{DA1479C6-BDC2-C52D-D851-FF133B3C7ACA}"/>
              </a:ext>
            </a:extLst>
          </p:cNvPr>
          <p:cNvSpPr txBox="1"/>
          <p:nvPr/>
        </p:nvSpPr>
        <p:spPr>
          <a:xfrm>
            <a:off x="6315357" y="2673167"/>
            <a:ext cx="4773737" cy="202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7200">
              <a:spcBef>
                <a:spcPct val="20000"/>
              </a:spcBef>
              <a:spcAft>
                <a:spcPts val="600"/>
              </a:spcAft>
              <a:buClr>
                <a:schemeClr val="accent1">
                  <a:lumMod val="75000"/>
                </a:schemeClr>
              </a:buClr>
              <a:buSzPct val="145000"/>
            </a:pPr>
            <a:r>
              <a:rPr lang="en-GB" sz="2400" dirty="0"/>
              <a:t>Failures</a:t>
            </a:r>
            <a:endParaRPr lang="en-US" sz="2400" dirty="0"/>
          </a:p>
          <a:p>
            <a:pPr marL="342900" indent="-342900" defTabSz="457200">
              <a:spcBef>
                <a:spcPct val="20000"/>
              </a:spcBef>
              <a:spcAft>
                <a:spcPts val="600"/>
              </a:spcAft>
              <a:buClr>
                <a:schemeClr val="accent1">
                  <a:lumMod val="75000"/>
                </a:schemeClr>
              </a:buClr>
              <a:buSzPct val="145000"/>
              <a:buFont typeface="Arial"/>
              <a:buChar char="•"/>
            </a:pPr>
            <a:r>
              <a:rPr lang="en-GB" sz="2400" dirty="0"/>
              <a:t>Cost analysis based on estimates </a:t>
            </a:r>
          </a:p>
          <a:p>
            <a:pPr marL="342900" indent="-342900" defTabSz="457200">
              <a:spcBef>
                <a:spcPct val="20000"/>
              </a:spcBef>
              <a:spcAft>
                <a:spcPts val="600"/>
              </a:spcAft>
              <a:buClr>
                <a:schemeClr val="accent1">
                  <a:lumMod val="75000"/>
                </a:schemeClr>
              </a:buClr>
              <a:buSzPct val="145000"/>
              <a:buFont typeface="Arial"/>
              <a:buChar char="•"/>
            </a:pPr>
            <a:r>
              <a:rPr lang="en-GB" sz="2400" dirty="0"/>
              <a:t>Poor communication </a:t>
            </a:r>
          </a:p>
          <a:p>
            <a:pPr marL="342900" indent="-342900" defTabSz="457200">
              <a:spcBef>
                <a:spcPct val="20000"/>
              </a:spcBef>
              <a:spcAft>
                <a:spcPts val="600"/>
              </a:spcAft>
              <a:buClr>
                <a:schemeClr val="accent1">
                  <a:lumMod val="75000"/>
                </a:schemeClr>
              </a:buClr>
              <a:buSzPct val="145000"/>
              <a:buFont typeface="Arial"/>
              <a:buChar char="•"/>
            </a:pPr>
            <a:r>
              <a:rPr lang="en-GB" sz="2400" dirty="0"/>
              <a:t>No proof of accuracy </a:t>
            </a:r>
          </a:p>
        </p:txBody>
      </p:sp>
    </p:spTree>
    <p:extLst>
      <p:ext uri="{BB962C8B-B14F-4D97-AF65-F5344CB8AC3E}">
        <p14:creationId xmlns:p14="http://schemas.microsoft.com/office/powerpoint/2010/main" val="38831927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1F53251F9C1224FB2C56D3FC3F5AEBD" ma:contentTypeVersion="3" ma:contentTypeDescription="Create a new document." ma:contentTypeScope="" ma:versionID="fd8515eb077f4ce898535f86cc777c9c">
  <xsd:schema xmlns:xsd="http://www.w3.org/2001/XMLSchema" xmlns:xs="http://www.w3.org/2001/XMLSchema" xmlns:p="http://schemas.microsoft.com/office/2006/metadata/properties" xmlns:ns2="c8467a35-94cf-4991-95b1-62d23d6ef9da" targetNamespace="http://schemas.microsoft.com/office/2006/metadata/properties" ma:root="true" ma:fieldsID="971e58b123daefd2bd565549ca0577e3" ns2:_="">
    <xsd:import namespace="c8467a35-94cf-4991-95b1-62d23d6ef9da"/>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467a35-94cf-4991-95b1-62d23d6ef9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C76A51-752D-41ED-89EE-409F816BC15D}">
  <ds:schemaRefs>
    <ds:schemaRef ds:uri="http://purl.org/dc/dcmitype/"/>
    <ds:schemaRef ds:uri="http://purl.org/dc/terms/"/>
    <ds:schemaRef ds:uri="http://schemas.openxmlformats.org/package/2006/metadata/core-properties"/>
    <ds:schemaRef ds:uri="http://www.w3.org/XML/1998/namespace"/>
    <ds:schemaRef ds:uri="http://purl.org/dc/elements/1.1/"/>
    <ds:schemaRef ds:uri="http://schemas.microsoft.com/office/infopath/2007/PartnerControls"/>
    <ds:schemaRef ds:uri="http://schemas.microsoft.com/office/2006/documentManagement/types"/>
    <ds:schemaRef ds:uri="c8467a35-94cf-4991-95b1-62d23d6ef9da"/>
    <ds:schemaRef ds:uri="http://schemas.microsoft.com/office/2006/metadata/properties"/>
  </ds:schemaRefs>
</ds:datastoreItem>
</file>

<file path=customXml/itemProps2.xml><?xml version="1.0" encoding="utf-8"?>
<ds:datastoreItem xmlns:ds="http://schemas.openxmlformats.org/officeDocument/2006/customXml" ds:itemID="{4D1C534A-3672-4EF2-AF3A-C567810BA440}">
  <ds:schemaRefs>
    <ds:schemaRef ds:uri="c8467a35-94cf-4991-95b1-62d23d6ef9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A68C3B9-AE2F-4FAE-956A-03ABD3B707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3251</Words>
  <Application>Microsoft Office PowerPoint</Application>
  <PresentationFormat>Widescreen</PresentationFormat>
  <Paragraphs>660</Paragraphs>
  <Slides>38</Slides>
  <Notes>3</Notes>
  <HiddenSlides>0</HiddenSlides>
  <MMClips>3</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Parallax</vt:lpstr>
      <vt:lpstr>Robot Group Project</vt:lpstr>
      <vt:lpstr>Group Organisation </vt:lpstr>
      <vt:lpstr>PowerPoint Presentation</vt:lpstr>
      <vt:lpstr>Project Scope </vt:lpstr>
      <vt:lpstr>Design Specification </vt:lpstr>
      <vt:lpstr>Design Specification </vt:lpstr>
      <vt:lpstr>Gantt Chart </vt:lpstr>
      <vt:lpstr>Robot Arm Design</vt:lpstr>
      <vt:lpstr>This is the final robot arm design. The design provides precise and flexible movement for automated tasks.   The six-axes allow the arm to rotate and move in multiple directions, improving accuracy and range of motion.   The design provides stability, durability and smooth control making it suitable for our selected application.</vt:lpstr>
      <vt:lpstr>PowerPoint Presentation</vt:lpstr>
      <vt:lpstr>PowerPoint Presentation</vt:lpstr>
      <vt:lpstr>PowerPoint Presentation</vt:lpstr>
      <vt:lpstr>PowerPoint Presentation</vt:lpstr>
      <vt:lpstr>PowerPoint Presentation</vt:lpstr>
      <vt:lpstr>PowerPoint Presentation</vt:lpstr>
      <vt:lpstr>Material and manufacturing methods   </vt:lpstr>
      <vt:lpstr>PowerPoint Presentation</vt:lpstr>
      <vt:lpstr>PowerPoint Presentation</vt:lpstr>
      <vt:lpstr>Analysis Overview  </vt:lpstr>
      <vt:lpstr>Dimensional analysis and maximum reach</vt:lpstr>
      <vt:lpstr>Mass, weight and material Analysis</vt:lpstr>
      <vt:lpstr>Torque analysis</vt:lpstr>
      <vt:lpstr>Stress analysis at maximum reach (2.063m)</vt:lpstr>
      <vt:lpstr>Realistic working range stress analysis (1.5m)</vt:lpstr>
      <vt:lpstr>Displacement analysis</vt:lpstr>
      <vt:lpstr>Control System Development  </vt:lpstr>
      <vt:lpstr>PowerPoint Presentation</vt:lpstr>
      <vt:lpstr>PowerPoint Presentation</vt:lpstr>
      <vt:lpstr>PowerPoint Presentation</vt:lpstr>
      <vt:lpstr>PowerPoint Presentation</vt:lpstr>
      <vt:lpstr>Procurement Overview  </vt:lpstr>
      <vt:lpstr>PowerPoint Presentation</vt:lpstr>
      <vt:lpstr>PowerPoint Presentation</vt:lpstr>
      <vt:lpstr>PowerPoint Presentation</vt:lpstr>
      <vt:lpstr>PowerPoint Presentation</vt:lpstr>
      <vt:lpstr>PowerPoint Presentation</vt:lpstr>
      <vt:lpstr>PowerPoint Presentation</vt:lpstr>
      <vt:lpstr>Successes and Failures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Loz Browne (2415273)</cp:lastModifiedBy>
  <cp:revision>118</cp:revision>
  <dcterms:created xsi:type="dcterms:W3CDTF">2026-05-13T11:31:19Z</dcterms:created>
  <dcterms:modified xsi:type="dcterms:W3CDTF">2026-05-27T18:56:37Z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0x01010091F53251F9C1224FB2C56D3FC3F5AEBD</vt:lpwstr>
  </property>
</Properties>
</file>