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0" r:id="rId3"/>
    <p:sldId id="283" r:id="rId4"/>
    <p:sldId id="257" r:id="rId5"/>
    <p:sldId id="269" r:id="rId6"/>
    <p:sldId id="281" r:id="rId7"/>
    <p:sldId id="271" r:id="rId8"/>
    <p:sldId id="272" r:id="rId9"/>
    <p:sldId id="273" r:id="rId10"/>
    <p:sldId id="274" r:id="rId11"/>
    <p:sldId id="279" r:id="rId12"/>
    <p:sldId id="275" r:id="rId13"/>
    <p:sldId id="277" r:id="rId14"/>
    <p:sldId id="278" r:id="rId15"/>
    <p:sldId id="282" r:id="rId16"/>
    <p:sldId id="270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801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92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ADD0BA-4B84-4081-97F4-440DFA37B0FF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F06FF873-5D67-4070-9651-ECEDDE7E79D1}">
      <dgm:prSet phldrT="[Text]" custT="1"/>
      <dgm:spPr>
        <a:solidFill>
          <a:schemeClr val="accent1">
            <a:lumMod val="40000"/>
            <a:lumOff val="60000"/>
          </a:schemeClr>
        </a:solidFill>
        <a:ln>
          <a:noFill/>
        </a:ln>
      </dgm:spPr>
      <dgm:t>
        <a:bodyPr/>
        <a:lstStyle/>
        <a:p>
          <a:r>
            <a:rPr lang="en-US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  <a:r>
            <a:rPr lang="en-US" sz="4000" b="1" dirty="0"/>
            <a:t> </a:t>
          </a:r>
          <a:endParaRPr lang="en-GB" sz="4000" b="1" dirty="0"/>
        </a:p>
      </dgm:t>
    </dgm:pt>
    <dgm:pt modelId="{D0FE1DB7-C316-4761-B439-6AE21401DEB9}" type="parTrans" cxnId="{BE56FABB-8807-4FE3-A157-554823B95904}">
      <dgm:prSet/>
      <dgm:spPr/>
      <dgm:t>
        <a:bodyPr/>
        <a:lstStyle/>
        <a:p>
          <a:endParaRPr lang="en-GB"/>
        </a:p>
      </dgm:t>
    </dgm:pt>
    <dgm:pt modelId="{A778593C-4C87-452C-BFC4-A983890EDACA}" type="sibTrans" cxnId="{BE56FABB-8807-4FE3-A157-554823B95904}">
      <dgm:prSet/>
      <dgm:spPr/>
      <dgm:t>
        <a:bodyPr/>
        <a:lstStyle/>
        <a:p>
          <a:endParaRPr lang="en-GB"/>
        </a:p>
      </dgm:t>
    </dgm:pt>
    <dgm:pt modelId="{C43B0403-EBBF-40FE-96FD-B3AFD1DBDEEA}">
      <dgm:prSet phldrT="[Text]" custT="1"/>
      <dgm:spPr/>
      <dgm:t>
        <a:bodyPr/>
        <a:lstStyle/>
        <a:p>
          <a:pPr algn="ctr"/>
          <a:r>
            <a:rPr lang="en-US" sz="2000" b="1" i="1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 Worldwide 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is the chosen hotel company for this presentation.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0D36D5-830D-4ACA-952F-B8183A270B2C}" type="parTrans" cxnId="{348A9124-6809-4791-AE22-10CD641E8238}">
      <dgm:prSet/>
      <dgm:spPr/>
      <dgm:t>
        <a:bodyPr/>
        <a:lstStyle/>
        <a:p>
          <a:endParaRPr lang="en-GB"/>
        </a:p>
      </dgm:t>
    </dgm:pt>
    <dgm:pt modelId="{F093F371-9B74-4B16-8A98-43F3AB85DDAD}" type="sibTrans" cxnId="{348A9124-6809-4791-AE22-10CD641E8238}">
      <dgm:prSet/>
      <dgm:spPr/>
      <dgm:t>
        <a:bodyPr/>
        <a:lstStyle/>
        <a:p>
          <a:endParaRPr lang="en-GB"/>
        </a:p>
      </dgm:t>
    </dgm:pt>
    <dgm:pt modelId="{CEF9CD2E-2869-4597-B4E6-61313529BE45}">
      <dgm:prSet phldrT="[Text]" custT="1"/>
      <dgm:spPr/>
      <dgm:t>
        <a:bodyPr/>
        <a:lstStyle/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Hilton Worldwide which is one of the largest growing hospitality companies has 19 brands in which this presentation selects </a:t>
          </a: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Conrad Hotels &amp; Resorts (</a:t>
          </a:r>
          <a:r>
            <a:rPr lang="en-GB" sz="20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Hilton, 2023)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806F5A63-715E-4A6B-826C-A6BF13E28277}" type="parTrans" cxnId="{DE5D27B7-856F-42C8-B2F7-8899E4A84FE2}">
      <dgm:prSet/>
      <dgm:spPr/>
      <dgm:t>
        <a:bodyPr/>
        <a:lstStyle/>
        <a:p>
          <a:endParaRPr lang="en-GB"/>
        </a:p>
      </dgm:t>
    </dgm:pt>
    <dgm:pt modelId="{2A96FE38-8132-4CB9-994A-78B978BEC2CF}" type="sibTrans" cxnId="{DE5D27B7-856F-42C8-B2F7-8899E4A84FE2}">
      <dgm:prSet/>
      <dgm:spPr/>
      <dgm:t>
        <a:bodyPr/>
        <a:lstStyle/>
        <a:p>
          <a:endParaRPr lang="en-GB"/>
        </a:p>
      </dgm:t>
    </dgm:pt>
    <dgm:pt modelId="{52F3A1E6-3D92-4302-9BCC-E7D2A351E004}">
      <dgm:prSet phldrT="[Text]" custT="1"/>
      <dgm:spPr/>
      <dgm:t>
        <a:bodyPr/>
        <a:lstStyle/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presentation aims </a:t>
          </a:r>
        </a:p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r>
            <a:rPr lang="en-US" sz="2000" i="1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to discuss the role and importance of quality service, hospitality and guest services in the chosen hotel brand </a:t>
          </a: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0FE773C2-8E3F-44D7-AADD-AA25AB733B13}" type="parTrans" cxnId="{9A2C880B-0A5A-4842-8D46-F861A4825598}">
      <dgm:prSet/>
      <dgm:spPr/>
      <dgm:t>
        <a:bodyPr/>
        <a:lstStyle/>
        <a:p>
          <a:endParaRPr lang="en-GB"/>
        </a:p>
      </dgm:t>
    </dgm:pt>
    <dgm:pt modelId="{2D6A12C0-5CF1-42ED-A05A-D08F79DA87EF}" type="sibTrans" cxnId="{9A2C880B-0A5A-4842-8D46-F861A4825598}">
      <dgm:prSet/>
      <dgm:spPr/>
      <dgm:t>
        <a:bodyPr/>
        <a:lstStyle/>
        <a:p>
          <a:endParaRPr lang="en-GB"/>
        </a:p>
      </dgm:t>
    </dgm:pt>
    <dgm:pt modelId="{7D0FA247-2FAD-43FE-9A09-4CFEB8150758}" type="pres">
      <dgm:prSet presAssocID="{A3ADD0BA-4B84-4081-97F4-440DFA37B0FF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1371A627-4594-4318-89DF-1AF2BEABADA0}" type="pres">
      <dgm:prSet presAssocID="{F06FF873-5D67-4070-9651-ECEDDE7E79D1}" presName="Parent" presStyleLbl="node1" presStyleIdx="0" presStyleCnt="2" custScaleX="122554" custScaleY="69294" custLinFactNeighborX="-48387" custLinFactNeighborY="-536">
        <dgm:presLayoutVars>
          <dgm:chMax val="4"/>
          <dgm:chPref val="3"/>
        </dgm:presLayoutVars>
      </dgm:prSet>
      <dgm:spPr/>
    </dgm:pt>
    <dgm:pt modelId="{DA0D1E20-0369-4471-B2B3-94EE88D3F935}" type="pres">
      <dgm:prSet presAssocID="{C43B0403-EBBF-40FE-96FD-B3AFD1DBDEEA}" presName="Accent" presStyleLbl="node1" presStyleIdx="1" presStyleCnt="2" custLinFactNeighborX="-26755" custLinFactNeighborY="0"/>
      <dgm:spPr>
        <a:solidFill>
          <a:schemeClr val="accent4">
            <a:lumMod val="20000"/>
            <a:lumOff val="80000"/>
          </a:schemeClr>
        </a:solidFill>
        <a:ln>
          <a:noFill/>
        </a:ln>
      </dgm:spPr>
    </dgm:pt>
    <dgm:pt modelId="{7C7BE7A3-4E8F-41E0-875F-A8D63018BC90}" type="pres">
      <dgm:prSet presAssocID="{C43B0403-EBBF-40FE-96FD-B3AFD1DBDEEA}" presName="Image1" presStyleLbl="fgImgPlace1" presStyleIdx="0" presStyleCnt="3" custScaleX="21644" custScaleY="51730" custLinFactNeighborX="-81226" custLinFactNeighborY="-1556"/>
      <dgm:spPr/>
    </dgm:pt>
    <dgm:pt modelId="{84E16284-3C82-4ED5-AF03-C59FE60C6983}" type="pres">
      <dgm:prSet presAssocID="{C43B0403-EBBF-40FE-96FD-B3AFD1DBDEEA}" presName="Child1" presStyleLbl="revTx" presStyleIdx="0" presStyleCnt="3" custScaleX="147782" custLinFactNeighborX="12782" custLinFactNeighborY="-16107">
        <dgm:presLayoutVars>
          <dgm:chMax val="0"/>
          <dgm:chPref val="0"/>
          <dgm:bulletEnabled val="1"/>
        </dgm:presLayoutVars>
      </dgm:prSet>
      <dgm:spPr/>
    </dgm:pt>
    <dgm:pt modelId="{4C40026B-B1EE-4788-9875-6A0EBD992D16}" type="pres">
      <dgm:prSet presAssocID="{CEF9CD2E-2869-4597-B4E6-61313529BE45}" presName="Image2" presStyleCnt="0"/>
      <dgm:spPr/>
    </dgm:pt>
    <dgm:pt modelId="{85E66182-789E-47B2-8D60-A04347D66921}" type="pres">
      <dgm:prSet presAssocID="{CEF9CD2E-2869-4597-B4E6-61313529BE45}" presName="Image" presStyleLbl="fgImgPlace1" presStyleIdx="1" presStyleCnt="3" custScaleX="48455" custScaleY="21163" custLinFactNeighborX="-87464" custLinFactNeighborY="-9492"/>
      <dgm:spPr/>
    </dgm:pt>
    <dgm:pt modelId="{C8F228BD-36FA-4ADE-B258-1D23E28C44AE}" type="pres">
      <dgm:prSet presAssocID="{CEF9CD2E-2869-4597-B4E6-61313529BE45}" presName="Child2" presStyleLbl="revTx" presStyleIdx="1" presStyleCnt="3" custScaleX="186677" custLinFactNeighborX="16746" custLinFactNeighborY="-7718">
        <dgm:presLayoutVars>
          <dgm:chMax val="0"/>
          <dgm:chPref val="0"/>
          <dgm:bulletEnabled val="1"/>
        </dgm:presLayoutVars>
      </dgm:prSet>
      <dgm:spPr/>
    </dgm:pt>
    <dgm:pt modelId="{D49B5387-D8B4-4240-8DEC-C247A375DF9A}" type="pres">
      <dgm:prSet presAssocID="{52F3A1E6-3D92-4302-9BCC-E7D2A351E004}" presName="Image3" presStyleCnt="0"/>
      <dgm:spPr/>
    </dgm:pt>
    <dgm:pt modelId="{4D9E3B2B-EF2E-4A66-AC93-17BB6BE5EBE6}" type="pres">
      <dgm:prSet presAssocID="{52F3A1E6-3D92-4302-9BCC-E7D2A351E004}" presName="Image" presStyleLbl="fgImgPlace1" presStyleIdx="2" presStyleCnt="3" custFlipHor="1" custScaleX="10486" custScaleY="18320" custLinFactNeighborX="-99139" custLinFactNeighborY="-1874"/>
      <dgm:spPr/>
    </dgm:pt>
    <dgm:pt modelId="{3B722417-4D65-437B-A82F-170BC51E91F3}" type="pres">
      <dgm:prSet presAssocID="{52F3A1E6-3D92-4302-9BCC-E7D2A351E004}" presName="Child3" presStyleLbl="revTx" presStyleIdx="2" presStyleCnt="3" custScaleX="252574" custLinFactNeighborX="22109" custLinFactNeighborY="-4587">
        <dgm:presLayoutVars>
          <dgm:chMax val="0"/>
          <dgm:chPref val="0"/>
          <dgm:bulletEnabled val="1"/>
        </dgm:presLayoutVars>
      </dgm:prSet>
      <dgm:spPr/>
    </dgm:pt>
  </dgm:ptLst>
  <dgm:cxnLst>
    <dgm:cxn modelId="{9A2C880B-0A5A-4842-8D46-F861A4825598}" srcId="{F06FF873-5D67-4070-9651-ECEDDE7E79D1}" destId="{52F3A1E6-3D92-4302-9BCC-E7D2A351E004}" srcOrd="2" destOrd="0" parTransId="{0FE773C2-8E3F-44D7-AADD-AA25AB733B13}" sibTransId="{2D6A12C0-5CF1-42ED-A05A-D08F79DA87EF}"/>
    <dgm:cxn modelId="{A4359522-BE8E-4280-8305-C708E76E0979}" type="presOf" srcId="{F06FF873-5D67-4070-9651-ECEDDE7E79D1}" destId="{1371A627-4594-4318-89DF-1AF2BEABADA0}" srcOrd="0" destOrd="0" presId="urn:microsoft.com/office/officeart/2011/layout/RadialPictureList"/>
    <dgm:cxn modelId="{9E982023-B8D8-4561-BE0D-2744CDE180BD}" type="presOf" srcId="{CEF9CD2E-2869-4597-B4E6-61313529BE45}" destId="{C8F228BD-36FA-4ADE-B258-1D23E28C44AE}" srcOrd="0" destOrd="0" presId="urn:microsoft.com/office/officeart/2011/layout/RadialPictureList"/>
    <dgm:cxn modelId="{348A9124-6809-4791-AE22-10CD641E8238}" srcId="{F06FF873-5D67-4070-9651-ECEDDE7E79D1}" destId="{C43B0403-EBBF-40FE-96FD-B3AFD1DBDEEA}" srcOrd="0" destOrd="0" parTransId="{0F0D36D5-830D-4ACA-952F-B8183A270B2C}" sibTransId="{F093F371-9B74-4B16-8A98-43F3AB85DDAD}"/>
    <dgm:cxn modelId="{658BC851-F375-49F6-9993-DEC2F18D04BA}" type="presOf" srcId="{52F3A1E6-3D92-4302-9BCC-E7D2A351E004}" destId="{3B722417-4D65-437B-A82F-170BC51E91F3}" srcOrd="0" destOrd="0" presId="urn:microsoft.com/office/officeart/2011/layout/RadialPictureList"/>
    <dgm:cxn modelId="{DE5D27B7-856F-42C8-B2F7-8899E4A84FE2}" srcId="{F06FF873-5D67-4070-9651-ECEDDE7E79D1}" destId="{CEF9CD2E-2869-4597-B4E6-61313529BE45}" srcOrd="1" destOrd="0" parTransId="{806F5A63-715E-4A6B-826C-A6BF13E28277}" sibTransId="{2A96FE38-8132-4CB9-994A-78B978BEC2CF}"/>
    <dgm:cxn modelId="{FC2E62B9-99C9-4166-B3C7-E30EF6ED977B}" type="presOf" srcId="{C43B0403-EBBF-40FE-96FD-B3AFD1DBDEEA}" destId="{84E16284-3C82-4ED5-AF03-C59FE60C6983}" srcOrd="0" destOrd="0" presId="urn:microsoft.com/office/officeart/2011/layout/RadialPictureList"/>
    <dgm:cxn modelId="{BE56FABB-8807-4FE3-A157-554823B95904}" srcId="{A3ADD0BA-4B84-4081-97F4-440DFA37B0FF}" destId="{F06FF873-5D67-4070-9651-ECEDDE7E79D1}" srcOrd="0" destOrd="0" parTransId="{D0FE1DB7-C316-4761-B439-6AE21401DEB9}" sibTransId="{A778593C-4C87-452C-BFC4-A983890EDACA}"/>
    <dgm:cxn modelId="{A384F9DA-944B-4D7B-B674-9A349B460B7F}" type="presOf" srcId="{A3ADD0BA-4B84-4081-97F4-440DFA37B0FF}" destId="{7D0FA247-2FAD-43FE-9A09-4CFEB8150758}" srcOrd="0" destOrd="0" presId="urn:microsoft.com/office/officeart/2011/layout/RadialPictureList"/>
    <dgm:cxn modelId="{99B35161-D364-4CCC-820A-1D723C4C6FEF}" type="presParOf" srcId="{7D0FA247-2FAD-43FE-9A09-4CFEB8150758}" destId="{1371A627-4594-4318-89DF-1AF2BEABADA0}" srcOrd="0" destOrd="0" presId="urn:microsoft.com/office/officeart/2011/layout/RadialPictureList"/>
    <dgm:cxn modelId="{C3646D24-A316-4C8A-9889-9483FAFE3F17}" type="presParOf" srcId="{7D0FA247-2FAD-43FE-9A09-4CFEB8150758}" destId="{DA0D1E20-0369-4471-B2B3-94EE88D3F935}" srcOrd="1" destOrd="0" presId="urn:microsoft.com/office/officeart/2011/layout/RadialPictureList"/>
    <dgm:cxn modelId="{23C2420A-E346-4FFE-ADC4-BD4B5140BE68}" type="presParOf" srcId="{7D0FA247-2FAD-43FE-9A09-4CFEB8150758}" destId="{7C7BE7A3-4E8F-41E0-875F-A8D63018BC90}" srcOrd="2" destOrd="0" presId="urn:microsoft.com/office/officeart/2011/layout/RadialPictureList"/>
    <dgm:cxn modelId="{9A6687CC-B663-418D-9BA7-2C6CDAD05882}" type="presParOf" srcId="{7D0FA247-2FAD-43FE-9A09-4CFEB8150758}" destId="{84E16284-3C82-4ED5-AF03-C59FE60C6983}" srcOrd="3" destOrd="0" presId="urn:microsoft.com/office/officeart/2011/layout/RadialPictureList"/>
    <dgm:cxn modelId="{04715731-FD50-4547-AFBB-869DDF89F135}" type="presParOf" srcId="{7D0FA247-2FAD-43FE-9A09-4CFEB8150758}" destId="{4C40026B-B1EE-4788-9875-6A0EBD992D16}" srcOrd="4" destOrd="0" presId="urn:microsoft.com/office/officeart/2011/layout/RadialPictureList"/>
    <dgm:cxn modelId="{DBC638D8-2891-43CB-8916-915C283BA9C1}" type="presParOf" srcId="{4C40026B-B1EE-4788-9875-6A0EBD992D16}" destId="{85E66182-789E-47B2-8D60-A04347D66921}" srcOrd="0" destOrd="0" presId="urn:microsoft.com/office/officeart/2011/layout/RadialPictureList"/>
    <dgm:cxn modelId="{AF4E3DC4-37E2-4CC3-97D4-E082C01682AA}" type="presParOf" srcId="{7D0FA247-2FAD-43FE-9A09-4CFEB8150758}" destId="{C8F228BD-36FA-4ADE-B258-1D23E28C44AE}" srcOrd="5" destOrd="0" presId="urn:microsoft.com/office/officeart/2011/layout/RadialPictureList"/>
    <dgm:cxn modelId="{81C4B777-23BD-43AA-9E72-3465B919EF13}" type="presParOf" srcId="{7D0FA247-2FAD-43FE-9A09-4CFEB8150758}" destId="{D49B5387-D8B4-4240-8DEC-C247A375DF9A}" srcOrd="6" destOrd="0" presId="urn:microsoft.com/office/officeart/2011/layout/RadialPictureList"/>
    <dgm:cxn modelId="{4DBF33A0-73C9-4C1E-9BD2-C378059921E4}" type="presParOf" srcId="{D49B5387-D8B4-4240-8DEC-C247A375DF9A}" destId="{4D9E3B2B-EF2E-4A66-AC93-17BB6BE5EBE6}" srcOrd="0" destOrd="0" presId="urn:microsoft.com/office/officeart/2011/layout/RadialPictureList"/>
    <dgm:cxn modelId="{DADD00FE-4FF1-4CE7-91AD-FD5D60DBCCC4}" type="presParOf" srcId="{7D0FA247-2FAD-43FE-9A09-4CFEB8150758}" destId="{3B722417-4D65-437B-A82F-170BC51E91F3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1A627-4594-4318-89DF-1AF2BEABADA0}">
      <dsp:nvSpPr>
        <dsp:cNvPr id="0" name=""/>
        <dsp:cNvSpPr/>
      </dsp:nvSpPr>
      <dsp:spPr>
        <a:xfrm>
          <a:off x="406563" y="2298212"/>
          <a:ext cx="3999624" cy="2261563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  <a:r>
            <a:rPr lang="en-US" sz="4000" b="1" kern="1200" dirty="0"/>
            <a:t> </a:t>
          </a:r>
          <a:endParaRPr lang="en-GB" sz="4000" b="1" kern="1200" dirty="0"/>
        </a:p>
      </dsp:txBody>
      <dsp:txXfrm>
        <a:off x="992294" y="2629410"/>
        <a:ext cx="2828162" cy="1599167"/>
      </dsp:txXfrm>
    </dsp:sp>
    <dsp:sp modelId="{DA0D1E20-0369-4471-B2B3-94EE88D3F935}">
      <dsp:nvSpPr>
        <dsp:cNvPr id="0" name=""/>
        <dsp:cNvSpPr/>
      </dsp:nvSpPr>
      <dsp:spPr>
        <a:xfrm>
          <a:off x="-1089395" y="0"/>
          <a:ext cx="6578800" cy="6858000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4">
            <a:lumMod val="20000"/>
            <a:lumOff val="80000"/>
          </a:schemeClr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BE7A3-4E8F-41E0-875F-A8D63018BC90}">
      <dsp:nvSpPr>
        <dsp:cNvPr id="0" name=""/>
        <dsp:cNvSpPr/>
      </dsp:nvSpPr>
      <dsp:spPr>
        <a:xfrm>
          <a:off x="4779786" y="972988"/>
          <a:ext cx="378402" cy="904649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16284-3C82-4ED5-AF03-C59FE60C6983}">
      <dsp:nvSpPr>
        <dsp:cNvPr id="0" name=""/>
        <dsp:cNvSpPr/>
      </dsp:nvSpPr>
      <dsp:spPr>
        <a:xfrm>
          <a:off x="7135854" y="333627"/>
          <a:ext cx="3458348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 Worldwide 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 the chosen hotel company for this presentation.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35854" y="333627"/>
        <a:ext cx="3458348" cy="1692554"/>
      </dsp:txXfrm>
    </dsp:sp>
    <dsp:sp modelId="{85E66182-789E-47B2-8D60-A04347D66921}">
      <dsp:nvSpPr>
        <dsp:cNvPr id="0" name=""/>
        <dsp:cNvSpPr/>
      </dsp:nvSpPr>
      <dsp:spPr>
        <a:xfrm>
          <a:off x="5112083" y="3090986"/>
          <a:ext cx="847139" cy="370096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228BD-36FA-4ADE-B258-1D23E28C44AE}">
      <dsp:nvSpPr>
        <dsp:cNvPr id="0" name=""/>
        <dsp:cNvSpPr/>
      </dsp:nvSpPr>
      <dsp:spPr>
        <a:xfrm>
          <a:off x="7458988" y="2461692"/>
          <a:ext cx="4368557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Hilton Worldwide which is one of the largest growing hospitality companies has 19 brands in which this presentation selects </a:t>
          </a: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Conrad Hotels &amp; Resorts (</a:t>
          </a:r>
          <a:r>
            <a:rPr lang="en-GB" sz="20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Hilton, 2023)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7458988" y="2461692"/>
        <a:ext cx="4368557" cy="1692554"/>
      </dsp:txXfrm>
    </dsp:sp>
    <dsp:sp modelId="{4D9E3B2B-EF2E-4A66-AC93-17BB6BE5EBE6}">
      <dsp:nvSpPr>
        <dsp:cNvPr id="0" name=""/>
        <dsp:cNvSpPr/>
      </dsp:nvSpPr>
      <dsp:spPr>
        <a:xfrm flipH="1">
          <a:off x="4564151" y="5266692"/>
          <a:ext cx="183326" cy="320378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22417-4D65-437B-A82F-170BC51E91F3}">
      <dsp:nvSpPr>
        <dsp:cNvPr id="0" name=""/>
        <dsp:cNvSpPr/>
      </dsp:nvSpPr>
      <dsp:spPr>
        <a:xfrm>
          <a:off x="6127966" y="4543282"/>
          <a:ext cx="5910658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presentation aims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r>
            <a:rPr lang="en-US" sz="2000" i="1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to discuss the role and importance of quality service, hospitality and guest services in the chosen hotel brand </a:t>
          </a: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6127966" y="4543282"/>
        <a:ext cx="5910658" cy="1692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lton.com/en/offers/conrad-hotels/" TargetMode="External"/><Relationship Id="rId7" Type="http://schemas.openxmlformats.org/officeDocument/2006/relationships/hyperlink" Target="https://www.hilton.com/en/offers/?WT.srch=1&amp;WT.mc_id=zINDA0EMEA1MB2PSH3GGL4INTCRB5dkt6MULTIBR7_121127646_1003528_p15211352536&amp;ads_rl=7695469998&amp;&amp;gclid=Cj0KCQjwmZejBhC_ARIsAGhCqnff5Vhe0HoZ5tg7OPlk8DaiDBumJCpF5QE_aBwb_pEI6wyZHHjE4GQaAtPCEALw_wcB&amp;gclsrc=aw.ds" TargetMode="External"/><Relationship Id="rId2" Type="http://schemas.openxmlformats.org/officeDocument/2006/relationships/hyperlink" Target="https://www.hilton.com/en/locations/conrad-hot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kets.ft.com/data/equities/tearsheet/profile?s=HLT:NYQ" TargetMode="External"/><Relationship Id="rId5" Type="http://schemas.openxmlformats.org/officeDocument/2006/relationships/hyperlink" Target="https://stories.hilton.com/brands/conrad-hotels" TargetMode="External"/><Relationship Id="rId4" Type="http://schemas.openxmlformats.org/officeDocument/2006/relationships/hyperlink" Target="https://eshop.conraddining.com/product-category/mothers-d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473" y="552892"/>
            <a:ext cx="10937945" cy="5699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Marian Bogdan Staicu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2234128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Role and Importance of Hospitality and Guest Service within the Hotel Industry</a:t>
            </a:r>
            <a:br>
              <a:rPr lang="en-GB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&amp; Guest Services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BMIH4003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Charlotte Joyner</a:t>
            </a:r>
            <a:endParaRPr lang="en-US" sz="36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796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7027" y="-507896"/>
            <a:ext cx="10937945" cy="2955850"/>
          </a:xfrm>
        </p:spPr>
        <p:txBody>
          <a:bodyPr>
            <a:no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</a:t>
            </a:r>
            <a:b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Service, Hospitality, And Guest</a:t>
            </a:r>
            <a:b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 Within The Hotel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5475956" cy="2412554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Conrad Hotels &amp; Resorts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648" y="3147074"/>
            <a:ext cx="4695324" cy="310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547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6" y="1507067"/>
            <a:ext cx="11390714" cy="4967963"/>
          </a:xfrm>
        </p:spPr>
        <p:txBody>
          <a:bodyPr>
            <a:normAutofit/>
          </a:bodyPr>
          <a:lstStyle/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 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975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EE61BF9-1CF1-4DE3-A5A2-0B82120818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8584496"/>
              </p:ext>
            </p:extLst>
          </p:nvPr>
        </p:nvGraphicFramePr>
        <p:xfrm>
          <a:off x="-80209" y="-32083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7B733FB0-2152-44C1-A0F8-FCBB54A798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4483" y="2970618"/>
            <a:ext cx="1872675" cy="8131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B8648CB-3641-46D9-B55D-0B42177CFE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9193" y="824987"/>
            <a:ext cx="2336807" cy="13086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DE82DB5-7D5A-452B-A2E4-5B8010EB9F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84326" y="4650550"/>
            <a:ext cx="1966494" cy="130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34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7" y="1698552"/>
            <a:ext cx="11390714" cy="4967963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aim of the presentation is to highlight the role and importance of quality services.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discusses nature and role of hospitality and guest services within the hotel industry.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shed light on the services of Conrad Hotel &amp; Resorts.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owned by Hilton Worldwide.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operate with approximately 46 hotels in different parts of world.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578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7" y="1698552"/>
            <a:ext cx="5384926" cy="4967963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owned by Hilton Worldwide is known as high-end luxury hotel and resorts is founded in 1985 (</a:t>
            </a:r>
            <a:r>
              <a:rPr lang="en-US" sz="2400" dirty="0"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(Financial Times, 2023)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hotel brand has </a:t>
            </a:r>
            <a:r>
              <a:rPr lang="en-GB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46 hotels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resorts, serving people in </a:t>
            </a:r>
            <a:r>
              <a:rPr lang="en-GB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 countries and territories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(Hilton, 2023).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brand of Hilton Worldwide is the destination of a new generations who prefers smart luxury services and experiences.  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01F890-8E00-4956-8A37-C21DA66616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995924" y="1679708"/>
            <a:ext cx="5943600" cy="20485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F8313F-D86D-4500-BDAE-D3E24AE42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7618" y="3796860"/>
            <a:ext cx="2821906" cy="291051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99503" y="3796860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575329" y="6408288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584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779" y="0"/>
            <a:ext cx="11598442" cy="1507067"/>
          </a:xfrm>
        </p:spPr>
        <p:txBody>
          <a:bodyPr>
            <a:normAutofit/>
          </a:bodyPr>
          <a:lstStyle/>
          <a:p>
            <a:pPr algn="just"/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5704" y="4995157"/>
            <a:ext cx="7422046" cy="256769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target;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travelers (Conrad Hotels &amp; Resorts, 2023 c)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Families 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Tourists</a:t>
            </a:r>
          </a:p>
          <a:p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830DA-7CC0-4AAE-903D-6E2B4E93F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704" y="1268610"/>
            <a:ext cx="10069429" cy="32076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55614" y="4451393"/>
            <a:ext cx="32496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Resorts, 2023 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569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155033"/>
            <a:ext cx="7280345" cy="51707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than this, the main consumers of the hotel brand include;</a:t>
            </a:r>
          </a:p>
          <a:p>
            <a:pPr marL="0" indent="0">
              <a:buNone/>
            </a:pPr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MICE (meetings, incentives, conferences and exhibitions) market</a:t>
            </a: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Locals looking for “staycations,”</a:t>
            </a: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Travelers with pet (Conrad Hotel &amp; Resorts, 2023 a)</a:t>
            </a:r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0C7736-DA6C-4A21-960D-D254A9ED2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5847" y="4330289"/>
            <a:ext cx="2681765" cy="17824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A08D2D-78CF-4778-A193-F9D403789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593" y="1243866"/>
            <a:ext cx="2681765" cy="19155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86809" y="6144972"/>
            <a:ext cx="3159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a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7964555" y="3177019"/>
            <a:ext cx="3159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306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632" y="215549"/>
            <a:ext cx="11598442" cy="1507067"/>
          </a:xfrm>
        </p:spPr>
        <p:txBody>
          <a:bodyPr/>
          <a:lstStyle/>
          <a:p>
            <a:pPr algn="just"/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753" y="1366552"/>
            <a:ext cx="5828714" cy="54914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is a luxury place that empower the guests via instinctive experiences and services (</a:t>
            </a:r>
            <a:r>
              <a:rPr lang="es-E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allows customers to connect with the local culture (Annual Report, 2023).  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mainly focuses to three pillars;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Intuitive Service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Infinite Connections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World of Style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55DD3A-3FD4-4061-BE1C-0912D3258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33" y="1877799"/>
            <a:ext cx="4609513" cy="15512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F3A89F-D786-4388-BDFC-A6A678DD7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218" y="4001456"/>
            <a:ext cx="3940142" cy="175727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81678" y="3491984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781678" y="5764566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726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-221344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138" y="627042"/>
            <a:ext cx="5486400" cy="560391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features like residential portfolio with supplicated design combined with purposeful services.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facilities and services for guests also include best-in-class amenities (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b)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Rooms &amp; Suites – modern and luxury suites, 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Dining &amp; Drinks - lounges and a rooftop pool bar, the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Beaudry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room.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80C4E0-41A8-4492-AB93-846F204B4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464" y="245994"/>
            <a:ext cx="3373686" cy="15499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FB9441-2546-43FF-96E3-FE17C8946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0959" y="1539124"/>
            <a:ext cx="2760579" cy="1700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1A4AAA-504A-4FED-BF1E-6EBD6715E8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64405">
            <a:off x="7072478" y="3808087"/>
            <a:ext cx="2666888" cy="19730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9A8AE0-D6E5-4A06-8E58-9BD47308C3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35422">
            <a:off x="9470547" y="4863749"/>
            <a:ext cx="2104764" cy="177873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898296" y="1835281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8864916" y="3244334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662318" y="6520934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73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-221344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645" y="778400"/>
            <a:ext cx="11526251" cy="439598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Events - Personalized and Unforgettable wedding events , grand park ballroom, </a:t>
            </a:r>
            <a:r>
              <a:rPr lang="fr-FR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Foyers i.e. Olive foyer, Grand Park Foyer, Grand Park Terrace </a:t>
            </a:r>
            <a:r>
              <a:rPr lang="fr-FR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 - Quantum Harmonic Therapy, High-tech wellness therapies , private recovery cabins.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A853A1-5035-40D7-AB6A-9006A5EE1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0771" y="2841249"/>
            <a:ext cx="5488354" cy="15070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22B9FF-EFA1-48B8-AC91-E36AE70CD7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274" y="5547949"/>
            <a:ext cx="3693873" cy="102364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4B80E35-3B1D-4CF6-A218-5455EEA58687}"/>
              </a:ext>
            </a:extLst>
          </p:cNvPr>
          <p:cNvSpPr/>
          <p:nvPr/>
        </p:nvSpPr>
        <p:spPr>
          <a:xfrm>
            <a:off x="332874" y="4439464"/>
            <a:ext cx="93826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Amenities – Connecting Rooms, Free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Wifi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Smoke-free Area, Digital Key, EV charging, On-site restaurant, outdoor Pool, Fitness Center, Meeting Rooms (Conrad New York, 2023).</a:t>
            </a:r>
          </a:p>
        </p:txBody>
      </p:sp>
      <p:sp>
        <p:nvSpPr>
          <p:cNvPr id="7" name="Rectangle 6"/>
          <p:cNvSpPr/>
          <p:nvPr/>
        </p:nvSpPr>
        <p:spPr>
          <a:xfrm>
            <a:off x="9312901" y="6386927"/>
            <a:ext cx="24356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New York, 2023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465301" y="4334443"/>
            <a:ext cx="24356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New York,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375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263675"/>
            <a:ext cx="8534400" cy="1507067"/>
          </a:xfrm>
        </p:spPr>
        <p:txBody>
          <a:bodyPr/>
          <a:lstStyle/>
          <a:p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157" y="1117626"/>
            <a:ext cx="12087876" cy="260032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 help of impressive and luxury guest services,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Resorts, the net income of the brand hotel rose 20% in 2020 (Hilton Worldwide Holdings, 2023).</a:t>
            </a:r>
          </a:p>
          <a:p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excellent guest services and experiences, the hotel brand has been valued and earn standpoint against the competitors. </a:t>
            </a:r>
          </a:p>
          <a:p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a result of attractive services, the hotel brand experienced an increase in 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RevPAR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$132.32 to $192.52 in 2022 (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 Worldwide Holdings, 2023)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499E55-7620-42E5-BB2C-5537C0226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27" y="4854206"/>
            <a:ext cx="5196842" cy="15816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D8BD1B-9504-4181-B685-E153134CB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3929" y="3025641"/>
            <a:ext cx="2896071" cy="3012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6E9336-3584-440E-A84E-F2E01DC8F6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8112" y="2860068"/>
            <a:ext cx="4293511" cy="160327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932759" y="4531966"/>
            <a:ext cx="385304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  <p:sp>
        <p:nvSpPr>
          <p:cNvPr id="8" name="Rectangle 7"/>
          <p:cNvSpPr/>
          <p:nvPr/>
        </p:nvSpPr>
        <p:spPr>
          <a:xfrm>
            <a:off x="1597025" y="6494502"/>
            <a:ext cx="385304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  <p:sp>
        <p:nvSpPr>
          <p:cNvPr id="9" name="Rectangle 8"/>
          <p:cNvSpPr/>
          <p:nvPr/>
        </p:nvSpPr>
        <p:spPr>
          <a:xfrm>
            <a:off x="8249855" y="6066522"/>
            <a:ext cx="33874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</p:spTree>
    <p:extLst>
      <p:ext uri="{BB962C8B-B14F-4D97-AF65-F5344CB8AC3E}">
        <p14:creationId xmlns:p14="http://schemas.microsoft.com/office/powerpoint/2010/main" val="509949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673" y="160556"/>
            <a:ext cx="8534400" cy="1507067"/>
          </a:xfrm>
        </p:spPr>
        <p:txBody>
          <a:bodyPr/>
          <a:lstStyle/>
          <a:p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899" y="1335779"/>
            <a:ext cx="7598396" cy="482358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is aware with the importance of hospitality as the brand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believes accommodating guests and welcoming them with warmth, generosity and kindness (Conrad, 2023).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also believes in E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xcellent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hospitality which means excellent growth of economy (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Ardiana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2020). 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important for the needs of transport, food, accommodations, and entertainment and all these aspects are considered by The Conrad Hotels &amp; Resorts (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d)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A19876-3A58-4A01-89CF-90AE5B749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6361" y="698638"/>
            <a:ext cx="2667000" cy="2571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F01BA1-9AE4-46FC-BDE3-4E85C67C0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4630" y="3808470"/>
            <a:ext cx="3532761" cy="235089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270300" y="3283226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711941" y="6241396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695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287" y="157658"/>
            <a:ext cx="11741425" cy="15070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288" y="1664724"/>
            <a:ext cx="11741424" cy="283861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80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of the pointers help to understand how Conrad Hotels and Resorts meet guest expectations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offers exclusive offers and packages from romantic escapes to adventure-filled weekends.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offers Mother’s Day Packages with 25% off on Spa Treatments 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s-E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room dining breakfast for child under five which are accompanied by an adult Guest room with two beds and armchair (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e). 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Make reservations and save 20% for next stay (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Hilton, 2023). 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1FF516-02AA-469A-8154-2DC36E729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1658" y="4503336"/>
            <a:ext cx="3845969" cy="13798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91F2B7-BB81-4033-9379-AE4612704F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66" y="4536782"/>
            <a:ext cx="4500562" cy="139293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068178" y="5961982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738475" y="5961982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416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287" y="157658"/>
            <a:ext cx="11741425" cy="15070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288" y="1664724"/>
            <a:ext cx="11741424" cy="428950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mainly discussed the role and importance of guest services  in the hotel industry.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the presentation, Conrad Hotel &amp; Resorts is selected.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mainly associated with Hilton Worldwide.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mainly targets business travelers, tourists and families. </a:t>
            </a:r>
          </a:p>
        </p:txBody>
      </p:sp>
    </p:spTree>
    <p:extLst>
      <p:ext uri="{BB962C8B-B14F-4D97-AF65-F5344CB8AC3E}">
        <p14:creationId xmlns:p14="http://schemas.microsoft.com/office/powerpoint/2010/main" val="1088189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2721125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05865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9481066" cy="4183083"/>
          </a:xfrm>
        </p:spPr>
        <p:txBody>
          <a:bodyPr>
            <a:normAutofit fontScale="62500" lnSpcReduction="20000"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Annual Report, 2023. Hilton-2022 year in review. About us. [Online] Available at https://www.hilton.com/en/brands/conrad-hotels/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Ardiana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I.W.A.,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Komala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I.G.A.M.K. and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Astuti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N.N.S., 2020. Motivation Guest Service Agent In Conducting Up Selling In Front Office Department To Increase Revenue At Hilton Garden Inn Bali. Journal of Applied Sciences in Travel and Hospitality, 3(1), pp.1-11.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a. About us. [Online] Available at https://www.hilton.com/en/brands/conrad-hotels/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b. Inspired Events. [Online] Available at &lt; https://www.hilton.com/en/hotels/laxavci-conrad-los-angeles/events/&gt;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c. Conrad Hotel Locations.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2"/>
              </a:rPr>
              <a:t>https://www.hilton.com/en/locations/conrad-hotels/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d. CONRAD SPECIAL OFFERS.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3"/>
              </a:rPr>
              <a:t>https://www.hilton.com/en/offers/conrad-hotels/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e. Mother’s Day discounts.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4"/>
              </a:rPr>
              <a:t>https://eshop.conraddining.com/product-category/mothers-day/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2023. Stories from Hilton. [Online] Available at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5"/>
              </a:rPr>
              <a:t>https://stories.hilton.com/brands/conrad-hotels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Los Angeles, 2023. Conrad Spa. [Online] Available at https://www.hilton.com/en/hotels/laxavci-conrad-los-angeles/spa/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New York, 2023. Offers &amp; Packages. [Online] Available at &lt; https://www.hilton.com/en/hotels/nyccnci-conrad-new-york-midtown/offers/&gt;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Conrad, 2023. Conrad London St. James. [Online] Available at &lt; https://www.hilton.com/en/hotels/loncoci-conrad-london-st-james/&gt;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Financial Times, 2023. Hilton Worldwide Holdings Inc. [Online] Available at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6"/>
              </a:rPr>
              <a:t>https://markets.ft.com/data/equities/tearsheet/profile?s=HLT:NYQ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[Accessed on 19</a:t>
            </a:r>
            <a:r>
              <a:rPr lang="en-GB" sz="1400" baseline="30000" dirty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May 2023]. 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 Worldwide Holdings, 2023.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RevRAP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growth for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Cornad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Hotels and Resorts Brand encouraging. [Online] Available at https://seekingalpha.com/article/4579749-hilton-worldwide-revpar-growth-conrad-brand-encouraging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Hilton, 2023. Hilton for the Stay.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7"/>
              </a:rPr>
              <a:t>https://www.hilton.com/en/offers/?WT.srch=1&amp;WT.mc_id=zINDA0EMEA1MB2PSH3GGL4INTCRB5dkt6MULTIBR7_121127646_1003528_p15211352536&amp;ads_rl=7695469998&amp;&amp;gclid=Cj0KCQjwmZejBhC_ARIsAGhCqnff5Vhe0HoZ5tg7OPlk8DaiDBumJCpF5QE_aBwb_pEI6wyZHHjE4GQaAtPCEALw_wcB&amp;gclsrc=aw.ds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Hilton, 2023. Our Brands. [Online] Available at &lt; https://www.hilton.com/en/corporate/#conrad&gt;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8615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326</TotalTime>
  <Words>1630</Words>
  <Application>Microsoft Office PowerPoint</Application>
  <PresentationFormat>Widescreen</PresentationFormat>
  <Paragraphs>112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Century Gothic</vt:lpstr>
      <vt:lpstr>Times New Roman</vt:lpstr>
      <vt:lpstr>Wingdings</vt:lpstr>
      <vt:lpstr>Wingdings 3</vt:lpstr>
      <vt:lpstr>Slice</vt:lpstr>
      <vt:lpstr>Student name: Marian Bogdan Staicu Student ID: 2234128 Assignment title: The Role and Importance of Hospitality and Guest Service within the Hotel Industry Module name: Hospitality &amp; Guest Services Module code: BMIH4003 Lecturer: Charlotte Joyner</vt:lpstr>
      <vt:lpstr>The Role and Importance Of Quality Service, Hospitality, And Guest Services Within The Hotel Industry</vt:lpstr>
      <vt:lpstr>Table of Content</vt:lpstr>
      <vt:lpstr>PowerPoint Presentation</vt:lpstr>
      <vt:lpstr>Executive Summary</vt:lpstr>
      <vt:lpstr>Main body</vt:lpstr>
      <vt:lpstr>CONT.</vt:lpstr>
      <vt:lpstr>Cont. </vt:lpstr>
      <vt:lpstr>CONT.</vt:lpstr>
      <vt:lpstr>CONT.</vt:lpstr>
      <vt:lpstr>CONT.</vt:lpstr>
      <vt:lpstr>CONT.</vt:lpstr>
      <vt:lpstr>CONT.</vt:lpstr>
      <vt:lpstr>CONT.</vt:lpstr>
      <vt:lpstr>Conclusion</vt:lpstr>
      <vt:lpstr>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abc</dc:creator>
  <cp:lastModifiedBy>bogdan london</cp:lastModifiedBy>
  <cp:revision>126</cp:revision>
  <dcterms:created xsi:type="dcterms:W3CDTF">2023-05-11T14:43:56Z</dcterms:created>
  <dcterms:modified xsi:type="dcterms:W3CDTF">2023-05-22T17:09:34Z</dcterms:modified>
</cp:coreProperties>
</file>