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6" r:id="rId2"/>
    <p:sldId id="316" r:id="rId3"/>
    <p:sldId id="322" r:id="rId4"/>
    <p:sldId id="262" r:id="rId5"/>
    <p:sldId id="263" r:id="rId6"/>
    <p:sldId id="258" r:id="rId7"/>
    <p:sldId id="325" r:id="rId8"/>
    <p:sldId id="326" r:id="rId9"/>
    <p:sldId id="323" r:id="rId10"/>
    <p:sldId id="259" r:id="rId11"/>
    <p:sldId id="324" r:id="rId12"/>
    <p:sldId id="260" r:id="rId13"/>
    <p:sldId id="317" r:id="rId14"/>
    <p:sldId id="261" r:id="rId15"/>
    <p:sldId id="309" r:id="rId16"/>
    <p:sldId id="318" r:id="rId17"/>
    <p:sldId id="320" r:id="rId18"/>
    <p:sldId id="321" r:id="rId19"/>
    <p:sldId id="299" r:id="rId20"/>
    <p:sldId id="310" r:id="rId21"/>
    <p:sldId id="311" r:id="rId22"/>
    <p:sldId id="312" r:id="rId23"/>
    <p:sldId id="314" r:id="rId24"/>
    <p:sldId id="313" r:id="rId25"/>
    <p:sldId id="276" r:id="rId26"/>
    <p:sldId id="297" r:id="rId27"/>
    <p:sldId id="315"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29"/>
    <p:restoredTop sz="93137"/>
  </p:normalViewPr>
  <p:slideViewPr>
    <p:cSldViewPr snapToGrid="0" snapToObjects="1">
      <p:cViewPr>
        <p:scale>
          <a:sx n="74" d="100"/>
          <a:sy n="74" d="100"/>
        </p:scale>
        <p:origin x="513"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53B956-44DA-554C-8054-459E6AE96461}" type="datetimeFigureOut">
              <a:rPr lang="en-GB" smtClean="0"/>
              <a:t>22/04/2024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5E3E86-5D3F-1045-998D-0CFB22F9E6AD}" type="slidenum">
              <a:rPr lang="en-GB" smtClean="0"/>
              <a:t>‹#›</a:t>
            </a:fld>
            <a:endParaRPr lang="en-GB"/>
          </a:p>
        </p:txBody>
      </p:sp>
    </p:spTree>
    <p:extLst>
      <p:ext uri="{BB962C8B-B14F-4D97-AF65-F5344CB8AC3E}">
        <p14:creationId xmlns:p14="http://schemas.microsoft.com/office/powerpoint/2010/main" val="3944035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4ZvJGV6YF6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publications/ipo-strategy-2018-to-202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 to identify the reason tasks, practices and ideas are important for you.</a:t>
            </a:r>
          </a:p>
        </p:txBody>
      </p:sp>
      <p:sp>
        <p:nvSpPr>
          <p:cNvPr id="4" name="Slide Number Placeholder 3"/>
          <p:cNvSpPr>
            <a:spLocks noGrp="1"/>
          </p:cNvSpPr>
          <p:nvPr>
            <p:ph type="sldNum" sz="quarter" idx="5"/>
          </p:nvPr>
        </p:nvSpPr>
        <p:spPr/>
        <p:txBody>
          <a:bodyPr/>
          <a:lstStyle/>
          <a:p>
            <a:fld id="{665E3E86-5D3F-1045-998D-0CFB22F9E6AD}" type="slidenum">
              <a:rPr lang="en-GB" smtClean="0"/>
              <a:t>4</a:t>
            </a:fld>
            <a:endParaRPr lang="en-GB"/>
          </a:p>
        </p:txBody>
      </p:sp>
    </p:spTree>
    <p:extLst>
      <p:ext uri="{BB962C8B-B14F-4D97-AF65-F5344CB8AC3E}">
        <p14:creationId xmlns:p14="http://schemas.microsoft.com/office/powerpoint/2010/main" val="2203021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question is: What is Intellectual Property or IP?</a:t>
            </a:r>
          </a:p>
          <a:p>
            <a:endParaRPr lang="en-GB" dirty="0"/>
          </a:p>
        </p:txBody>
      </p:sp>
      <p:sp>
        <p:nvSpPr>
          <p:cNvPr id="4" name="Slide Number Placeholder 3"/>
          <p:cNvSpPr>
            <a:spLocks noGrp="1"/>
          </p:cNvSpPr>
          <p:nvPr>
            <p:ph type="sldNum" sz="quarter" idx="5"/>
          </p:nvPr>
        </p:nvSpPr>
        <p:spPr/>
        <p:txBody>
          <a:bodyPr/>
          <a:lstStyle/>
          <a:p>
            <a:fld id="{665E3E86-5D3F-1045-998D-0CFB22F9E6AD}" type="slidenum">
              <a:rPr lang="en-GB" smtClean="0"/>
              <a:t>6</a:t>
            </a:fld>
            <a:endParaRPr lang="en-GB"/>
          </a:p>
        </p:txBody>
      </p:sp>
    </p:spTree>
    <p:extLst>
      <p:ext uri="{BB962C8B-B14F-4D97-AF65-F5344CB8AC3E}">
        <p14:creationId xmlns:p14="http://schemas.microsoft.com/office/powerpoint/2010/main" val="83131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good CC video: </a:t>
            </a:r>
            <a:r>
              <a:rPr lang="en-GB" dirty="0">
                <a:hlinkClick r:id="rId3"/>
              </a:rPr>
              <a:t>Creative Commons licences explained (youtube.com)</a:t>
            </a:r>
            <a:endParaRPr lang="en-GB" dirty="0"/>
          </a:p>
        </p:txBody>
      </p:sp>
      <p:sp>
        <p:nvSpPr>
          <p:cNvPr id="4" name="Slide Number Placeholder 3"/>
          <p:cNvSpPr>
            <a:spLocks noGrp="1"/>
          </p:cNvSpPr>
          <p:nvPr>
            <p:ph type="sldNum" sz="quarter" idx="5"/>
          </p:nvPr>
        </p:nvSpPr>
        <p:spPr/>
        <p:txBody>
          <a:bodyPr/>
          <a:lstStyle/>
          <a:p>
            <a:fld id="{665E3E86-5D3F-1045-998D-0CFB22F9E6AD}" type="slidenum">
              <a:rPr lang="en-GB" smtClean="0"/>
              <a:t>9</a:t>
            </a:fld>
            <a:endParaRPr lang="en-GB"/>
          </a:p>
        </p:txBody>
      </p:sp>
    </p:spTree>
    <p:extLst>
      <p:ext uri="{BB962C8B-B14F-4D97-AF65-F5344CB8AC3E}">
        <p14:creationId xmlns:p14="http://schemas.microsoft.com/office/powerpoint/2010/main" val="377723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UDL Creative Report page 4 – available on Moodle, ADPA4002, Unit 4, 22-23, UWTSD</a:t>
            </a:r>
          </a:p>
        </p:txBody>
      </p:sp>
      <p:sp>
        <p:nvSpPr>
          <p:cNvPr id="4" name="Slide Number Placeholder 3"/>
          <p:cNvSpPr>
            <a:spLocks noGrp="1"/>
          </p:cNvSpPr>
          <p:nvPr>
            <p:ph type="sldNum" sz="quarter" idx="5"/>
          </p:nvPr>
        </p:nvSpPr>
        <p:spPr/>
        <p:txBody>
          <a:bodyPr/>
          <a:lstStyle/>
          <a:p>
            <a:fld id="{665E3E86-5D3F-1045-998D-0CFB22F9E6AD}" type="slidenum">
              <a:rPr lang="en-GB" smtClean="0"/>
              <a:t>10</a:t>
            </a:fld>
            <a:endParaRPr lang="en-GB"/>
          </a:p>
        </p:txBody>
      </p:sp>
    </p:spTree>
    <p:extLst>
      <p:ext uri="{BB962C8B-B14F-4D97-AF65-F5344CB8AC3E}">
        <p14:creationId xmlns:p14="http://schemas.microsoft.com/office/powerpoint/2010/main" val="1316883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[Withdrawn] IPO Strategy 2018 to 2021 - GOV.UK (www.gov.uk)</a:t>
            </a:r>
            <a:endParaRPr lang="en-GB" dirty="0"/>
          </a:p>
          <a:p>
            <a:r>
              <a:rPr lang="en-GB" dirty="0"/>
              <a:t>Accessed: 19/04/24</a:t>
            </a:r>
          </a:p>
        </p:txBody>
      </p:sp>
      <p:sp>
        <p:nvSpPr>
          <p:cNvPr id="4" name="Slide Number Placeholder 3"/>
          <p:cNvSpPr>
            <a:spLocks noGrp="1"/>
          </p:cNvSpPr>
          <p:nvPr>
            <p:ph type="sldNum" sz="quarter" idx="5"/>
          </p:nvPr>
        </p:nvSpPr>
        <p:spPr/>
        <p:txBody>
          <a:bodyPr/>
          <a:lstStyle/>
          <a:p>
            <a:fld id="{665E3E86-5D3F-1045-998D-0CFB22F9E6AD}" type="slidenum">
              <a:rPr lang="en-GB" smtClean="0"/>
              <a:t>11</a:t>
            </a:fld>
            <a:endParaRPr lang="en-GB"/>
          </a:p>
        </p:txBody>
      </p:sp>
    </p:spTree>
    <p:extLst>
      <p:ext uri="{BB962C8B-B14F-4D97-AF65-F5344CB8AC3E}">
        <p14:creationId xmlns:p14="http://schemas.microsoft.com/office/powerpoint/2010/main" val="3193611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IP for actors: https://</a:t>
            </a:r>
            <a:r>
              <a:rPr lang="en-GB" dirty="0" err="1"/>
              <a:t>fia-actors.com</a:t>
            </a:r>
            <a:r>
              <a:rPr lang="en-GB" dirty="0"/>
              <a:t>/policy-work/intellectual-property/#:~:text=Where%20IP%20protection%20is%20granted,the%20paternity%20of%20their%20performance.</a:t>
            </a:r>
          </a:p>
          <a:p>
            <a:r>
              <a:rPr lang="en-GB" dirty="0"/>
              <a:t>Canadian link: https://</a:t>
            </a:r>
            <a:r>
              <a:rPr lang="en-GB" dirty="0" err="1"/>
              <a:t>artistproducerresource.ca</a:t>
            </a:r>
            <a:r>
              <a:rPr lang="en-GB" dirty="0"/>
              <a:t>/</a:t>
            </a:r>
            <a:r>
              <a:rPr lang="en-GB" dirty="0" err="1"/>
              <a:t>tiki-index.php?page</a:t>
            </a:r>
            <a:r>
              <a:rPr lang="en-GB" dirty="0"/>
              <a:t>=Intellectual-Property</a:t>
            </a:r>
          </a:p>
        </p:txBody>
      </p:sp>
      <p:sp>
        <p:nvSpPr>
          <p:cNvPr id="4" name="Slide Number Placeholder 3"/>
          <p:cNvSpPr>
            <a:spLocks noGrp="1"/>
          </p:cNvSpPr>
          <p:nvPr>
            <p:ph type="sldNum" sz="quarter" idx="5"/>
          </p:nvPr>
        </p:nvSpPr>
        <p:spPr/>
        <p:txBody>
          <a:bodyPr/>
          <a:lstStyle/>
          <a:p>
            <a:fld id="{665E3E86-5D3F-1045-998D-0CFB22F9E6AD}" type="slidenum">
              <a:rPr lang="en-GB" smtClean="0"/>
              <a:t>12</a:t>
            </a:fld>
            <a:endParaRPr lang="en-GB"/>
          </a:p>
        </p:txBody>
      </p:sp>
    </p:spTree>
    <p:extLst>
      <p:ext uri="{BB962C8B-B14F-4D97-AF65-F5344CB8AC3E}">
        <p14:creationId xmlns:p14="http://schemas.microsoft.com/office/powerpoint/2010/main" val="2633979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4/22/2024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4/22/2024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4/22/2024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4/22/2024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4/22/2024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4/22/2024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4/22/2024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2af4OVZsKr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UqZJPuyK9V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sa/4.0/" TargetMode="External"/><Relationship Id="rId4" Type="http://schemas.openxmlformats.org/officeDocument/2006/relationships/hyperlink" Target="https://www.youtube.com/watch?v=srVPLrmlBJY"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ia-actors.com/policy-work/intellectual-property/#:~:text=Where%20IP%20protection%20is%20granted,the%20paternity%20of%20their%20performan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gov.uk/topic/intellectual-property/designs" TargetMode="External"/><Relationship Id="rId4" Type="http://schemas.openxmlformats.org/officeDocument/2006/relationships/hyperlink" Target="https://artistproducerresource.ca/tiki-index.php?page=Intellectual-Propert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Final Session</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A226-F85C-A449-8A07-E156C3A50EF5}"/>
              </a:ext>
            </a:extLst>
          </p:cNvPr>
          <p:cNvSpPr>
            <a:spLocks noGrp="1"/>
          </p:cNvSpPr>
          <p:nvPr>
            <p:ph type="title"/>
          </p:nvPr>
        </p:nvSpPr>
        <p:spPr/>
        <p:txBody>
          <a:bodyPr/>
          <a:lstStyle/>
          <a:p>
            <a:endParaRPr lang="en-GB"/>
          </a:p>
        </p:txBody>
      </p:sp>
      <p:pic>
        <p:nvPicPr>
          <p:cNvPr id="4" name="Content Placeholder 3" descr="thumbnail_IMG_9463.png">
            <a:extLst>
              <a:ext uri="{FF2B5EF4-FFF2-40B4-BE49-F238E27FC236}">
                <a16:creationId xmlns:a16="http://schemas.microsoft.com/office/drawing/2014/main" id="{C53B657D-1C9A-294C-BAC6-72C57A06A0A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84" t="24715" r="-9" b="25286"/>
          <a:stretch/>
        </p:blipFill>
        <p:spPr>
          <a:xfrm>
            <a:off x="1414415" y="0"/>
            <a:ext cx="6315169" cy="6861354"/>
          </a:xfrm>
          <a:prstGeom prst="rect">
            <a:avLst/>
          </a:prstGeom>
        </p:spPr>
      </p:pic>
    </p:spTree>
    <p:extLst>
      <p:ext uri="{BB962C8B-B14F-4D97-AF65-F5344CB8AC3E}">
        <p14:creationId xmlns:p14="http://schemas.microsoft.com/office/powerpoint/2010/main" val="3442897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1BD6-1938-F624-FF80-DC404F1966CA}"/>
              </a:ext>
            </a:extLst>
          </p:cNvPr>
          <p:cNvSpPr>
            <a:spLocks noGrp="1"/>
          </p:cNvSpPr>
          <p:nvPr>
            <p:ph type="title"/>
          </p:nvPr>
        </p:nvSpPr>
        <p:spPr/>
        <p:txBody>
          <a:bodyPr/>
          <a:lstStyle/>
          <a:p>
            <a:r>
              <a:rPr lang="en-GB" dirty="0"/>
              <a:t>Graduate Attribute Framework</a:t>
            </a:r>
          </a:p>
        </p:txBody>
      </p:sp>
      <p:sp>
        <p:nvSpPr>
          <p:cNvPr id="3" name="Content Placeholder 2">
            <a:extLst>
              <a:ext uri="{FF2B5EF4-FFF2-40B4-BE49-F238E27FC236}">
                <a16:creationId xmlns:a16="http://schemas.microsoft.com/office/drawing/2014/main" id="{B0F53241-2CCC-B56C-20F0-0E46D9A13E59}"/>
              </a:ext>
            </a:extLst>
          </p:cNvPr>
          <p:cNvSpPr>
            <a:spLocks noGrp="1"/>
          </p:cNvSpPr>
          <p:nvPr>
            <p:ph idx="1"/>
          </p:nvPr>
        </p:nvSpPr>
        <p:spPr/>
        <p:txBody>
          <a:bodyPr/>
          <a:lstStyle/>
          <a:p>
            <a:r>
              <a:rPr lang="en-GB" dirty="0"/>
              <a:t>What do you need from your studies?</a:t>
            </a:r>
          </a:p>
          <a:p>
            <a:endParaRPr lang="en-GB" dirty="0"/>
          </a:p>
          <a:p>
            <a:r>
              <a:rPr lang="en-GB" dirty="0"/>
              <a:t>7 months into your studies – what have you identified that you need to support you, and, what can you identify as contemporary challenges to your study, to your progress, and to your professional work?</a:t>
            </a:r>
          </a:p>
        </p:txBody>
      </p:sp>
    </p:spTree>
    <p:extLst>
      <p:ext uri="{BB962C8B-B14F-4D97-AF65-F5344CB8AC3E}">
        <p14:creationId xmlns:p14="http://schemas.microsoft.com/office/powerpoint/2010/main" val="357498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AA0F2-9E15-AA46-AD7D-711A8E5D5FD3}"/>
              </a:ext>
            </a:extLst>
          </p:cNvPr>
          <p:cNvSpPr>
            <a:spLocks noGrp="1"/>
          </p:cNvSpPr>
          <p:nvPr>
            <p:ph type="title"/>
          </p:nvPr>
        </p:nvSpPr>
        <p:spPr/>
        <p:txBody>
          <a:bodyPr/>
          <a:lstStyle/>
          <a:p>
            <a:r>
              <a:rPr lang="en-GB" dirty="0"/>
              <a:t>Graduate Attribute Framework</a:t>
            </a:r>
          </a:p>
        </p:txBody>
      </p:sp>
      <p:sp>
        <p:nvSpPr>
          <p:cNvPr id="3" name="Content Placeholder 2">
            <a:extLst>
              <a:ext uri="{FF2B5EF4-FFF2-40B4-BE49-F238E27FC236}">
                <a16:creationId xmlns:a16="http://schemas.microsoft.com/office/drawing/2014/main" id="{7935ADDE-D38C-B441-B95A-E1B14DC543D6}"/>
              </a:ext>
            </a:extLst>
          </p:cNvPr>
          <p:cNvSpPr>
            <a:spLocks noGrp="1"/>
          </p:cNvSpPr>
          <p:nvPr>
            <p:ph idx="1"/>
          </p:nvPr>
        </p:nvSpPr>
        <p:spPr/>
        <p:txBody>
          <a:bodyPr>
            <a:normAutofit fontScale="92500"/>
          </a:bodyPr>
          <a:lstStyle/>
          <a:p>
            <a:r>
              <a:rPr lang="en-GB" dirty="0"/>
              <a:t>UWTSD supports a Graduate Attribute Framework – GAF – that includes systems to inform your studies with academic and cognitive skills, abilities and tools deemed essential and desirable across the industry.</a:t>
            </a:r>
          </a:p>
          <a:p>
            <a:endParaRPr lang="en-GB" dirty="0"/>
          </a:p>
          <a:p>
            <a:r>
              <a:rPr lang="en-GB" dirty="0"/>
              <a:t>These are either ‘explicit’ – like the online content in the Level 4 modules, or ‘implicit’ in the discipline specific modules that you undertake.</a:t>
            </a:r>
          </a:p>
        </p:txBody>
      </p:sp>
    </p:spTree>
    <p:extLst>
      <p:ext uri="{BB962C8B-B14F-4D97-AF65-F5344CB8AC3E}">
        <p14:creationId xmlns:p14="http://schemas.microsoft.com/office/powerpoint/2010/main" val="239910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548E-3F16-004F-9FBC-EB4614030AB9}"/>
              </a:ext>
            </a:extLst>
          </p:cNvPr>
          <p:cNvSpPr>
            <a:spLocks noGrp="1"/>
          </p:cNvSpPr>
          <p:nvPr>
            <p:ph type="title"/>
          </p:nvPr>
        </p:nvSpPr>
        <p:spPr/>
        <p:txBody>
          <a:bodyPr/>
          <a:lstStyle/>
          <a:p>
            <a:r>
              <a:rPr lang="en-GB" dirty="0"/>
              <a:t>Graduate Attribute Framework</a:t>
            </a:r>
          </a:p>
        </p:txBody>
      </p:sp>
      <p:sp>
        <p:nvSpPr>
          <p:cNvPr id="3" name="Content Placeholder 2">
            <a:extLst>
              <a:ext uri="{FF2B5EF4-FFF2-40B4-BE49-F238E27FC236}">
                <a16:creationId xmlns:a16="http://schemas.microsoft.com/office/drawing/2014/main" id="{9E63A846-9954-D945-96F4-0B91434A4700}"/>
              </a:ext>
            </a:extLst>
          </p:cNvPr>
          <p:cNvSpPr>
            <a:spLocks noGrp="1"/>
          </p:cNvSpPr>
          <p:nvPr>
            <p:ph idx="1"/>
          </p:nvPr>
        </p:nvSpPr>
        <p:spPr/>
        <p:txBody>
          <a:bodyPr>
            <a:normAutofit fontScale="92500" lnSpcReduction="10000"/>
          </a:bodyPr>
          <a:lstStyle/>
          <a:p>
            <a:r>
              <a:rPr lang="en-GB" dirty="0"/>
              <a:t>By Level 6 you will be working independently on projects that have been designed by you, for your particular area of professional interest. </a:t>
            </a:r>
          </a:p>
          <a:p>
            <a:endParaRPr lang="en-GB" dirty="0"/>
          </a:p>
          <a:p>
            <a:r>
              <a:rPr lang="en-GB" dirty="0"/>
              <a:t>You will need to use many GAF skills in the creation and execution of your project.</a:t>
            </a:r>
          </a:p>
          <a:p>
            <a:endParaRPr lang="en-GB" dirty="0"/>
          </a:p>
          <a:p>
            <a:r>
              <a:rPr lang="en-GB" dirty="0"/>
              <a:t>Think about what inspires you and keep trying your best.</a:t>
            </a:r>
          </a:p>
        </p:txBody>
      </p:sp>
    </p:spTree>
    <p:extLst>
      <p:ext uri="{BB962C8B-B14F-4D97-AF65-F5344CB8AC3E}">
        <p14:creationId xmlns:p14="http://schemas.microsoft.com/office/powerpoint/2010/main" val="55441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1F93-E875-0C48-A29D-2F7D9ED89F36}"/>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8ECF04A5-BED3-7B45-B96A-815338A3C8DF}"/>
              </a:ext>
            </a:extLst>
          </p:cNvPr>
          <p:cNvSpPr>
            <a:spLocks noGrp="1"/>
          </p:cNvSpPr>
          <p:nvPr>
            <p:ph idx="1"/>
          </p:nvPr>
        </p:nvSpPr>
        <p:spPr/>
        <p:txBody>
          <a:bodyPr>
            <a:normAutofit/>
          </a:bodyPr>
          <a:lstStyle/>
          <a:p>
            <a:r>
              <a:rPr lang="en-GB" dirty="0"/>
              <a:t>All module units provide specific content to work through info and tasks connected to these skills on Moodle. </a:t>
            </a:r>
          </a:p>
          <a:p>
            <a:r>
              <a:rPr lang="en-GB" dirty="0"/>
              <a:t>We have discussed contemporary lenses and themes, adaptation, translation, post-modern approaches, AI, and your role in the arts as creators and audience.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29989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5AF5B-93FB-48AD-DC65-0FC36A17F844}"/>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9BEBE70B-FDA3-AB01-8707-64FF44EB7B7D}"/>
              </a:ext>
            </a:extLst>
          </p:cNvPr>
          <p:cNvSpPr>
            <a:spLocks noGrp="1"/>
          </p:cNvSpPr>
          <p:nvPr>
            <p:ph idx="1"/>
          </p:nvPr>
        </p:nvSpPr>
        <p:spPr/>
        <p:txBody>
          <a:bodyPr/>
          <a:lstStyle/>
          <a:p>
            <a:r>
              <a:rPr lang="en-GB" dirty="0"/>
              <a:t>30 minute task</a:t>
            </a:r>
          </a:p>
          <a:p>
            <a:r>
              <a:rPr lang="en-GB" dirty="0"/>
              <a:t>In your assessment groups:</a:t>
            </a:r>
          </a:p>
          <a:p>
            <a:r>
              <a:rPr lang="en-GB" dirty="0"/>
              <a:t>Devise a creative idea that embodies a contemporary story of your choice in a creative way.</a:t>
            </a:r>
          </a:p>
          <a:p>
            <a:endParaRPr lang="en-GB" dirty="0"/>
          </a:p>
          <a:p>
            <a:r>
              <a:rPr lang="en-GB" dirty="0"/>
              <a:t>E.g. ‘The Container’ – trailer </a:t>
            </a:r>
            <a:r>
              <a:rPr lang="en-GB" dirty="0">
                <a:hlinkClick r:id="rId2"/>
              </a:rPr>
              <a:t>here</a:t>
            </a:r>
            <a:r>
              <a:rPr lang="en-GB" dirty="0"/>
              <a:t>, also available on Digital Theatre Plus via LLR. </a:t>
            </a:r>
          </a:p>
        </p:txBody>
      </p:sp>
    </p:spTree>
    <p:extLst>
      <p:ext uri="{BB962C8B-B14F-4D97-AF65-F5344CB8AC3E}">
        <p14:creationId xmlns:p14="http://schemas.microsoft.com/office/powerpoint/2010/main" val="1281612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5B03F-07ED-B2BA-1FE1-FACE34A7B978}"/>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2195852E-C85A-D69A-13BE-20C4CD8ADAAE}"/>
              </a:ext>
            </a:extLst>
          </p:cNvPr>
          <p:cNvSpPr>
            <a:spLocks noGrp="1"/>
          </p:cNvSpPr>
          <p:nvPr>
            <p:ph idx="1"/>
          </p:nvPr>
        </p:nvSpPr>
        <p:spPr/>
        <p:txBody>
          <a:bodyPr/>
          <a:lstStyle/>
          <a:p>
            <a:r>
              <a:rPr lang="en-GB" dirty="0"/>
              <a:t>Quick presentation of ideas.</a:t>
            </a:r>
          </a:p>
          <a:p>
            <a:endParaRPr lang="en-GB" dirty="0"/>
          </a:p>
          <a:p>
            <a:endParaRPr lang="en-GB" dirty="0"/>
          </a:p>
          <a:p>
            <a:r>
              <a:rPr lang="en-GB" dirty="0"/>
              <a:t>Who should we fund and why?</a:t>
            </a:r>
          </a:p>
          <a:p>
            <a:endParaRPr lang="en-GB" dirty="0"/>
          </a:p>
          <a:p>
            <a:r>
              <a:rPr lang="en-GB" dirty="0" err="1"/>
              <a:t>Mentimeter</a:t>
            </a:r>
            <a:r>
              <a:rPr lang="en-GB" dirty="0"/>
              <a:t> </a:t>
            </a:r>
            <a:r>
              <a:rPr lang="en-GB"/>
              <a:t>might choose: 4471 4762</a:t>
            </a:r>
            <a:endParaRPr lang="en-GB" dirty="0"/>
          </a:p>
        </p:txBody>
      </p:sp>
    </p:spTree>
    <p:extLst>
      <p:ext uri="{BB962C8B-B14F-4D97-AF65-F5344CB8AC3E}">
        <p14:creationId xmlns:p14="http://schemas.microsoft.com/office/powerpoint/2010/main" val="269892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CF3FE-2CCE-587C-41E6-CE46073385CC}"/>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4AF94D19-360D-0A02-ACD4-5CCAF504EE6B}"/>
              </a:ext>
            </a:extLst>
          </p:cNvPr>
          <p:cNvSpPr>
            <a:spLocks noGrp="1"/>
          </p:cNvSpPr>
          <p:nvPr>
            <p:ph idx="1"/>
          </p:nvPr>
        </p:nvSpPr>
        <p:spPr/>
        <p:txBody>
          <a:bodyPr/>
          <a:lstStyle/>
          <a:p>
            <a:r>
              <a:rPr lang="en-GB" dirty="0"/>
              <a:t>What is </a:t>
            </a:r>
            <a:r>
              <a:rPr lang="en-GB" dirty="0">
                <a:hlinkClick r:id="rId3"/>
              </a:rPr>
              <a:t>Intellectual Property or IP</a:t>
            </a:r>
            <a:r>
              <a:rPr lang="en-GB" dirty="0"/>
              <a:t>?</a:t>
            </a:r>
          </a:p>
          <a:p>
            <a:endParaRPr lang="en-GB" dirty="0"/>
          </a:p>
          <a:p>
            <a:r>
              <a:rPr lang="en-GB" dirty="0">
                <a:hlinkClick r:id="rId4"/>
              </a:rPr>
              <a:t>Creative Commons</a:t>
            </a:r>
            <a:r>
              <a:rPr lang="en-GB" dirty="0"/>
              <a:t> website </a:t>
            </a:r>
            <a:r>
              <a:rPr lang="en-GB" dirty="0">
                <a:hlinkClick r:id="rId5"/>
              </a:rPr>
              <a:t>here </a:t>
            </a:r>
            <a:endParaRPr lang="en-GB" dirty="0"/>
          </a:p>
        </p:txBody>
      </p:sp>
    </p:spTree>
    <p:extLst>
      <p:ext uri="{BB962C8B-B14F-4D97-AF65-F5344CB8AC3E}">
        <p14:creationId xmlns:p14="http://schemas.microsoft.com/office/powerpoint/2010/main" val="965397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C353F-F700-7A4D-8D32-8503DDC97942}"/>
              </a:ext>
            </a:extLst>
          </p:cNvPr>
          <p:cNvSpPr>
            <a:spLocks noGrp="1"/>
          </p:cNvSpPr>
          <p:nvPr>
            <p:ph type="title"/>
          </p:nvPr>
        </p:nvSpPr>
        <p:spPr/>
        <p:txBody>
          <a:bodyPr/>
          <a:lstStyle/>
          <a:p>
            <a:r>
              <a:rPr lang="en-GB" dirty="0"/>
              <a:t>Intellectual Property</a:t>
            </a:r>
          </a:p>
        </p:txBody>
      </p:sp>
      <p:sp>
        <p:nvSpPr>
          <p:cNvPr id="3" name="Content Placeholder 2">
            <a:extLst>
              <a:ext uri="{FF2B5EF4-FFF2-40B4-BE49-F238E27FC236}">
                <a16:creationId xmlns:a16="http://schemas.microsoft.com/office/drawing/2014/main" id="{7308816C-6A27-364D-ADCC-9D9EB3725B97}"/>
              </a:ext>
            </a:extLst>
          </p:cNvPr>
          <p:cNvSpPr>
            <a:spLocks noGrp="1"/>
          </p:cNvSpPr>
          <p:nvPr>
            <p:ph idx="1"/>
          </p:nvPr>
        </p:nvSpPr>
        <p:spPr/>
        <p:txBody>
          <a:bodyPr/>
          <a:lstStyle/>
          <a:p>
            <a:r>
              <a:rPr lang="en-GB" dirty="0"/>
              <a:t>What is Intellectual Property or IP?</a:t>
            </a:r>
          </a:p>
          <a:p>
            <a:endParaRPr lang="en-GB" dirty="0"/>
          </a:p>
          <a:p>
            <a:r>
              <a:rPr lang="en-GB" dirty="0"/>
              <a:t>“refers to creations of the mind, such as inventions; literary and artistic works; designs; and symbols, names and images used in commerce.”</a:t>
            </a:r>
          </a:p>
          <a:p>
            <a:endParaRPr lang="en-GB" dirty="0"/>
          </a:p>
        </p:txBody>
      </p:sp>
    </p:spTree>
    <p:extLst>
      <p:ext uri="{BB962C8B-B14F-4D97-AF65-F5344CB8AC3E}">
        <p14:creationId xmlns:p14="http://schemas.microsoft.com/office/powerpoint/2010/main" val="1897103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16BE7-DB7A-DE1F-DEC9-2AFBF7C64162}"/>
              </a:ext>
            </a:extLst>
          </p:cNvPr>
          <p:cNvSpPr>
            <a:spLocks noGrp="1"/>
          </p:cNvSpPr>
          <p:nvPr>
            <p:ph type="title"/>
          </p:nvPr>
        </p:nvSpPr>
        <p:spPr/>
        <p:txBody>
          <a:bodyPr/>
          <a:lstStyle/>
          <a:p>
            <a:r>
              <a:rPr lang="en-GB" dirty="0"/>
              <a:t>Intellectual Property</a:t>
            </a:r>
          </a:p>
        </p:txBody>
      </p:sp>
      <p:sp>
        <p:nvSpPr>
          <p:cNvPr id="3" name="Content Placeholder 2">
            <a:extLst>
              <a:ext uri="{FF2B5EF4-FFF2-40B4-BE49-F238E27FC236}">
                <a16:creationId xmlns:a16="http://schemas.microsoft.com/office/drawing/2014/main" id="{83B9280A-A4E5-065F-0567-3B46BA09AF1F}"/>
              </a:ext>
            </a:extLst>
          </p:cNvPr>
          <p:cNvSpPr>
            <a:spLocks noGrp="1"/>
          </p:cNvSpPr>
          <p:nvPr>
            <p:ph idx="1"/>
          </p:nvPr>
        </p:nvSpPr>
        <p:spPr/>
        <p:txBody>
          <a:bodyPr/>
          <a:lstStyle/>
          <a:p>
            <a:r>
              <a:rPr lang="en-GB" dirty="0"/>
              <a:t>From the UK Government’s Intellectual Property Office:</a:t>
            </a:r>
          </a:p>
          <a:p>
            <a:endParaRPr lang="en-GB" dirty="0"/>
          </a:p>
          <a:p>
            <a:endParaRPr lang="en-GB" dirty="0"/>
          </a:p>
        </p:txBody>
      </p:sp>
      <p:sp>
        <p:nvSpPr>
          <p:cNvPr id="4" name="Rectangle 1">
            <a:extLst>
              <a:ext uri="{FF2B5EF4-FFF2-40B4-BE49-F238E27FC236}">
                <a16:creationId xmlns:a16="http://schemas.microsoft.com/office/drawing/2014/main" id="{90F18A4B-A7DA-3568-CA2C-3104B1E740DD}"/>
              </a:ext>
            </a:extLst>
          </p:cNvPr>
          <p:cNvSpPr>
            <a:spLocks noChangeArrowheads="1"/>
          </p:cNvSpPr>
          <p:nvPr/>
        </p:nvSpPr>
        <p:spPr bwMode="auto">
          <a:xfrm rot="10800000" flipV="1">
            <a:off x="901521" y="3330905"/>
            <a:ext cx="7340958"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‘IP</a:t>
            </a:r>
            <a:r>
              <a:rPr kumimoji="0" lang="en-US" altLang="en-US" sz="2400" b="0" i="0" u="none" strike="noStrike" cap="none" normalizeH="0" baseline="0" dirty="0">
                <a:ln>
                  <a:noFill/>
                </a:ln>
                <a:solidFill>
                  <a:srgbClr val="0B0C0C"/>
                </a:solidFill>
                <a:effectLst/>
                <a:latin typeface="Arial" panose="020B0604020202020204" pitchFamily="34" charset="0"/>
                <a:ea typeface="GDS Transport"/>
              </a:rPr>
              <a:t> matters. It touches everything that makes modern life, easier, safer, prosperous and more enjoyable. Our work gives researchers, inventors and creators, whether as individuals or businesses, the confidence to invest their time, energy and money in doing something new and making life better.’</a:t>
            </a:r>
            <a:r>
              <a:rPr kumimoji="0" lang="en-US" altLang="en-US" sz="24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7435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66961-C890-D740-9A12-155FF989E403}"/>
              </a:ext>
            </a:extLst>
          </p:cNvPr>
          <p:cNvSpPr>
            <a:spLocks noGrp="1"/>
          </p:cNvSpPr>
          <p:nvPr>
            <p:ph type="title"/>
          </p:nvPr>
        </p:nvSpPr>
        <p:spPr/>
        <p:txBody>
          <a:bodyPr/>
          <a:lstStyle/>
          <a:p>
            <a:r>
              <a:rPr lang="en-GB" dirty="0"/>
              <a:t>Intellectual Property</a:t>
            </a:r>
          </a:p>
        </p:txBody>
      </p:sp>
      <p:sp>
        <p:nvSpPr>
          <p:cNvPr id="3" name="Content Placeholder 2">
            <a:extLst>
              <a:ext uri="{FF2B5EF4-FFF2-40B4-BE49-F238E27FC236}">
                <a16:creationId xmlns:a16="http://schemas.microsoft.com/office/drawing/2014/main" id="{AEB84965-80E8-D946-BB8E-76ABEF0C8063}"/>
              </a:ext>
            </a:extLst>
          </p:cNvPr>
          <p:cNvSpPr>
            <a:spLocks noGrp="1"/>
          </p:cNvSpPr>
          <p:nvPr>
            <p:ph idx="1"/>
          </p:nvPr>
        </p:nvSpPr>
        <p:spPr/>
        <p:txBody>
          <a:bodyPr/>
          <a:lstStyle/>
          <a:p>
            <a:r>
              <a:rPr lang="en-GB" dirty="0"/>
              <a:t>International Federation of Actors:</a:t>
            </a:r>
            <a:endParaRPr lang="en-GB" dirty="0">
              <a:hlinkClick r:id="rId3"/>
            </a:endParaRPr>
          </a:p>
          <a:p>
            <a:r>
              <a:rPr lang="en-GB" dirty="0">
                <a:hlinkClick r:id="rId3"/>
              </a:rPr>
              <a:t>IP for Actors</a:t>
            </a:r>
            <a:endParaRPr lang="en-GB" dirty="0"/>
          </a:p>
          <a:p>
            <a:r>
              <a:rPr lang="en-GB" dirty="0"/>
              <a:t>Artist Producer Resource:</a:t>
            </a:r>
          </a:p>
          <a:p>
            <a:r>
              <a:rPr lang="en-GB" dirty="0">
                <a:hlinkClick r:id="rId4"/>
              </a:rPr>
              <a:t>IP for Set design </a:t>
            </a:r>
            <a:r>
              <a:rPr lang="en-GB" dirty="0"/>
              <a:t>(Canadian…)</a:t>
            </a:r>
          </a:p>
          <a:p>
            <a:r>
              <a:rPr lang="en-GB" dirty="0"/>
              <a:t>Government information about IP:</a:t>
            </a:r>
          </a:p>
          <a:p>
            <a:r>
              <a:rPr lang="en-GB" dirty="0">
                <a:hlinkClick r:id="rId5"/>
              </a:rPr>
              <a:t>Government link </a:t>
            </a:r>
            <a:endParaRPr lang="en-GB" dirty="0"/>
          </a:p>
          <a:p>
            <a:endParaRPr lang="en-GB" dirty="0"/>
          </a:p>
        </p:txBody>
      </p:sp>
    </p:spTree>
    <p:extLst>
      <p:ext uri="{BB962C8B-B14F-4D97-AF65-F5344CB8AC3E}">
        <p14:creationId xmlns:p14="http://schemas.microsoft.com/office/powerpoint/2010/main" val="1731961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259F-CBF7-9048-98D2-7A71069A30FF}"/>
              </a:ext>
            </a:extLst>
          </p:cNvPr>
          <p:cNvSpPr>
            <a:spLocks noGrp="1"/>
          </p:cNvSpPr>
          <p:nvPr>
            <p:ph type="title"/>
          </p:nvPr>
        </p:nvSpPr>
        <p:spPr/>
        <p:txBody>
          <a:bodyPr/>
          <a:lstStyle/>
          <a:p>
            <a:endParaRPr lang="en-GB"/>
          </a:p>
        </p:txBody>
      </p:sp>
      <p:pic>
        <p:nvPicPr>
          <p:cNvPr id="4" name="Content Placeholder 3" descr="thumbnail_IMG_9149.png">
            <a:extLst>
              <a:ext uri="{FF2B5EF4-FFF2-40B4-BE49-F238E27FC236}">
                <a16:creationId xmlns:a16="http://schemas.microsoft.com/office/drawing/2014/main" id="{A2C8A997-84D6-8344-BF4C-FC6EB91385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7304" b="37304"/>
          <a:stretch>
            <a:fillRect/>
          </a:stretch>
        </p:blipFill>
        <p:spPr>
          <a:xfrm>
            <a:off x="0" y="1417638"/>
            <a:ext cx="9144000" cy="4986670"/>
          </a:xfrm>
        </p:spPr>
      </p:pic>
    </p:spTree>
    <p:extLst>
      <p:ext uri="{BB962C8B-B14F-4D97-AF65-F5344CB8AC3E}">
        <p14:creationId xmlns:p14="http://schemas.microsoft.com/office/powerpoint/2010/main" val="318234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2CF68-C458-3542-8261-2BA1CB8F1C0C}"/>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AA06DDA1-3278-4649-A2D3-8B54411AD3BC}"/>
              </a:ext>
            </a:extLst>
          </p:cNvPr>
          <p:cNvSpPr>
            <a:spLocks noGrp="1"/>
          </p:cNvSpPr>
          <p:nvPr>
            <p:ph idx="1"/>
          </p:nvPr>
        </p:nvSpPr>
        <p:spPr/>
        <p:txBody>
          <a:bodyPr/>
          <a:lstStyle/>
          <a:p>
            <a:r>
              <a:rPr lang="en-GB" dirty="0"/>
              <a:t>What will you do to get the dream job?</a:t>
            </a:r>
          </a:p>
          <a:p>
            <a:endParaRPr lang="en-GB" dirty="0"/>
          </a:p>
          <a:p>
            <a:r>
              <a:rPr lang="en-GB" dirty="0"/>
              <a:t>Component 2 requires you to discuss working for exposure in groups.</a:t>
            </a:r>
          </a:p>
          <a:p>
            <a:endParaRPr lang="en-GB" dirty="0"/>
          </a:p>
          <a:p>
            <a:r>
              <a:rPr lang="en-GB" dirty="0"/>
              <a:t>Any group questions?</a:t>
            </a:r>
          </a:p>
        </p:txBody>
      </p:sp>
    </p:spTree>
    <p:extLst>
      <p:ext uri="{BB962C8B-B14F-4D97-AF65-F5344CB8AC3E}">
        <p14:creationId xmlns:p14="http://schemas.microsoft.com/office/powerpoint/2010/main" val="1921924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6E47-E9F3-EF40-9E68-2F6504610658}"/>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10DF67A9-F3FD-7E4C-B813-4AF33E7DA052}"/>
              </a:ext>
            </a:extLst>
          </p:cNvPr>
          <p:cNvSpPr>
            <a:spLocks noGrp="1"/>
          </p:cNvSpPr>
          <p:nvPr>
            <p:ph idx="1"/>
          </p:nvPr>
        </p:nvSpPr>
        <p:spPr/>
        <p:txBody>
          <a:bodyPr/>
          <a:lstStyle/>
          <a:p>
            <a:r>
              <a:rPr lang="en-GB" dirty="0"/>
              <a:t>What are the questions that need to be asked by you?</a:t>
            </a:r>
          </a:p>
          <a:p>
            <a:endParaRPr lang="en-GB" dirty="0"/>
          </a:p>
          <a:p>
            <a:r>
              <a:rPr lang="en-GB" dirty="0"/>
              <a:t>What are the skills you need to use in this? </a:t>
            </a:r>
          </a:p>
          <a:p>
            <a:endParaRPr lang="en-GB" dirty="0"/>
          </a:p>
        </p:txBody>
      </p:sp>
    </p:spTree>
    <p:extLst>
      <p:ext uri="{BB962C8B-B14F-4D97-AF65-F5344CB8AC3E}">
        <p14:creationId xmlns:p14="http://schemas.microsoft.com/office/powerpoint/2010/main" val="370509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88574-AFFA-C647-B95D-C6A97095990D}"/>
              </a:ext>
            </a:extLst>
          </p:cNvPr>
          <p:cNvSpPr>
            <a:spLocks noGrp="1"/>
          </p:cNvSpPr>
          <p:nvPr>
            <p:ph type="title"/>
          </p:nvPr>
        </p:nvSpPr>
        <p:spPr/>
        <p:txBody>
          <a:bodyPr/>
          <a:lstStyle/>
          <a:p>
            <a:endParaRPr lang="en-GB"/>
          </a:p>
        </p:txBody>
      </p:sp>
      <p:pic>
        <p:nvPicPr>
          <p:cNvPr id="4" name="Content Placeholder 4" descr="Diagram, venn diagram&#10;&#10;Description automatically generated">
            <a:extLst>
              <a:ext uri="{FF2B5EF4-FFF2-40B4-BE49-F238E27FC236}">
                <a16:creationId xmlns:a16="http://schemas.microsoft.com/office/drawing/2014/main" id="{C776CAE8-6891-3C40-B634-1C65053300E9}"/>
              </a:ext>
            </a:extLst>
          </p:cNvPr>
          <p:cNvPicPr>
            <a:picLocks noGrp="1" noChangeAspect="1"/>
          </p:cNvPicPr>
          <p:nvPr>
            <p:ph idx="1"/>
          </p:nvPr>
        </p:nvPicPr>
        <p:blipFill>
          <a:blip r:embed="rId2"/>
          <a:stretch>
            <a:fillRect/>
          </a:stretch>
        </p:blipFill>
        <p:spPr>
          <a:xfrm>
            <a:off x="950229" y="6887"/>
            <a:ext cx="7243542" cy="6843988"/>
          </a:xfrm>
        </p:spPr>
      </p:pic>
    </p:spTree>
    <p:extLst>
      <p:ext uri="{BB962C8B-B14F-4D97-AF65-F5344CB8AC3E}">
        <p14:creationId xmlns:p14="http://schemas.microsoft.com/office/powerpoint/2010/main" val="1517055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BFD8-62A9-274B-B379-7726388ADEA7}"/>
              </a:ext>
            </a:extLst>
          </p:cNvPr>
          <p:cNvSpPr>
            <a:spLocks noGrp="1"/>
          </p:cNvSpPr>
          <p:nvPr>
            <p:ph type="title"/>
          </p:nvPr>
        </p:nvSpPr>
        <p:spPr/>
        <p:txBody>
          <a:bodyPr/>
          <a:lstStyle/>
          <a:p>
            <a:r>
              <a:rPr lang="en-GB" dirty="0"/>
              <a:t>Ikigai + You</a:t>
            </a:r>
          </a:p>
        </p:txBody>
      </p:sp>
      <p:sp>
        <p:nvSpPr>
          <p:cNvPr id="3" name="Content Placeholder 2">
            <a:extLst>
              <a:ext uri="{FF2B5EF4-FFF2-40B4-BE49-F238E27FC236}">
                <a16:creationId xmlns:a16="http://schemas.microsoft.com/office/drawing/2014/main" id="{2D7EF869-491D-224D-837B-874F544D4084}"/>
              </a:ext>
            </a:extLst>
          </p:cNvPr>
          <p:cNvSpPr>
            <a:spLocks noGrp="1"/>
          </p:cNvSpPr>
          <p:nvPr>
            <p:ph idx="1"/>
          </p:nvPr>
        </p:nvSpPr>
        <p:spPr/>
        <p:txBody>
          <a:bodyPr>
            <a:normAutofit fontScale="92500"/>
          </a:bodyPr>
          <a:lstStyle/>
          <a:p>
            <a:r>
              <a:rPr lang="en-GB" dirty="0"/>
              <a:t>Look at the </a:t>
            </a:r>
            <a:r>
              <a:rPr lang="en-GB" dirty="0" err="1"/>
              <a:t>Menti</a:t>
            </a:r>
            <a:r>
              <a:rPr lang="en-GB" dirty="0"/>
              <a:t> responses and the Ikigai image. </a:t>
            </a:r>
          </a:p>
          <a:p>
            <a:r>
              <a:rPr lang="en-GB" dirty="0"/>
              <a:t>Look at the main Ikigai titles – you can achieve a ‘reason for being’ if you try to achieve:</a:t>
            </a:r>
          </a:p>
          <a:p>
            <a:pPr lvl="1"/>
            <a:r>
              <a:rPr lang="en-GB" dirty="0"/>
              <a:t>What you love</a:t>
            </a:r>
          </a:p>
          <a:p>
            <a:pPr lvl="1"/>
            <a:r>
              <a:rPr lang="en-GB" dirty="0"/>
              <a:t>What you are good at</a:t>
            </a:r>
          </a:p>
          <a:p>
            <a:pPr lvl="1"/>
            <a:r>
              <a:rPr lang="en-GB" dirty="0"/>
              <a:t>What you can be paid for </a:t>
            </a:r>
          </a:p>
          <a:p>
            <a:pPr lvl="1"/>
            <a:r>
              <a:rPr lang="en-GB" dirty="0"/>
              <a:t>What the world needs</a:t>
            </a:r>
          </a:p>
          <a:p>
            <a:pPr marL="514350" indent="-457200"/>
            <a:r>
              <a:rPr lang="en-GB" dirty="0"/>
              <a:t>These pointers can also support your discussions when you consider for ‘working for free’.</a:t>
            </a:r>
          </a:p>
          <a:p>
            <a:pPr lvl="1"/>
            <a:endParaRPr lang="en-GB" dirty="0"/>
          </a:p>
        </p:txBody>
      </p:sp>
    </p:spTree>
    <p:extLst>
      <p:ext uri="{BB962C8B-B14F-4D97-AF65-F5344CB8AC3E}">
        <p14:creationId xmlns:p14="http://schemas.microsoft.com/office/powerpoint/2010/main" val="3684331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AF524-AFA2-E44C-87D4-3534E857A240}"/>
              </a:ext>
            </a:extLst>
          </p:cNvPr>
          <p:cNvSpPr>
            <a:spLocks noGrp="1"/>
          </p:cNvSpPr>
          <p:nvPr>
            <p:ph type="title"/>
          </p:nvPr>
        </p:nvSpPr>
        <p:spPr/>
        <p:txBody>
          <a:bodyPr/>
          <a:lstStyle/>
          <a:p>
            <a:r>
              <a:rPr lang="en-GB" dirty="0"/>
              <a:t>Your voices</a:t>
            </a:r>
          </a:p>
        </p:txBody>
      </p:sp>
      <p:sp>
        <p:nvSpPr>
          <p:cNvPr id="3" name="Content Placeholder 2">
            <a:extLst>
              <a:ext uri="{FF2B5EF4-FFF2-40B4-BE49-F238E27FC236}">
                <a16:creationId xmlns:a16="http://schemas.microsoft.com/office/drawing/2014/main" id="{055FEBF7-31DC-7847-823C-74DF77A78553}"/>
              </a:ext>
            </a:extLst>
          </p:cNvPr>
          <p:cNvSpPr>
            <a:spLocks noGrp="1"/>
          </p:cNvSpPr>
          <p:nvPr>
            <p:ph idx="1"/>
          </p:nvPr>
        </p:nvSpPr>
        <p:spPr/>
        <p:txBody>
          <a:bodyPr>
            <a:normAutofit/>
          </a:bodyPr>
          <a:lstStyle/>
          <a:p>
            <a:r>
              <a:rPr lang="en-GB" dirty="0"/>
              <a:t>What subject matter can you express in your assignments?</a:t>
            </a:r>
          </a:p>
        </p:txBody>
      </p:sp>
    </p:spTree>
    <p:extLst>
      <p:ext uri="{BB962C8B-B14F-4D97-AF65-F5344CB8AC3E}">
        <p14:creationId xmlns:p14="http://schemas.microsoft.com/office/powerpoint/2010/main" val="14823162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AF524-AFA2-E44C-87D4-3534E857A240}"/>
              </a:ext>
            </a:extLst>
          </p:cNvPr>
          <p:cNvSpPr>
            <a:spLocks noGrp="1"/>
          </p:cNvSpPr>
          <p:nvPr>
            <p:ph type="title"/>
          </p:nvPr>
        </p:nvSpPr>
        <p:spPr/>
        <p:txBody>
          <a:bodyPr/>
          <a:lstStyle/>
          <a:p>
            <a:r>
              <a:rPr lang="en-GB" dirty="0"/>
              <a:t>Your voices</a:t>
            </a:r>
          </a:p>
        </p:txBody>
      </p:sp>
      <p:sp>
        <p:nvSpPr>
          <p:cNvPr id="3" name="Content Placeholder 2">
            <a:extLst>
              <a:ext uri="{FF2B5EF4-FFF2-40B4-BE49-F238E27FC236}">
                <a16:creationId xmlns:a16="http://schemas.microsoft.com/office/drawing/2014/main" id="{055FEBF7-31DC-7847-823C-74DF77A78553}"/>
              </a:ext>
            </a:extLst>
          </p:cNvPr>
          <p:cNvSpPr>
            <a:spLocks noGrp="1"/>
          </p:cNvSpPr>
          <p:nvPr>
            <p:ph idx="1"/>
          </p:nvPr>
        </p:nvSpPr>
        <p:spPr/>
        <p:txBody>
          <a:bodyPr>
            <a:normAutofit lnSpcReduction="10000"/>
          </a:bodyPr>
          <a:lstStyle/>
          <a:p>
            <a:r>
              <a:rPr lang="en-GB" dirty="0"/>
              <a:t>What subject matter can you express in your assignments?</a:t>
            </a:r>
          </a:p>
          <a:p>
            <a:r>
              <a:rPr lang="en-GB" dirty="0"/>
              <a:t>Additional suggestions:</a:t>
            </a:r>
          </a:p>
          <a:p>
            <a:r>
              <a:rPr lang="en-GB" dirty="0"/>
              <a:t>Identify a focal point for discussion in relation to the module learning outcomes.</a:t>
            </a:r>
          </a:p>
          <a:p>
            <a:r>
              <a:rPr lang="en-GB" dirty="0"/>
              <a:t>Your individual, personal but critically informed opinions.</a:t>
            </a:r>
          </a:p>
          <a:p>
            <a:r>
              <a:rPr lang="en-GB" dirty="0"/>
              <a:t>Evaluation of your professional area –well referenced.</a:t>
            </a:r>
          </a:p>
        </p:txBody>
      </p:sp>
    </p:spTree>
    <p:extLst>
      <p:ext uri="{BB962C8B-B14F-4D97-AF65-F5344CB8AC3E}">
        <p14:creationId xmlns:p14="http://schemas.microsoft.com/office/powerpoint/2010/main" val="809965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B152D-423E-AA4B-958E-C75B5627943B}"/>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1AFC8FF4-AB32-E34D-9A2F-F37930641AFF}"/>
              </a:ext>
            </a:extLst>
          </p:cNvPr>
          <p:cNvSpPr>
            <a:spLocks noGrp="1"/>
          </p:cNvSpPr>
          <p:nvPr>
            <p:ph idx="1"/>
          </p:nvPr>
        </p:nvSpPr>
        <p:spPr/>
        <p:txBody>
          <a:bodyPr>
            <a:noAutofit/>
          </a:bodyPr>
          <a:lstStyle/>
          <a:p>
            <a:pPr marL="457200">
              <a:lnSpc>
                <a:spcPct val="115000"/>
              </a:lnSpc>
            </a:pPr>
            <a:r>
              <a:rPr lang="en-GB" sz="2400" b="1" dirty="0">
                <a:effectLst/>
                <a:ea typeface="Times New Roman" panose="02020603050405020304" pitchFamily="18" charset="0"/>
                <a:cs typeface="Arial" panose="020B0604020202020204" pitchFamily="34" charset="0"/>
              </a:rPr>
              <a:t>Level 4 Assessment 2</a:t>
            </a:r>
            <a:endParaRPr lang="en-GB" sz="2400" dirty="0">
              <a:effectLst/>
              <a:ea typeface="Times New Roman" panose="02020603050405020304" pitchFamily="18" charset="0"/>
              <a:cs typeface="Times New Roman" panose="02020603050405020304" pitchFamily="18" charset="0"/>
            </a:endParaRPr>
          </a:p>
          <a:p>
            <a:pPr marL="457200">
              <a:lnSpc>
                <a:spcPct val="115000"/>
              </a:lnSpc>
            </a:pPr>
            <a:r>
              <a:rPr lang="en-GB" sz="2400" dirty="0">
                <a:effectLst/>
                <a:ea typeface="Times New Roman" panose="02020603050405020304" pitchFamily="18" charset="0"/>
                <a:cs typeface="Arial" panose="020B0604020202020204" pitchFamily="34" charset="0"/>
              </a:rPr>
              <a:t>This assignment will be a group presentation (max 6 in a group) with appropriate supporting material. </a:t>
            </a:r>
            <a:endParaRPr lang="en-GB" sz="2400" dirty="0">
              <a:effectLst/>
              <a:ea typeface="Times New Roman" panose="02020603050405020304" pitchFamily="18" charset="0"/>
              <a:cs typeface="Times New Roman" panose="02020603050405020304" pitchFamily="18" charset="0"/>
            </a:endParaRPr>
          </a:p>
          <a:p>
            <a:pPr marL="114300" indent="0">
              <a:lnSpc>
                <a:spcPct val="115000"/>
              </a:lnSpc>
              <a:buNone/>
            </a:pPr>
            <a:endParaRPr lang="en-GB" sz="2400" dirty="0">
              <a:effectLst/>
              <a:ea typeface="Times New Roman" panose="02020603050405020304" pitchFamily="18" charset="0"/>
              <a:cs typeface="Times New Roman" panose="02020603050405020304" pitchFamily="18" charset="0"/>
            </a:endParaRPr>
          </a:p>
          <a:p>
            <a:pPr marL="457200">
              <a:lnSpc>
                <a:spcPct val="115000"/>
              </a:lnSpc>
            </a:pPr>
            <a:r>
              <a:rPr lang="en-GB" sz="2400" dirty="0">
                <a:effectLst/>
                <a:ea typeface="Times New Roman" panose="02020603050405020304" pitchFamily="18" charset="0"/>
                <a:cs typeface="Arial" panose="020B0604020202020204" pitchFamily="34" charset="0"/>
              </a:rPr>
              <a:t>Each individual student in a group will contribute 2 minutes to an online presentation that answers the question:</a:t>
            </a:r>
            <a:endParaRPr lang="en-GB" sz="2400" dirty="0">
              <a:effectLst/>
              <a:ea typeface="Times New Roman" panose="02020603050405020304" pitchFamily="18" charset="0"/>
              <a:cs typeface="Times New Roman" panose="02020603050405020304" pitchFamily="18" charset="0"/>
            </a:endParaRPr>
          </a:p>
          <a:p>
            <a:pPr marL="457200">
              <a:lnSpc>
                <a:spcPct val="115000"/>
              </a:lnSpc>
            </a:pPr>
            <a:endParaRPr lang="en-GB" sz="2400" dirty="0">
              <a:effectLst/>
              <a:ea typeface="Times New Roman" panose="02020603050405020304" pitchFamily="18" charset="0"/>
              <a:cs typeface="Times New Roman" panose="02020603050405020304" pitchFamily="18" charset="0"/>
            </a:endParaRPr>
          </a:p>
          <a:p>
            <a:pPr marL="457200">
              <a:lnSpc>
                <a:spcPct val="115000"/>
              </a:lnSpc>
            </a:pPr>
            <a:r>
              <a:rPr lang="en-GB" sz="2400" b="1" dirty="0">
                <a:effectLst/>
                <a:ea typeface="Times New Roman" panose="02020603050405020304" pitchFamily="18" charset="0"/>
                <a:cs typeface="Arial" panose="020B0604020202020204" pitchFamily="34" charset="0"/>
              </a:rPr>
              <a:t>Is working for the ‘exposure’ a satisfactory situation for an up-and-coming creative artist?</a:t>
            </a:r>
            <a:endParaRPr lang="en-GB" sz="2400" dirty="0">
              <a:effectLst/>
              <a:ea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0994680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25BBA-0CCD-CA41-AC59-622A0F5476B3}"/>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D773F910-6376-ED4F-876C-4FA908022205}"/>
              </a:ext>
            </a:extLst>
          </p:cNvPr>
          <p:cNvSpPr>
            <a:spLocks noGrp="1"/>
          </p:cNvSpPr>
          <p:nvPr>
            <p:ph idx="1"/>
          </p:nvPr>
        </p:nvSpPr>
        <p:spPr/>
        <p:txBody>
          <a:bodyPr>
            <a:noAutofit/>
          </a:bodyPr>
          <a:lstStyle/>
          <a:p>
            <a:pPr marL="457200"/>
            <a:r>
              <a:rPr lang="en-GB" sz="2400" dirty="0">
                <a:effectLst/>
                <a:ea typeface="Times New Roman" panose="02020603050405020304" pitchFamily="18" charset="0"/>
                <a:cs typeface="Arial" panose="020B0604020202020204" pitchFamily="34" charset="0"/>
              </a:rPr>
              <a:t>Each individual student will also contribute 1,000 words in supporting materials to be uploaded to Turnitin. This work will evidence significant individual creative industries research, be in line with individual programme or discipline requirements, and be referenced using the Harvard system.</a:t>
            </a:r>
            <a:endParaRPr lang="en-GB" sz="2400" dirty="0">
              <a:effectLst/>
              <a:ea typeface="Times New Roman" panose="02020603050405020304" pitchFamily="18" charset="0"/>
              <a:cs typeface="Times New Roman" panose="02020603050405020304" pitchFamily="18" charset="0"/>
            </a:endParaRPr>
          </a:p>
          <a:p>
            <a:endParaRPr lang="en-GB" sz="2400" dirty="0">
              <a:effectLst/>
              <a:ea typeface="Times New Roman" panose="02020603050405020304" pitchFamily="18" charset="0"/>
              <a:cs typeface="Times New Roman" panose="02020603050405020304" pitchFamily="18" charset="0"/>
            </a:endParaRPr>
          </a:p>
          <a:p>
            <a:pPr marL="457200"/>
            <a:r>
              <a:rPr lang="en-GB" sz="2400" dirty="0">
                <a:effectLst/>
                <a:ea typeface="Times New Roman" panose="02020603050405020304" pitchFamily="18" charset="0"/>
                <a:cs typeface="Arial" panose="020B0604020202020204" pitchFamily="34" charset="0"/>
              </a:rPr>
              <a:t>This assignment will be updated to suit the prevalent conversations that ensue from undertaking module Units, and the final project outline will be available in the Unit 4 folder on Moodle.</a:t>
            </a:r>
            <a:endParaRPr lang="en-GB" sz="2400" dirty="0">
              <a:effectLst/>
              <a:ea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3672364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50A0-974A-B441-B445-311796EA89FB}"/>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9AB08E74-2EE5-D84F-9133-DFEA59B0773B}"/>
              </a:ext>
            </a:extLst>
          </p:cNvPr>
          <p:cNvSpPr>
            <a:spLocks noGrp="1"/>
          </p:cNvSpPr>
          <p:nvPr>
            <p:ph idx="1"/>
          </p:nvPr>
        </p:nvSpPr>
        <p:spPr/>
        <p:txBody>
          <a:bodyPr>
            <a:normAutofit/>
          </a:bodyPr>
          <a:lstStyle/>
          <a:p>
            <a:pPr marL="457200">
              <a:lnSpc>
                <a:spcPct val="115000"/>
              </a:lnSpc>
            </a:pPr>
            <a:r>
              <a:rPr lang="en-GB" sz="2800" dirty="0">
                <a:effectLst/>
                <a:ea typeface="Times New Roman" panose="02020603050405020304" pitchFamily="18" charset="0"/>
                <a:cs typeface="Arial" panose="020B0604020202020204" pitchFamily="34" charset="0"/>
              </a:rPr>
              <a:t>Specific support will be provided by subject teams within Unit 4.</a:t>
            </a:r>
            <a:endParaRPr lang="en-GB" sz="2800" dirty="0">
              <a:effectLst/>
              <a:ea typeface="Times New Roman" panose="02020603050405020304" pitchFamily="18" charset="0"/>
              <a:cs typeface="Times New Roman" panose="02020603050405020304" pitchFamily="18" charset="0"/>
            </a:endParaRPr>
          </a:p>
          <a:p>
            <a:pPr marL="457200">
              <a:lnSpc>
                <a:spcPct val="115000"/>
              </a:lnSpc>
            </a:pPr>
            <a:endParaRPr lang="en-GB" sz="2800" dirty="0">
              <a:effectLst/>
              <a:ea typeface="Times New Roman" panose="02020603050405020304" pitchFamily="18" charset="0"/>
              <a:cs typeface="Times New Roman" panose="02020603050405020304" pitchFamily="18" charset="0"/>
            </a:endParaRPr>
          </a:p>
          <a:p>
            <a:pPr marL="457200">
              <a:lnSpc>
                <a:spcPct val="115000"/>
              </a:lnSpc>
            </a:pPr>
            <a:r>
              <a:rPr lang="en-GB" sz="2800" dirty="0">
                <a:effectLst/>
                <a:ea typeface="Times New Roman" panose="02020603050405020304" pitchFamily="18" charset="0"/>
                <a:cs typeface="Arial" panose="020B0604020202020204" pitchFamily="34" charset="0"/>
              </a:rPr>
              <a:t>Submission:</a:t>
            </a:r>
            <a:endParaRPr lang="en-GB" sz="2800" dirty="0">
              <a:effectLst/>
              <a:ea typeface="Times New Roman" panose="02020603050405020304" pitchFamily="18" charset="0"/>
              <a:cs typeface="Times New Roman" panose="02020603050405020304" pitchFamily="18" charset="0"/>
            </a:endParaRPr>
          </a:p>
          <a:p>
            <a:pPr marL="457200">
              <a:lnSpc>
                <a:spcPct val="115000"/>
              </a:lnSpc>
            </a:pPr>
            <a:r>
              <a:rPr lang="en-GB" sz="2800" dirty="0">
                <a:effectLst/>
                <a:ea typeface="Times New Roman" panose="02020603050405020304" pitchFamily="18" charset="0"/>
                <a:cs typeface="Arial" panose="020B0604020202020204" pitchFamily="34" charset="0"/>
              </a:rPr>
              <a:t>You are required to submit a </a:t>
            </a:r>
            <a:r>
              <a:rPr lang="en-GB" sz="2800" b="1" dirty="0">
                <a:effectLst/>
                <a:ea typeface="Times New Roman" panose="02020603050405020304" pitchFamily="18" charset="0"/>
                <a:cs typeface="Arial" panose="020B0604020202020204" pitchFamily="34" charset="0"/>
              </a:rPr>
              <a:t>working</a:t>
            </a:r>
            <a:r>
              <a:rPr lang="en-GB" sz="2800" dirty="0">
                <a:effectLst/>
                <a:ea typeface="Times New Roman" panose="02020603050405020304" pitchFamily="18" charset="0"/>
                <a:cs typeface="Arial" panose="020B0604020202020204" pitchFamily="34" charset="0"/>
              </a:rPr>
              <a:t> link to your presentation video and your ‘supporting materials’ to Turnitin by the submission deadline.</a:t>
            </a:r>
            <a:endParaRPr lang="en-GB" sz="2800" dirty="0">
              <a:effectLst/>
              <a:ea typeface="Times New Roman" panose="02020603050405020304" pitchFamily="18"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2239132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3C22D-2E74-4941-8B3D-6E42AA30540E}"/>
              </a:ext>
            </a:extLst>
          </p:cNvPr>
          <p:cNvSpPr>
            <a:spLocks noGrp="1"/>
          </p:cNvSpPr>
          <p:nvPr>
            <p:ph type="title"/>
          </p:nvPr>
        </p:nvSpPr>
        <p:spPr/>
        <p:txBody>
          <a:bodyPr/>
          <a:lstStyle/>
          <a:p>
            <a:r>
              <a:rPr lang="en-GB" dirty="0"/>
              <a:t>How am I marked?</a:t>
            </a:r>
          </a:p>
        </p:txBody>
      </p:sp>
      <p:graphicFrame>
        <p:nvGraphicFramePr>
          <p:cNvPr id="5" name="Table 5">
            <a:extLst>
              <a:ext uri="{FF2B5EF4-FFF2-40B4-BE49-F238E27FC236}">
                <a16:creationId xmlns:a16="http://schemas.microsoft.com/office/drawing/2014/main" id="{304D2279-939B-C04B-A27D-EC7C2D40263B}"/>
              </a:ext>
            </a:extLst>
          </p:cNvPr>
          <p:cNvGraphicFramePr>
            <a:graphicFrameLocks noGrp="1"/>
          </p:cNvGraphicFramePr>
          <p:nvPr>
            <p:ph idx="1"/>
            <p:extLst>
              <p:ext uri="{D42A27DB-BD31-4B8C-83A1-F6EECF244321}">
                <p14:modId xmlns:p14="http://schemas.microsoft.com/office/powerpoint/2010/main" val="271156154"/>
              </p:ext>
            </p:extLst>
          </p:nvPr>
        </p:nvGraphicFramePr>
        <p:xfrm>
          <a:off x="457200" y="1600200"/>
          <a:ext cx="8229600" cy="421132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463794127"/>
                    </a:ext>
                  </a:extLst>
                </a:gridCol>
                <a:gridCol w="2743200">
                  <a:extLst>
                    <a:ext uri="{9D8B030D-6E8A-4147-A177-3AD203B41FA5}">
                      <a16:colId xmlns:a16="http://schemas.microsoft.com/office/drawing/2014/main" val="4026543654"/>
                    </a:ext>
                  </a:extLst>
                </a:gridCol>
                <a:gridCol w="2743200">
                  <a:extLst>
                    <a:ext uri="{9D8B030D-6E8A-4147-A177-3AD203B41FA5}">
                      <a16:colId xmlns:a16="http://schemas.microsoft.com/office/drawing/2014/main" val="2405434976"/>
                    </a:ext>
                  </a:extLst>
                </a:gridCol>
              </a:tblGrid>
              <a:tr h="370840">
                <a:tc>
                  <a:txBody>
                    <a:bodyPr/>
                    <a:lstStyle/>
                    <a:p>
                      <a:r>
                        <a:rPr lang="en-GB" dirty="0"/>
                        <a:t>Criteria</a:t>
                      </a:r>
                    </a:p>
                  </a:txBody>
                  <a:tcPr/>
                </a:tc>
                <a:tc>
                  <a:txBody>
                    <a:bodyPr/>
                    <a:lstStyle/>
                    <a:p>
                      <a:r>
                        <a:rPr lang="en-GB" dirty="0"/>
                        <a:t>Component 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Component 2</a:t>
                      </a:r>
                    </a:p>
                    <a:p>
                      <a:endParaRPr lang="en-GB" dirty="0"/>
                    </a:p>
                  </a:txBody>
                  <a:tcPr/>
                </a:tc>
                <a:extLst>
                  <a:ext uri="{0D108BD9-81ED-4DB2-BD59-A6C34878D82A}">
                    <a16:rowId xmlns:a16="http://schemas.microsoft.com/office/drawing/2014/main" val="3468720617"/>
                  </a:ext>
                </a:extLst>
              </a:tr>
              <a:tr h="370840">
                <a:tc>
                  <a:txBody>
                    <a:bodyPr/>
                    <a:lstStyle/>
                    <a:p>
                      <a:r>
                        <a:rPr lang="en-GB" dirty="0"/>
                        <a:t>Engagement With Literature</a:t>
                      </a:r>
                    </a:p>
                  </a:txBody>
                  <a:tcPr/>
                </a:tc>
                <a:tc>
                  <a:txBody>
                    <a:bodyPr/>
                    <a:lstStyle/>
                    <a:p>
                      <a:r>
                        <a:rPr lang="en-GB" dirty="0"/>
                        <a:t>10%</a:t>
                      </a:r>
                    </a:p>
                  </a:txBody>
                  <a:tcPr/>
                </a:tc>
                <a:tc>
                  <a:txBody>
                    <a:bodyPr/>
                    <a:lstStyle/>
                    <a:p>
                      <a:r>
                        <a:rPr lang="en-GB" dirty="0"/>
                        <a:t>10%</a:t>
                      </a:r>
                    </a:p>
                  </a:txBody>
                  <a:tcPr/>
                </a:tc>
                <a:extLst>
                  <a:ext uri="{0D108BD9-81ED-4DB2-BD59-A6C34878D82A}">
                    <a16:rowId xmlns:a16="http://schemas.microsoft.com/office/drawing/2014/main" val="672781436"/>
                  </a:ext>
                </a:extLst>
              </a:tr>
              <a:tr h="370840">
                <a:tc>
                  <a:txBody>
                    <a:bodyPr/>
                    <a:lstStyle/>
                    <a:p>
                      <a:r>
                        <a:rPr lang="en-GB" dirty="0"/>
                        <a:t>Knowledge and Understanding</a:t>
                      </a:r>
                    </a:p>
                  </a:txBody>
                  <a:tcPr/>
                </a:tc>
                <a:tc>
                  <a:txBody>
                    <a:bodyPr/>
                    <a:lstStyle/>
                    <a:p>
                      <a:r>
                        <a:rPr lang="en-GB" dirty="0"/>
                        <a:t>30%</a:t>
                      </a:r>
                    </a:p>
                  </a:txBody>
                  <a:tcPr/>
                </a:tc>
                <a:tc>
                  <a:txBody>
                    <a:bodyPr/>
                    <a:lstStyle/>
                    <a:p>
                      <a:r>
                        <a:rPr lang="en-GB" dirty="0"/>
                        <a:t>30%</a:t>
                      </a:r>
                    </a:p>
                  </a:txBody>
                  <a:tcPr/>
                </a:tc>
                <a:extLst>
                  <a:ext uri="{0D108BD9-81ED-4DB2-BD59-A6C34878D82A}">
                    <a16:rowId xmlns:a16="http://schemas.microsoft.com/office/drawing/2014/main" val="3490315796"/>
                  </a:ext>
                </a:extLst>
              </a:tr>
              <a:tr h="370840">
                <a:tc>
                  <a:txBody>
                    <a:bodyPr/>
                    <a:lstStyle/>
                    <a:p>
                      <a:r>
                        <a:rPr lang="en-GB" dirty="0"/>
                        <a:t>Cognitive and Intellectual Skills</a:t>
                      </a:r>
                    </a:p>
                  </a:txBody>
                  <a:tcPr/>
                </a:tc>
                <a:tc>
                  <a:txBody>
                    <a:bodyPr/>
                    <a:lstStyle/>
                    <a:p>
                      <a:r>
                        <a:rPr lang="en-GB" dirty="0"/>
                        <a:t>15%</a:t>
                      </a:r>
                    </a:p>
                  </a:txBody>
                  <a:tcPr/>
                </a:tc>
                <a:tc>
                  <a:txBody>
                    <a:bodyPr/>
                    <a:lstStyle/>
                    <a:p>
                      <a:r>
                        <a:rPr lang="en-GB" dirty="0"/>
                        <a:t>10%</a:t>
                      </a:r>
                    </a:p>
                  </a:txBody>
                  <a:tcPr/>
                </a:tc>
                <a:extLst>
                  <a:ext uri="{0D108BD9-81ED-4DB2-BD59-A6C34878D82A}">
                    <a16:rowId xmlns:a16="http://schemas.microsoft.com/office/drawing/2014/main" val="4269195166"/>
                  </a:ext>
                </a:extLst>
              </a:tr>
              <a:tr h="370840">
                <a:tc>
                  <a:txBody>
                    <a:bodyPr/>
                    <a:lstStyle/>
                    <a:p>
                      <a:r>
                        <a:rPr lang="en-GB" dirty="0"/>
                        <a:t>Practical Application Skills</a:t>
                      </a:r>
                    </a:p>
                  </a:txBody>
                  <a:tcPr/>
                </a:tc>
                <a:tc>
                  <a:txBody>
                    <a:bodyPr/>
                    <a:lstStyle/>
                    <a:p>
                      <a:r>
                        <a:rPr lang="en-GB" dirty="0"/>
                        <a:t>15%</a:t>
                      </a:r>
                    </a:p>
                  </a:txBody>
                  <a:tcPr/>
                </a:tc>
                <a:tc>
                  <a:txBody>
                    <a:bodyPr/>
                    <a:lstStyle/>
                    <a:p>
                      <a:r>
                        <a:rPr lang="en-GB" dirty="0"/>
                        <a:t>30%</a:t>
                      </a:r>
                    </a:p>
                    <a:p>
                      <a:endParaRPr lang="en-GB" dirty="0"/>
                    </a:p>
                  </a:txBody>
                  <a:tcPr/>
                </a:tc>
                <a:extLst>
                  <a:ext uri="{0D108BD9-81ED-4DB2-BD59-A6C34878D82A}">
                    <a16:rowId xmlns:a16="http://schemas.microsoft.com/office/drawing/2014/main" val="1575090332"/>
                  </a:ext>
                </a:extLst>
              </a:tr>
              <a:tr h="370840">
                <a:tc>
                  <a:txBody>
                    <a:bodyPr/>
                    <a:lstStyle/>
                    <a:p>
                      <a:r>
                        <a:rPr lang="en-GB" dirty="0"/>
                        <a:t>Transferable Skills for Life and Professional Practice</a:t>
                      </a:r>
                    </a:p>
                  </a:txBody>
                  <a:tcPr/>
                </a:tc>
                <a:tc>
                  <a:txBody>
                    <a:bodyPr/>
                    <a:lstStyle/>
                    <a:p>
                      <a:r>
                        <a:rPr lang="en-GB" dirty="0"/>
                        <a:t>30%</a:t>
                      </a:r>
                    </a:p>
                  </a:txBody>
                  <a:tcPr/>
                </a:tc>
                <a:tc>
                  <a:txBody>
                    <a:bodyPr/>
                    <a:lstStyle/>
                    <a:p>
                      <a:r>
                        <a:rPr lang="en-GB" dirty="0"/>
                        <a:t>20%</a:t>
                      </a:r>
                    </a:p>
                  </a:txBody>
                  <a:tcPr/>
                </a:tc>
                <a:extLst>
                  <a:ext uri="{0D108BD9-81ED-4DB2-BD59-A6C34878D82A}">
                    <a16:rowId xmlns:a16="http://schemas.microsoft.com/office/drawing/2014/main" val="988948348"/>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966601444"/>
                  </a:ext>
                </a:extLst>
              </a:tr>
            </a:tbl>
          </a:graphicData>
        </a:graphic>
      </p:graphicFrame>
    </p:spTree>
    <p:extLst>
      <p:ext uri="{BB962C8B-B14F-4D97-AF65-F5344CB8AC3E}">
        <p14:creationId xmlns:p14="http://schemas.microsoft.com/office/powerpoint/2010/main" val="4263386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711B-9079-C642-BAF2-DDE0F2F94E76}"/>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E0426854-242C-FE40-834D-D21C2E6306D0}"/>
              </a:ext>
            </a:extLst>
          </p:cNvPr>
          <p:cNvSpPr>
            <a:spLocks noGrp="1"/>
          </p:cNvSpPr>
          <p:nvPr>
            <p:ph idx="1"/>
          </p:nvPr>
        </p:nvSpPr>
        <p:spPr/>
        <p:txBody>
          <a:bodyPr/>
          <a:lstStyle/>
          <a:p>
            <a:r>
              <a:rPr lang="en-GB" dirty="0"/>
              <a:t>Marking and grading criteria: review for Component 1 + 2</a:t>
            </a:r>
          </a:p>
          <a:p>
            <a:endParaRPr lang="en-GB" dirty="0"/>
          </a:p>
          <a:p>
            <a:r>
              <a:rPr lang="en-GB" dirty="0"/>
              <a:t>Descriptions of how to get marks in relation to Learning Outcomes, guidance and criteria.</a:t>
            </a:r>
          </a:p>
          <a:p>
            <a:endParaRPr lang="en-GB" dirty="0"/>
          </a:p>
          <a:p>
            <a:endParaRPr lang="en-GB" dirty="0"/>
          </a:p>
          <a:p>
            <a:endParaRPr lang="en-GB" dirty="0"/>
          </a:p>
        </p:txBody>
      </p:sp>
    </p:spTree>
    <p:extLst>
      <p:ext uri="{BB962C8B-B14F-4D97-AF65-F5344CB8AC3E}">
        <p14:creationId xmlns:p14="http://schemas.microsoft.com/office/powerpoint/2010/main" val="1125344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1A12-7DC9-3C45-8ED0-5168D7D5A463}"/>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E166E7E0-D158-CC49-BFFA-8A4E72BC96BE}"/>
              </a:ext>
            </a:extLst>
          </p:cNvPr>
          <p:cNvSpPr>
            <a:spLocks noGrp="1"/>
          </p:cNvSpPr>
          <p:nvPr>
            <p:ph idx="1"/>
          </p:nvPr>
        </p:nvSpPr>
        <p:spPr/>
        <p:txBody>
          <a:bodyPr/>
          <a:lstStyle/>
          <a:p>
            <a:pPr marL="114300" indent="0" algn="just">
              <a:lnSpc>
                <a:spcPct val="115000"/>
              </a:lnSpc>
              <a:buNone/>
            </a:pPr>
            <a:r>
              <a:rPr lang="en-GB" dirty="0">
                <a:effectLst/>
                <a:latin typeface="Arial" panose="020B0604020202020204" pitchFamily="34" charset="0"/>
                <a:ea typeface="Times New Roman" panose="02020603050405020304" pitchFamily="18" charset="0"/>
                <a:cs typeface="Arial" panose="020B0604020202020204" pitchFamily="34" charset="0"/>
              </a:rPr>
              <a:t>The small print – guess what it says…?</a:t>
            </a:r>
          </a:p>
          <a:p>
            <a:pPr marL="114300" indent="0" algn="just">
              <a:lnSpc>
                <a:spcPct val="115000"/>
              </a:lnSpc>
              <a:buNone/>
            </a:pP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15000"/>
              </a:lnSpc>
              <a:buNone/>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85750" indent="-171450" algn="just">
              <a:lnSpc>
                <a:spcPct val="115000"/>
              </a:lnSpc>
            </a:pPr>
            <a:r>
              <a:rPr lang="en-GB" sz="1000" dirty="0">
                <a:effectLst/>
                <a:latin typeface="Arial" panose="020B0604020202020204" pitchFamily="34" charset="0"/>
                <a:ea typeface="Times New Roman" panose="02020603050405020304" pitchFamily="18" charset="0"/>
                <a:cs typeface="Arial" panose="020B0604020202020204" pitchFamily="34" charset="0"/>
              </a:rPr>
              <a:t>Please support your discussion with appropriate reference to evidence in the form of citations.</a:t>
            </a:r>
          </a:p>
          <a:p>
            <a:pPr marL="114300" indent="0" algn="just">
              <a:lnSpc>
                <a:spcPct val="115000"/>
              </a:lnSpc>
              <a:buNone/>
            </a:pPr>
            <a:endParaRPr lang="en-GB" sz="1000" dirty="0">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15000"/>
              </a:lnSpc>
              <a:buNone/>
            </a:pP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15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9034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A01E-60A7-A746-8884-3302C9ADE925}"/>
              </a:ext>
            </a:extLst>
          </p:cNvPr>
          <p:cNvSpPr>
            <a:spLocks noGrp="1"/>
          </p:cNvSpPr>
          <p:nvPr>
            <p:ph type="title"/>
          </p:nvPr>
        </p:nvSpPr>
        <p:spPr/>
        <p:txBody>
          <a:bodyPr/>
          <a:lstStyle/>
          <a:p>
            <a:r>
              <a:rPr lang="en-GB" dirty="0"/>
              <a:t>Component 1</a:t>
            </a:r>
          </a:p>
        </p:txBody>
      </p:sp>
      <p:sp>
        <p:nvSpPr>
          <p:cNvPr id="3" name="Content Placeholder 2">
            <a:extLst>
              <a:ext uri="{FF2B5EF4-FFF2-40B4-BE49-F238E27FC236}">
                <a16:creationId xmlns:a16="http://schemas.microsoft.com/office/drawing/2014/main" id="{EF4A98F7-C894-AF48-ADCE-5167C665FC10}"/>
              </a:ext>
            </a:extLst>
          </p:cNvPr>
          <p:cNvSpPr>
            <a:spLocks noGrp="1"/>
          </p:cNvSpPr>
          <p:nvPr>
            <p:ph idx="1"/>
          </p:nvPr>
        </p:nvSpPr>
        <p:spPr>
          <a:xfrm>
            <a:off x="-216977" y="2231757"/>
            <a:ext cx="9965411" cy="5033531"/>
          </a:xfrm>
        </p:spPr>
        <p:txBody>
          <a:bodyPr>
            <a:noAutofit/>
          </a:bodyPr>
          <a:lstStyle/>
          <a:p>
            <a:pPr marL="0" indent="0">
              <a:buNone/>
            </a:pPr>
            <a:r>
              <a:rPr lang="en-GB" sz="18000" dirty="0"/>
              <a:t>Reference</a:t>
            </a:r>
          </a:p>
          <a:p>
            <a:pPr marL="0" indent="0">
              <a:buNone/>
            </a:pPr>
            <a:endParaRPr lang="en-GB" sz="18000" dirty="0"/>
          </a:p>
        </p:txBody>
      </p:sp>
    </p:spTree>
    <p:extLst>
      <p:ext uri="{BB962C8B-B14F-4D97-AF65-F5344CB8AC3E}">
        <p14:creationId xmlns:p14="http://schemas.microsoft.com/office/powerpoint/2010/main" val="1389830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A556-92ED-0A4B-AD03-5600D24CC3DD}"/>
              </a:ext>
            </a:extLst>
          </p:cNvPr>
          <p:cNvSpPr>
            <a:spLocks noGrp="1"/>
          </p:cNvSpPr>
          <p:nvPr>
            <p:ph type="title"/>
          </p:nvPr>
        </p:nvSpPr>
        <p:spPr/>
        <p:txBody>
          <a:bodyPr/>
          <a:lstStyle/>
          <a:p>
            <a:r>
              <a:rPr lang="en-GB" dirty="0"/>
              <a:t>How can I help?</a:t>
            </a:r>
          </a:p>
        </p:txBody>
      </p:sp>
      <p:sp>
        <p:nvSpPr>
          <p:cNvPr id="3" name="Content Placeholder 2">
            <a:extLst>
              <a:ext uri="{FF2B5EF4-FFF2-40B4-BE49-F238E27FC236}">
                <a16:creationId xmlns:a16="http://schemas.microsoft.com/office/drawing/2014/main" id="{8CE59459-EEAF-B540-89D1-F12555568131}"/>
              </a:ext>
            </a:extLst>
          </p:cNvPr>
          <p:cNvSpPr>
            <a:spLocks noGrp="1"/>
          </p:cNvSpPr>
          <p:nvPr>
            <p:ph idx="1"/>
          </p:nvPr>
        </p:nvSpPr>
        <p:spPr/>
        <p:txBody>
          <a:bodyPr/>
          <a:lstStyle/>
          <a:p>
            <a:endParaRPr lang="en-GB" dirty="0"/>
          </a:p>
          <a:p>
            <a:r>
              <a:rPr lang="en-GB" dirty="0"/>
              <a:t>Questions about Component 1 and Component 2?</a:t>
            </a:r>
          </a:p>
          <a:p>
            <a:endParaRPr lang="en-GB" dirty="0"/>
          </a:p>
          <a:p>
            <a:r>
              <a:rPr lang="en-GB" dirty="0"/>
              <a:t>No question is silly…if you’re unsure - it’s always worth asking.</a:t>
            </a:r>
          </a:p>
          <a:p>
            <a:endParaRPr lang="en-GB" dirty="0"/>
          </a:p>
          <a:p>
            <a:r>
              <a:rPr lang="en-GB" dirty="0"/>
              <a:t>Email any questions in good </a:t>
            </a:r>
            <a:r>
              <a:rPr lang="en-GB"/>
              <a:t>time please.</a:t>
            </a:r>
            <a:endParaRPr lang="en-GB" dirty="0"/>
          </a:p>
        </p:txBody>
      </p:sp>
    </p:spTree>
    <p:extLst>
      <p:ext uri="{BB962C8B-B14F-4D97-AF65-F5344CB8AC3E}">
        <p14:creationId xmlns:p14="http://schemas.microsoft.com/office/powerpoint/2010/main" val="3816386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883</TotalTime>
  <Words>1087</Words>
  <Application>Microsoft Office PowerPoint</Application>
  <PresentationFormat>On-screen Show (4:3)</PresentationFormat>
  <Paragraphs>147</Paragraphs>
  <Slides>27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Times New Roman</vt:lpstr>
      <vt:lpstr>Office Theme</vt:lpstr>
      <vt:lpstr>Contemporary Challenges</vt:lpstr>
      <vt:lpstr>PowerPoint Presentation</vt:lpstr>
      <vt:lpstr>Graduate Attribute Framework</vt:lpstr>
      <vt:lpstr>Graduate Attribute Framework</vt:lpstr>
      <vt:lpstr>Graduate Attribute Framework</vt:lpstr>
      <vt:lpstr>Future Professionals…</vt:lpstr>
      <vt:lpstr>Future Professionals…</vt:lpstr>
      <vt:lpstr>Future Professionals…</vt:lpstr>
      <vt:lpstr>Future Professionals…</vt:lpstr>
      <vt:lpstr>Intellectual Property</vt:lpstr>
      <vt:lpstr>Intellectual Property</vt:lpstr>
      <vt:lpstr>Intellectual Property</vt:lpstr>
      <vt:lpstr>PowerPoint Presentation</vt:lpstr>
      <vt:lpstr>Future Professionals…</vt:lpstr>
      <vt:lpstr>Future Professionals…</vt:lpstr>
      <vt:lpstr>PowerPoint Presentation</vt:lpstr>
      <vt:lpstr>Ikigai + You</vt:lpstr>
      <vt:lpstr>Your voices</vt:lpstr>
      <vt:lpstr>Your voices</vt:lpstr>
      <vt:lpstr>The Handbook</vt:lpstr>
      <vt:lpstr>The Handbook</vt:lpstr>
      <vt:lpstr>The Handbook</vt:lpstr>
      <vt:lpstr>How am I marked?</vt:lpstr>
      <vt:lpstr>The Handbook</vt:lpstr>
      <vt:lpstr>Component 1</vt:lpstr>
      <vt:lpstr>Component 1</vt:lpstr>
      <vt:lpstr>How can I help?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19</cp:revision>
  <dcterms:created xsi:type="dcterms:W3CDTF">2023-02-02T09:43:07Z</dcterms:created>
  <dcterms:modified xsi:type="dcterms:W3CDTF">2024-04-22T12:49:59Z</dcterms:modified>
</cp:coreProperties>
</file>