
<file path=[Content_Types].xml><?xml version="1.0" encoding="utf-8"?>
<Types xmlns="http://schemas.openxmlformats.org/package/2006/content-types">
  <Default Extension="bin" ContentType="application/vnd.openxmlformats-officedocument.oleObject"/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ppt/revisionInfo.xml" ContentType="application/vnd.ms-powerpoint.revisioninfo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21"/>
  </p:notesMasterIdLst>
  <p:handoutMasterIdLst>
    <p:handoutMasterId r:id="rId22"/>
  </p:handoutMasterIdLst>
  <p:sldIdLst>
    <p:sldId id="277" r:id="rId2"/>
    <p:sldId id="287" r:id="rId3"/>
    <p:sldId id="278" r:id="rId4"/>
    <p:sldId id="279" r:id="rId5"/>
    <p:sldId id="285" r:id="rId6"/>
    <p:sldId id="286" r:id="rId7"/>
    <p:sldId id="283" r:id="rId8"/>
    <p:sldId id="291" r:id="rId9"/>
    <p:sldId id="300" r:id="rId10"/>
    <p:sldId id="301" r:id="rId11"/>
    <p:sldId id="302" r:id="rId12"/>
    <p:sldId id="303" r:id="rId13"/>
    <p:sldId id="304" r:id="rId14"/>
    <p:sldId id="305" r:id="rId15"/>
    <p:sldId id="306" r:id="rId16"/>
    <p:sldId id="307" r:id="rId17"/>
    <p:sldId id="308" r:id="rId18"/>
    <p:sldId id="309" r:id="rId19"/>
    <p:sldId id="288" r:id="rId20"/>
  </p:sldIdLst>
  <p:sldSz cx="9144000" cy="6858000" type="screen4x3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6B4A6D6-9DE2-ACC2-A51F-E129CB95ADAD}" v="70" dt="2020-10-03T23:42:15.045"/>
    <p1510:client id="{89B2C80A-8799-0C67-826C-226F11498DB8}" v="604" dt="2020-10-03T18:48:41.852"/>
    <p1510:client id="{D3C8C6F4-7CE8-3C32-99C1-61E4C766CBFF}" v="19" dt="2020-10-03T23:04:07.732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616DA210-FB5B-4158-B5E0-FEB733F419BA}" styleName="Light Style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327F97BB-C833-4FB7-BDE5-3F7075034690}" styleName="Themed Style 2 - Accent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7868" autoAdjust="0"/>
    <p:restoredTop sz="93372" autoAdjust="0"/>
  </p:normalViewPr>
  <p:slideViewPr>
    <p:cSldViewPr>
      <p:cViewPr varScale="1">
        <p:scale>
          <a:sx n="68" d="100"/>
          <a:sy n="68" d="100"/>
        </p:scale>
        <p:origin x="1350" y="7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notesMaster" Target="notesMasters/notesMaster1.xml"/><Relationship Id="rId47" Type="http://schemas.microsoft.com/office/2015/10/relationships/revisionInfo" Target="revisionInfo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handoutMaster" Target="handoutMasters/handoutMaster1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emf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2265789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30250"/>
            <a:ext cx="48783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13247768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FCBBD8-CF39-48F7-8656-50407EDD0B37}" type="datetime1">
              <a:rPr lang="en-GB" altLang="en-US"/>
              <a:pPr>
                <a:defRPr/>
              </a:pPr>
              <a:t>09/10/2022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03D31F-598B-47EE-BA37-93F097A3D676}" type="datetime1">
              <a:rPr lang="en-GB" altLang="en-US"/>
              <a:pPr>
                <a:defRPr/>
              </a:pPr>
              <a:t>09/10/2022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7525B8-0A1E-48CE-AA7A-94CA5D59C5A5}" type="datetime1">
              <a:rPr lang="en-GB" altLang="en-US"/>
              <a:pPr>
                <a:defRPr/>
              </a:pPr>
              <a:t>09/10/2022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614AD2-EBEE-4B9C-B8EB-7B45076136C4}" type="datetime1">
              <a:rPr lang="en-GB" altLang="en-US"/>
              <a:pPr>
                <a:defRPr/>
              </a:pPr>
              <a:t>09/10/2022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53B735-BACA-4CF9-84E6-D7AD67CD6A41}" type="datetime1">
              <a:rPr lang="en-GB" altLang="en-US"/>
              <a:pPr>
                <a:defRPr/>
              </a:pPr>
              <a:t>09/10/2022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8B45E6-64D3-4C5F-BDB6-A1B894EEEA29}" type="datetime1">
              <a:rPr lang="en-GB" altLang="en-US"/>
              <a:pPr>
                <a:defRPr/>
              </a:pPr>
              <a:t>09/10/2022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0023C4-5528-489E-A726-D14A340FF59E}" type="datetime1">
              <a:rPr lang="en-GB" altLang="en-US"/>
              <a:pPr>
                <a:defRPr/>
              </a:pPr>
              <a:t>09/10/2022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F297A0-C124-4ADC-9EF2-B843F7980417}" type="datetime1">
              <a:rPr lang="en-GB" altLang="en-US"/>
              <a:pPr>
                <a:defRPr/>
              </a:pPr>
              <a:t>09/10/2022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FE7C81-BC59-49C4-B970-6020E639505B}" type="datetime1">
              <a:rPr lang="en-GB" altLang="en-US"/>
              <a:pPr>
                <a:defRPr/>
              </a:pPr>
              <a:t>09/10/2022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2EEDF0-64B3-49F7-80EF-7E736BE598CD}" type="datetime1">
              <a:rPr lang="en-GB" altLang="en-US"/>
              <a:pPr>
                <a:defRPr/>
              </a:pPr>
              <a:t>09/10/2022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471B8D-6ACC-4BC6-87AC-49C3135EE585}" type="datetime1">
              <a:rPr lang="en-GB" altLang="en-US"/>
              <a:pPr>
                <a:defRPr/>
              </a:pPr>
              <a:t>09/10/2022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A9480EC-F3F6-4006-B02E-8C8A54398A24}" type="datetime1">
              <a:rPr lang="en-GB" altLang="en-US"/>
              <a:pPr>
                <a:defRPr/>
              </a:pPr>
              <a:t>09/10/2022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3.emf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ctrTitle"/>
          </p:nvPr>
        </p:nvSpPr>
        <p:spPr>
          <a:xfrm>
            <a:off x="684213" y="908050"/>
            <a:ext cx="7772400" cy="1020752"/>
          </a:xfrm>
        </p:spPr>
        <p:txBody>
          <a:bodyPr/>
          <a:lstStyle/>
          <a:p>
            <a:pPr eaLnBrk="1" hangingPunct="1"/>
            <a:r>
              <a:rPr lang="en-GB" altLang="en-US" sz="2800" dirty="0">
                <a:solidFill>
                  <a:schemeClr val="accent2"/>
                </a:solidFill>
              </a:rPr>
              <a:t>Module Title: </a:t>
            </a:r>
            <a:r>
              <a:rPr lang="en-GB" altLang="en-US" sz="2800" dirty="0" smtClean="0">
                <a:solidFill>
                  <a:schemeClr val="accent2"/>
                </a:solidFill>
              </a:rPr>
              <a:t>International Financial Management</a:t>
            </a:r>
            <a:endParaRPr lang="en-GB" altLang="en-US" sz="2800" dirty="0">
              <a:solidFill>
                <a:schemeClr val="accent2"/>
              </a:solidFill>
            </a:endParaRPr>
          </a:p>
        </p:txBody>
      </p:sp>
      <p:sp>
        <p:nvSpPr>
          <p:cNvPr id="6147" name="Subtitle 4"/>
          <p:cNvSpPr>
            <a:spLocks noGrp="1"/>
          </p:cNvSpPr>
          <p:nvPr>
            <p:ph type="subTitle" idx="1"/>
          </p:nvPr>
        </p:nvSpPr>
        <p:spPr>
          <a:xfrm>
            <a:off x="571472" y="1928802"/>
            <a:ext cx="7786742" cy="3948469"/>
          </a:xfrm>
        </p:spPr>
        <p:txBody>
          <a:bodyPr/>
          <a:lstStyle/>
          <a:p>
            <a:pPr eaLnBrk="1" hangingPunct="1"/>
            <a:endParaRPr lang="en-GB" altLang="en-US" dirty="0" smtClean="0">
              <a:solidFill>
                <a:schemeClr val="accent2"/>
              </a:solidFill>
            </a:endParaRPr>
          </a:p>
          <a:p>
            <a:pPr eaLnBrk="1" hangingPunct="1"/>
            <a:r>
              <a:rPr lang="en-GB" altLang="en-US" dirty="0" smtClean="0">
                <a:solidFill>
                  <a:schemeClr val="accent2"/>
                </a:solidFill>
              </a:rPr>
              <a:t>Module Code: BABM 6002</a:t>
            </a:r>
          </a:p>
          <a:p>
            <a:pPr eaLnBrk="1" hangingPunct="1"/>
            <a:r>
              <a:rPr lang="en-GB" altLang="en-US" dirty="0" smtClean="0">
                <a:solidFill>
                  <a:schemeClr val="accent2"/>
                </a:solidFill>
              </a:rPr>
              <a:t>Week </a:t>
            </a:r>
            <a:r>
              <a:rPr lang="en-GB" altLang="en-US" dirty="0">
                <a:solidFill>
                  <a:schemeClr val="accent2"/>
                </a:solidFill>
              </a:rPr>
              <a:t>1</a:t>
            </a:r>
          </a:p>
          <a:p>
            <a:pPr eaLnBrk="1" hangingPunct="1"/>
            <a:endParaRPr lang="en-GB" altLang="en-US" sz="2800" b="1" dirty="0" smtClean="0">
              <a:solidFill>
                <a:schemeClr val="accent2"/>
              </a:solidFill>
            </a:endParaRPr>
          </a:p>
          <a:p>
            <a:pPr eaLnBrk="1" hangingPunct="1"/>
            <a:r>
              <a:rPr lang="en-GB" altLang="en-US" sz="2800" dirty="0" smtClean="0">
                <a:solidFill>
                  <a:schemeClr val="accent2"/>
                </a:solidFill>
              </a:rPr>
              <a:t>Lecture 1.1 – Introduction</a:t>
            </a:r>
          </a:p>
          <a:p>
            <a:pPr eaLnBrk="1" hangingPunct="1"/>
            <a:endParaRPr lang="en-GB" altLang="en-US" sz="2800" dirty="0" smtClean="0">
              <a:solidFill>
                <a:schemeClr val="accent2"/>
              </a:solidFill>
            </a:endParaRPr>
          </a:p>
          <a:p>
            <a:pPr eaLnBrk="1" hangingPunct="1"/>
            <a:endParaRPr lang="en-GB" altLang="en-US" sz="4800" b="1" dirty="0">
              <a:solidFill>
                <a:schemeClr val="accent2"/>
              </a:solidFill>
            </a:endParaRPr>
          </a:p>
        </p:txBody>
      </p:sp>
      <p:sp>
        <p:nvSpPr>
          <p:cNvPr id="6149" name="Slide Number Placeholder 5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8244408" y="6453336"/>
            <a:ext cx="730250" cy="3397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6282CF4-F11D-4118-ADBB-5F84001E3BD5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</a:t>
            </a:fld>
            <a:endParaRPr lang="en-GB" altLang="en-US" sz="1200" dirty="0">
              <a:solidFill>
                <a:srgbClr val="898989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dirty="0" smtClean="0"/>
              <a:t>Lecture 1.1 Objectives</a:t>
            </a:r>
            <a:endParaRPr lang="en-GB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7504" y="1600201"/>
            <a:ext cx="8856984" cy="3917032"/>
          </a:xfrm>
        </p:spPr>
        <p:txBody>
          <a:bodyPr>
            <a:normAutofit fontScale="92500" lnSpcReduction="10000"/>
          </a:bodyPr>
          <a:lstStyle/>
          <a:p>
            <a:pPr>
              <a:buFont typeface="Wingdings" panose="05000000000000000000" pitchFamily="2" charset="2"/>
              <a:buChar char="ü"/>
            </a:pPr>
            <a:r>
              <a:rPr lang="en-GB" dirty="0"/>
              <a:t>Welcome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GB" dirty="0"/>
              <a:t>Introduction to the course. 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GB" dirty="0"/>
              <a:t>What can you expect?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GB" dirty="0"/>
              <a:t>The learning outcomes of the module.  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GB" dirty="0"/>
              <a:t>Assessment </a:t>
            </a:r>
            <a:r>
              <a:rPr lang="en-GB" dirty="0" smtClean="0"/>
              <a:t>structure.</a:t>
            </a:r>
            <a:endParaRPr lang="en-GB" dirty="0"/>
          </a:p>
          <a:p>
            <a:pPr>
              <a:buFont typeface="Wingdings" panose="05000000000000000000" pitchFamily="2" charset="2"/>
              <a:buChar char="ü"/>
            </a:pPr>
            <a:r>
              <a:rPr lang="en-GB" dirty="0"/>
              <a:t>The importance of feedback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GB" sz="3100" dirty="0" smtClean="0">
                <a:solidFill>
                  <a:srgbClr val="FFC000"/>
                </a:solidFill>
              </a:rPr>
              <a:t>Week 1 Lecture 1.1 Topic – Theories of International Business.</a:t>
            </a:r>
            <a:endParaRPr lang="en-GB" sz="3100" dirty="0" smtClean="0">
              <a:solidFill>
                <a:srgbClr val="FF0000"/>
              </a:solidFill>
            </a:endParaRP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2303D31F-598B-47EE-BA37-93F097A3D676}" type="datetime1">
              <a:rPr kumimoji="0" lang="en-GB" altLang="en-US" sz="105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09/10/2022</a:t>
            </a:fld>
            <a:endParaRPr kumimoji="0" lang="en-GB" altLang="en-US" sz="105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6550E941-99E4-4403-A917-B30FF69A9617}" type="slidenum">
              <a:rPr kumimoji="0" lang="en-GB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898989"/>
                </a:solidFill>
                <a:effectLst/>
                <a:uLnTx/>
                <a:uFillTx/>
                <a:latin typeface="Myriad Pro"/>
                <a:ea typeface="+mn-ea"/>
                <a:cs typeface="Arial" panose="020B0604020202020204" pitchFamily="34" charset="0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2</a:t>
            </a:fld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srgbClr val="898989"/>
              </a:solidFill>
              <a:effectLst/>
              <a:uLnTx/>
              <a:uFillTx/>
              <a:latin typeface="Myriad Pro"/>
              <a:ea typeface="+mn-ea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234460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Introduction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7504" y="1600201"/>
            <a:ext cx="9036496" cy="3917032"/>
          </a:xfrm>
        </p:spPr>
        <p:txBody>
          <a:bodyPr>
            <a:normAutofit fontScale="55000" lnSpcReduction="20000"/>
          </a:bodyPr>
          <a:lstStyle/>
          <a:p>
            <a:pPr marL="0" indent="0">
              <a:buNone/>
            </a:pPr>
            <a:r>
              <a:rPr lang="en-GB" b="1" dirty="0">
                <a:solidFill>
                  <a:srgbClr val="FFC000"/>
                </a:solidFill>
              </a:rPr>
              <a:t>Learning Outcomes for </a:t>
            </a:r>
            <a:r>
              <a:rPr lang="en-GB" b="1" dirty="0" smtClean="0">
                <a:solidFill>
                  <a:srgbClr val="FFC000"/>
                </a:solidFill>
              </a:rPr>
              <a:t>International Financial Management:</a:t>
            </a:r>
          </a:p>
          <a:p>
            <a:pPr marL="0" indent="0">
              <a:buNone/>
            </a:pPr>
            <a:endParaRPr lang="en-GB" dirty="0"/>
          </a:p>
          <a:p>
            <a:pPr>
              <a:buFont typeface="Wingdings" panose="05000000000000000000" pitchFamily="2" charset="2"/>
              <a:buChar char="§"/>
            </a:pPr>
            <a:r>
              <a:rPr lang="en-GB" sz="3800" dirty="0"/>
              <a:t>apply and critically evaluate the relevant theoretical framework and models of international financial management; </a:t>
            </a:r>
            <a:endParaRPr lang="en-GB" sz="3800" dirty="0" smtClean="0"/>
          </a:p>
          <a:p>
            <a:pPr>
              <a:buFont typeface="Wingdings" panose="05000000000000000000" pitchFamily="2" charset="2"/>
              <a:buChar char="§"/>
            </a:pPr>
            <a:endParaRPr lang="en-GB" sz="3800" dirty="0"/>
          </a:p>
          <a:p>
            <a:pPr>
              <a:buFont typeface="Wingdings" panose="05000000000000000000" pitchFamily="2" charset="2"/>
              <a:buChar char="§"/>
            </a:pPr>
            <a:r>
              <a:rPr lang="en-GB" sz="3800" dirty="0" smtClean="0"/>
              <a:t>evaluate</a:t>
            </a:r>
            <a:r>
              <a:rPr lang="en-GB" sz="3800" dirty="0"/>
              <a:t>, apply and critically discuss various methods and techniques relating to the financing of an international business; </a:t>
            </a:r>
          </a:p>
          <a:p>
            <a:pPr>
              <a:buFont typeface="Wingdings" panose="05000000000000000000" pitchFamily="2" charset="2"/>
              <a:buChar char="§"/>
            </a:pPr>
            <a:endParaRPr lang="en-GB" sz="3800" dirty="0"/>
          </a:p>
          <a:p>
            <a:pPr>
              <a:buFont typeface="Wingdings" panose="05000000000000000000" pitchFamily="2" charset="2"/>
              <a:buChar char="§"/>
            </a:pPr>
            <a:r>
              <a:rPr lang="en-GB" sz="3800" dirty="0" smtClean="0"/>
              <a:t>apply </a:t>
            </a:r>
            <a:r>
              <a:rPr lang="en-GB" sz="3800" dirty="0"/>
              <a:t>and critically appraise various theoretical models of corporate value, international cost of capital, and financial structure. </a:t>
            </a:r>
          </a:p>
          <a:p>
            <a:pPr marL="0" indent="0">
              <a:buNone/>
            </a:pPr>
            <a:endParaRPr lang="en-GB" sz="2400" dirty="0" smtClean="0"/>
          </a:p>
          <a:p>
            <a:pPr marL="0" indent="0">
              <a:buNone/>
            </a:pPr>
            <a:r>
              <a:rPr lang="en-GB" sz="1400" dirty="0" smtClean="0">
                <a:solidFill>
                  <a:srgbClr val="FF0000"/>
                </a:solidFill>
              </a:rPr>
              <a:t>(UWTSD Module Descriptor, 2018)</a:t>
            </a:r>
            <a:endParaRPr lang="en-GB" sz="2400" dirty="0">
              <a:solidFill>
                <a:srgbClr val="FF0000"/>
              </a:solidFill>
            </a:endParaRP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09/10/2022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8076878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B7A2B6-1E08-4B10-AD6C-A185F93732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90066"/>
          </a:xfrm>
        </p:spPr>
        <p:txBody>
          <a:bodyPr/>
          <a:lstStyle/>
          <a:p>
            <a:r>
              <a:rPr lang="en-GB" sz="2400" dirty="0">
                <a:solidFill>
                  <a:srgbClr val="FFC000"/>
                </a:solidFill>
              </a:rPr>
              <a:t>M</a:t>
            </a:r>
            <a:r>
              <a:rPr lang="en-GB" sz="2400" dirty="0" smtClean="0">
                <a:solidFill>
                  <a:srgbClr val="FFC000"/>
                </a:solidFill>
              </a:rPr>
              <a:t>odule Content / Weekly Schedule</a:t>
            </a:r>
            <a:endParaRPr lang="en-GB" sz="2400" dirty="0">
              <a:solidFill>
                <a:srgbClr val="FFC000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899CFC4-1F68-4CDA-A27C-B7DC559573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0825" y="764704"/>
            <a:ext cx="8713663" cy="4968552"/>
          </a:xfrm>
        </p:spPr>
        <p:txBody>
          <a:bodyPr/>
          <a:lstStyle/>
          <a:p>
            <a:r>
              <a:rPr lang="en-GB" sz="1600" dirty="0" smtClean="0">
                <a:solidFill>
                  <a:srgbClr val="000000"/>
                </a:solidFill>
                <a:latin typeface="+mj-lt"/>
              </a:rPr>
              <a:t>Development </a:t>
            </a:r>
            <a:r>
              <a:rPr lang="en-GB" sz="1600" dirty="0">
                <a:solidFill>
                  <a:srgbClr val="000000"/>
                </a:solidFill>
                <a:latin typeface="+mj-lt"/>
              </a:rPr>
              <a:t>and critical discussion of various financial management theories, and objectives of the firm; theories of ownership and control; functions of the financial manager; stakeholder theory; dividend policy; efficient market hypothesis. </a:t>
            </a:r>
            <a:endParaRPr lang="en-GB" sz="1600" dirty="0" smtClean="0">
              <a:solidFill>
                <a:srgbClr val="000000"/>
              </a:solidFill>
              <a:latin typeface="+mj-lt"/>
            </a:endParaRPr>
          </a:p>
          <a:p>
            <a:endParaRPr lang="en-GB" sz="1600" dirty="0">
              <a:solidFill>
                <a:srgbClr val="000000"/>
              </a:solidFill>
              <a:latin typeface="+mj-lt"/>
            </a:endParaRPr>
          </a:p>
          <a:p>
            <a:r>
              <a:rPr lang="en-GB" sz="1600" dirty="0" smtClean="0">
                <a:solidFill>
                  <a:srgbClr val="000000"/>
                </a:solidFill>
                <a:latin typeface="+mj-lt"/>
              </a:rPr>
              <a:t>Application </a:t>
            </a:r>
            <a:r>
              <a:rPr lang="en-GB" sz="1600" dirty="0">
                <a:solidFill>
                  <a:srgbClr val="000000"/>
                </a:solidFill>
                <a:latin typeface="+mj-lt"/>
              </a:rPr>
              <a:t>and critical evaluation of various models and decision factors used in the appraisal of capital projects, including implications of capital rationing</a:t>
            </a:r>
            <a:r>
              <a:rPr lang="en-GB" sz="1600" dirty="0" smtClean="0">
                <a:solidFill>
                  <a:srgbClr val="000000"/>
                </a:solidFill>
                <a:latin typeface="+mj-lt"/>
              </a:rPr>
              <a:t>.</a:t>
            </a:r>
          </a:p>
          <a:p>
            <a:r>
              <a:rPr lang="en-GB" sz="1600" dirty="0" smtClean="0">
                <a:solidFill>
                  <a:srgbClr val="000000"/>
                </a:solidFill>
                <a:latin typeface="+mj-lt"/>
              </a:rPr>
              <a:t> </a:t>
            </a:r>
            <a:endParaRPr lang="en-GB" sz="1600" dirty="0">
              <a:solidFill>
                <a:srgbClr val="000000"/>
              </a:solidFill>
              <a:latin typeface="+mj-lt"/>
            </a:endParaRPr>
          </a:p>
          <a:p>
            <a:r>
              <a:rPr lang="en-GB" sz="1600" dirty="0" smtClean="0">
                <a:solidFill>
                  <a:srgbClr val="000000"/>
                </a:solidFill>
                <a:latin typeface="+mj-lt"/>
              </a:rPr>
              <a:t>Development</a:t>
            </a:r>
            <a:r>
              <a:rPr lang="en-GB" sz="1600" dirty="0">
                <a:solidFill>
                  <a:srgbClr val="000000"/>
                </a:solidFill>
                <a:latin typeface="+mj-lt"/>
              </a:rPr>
              <a:t>, application and discussion of the relative merits of various sources of financing a business. </a:t>
            </a:r>
            <a:endParaRPr lang="en-GB" sz="1600" dirty="0" smtClean="0">
              <a:solidFill>
                <a:srgbClr val="000000"/>
              </a:solidFill>
              <a:latin typeface="+mj-lt"/>
            </a:endParaRPr>
          </a:p>
          <a:p>
            <a:endParaRPr lang="en-GB" sz="1600" dirty="0">
              <a:solidFill>
                <a:srgbClr val="000000"/>
              </a:solidFill>
              <a:latin typeface="+mj-lt"/>
            </a:endParaRPr>
          </a:p>
          <a:p>
            <a:r>
              <a:rPr lang="en-GB" sz="1600" dirty="0" smtClean="0">
                <a:solidFill>
                  <a:srgbClr val="000000"/>
                </a:solidFill>
                <a:latin typeface="+mj-lt"/>
              </a:rPr>
              <a:t>Discussion </a:t>
            </a:r>
            <a:r>
              <a:rPr lang="en-GB" sz="1600" dirty="0">
                <a:solidFill>
                  <a:srgbClr val="000000"/>
                </a:solidFill>
                <a:latin typeface="+mj-lt"/>
              </a:rPr>
              <a:t>of the methods applicable to the efficient management and control of working capital. </a:t>
            </a:r>
            <a:endParaRPr lang="en-GB" sz="1600" dirty="0" smtClean="0">
              <a:solidFill>
                <a:srgbClr val="000000"/>
              </a:solidFill>
              <a:latin typeface="+mj-lt"/>
            </a:endParaRPr>
          </a:p>
          <a:p>
            <a:endParaRPr lang="en-GB" sz="1600" dirty="0">
              <a:solidFill>
                <a:srgbClr val="000000"/>
              </a:solidFill>
              <a:latin typeface="+mj-lt"/>
            </a:endParaRPr>
          </a:p>
          <a:p>
            <a:r>
              <a:rPr lang="en-GB" sz="1600" dirty="0" smtClean="0">
                <a:solidFill>
                  <a:srgbClr val="000000"/>
                </a:solidFill>
                <a:latin typeface="+mj-lt"/>
              </a:rPr>
              <a:t>Development</a:t>
            </a:r>
            <a:r>
              <a:rPr lang="en-GB" sz="1600" dirty="0">
                <a:solidFill>
                  <a:srgbClr val="000000"/>
                </a:solidFill>
                <a:latin typeface="+mj-lt"/>
              </a:rPr>
              <a:t>, application and critical appraisal of the various theoretical models relating to corporate value, cost of capital and financial structure. </a:t>
            </a:r>
            <a:endParaRPr lang="en-GB" sz="1600" dirty="0" smtClean="0">
              <a:solidFill>
                <a:srgbClr val="000000"/>
              </a:solidFill>
              <a:latin typeface="+mj-lt"/>
            </a:endParaRPr>
          </a:p>
          <a:p>
            <a:endParaRPr lang="en-GB" sz="1600" dirty="0">
              <a:latin typeface="Arial" panose="020B0604020202020204" pitchFamily="34" charset="0"/>
            </a:endParaRPr>
          </a:p>
          <a:p>
            <a:r>
              <a:rPr lang="en-GB" sz="1600" dirty="0" smtClean="0">
                <a:latin typeface="Arial" panose="020B0604020202020204" pitchFamily="34" charset="0"/>
              </a:rPr>
              <a:t>Application </a:t>
            </a:r>
            <a:r>
              <a:rPr lang="en-GB" sz="1600" dirty="0">
                <a:latin typeface="Arial" panose="020B0604020202020204" pitchFamily="34" charset="0"/>
              </a:rPr>
              <a:t>and discussion of foreign exchange markets and risks, and evaluation of appropriate models for managing financial risks. </a:t>
            </a:r>
          </a:p>
          <a:p>
            <a:pPr marL="0" indent="0">
              <a:buNone/>
            </a:pPr>
            <a:endParaRPr lang="en-GB" sz="1800" dirty="0" smtClean="0">
              <a:solidFill>
                <a:srgbClr val="FF0000"/>
              </a:solidFill>
              <a:ea typeface="+mn-lt"/>
              <a:cs typeface="+mn-lt"/>
            </a:endParaRPr>
          </a:p>
          <a:p>
            <a:pPr marL="0" indent="0">
              <a:buNone/>
            </a:pPr>
            <a:endParaRPr lang="en-GB" sz="1800" b="1" dirty="0">
              <a:solidFill>
                <a:srgbClr val="FF0000"/>
              </a:solidFill>
              <a:ea typeface="+mn-lt"/>
              <a:cs typeface="+mn-lt"/>
            </a:endParaRPr>
          </a:p>
          <a:p>
            <a:pPr marL="0" indent="0">
              <a:buNone/>
            </a:pPr>
            <a:endParaRPr lang="en-GB" sz="1800" b="1" dirty="0" smtClean="0">
              <a:solidFill>
                <a:srgbClr val="FF0000"/>
              </a:solidFill>
              <a:ea typeface="+mn-lt"/>
              <a:cs typeface="+mn-lt"/>
            </a:endParaRPr>
          </a:p>
          <a:p>
            <a:pPr marL="0" indent="0">
              <a:buNone/>
            </a:pPr>
            <a:endParaRPr lang="en-GB" sz="1800" b="1" dirty="0">
              <a:solidFill>
                <a:srgbClr val="FF0000"/>
              </a:solidFill>
              <a:ea typeface="+mn-lt"/>
              <a:cs typeface="+mn-lt"/>
            </a:endParaRPr>
          </a:p>
          <a:p>
            <a:pPr marL="0" indent="0">
              <a:buNone/>
            </a:pPr>
            <a:endParaRPr lang="en-GB" sz="1800" b="1" dirty="0" smtClean="0">
              <a:solidFill>
                <a:srgbClr val="FF0000"/>
              </a:solidFill>
              <a:ea typeface="+mn-lt"/>
              <a:cs typeface="+mn-lt"/>
            </a:endParaRPr>
          </a:p>
          <a:p>
            <a:pPr marL="0" indent="0">
              <a:buNone/>
            </a:pPr>
            <a:endParaRPr lang="en-GB" sz="1800" b="1" dirty="0">
              <a:solidFill>
                <a:srgbClr val="FF0000"/>
              </a:solidFill>
              <a:ea typeface="+mn-lt"/>
              <a:cs typeface="+mn-lt"/>
            </a:endParaRPr>
          </a:p>
          <a:p>
            <a:pPr marL="0" indent="0">
              <a:buNone/>
            </a:pPr>
            <a:endParaRPr lang="en-GB" sz="1800" b="1" dirty="0" smtClean="0">
              <a:solidFill>
                <a:srgbClr val="FF0000"/>
              </a:solidFill>
              <a:ea typeface="+mn-lt"/>
              <a:cs typeface="+mn-lt"/>
            </a:endParaRPr>
          </a:p>
          <a:p>
            <a:pPr marL="0" indent="0">
              <a:buNone/>
            </a:pPr>
            <a:endParaRPr lang="en-GB" sz="1800" b="1" dirty="0">
              <a:solidFill>
                <a:srgbClr val="FF0000"/>
              </a:solidFill>
              <a:ea typeface="+mn-lt"/>
              <a:cs typeface="+mn-lt"/>
            </a:endParaRPr>
          </a:p>
          <a:p>
            <a:pPr marL="0" indent="0">
              <a:buNone/>
            </a:pPr>
            <a:endParaRPr lang="en-GB" sz="1800" b="1" dirty="0" smtClean="0">
              <a:solidFill>
                <a:srgbClr val="FF0000"/>
              </a:solidFill>
              <a:ea typeface="+mn-lt"/>
              <a:cs typeface="+mn-lt"/>
            </a:endParaRPr>
          </a:p>
          <a:p>
            <a:pPr marL="0" indent="0">
              <a:buNone/>
            </a:pPr>
            <a:endParaRPr lang="en-GB" sz="1800" b="1" dirty="0">
              <a:solidFill>
                <a:srgbClr val="FF0000"/>
              </a:solidFill>
              <a:ea typeface="+mn-lt"/>
              <a:cs typeface="+mn-lt"/>
            </a:endParaRPr>
          </a:p>
          <a:p>
            <a:pPr marL="0" indent="0">
              <a:buNone/>
            </a:pPr>
            <a:r>
              <a:rPr lang="en-GB" sz="1800" b="1" dirty="0" smtClean="0">
                <a:solidFill>
                  <a:srgbClr val="FF0000"/>
                </a:solidFill>
                <a:ea typeface="+mn-lt"/>
                <a:cs typeface="+mn-lt"/>
              </a:rPr>
              <a:t>Week 10:  Assignment workshop</a:t>
            </a:r>
          </a:p>
          <a:p>
            <a:pPr marL="0" indent="0">
              <a:buNone/>
            </a:pPr>
            <a:endParaRPr lang="en-GB" sz="2000" dirty="0">
              <a:solidFill>
                <a:srgbClr val="FF0000"/>
              </a:solidFill>
              <a:ea typeface="+mn-lt"/>
              <a:cs typeface="+mn-lt"/>
            </a:endParaRPr>
          </a:p>
          <a:p>
            <a:pPr marL="0" indent="0">
              <a:buNone/>
            </a:pPr>
            <a:r>
              <a:rPr lang="en-GB" sz="1400" dirty="0" smtClean="0">
                <a:solidFill>
                  <a:srgbClr val="FF0000"/>
                </a:solidFill>
                <a:ea typeface="+mn-lt"/>
                <a:cs typeface="+mn-lt"/>
              </a:rPr>
              <a:t>Source: UWTSD </a:t>
            </a:r>
            <a:r>
              <a:rPr lang="en-GB" sz="1400" dirty="0">
                <a:solidFill>
                  <a:srgbClr val="FF0000"/>
                </a:solidFill>
                <a:ea typeface="+mn-lt"/>
                <a:cs typeface="+mn-lt"/>
              </a:rPr>
              <a:t>Module </a:t>
            </a:r>
            <a:r>
              <a:rPr lang="en-GB" sz="1400" dirty="0" smtClean="0">
                <a:solidFill>
                  <a:srgbClr val="FF0000"/>
                </a:solidFill>
                <a:ea typeface="+mn-lt"/>
                <a:cs typeface="+mn-lt"/>
              </a:rPr>
              <a:t>Descriptor (2018)</a:t>
            </a:r>
            <a:endParaRPr lang="en-GB" sz="1400" dirty="0">
              <a:solidFill>
                <a:srgbClr val="FF0000"/>
              </a:solidFill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FF4438B-D677-4675-BD7C-5A3C3D3EFC4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5430341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B7A2B6-1E08-4B10-AD6C-A185F93732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90066"/>
          </a:xfrm>
        </p:spPr>
        <p:txBody>
          <a:bodyPr/>
          <a:lstStyle/>
          <a:p>
            <a:r>
              <a:rPr lang="en-GB" sz="2400" dirty="0"/>
              <a:t>LEARNING AND TEACHING STRATEGY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899CFC4-1F68-4CDA-A27C-B7DC559573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1577" y="1052736"/>
            <a:ext cx="8229600" cy="4608512"/>
          </a:xfrm>
        </p:spPr>
        <p:txBody>
          <a:bodyPr/>
          <a:lstStyle/>
          <a:p>
            <a:pPr marL="0" lvl="0" indent="0">
              <a:buNone/>
            </a:pPr>
            <a:r>
              <a:rPr lang="en-GB" sz="2000" dirty="0">
                <a:ea typeface="+mn-lt"/>
                <a:cs typeface="+mn-lt"/>
              </a:rPr>
              <a:t> </a:t>
            </a:r>
            <a:r>
              <a:rPr lang="en-GB" sz="2000" dirty="0" smtClean="0">
                <a:ea typeface="+mn-lt"/>
                <a:cs typeface="+mn-lt"/>
              </a:rPr>
              <a:t>The </a:t>
            </a:r>
            <a:r>
              <a:rPr lang="en-GB" sz="2000" dirty="0">
                <a:ea typeface="+mn-lt"/>
                <a:cs typeface="+mn-lt"/>
              </a:rPr>
              <a:t>study time for the module is divided as follows</a:t>
            </a:r>
            <a:r>
              <a:rPr lang="en-GB" sz="2000" dirty="0" smtClean="0">
                <a:ea typeface="+mn-lt"/>
                <a:cs typeface="+mn-lt"/>
              </a:rPr>
              <a:t>:</a:t>
            </a:r>
          </a:p>
          <a:p>
            <a:pPr marL="0" lvl="0" indent="0">
              <a:buNone/>
            </a:pPr>
            <a:endParaRPr lang="en-GB" sz="2000" dirty="0">
              <a:ea typeface="+mn-lt"/>
              <a:cs typeface="+mn-lt"/>
            </a:endParaRPr>
          </a:p>
          <a:p>
            <a:pPr marL="0" lvl="0" indent="0">
              <a:buNone/>
            </a:pPr>
            <a:endParaRPr lang="en-GB" sz="2000" dirty="0">
              <a:ea typeface="+mn-lt"/>
              <a:cs typeface="+mn-lt"/>
            </a:endParaRPr>
          </a:p>
          <a:p>
            <a:pPr marL="0" lvl="0" indent="0">
              <a:buNone/>
            </a:pPr>
            <a:endParaRPr lang="en-GB" sz="2000" dirty="0" smtClean="0">
              <a:ea typeface="+mn-lt"/>
              <a:cs typeface="+mn-lt"/>
            </a:endParaRPr>
          </a:p>
          <a:p>
            <a:pPr marL="0" lvl="0" indent="0">
              <a:buNone/>
            </a:pPr>
            <a:endParaRPr lang="en-GB" sz="1400" dirty="0" smtClean="0">
              <a:solidFill>
                <a:srgbClr val="FF0000"/>
              </a:solidFill>
              <a:ea typeface="+mn-lt"/>
              <a:cs typeface="+mn-lt"/>
            </a:endParaRPr>
          </a:p>
          <a:p>
            <a:pPr marL="0" lvl="0" indent="0">
              <a:buNone/>
            </a:pPr>
            <a:endParaRPr lang="en-GB" sz="1400" dirty="0">
              <a:solidFill>
                <a:srgbClr val="FF0000"/>
              </a:solidFill>
              <a:ea typeface="+mn-lt"/>
              <a:cs typeface="+mn-lt"/>
            </a:endParaRPr>
          </a:p>
          <a:p>
            <a:pPr marL="0" lvl="0" indent="0">
              <a:buNone/>
            </a:pPr>
            <a:endParaRPr lang="en-GB" sz="1400" dirty="0" smtClean="0">
              <a:solidFill>
                <a:srgbClr val="FF0000"/>
              </a:solidFill>
              <a:ea typeface="+mn-lt"/>
              <a:cs typeface="+mn-lt"/>
            </a:endParaRPr>
          </a:p>
          <a:p>
            <a:pPr marL="0" lvl="0" indent="0">
              <a:buNone/>
            </a:pPr>
            <a:endParaRPr lang="en-GB" sz="1400" dirty="0">
              <a:solidFill>
                <a:srgbClr val="FF0000"/>
              </a:solidFill>
              <a:ea typeface="+mn-lt"/>
              <a:cs typeface="+mn-lt"/>
            </a:endParaRPr>
          </a:p>
          <a:p>
            <a:pPr marL="0" lvl="0" indent="0">
              <a:buNone/>
            </a:pPr>
            <a:endParaRPr lang="en-GB" sz="1400" dirty="0" smtClean="0">
              <a:solidFill>
                <a:srgbClr val="FF0000"/>
              </a:solidFill>
              <a:ea typeface="+mn-lt"/>
              <a:cs typeface="+mn-lt"/>
            </a:endParaRPr>
          </a:p>
          <a:p>
            <a:pPr marL="0" lvl="0" indent="0">
              <a:buNone/>
            </a:pPr>
            <a:endParaRPr lang="en-GB" sz="1400" dirty="0">
              <a:solidFill>
                <a:srgbClr val="FF0000"/>
              </a:solidFill>
              <a:ea typeface="+mn-lt"/>
              <a:cs typeface="+mn-lt"/>
            </a:endParaRPr>
          </a:p>
          <a:p>
            <a:pPr marL="0" lvl="0" indent="0">
              <a:buNone/>
            </a:pPr>
            <a:endParaRPr lang="en-GB" sz="1400" dirty="0" smtClean="0">
              <a:solidFill>
                <a:srgbClr val="FF0000"/>
              </a:solidFill>
              <a:ea typeface="+mn-lt"/>
              <a:cs typeface="+mn-lt"/>
            </a:endParaRPr>
          </a:p>
          <a:p>
            <a:pPr marL="0" lvl="0" indent="0">
              <a:buNone/>
            </a:pPr>
            <a:endParaRPr lang="en-GB" sz="1400" dirty="0">
              <a:solidFill>
                <a:srgbClr val="FF0000"/>
              </a:solidFill>
              <a:ea typeface="+mn-lt"/>
              <a:cs typeface="+mn-lt"/>
            </a:endParaRPr>
          </a:p>
          <a:p>
            <a:pPr marL="0" lvl="0" indent="0">
              <a:buNone/>
            </a:pPr>
            <a:endParaRPr lang="en-GB" sz="1400" dirty="0" smtClean="0">
              <a:solidFill>
                <a:srgbClr val="FF0000"/>
              </a:solidFill>
              <a:ea typeface="+mn-lt"/>
              <a:cs typeface="+mn-lt"/>
            </a:endParaRPr>
          </a:p>
          <a:p>
            <a:pPr marL="0" lvl="0" indent="0">
              <a:buNone/>
            </a:pPr>
            <a:endParaRPr lang="en-GB" sz="1400" dirty="0">
              <a:solidFill>
                <a:srgbClr val="FF0000"/>
              </a:solidFill>
              <a:ea typeface="+mn-lt"/>
              <a:cs typeface="+mn-lt"/>
            </a:endParaRPr>
          </a:p>
          <a:p>
            <a:pPr marL="0" lvl="0" indent="0">
              <a:buNone/>
            </a:pPr>
            <a:endParaRPr lang="en-GB" sz="1400" dirty="0" smtClean="0">
              <a:solidFill>
                <a:srgbClr val="FF0000"/>
              </a:solidFill>
              <a:ea typeface="+mn-lt"/>
              <a:cs typeface="+mn-lt"/>
            </a:endParaRPr>
          </a:p>
          <a:p>
            <a:pPr marL="0" lvl="0" indent="0">
              <a:buNone/>
            </a:pPr>
            <a:r>
              <a:rPr lang="en-GB" sz="1400" dirty="0" smtClean="0">
                <a:solidFill>
                  <a:srgbClr val="FF0000"/>
                </a:solidFill>
                <a:ea typeface="+mn-lt"/>
                <a:cs typeface="+mn-lt"/>
              </a:rPr>
              <a:t>Source</a:t>
            </a:r>
            <a:r>
              <a:rPr lang="en-GB" sz="1400" dirty="0">
                <a:solidFill>
                  <a:srgbClr val="FF0000"/>
                </a:solidFill>
                <a:ea typeface="+mn-lt"/>
                <a:cs typeface="+mn-lt"/>
              </a:rPr>
              <a:t>: UWTSD Module Descriptor</a:t>
            </a:r>
            <a:endParaRPr lang="en-GB" sz="1400" dirty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en-GB" sz="2000" dirty="0">
              <a:solidFill>
                <a:srgbClr val="FF0000"/>
              </a:solidFill>
              <a:ea typeface="+mn-lt"/>
              <a:cs typeface="+mn-lt"/>
            </a:endParaRPr>
          </a:p>
          <a:p>
            <a:pPr marL="0" indent="0">
              <a:buNone/>
            </a:pPr>
            <a:endParaRPr lang="en-GB" sz="2000" dirty="0" smtClean="0">
              <a:solidFill>
                <a:srgbClr val="FF0000"/>
              </a:solidFill>
              <a:ea typeface="+mn-lt"/>
              <a:cs typeface="+mn-lt"/>
            </a:endParaRPr>
          </a:p>
          <a:p>
            <a:pPr marL="0" indent="0">
              <a:buNone/>
            </a:pPr>
            <a:endParaRPr lang="en-GB" sz="2000" dirty="0">
              <a:solidFill>
                <a:srgbClr val="FF0000"/>
              </a:solidFill>
              <a:ea typeface="+mn-lt"/>
              <a:cs typeface="+mn-lt"/>
            </a:endParaRPr>
          </a:p>
          <a:p>
            <a:pPr marL="0" indent="0">
              <a:buNone/>
            </a:pPr>
            <a:endParaRPr lang="en-GB" sz="2000" dirty="0" smtClean="0">
              <a:solidFill>
                <a:srgbClr val="FF0000"/>
              </a:solidFill>
              <a:ea typeface="+mn-lt"/>
              <a:cs typeface="+mn-lt"/>
            </a:endParaRPr>
          </a:p>
          <a:p>
            <a:pPr marL="0" indent="0">
              <a:buNone/>
            </a:pPr>
            <a:endParaRPr lang="en-GB" sz="2000" dirty="0">
              <a:solidFill>
                <a:srgbClr val="FF0000"/>
              </a:solidFill>
              <a:ea typeface="+mn-lt"/>
              <a:cs typeface="+mn-lt"/>
            </a:endParaRPr>
          </a:p>
          <a:p>
            <a:pPr marL="0" indent="0">
              <a:buNone/>
            </a:pPr>
            <a:endParaRPr lang="en-GB" sz="2000" dirty="0" smtClean="0">
              <a:solidFill>
                <a:srgbClr val="FF0000"/>
              </a:solidFill>
              <a:ea typeface="+mn-lt"/>
              <a:cs typeface="+mn-lt"/>
            </a:endParaRPr>
          </a:p>
          <a:p>
            <a:pPr marL="0" indent="0">
              <a:buNone/>
            </a:pPr>
            <a:endParaRPr lang="en-GB" sz="2000" dirty="0">
              <a:solidFill>
                <a:srgbClr val="FF0000"/>
              </a:solidFill>
              <a:ea typeface="+mn-lt"/>
              <a:cs typeface="+mn-lt"/>
            </a:endParaRPr>
          </a:p>
          <a:p>
            <a:pPr marL="0" indent="0">
              <a:buNone/>
            </a:pPr>
            <a:endParaRPr lang="en-GB" sz="2000" dirty="0" smtClean="0">
              <a:solidFill>
                <a:srgbClr val="FF0000"/>
              </a:solidFill>
              <a:ea typeface="+mn-lt"/>
              <a:cs typeface="+mn-lt"/>
            </a:endParaRPr>
          </a:p>
          <a:p>
            <a:pPr marL="0" indent="0">
              <a:buNone/>
            </a:pPr>
            <a:endParaRPr lang="en-GB" sz="2000" dirty="0">
              <a:solidFill>
                <a:srgbClr val="FF0000"/>
              </a:solidFill>
              <a:ea typeface="+mn-lt"/>
              <a:cs typeface="+mn-lt"/>
            </a:endParaRPr>
          </a:p>
          <a:p>
            <a:pPr marL="0" indent="0">
              <a:buNone/>
            </a:pPr>
            <a:endParaRPr lang="en-GB" sz="2000" dirty="0" smtClean="0">
              <a:solidFill>
                <a:srgbClr val="FF0000"/>
              </a:solidFill>
              <a:ea typeface="+mn-lt"/>
              <a:cs typeface="+mn-lt"/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CF92A6A-B6A6-461C-A0A2-AE81A33318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2303D31F-598B-47EE-BA37-93F097A3D676}" type="datetime1">
              <a:rPr kumimoji="0" lang="en-GB" altLang="en-US" sz="1050" b="0" i="0" u="none" strike="noStrike" kern="1200" cap="none" spc="0" normalizeH="0" baseline="0" noProof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09/10/2022</a:t>
            </a:fld>
            <a:endParaRPr kumimoji="0" lang="en-GB" altLang="en-US" sz="105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FF4438B-D677-4675-BD7C-5A3C3D3EFC4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6550E941-99E4-4403-A917-B30FF69A9617}" type="slidenum">
              <a:rPr kumimoji="0" lang="en-GB" altLang="en-US" sz="1200" b="0" i="0" u="none" strike="noStrike" kern="1200" cap="none" spc="0" normalizeH="0" baseline="0" noProof="0">
                <a:ln>
                  <a:noFill/>
                </a:ln>
                <a:solidFill>
                  <a:srgbClr val="898989"/>
                </a:solidFill>
                <a:effectLst/>
                <a:uLnTx/>
                <a:uFillTx/>
                <a:latin typeface="Myriad Pro"/>
                <a:ea typeface="+mn-ea"/>
                <a:cs typeface="Arial" panose="020B0604020202020204" pitchFamily="34" charset="0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5</a:t>
            </a:fld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srgbClr val="898989"/>
              </a:solidFill>
              <a:effectLst/>
              <a:uLnTx/>
              <a:uFillTx/>
              <a:latin typeface="Myriad Pro"/>
              <a:ea typeface="+mn-ea"/>
              <a:cs typeface="Arial" panose="020B0604020202020204" pitchFamily="34" charset="0"/>
            </a:endParaRPr>
          </a:p>
        </p:txBody>
      </p:sp>
      <p:graphicFrame>
        <p:nvGraphicFramePr>
          <p:cNvPr id="8" name="Table 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32752892"/>
              </p:ext>
            </p:extLst>
          </p:nvPr>
        </p:nvGraphicFramePr>
        <p:xfrm>
          <a:off x="1222375" y="1988840"/>
          <a:ext cx="5416188" cy="2200888"/>
        </p:xfrm>
        <a:graphic>
          <a:graphicData uri="http://schemas.openxmlformats.org/drawingml/2006/table">
            <a:tbl>
              <a:tblPr firstRow="1" firstCol="1" bandRow="1"/>
              <a:tblGrid>
                <a:gridCol w="2550385">
                  <a:extLst>
                    <a:ext uri="{9D8B030D-6E8A-4147-A177-3AD203B41FA5}">
                      <a16:colId xmlns:a16="http://schemas.microsoft.com/office/drawing/2014/main" val="2048836160"/>
                    </a:ext>
                  </a:extLst>
                </a:gridCol>
                <a:gridCol w="1060407">
                  <a:extLst>
                    <a:ext uri="{9D8B030D-6E8A-4147-A177-3AD203B41FA5}">
                      <a16:colId xmlns:a16="http://schemas.microsoft.com/office/drawing/2014/main" val="3736756566"/>
                    </a:ext>
                  </a:extLst>
                </a:gridCol>
                <a:gridCol w="1805396">
                  <a:extLst>
                    <a:ext uri="{9D8B030D-6E8A-4147-A177-3AD203B41FA5}">
                      <a16:colId xmlns:a16="http://schemas.microsoft.com/office/drawing/2014/main" val="51107024"/>
                    </a:ext>
                  </a:extLst>
                </a:gridCol>
              </a:tblGrid>
              <a:tr h="312459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2000" b="1" dirty="0">
                          <a:solidFill>
                            <a:srgbClr val="FF0000"/>
                          </a:solidFill>
                          <a:effectLst/>
                          <a:latin typeface="Myriad Pro (Body)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Activity Type</a:t>
                      </a:r>
                      <a:endParaRPr lang="en-GB" sz="2000" dirty="0">
                        <a:effectLst/>
                        <a:latin typeface="Myriad Pro (Body)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2000" b="1" dirty="0">
                          <a:solidFill>
                            <a:srgbClr val="FF0000"/>
                          </a:solidFill>
                          <a:effectLst/>
                          <a:latin typeface="Myriad Pro (Body)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Hours</a:t>
                      </a:r>
                      <a:endParaRPr lang="en-GB" sz="2000" dirty="0">
                        <a:effectLst/>
                        <a:latin typeface="Myriad Pro (Body)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2000" b="1" dirty="0">
                          <a:solidFill>
                            <a:srgbClr val="FF0000"/>
                          </a:solidFill>
                          <a:effectLst/>
                          <a:latin typeface="Myriad Pro (Body)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Percentage</a:t>
                      </a:r>
                      <a:endParaRPr lang="en-GB" sz="2000" dirty="0">
                        <a:effectLst/>
                        <a:latin typeface="Myriad Pro (Body)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888316971"/>
                  </a:ext>
                </a:extLst>
              </a:tr>
              <a:tr h="312459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600" b="1" dirty="0">
                          <a:effectLst/>
                          <a:latin typeface="Myriad Pro (Body)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Schedule </a:t>
                      </a:r>
                      <a:r>
                        <a:rPr lang="en-GB" sz="1600" b="1" dirty="0" smtClean="0">
                          <a:effectLst/>
                          <a:latin typeface="Myriad Pro (Body)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Learning</a:t>
                      </a:r>
                      <a:endParaRPr lang="en-GB" sz="1100" b="1" dirty="0">
                        <a:effectLst/>
                        <a:latin typeface="Myriad Pro (Body)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600" b="1">
                          <a:effectLst/>
                          <a:latin typeface="Myriad Pro (Body)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50</a:t>
                      </a:r>
                      <a:endParaRPr lang="en-GB" sz="1100" b="1">
                        <a:effectLst/>
                        <a:latin typeface="Myriad Pro (Body)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600" b="1">
                          <a:effectLst/>
                          <a:latin typeface="Myriad Pro (Body)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25%</a:t>
                      </a:r>
                      <a:endParaRPr lang="en-GB" sz="1100" b="1">
                        <a:effectLst/>
                        <a:latin typeface="Myriad Pro (Body)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562818517"/>
                  </a:ext>
                </a:extLst>
              </a:tr>
              <a:tr h="624917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600" b="1" dirty="0">
                          <a:effectLst/>
                          <a:latin typeface="Myriad Pro (Body)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Independent </a:t>
                      </a:r>
                      <a:r>
                        <a:rPr lang="en-GB" sz="1600" b="1" dirty="0" smtClean="0">
                          <a:effectLst/>
                          <a:latin typeface="Myriad Pro (Body)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Learning</a:t>
                      </a:r>
                      <a:endParaRPr lang="en-GB" sz="1100" b="1" dirty="0">
                        <a:effectLst/>
                        <a:latin typeface="Myriad Pro (Body)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600" b="1" dirty="0">
                          <a:effectLst/>
                          <a:latin typeface="Myriad Pro (Body)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150</a:t>
                      </a:r>
                      <a:endParaRPr lang="en-GB" sz="1100" b="1" dirty="0">
                        <a:effectLst/>
                        <a:latin typeface="Myriad Pro (Body)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600" b="1" dirty="0">
                          <a:effectLst/>
                          <a:latin typeface="Myriad Pro (Body)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75%</a:t>
                      </a:r>
                      <a:endParaRPr lang="en-GB" sz="1100" b="1" dirty="0">
                        <a:effectLst/>
                        <a:latin typeface="Myriad Pro (Body)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010378536"/>
                  </a:ext>
                </a:extLst>
              </a:tr>
              <a:tr h="624917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600" b="1" dirty="0">
                          <a:effectLst/>
                          <a:latin typeface="Myriad Pro (Body)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Placement </a:t>
                      </a:r>
                      <a:r>
                        <a:rPr lang="en-GB" sz="1600" b="1" dirty="0" smtClean="0">
                          <a:effectLst/>
                          <a:latin typeface="Myriad Pro (Body)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Learning</a:t>
                      </a:r>
                      <a:endParaRPr lang="en-GB" sz="1100" b="1" dirty="0">
                        <a:effectLst/>
                        <a:latin typeface="Myriad Pro (Body)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600" b="1" dirty="0">
                          <a:effectLst/>
                          <a:latin typeface="Myriad Pro (Body)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0</a:t>
                      </a:r>
                      <a:endParaRPr lang="en-GB" sz="1100" b="1" dirty="0">
                        <a:effectLst/>
                        <a:latin typeface="Myriad Pro (Body)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600" b="1" dirty="0">
                          <a:effectLst/>
                          <a:latin typeface="Myriad Pro (Body)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0%</a:t>
                      </a:r>
                      <a:endParaRPr lang="en-GB" sz="1100" b="1" dirty="0">
                        <a:effectLst/>
                        <a:latin typeface="Myriad Pro (Body)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521018185"/>
                  </a:ext>
                </a:extLst>
              </a:tr>
              <a:tr h="312459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600" b="1">
                          <a:solidFill>
                            <a:srgbClr val="FF0000"/>
                          </a:solidFill>
                          <a:effectLst/>
                          <a:latin typeface="Myriad Pro (Body)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TOTAL</a:t>
                      </a:r>
                      <a:endParaRPr lang="en-GB" sz="1100">
                        <a:effectLst/>
                        <a:latin typeface="Myriad Pro (Body)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600" b="1">
                          <a:solidFill>
                            <a:srgbClr val="FF0000"/>
                          </a:solidFill>
                          <a:effectLst/>
                          <a:latin typeface="Myriad Pro (Body)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200</a:t>
                      </a:r>
                      <a:endParaRPr lang="en-GB" sz="1100">
                        <a:effectLst/>
                        <a:latin typeface="Myriad Pro (Body)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600" b="1" dirty="0">
                          <a:solidFill>
                            <a:srgbClr val="FF0000"/>
                          </a:solidFill>
                          <a:effectLst/>
                          <a:latin typeface="Myriad Pro (Body)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100%</a:t>
                      </a:r>
                      <a:endParaRPr lang="en-GB" sz="1100" dirty="0">
                        <a:effectLst/>
                        <a:latin typeface="Myriad Pro (Body)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37876763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87852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/>
          <a:lstStyle/>
          <a:p>
            <a:r>
              <a:rPr lang="en-GB" dirty="0" smtClean="0"/>
              <a:t>Module Assessments</a:t>
            </a:r>
            <a:endParaRPr lang="en-GB" dirty="0"/>
          </a:p>
        </p:txBody>
      </p:sp>
      <p:graphicFrame>
        <p:nvGraphicFramePr>
          <p:cNvPr id="6" name="Content Placeholder 5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90824747"/>
              </p:ext>
            </p:extLst>
          </p:nvPr>
        </p:nvGraphicFramePr>
        <p:xfrm>
          <a:off x="994039" y="1499628"/>
          <a:ext cx="6157937" cy="942666"/>
        </p:xfrm>
        <a:graphic>
          <a:graphicData uri="http://schemas.openxmlformats.org/drawingml/2006/table">
            <a:tbl>
              <a:tblPr firstRow="1" firstCol="1" bandRow="1"/>
              <a:tblGrid>
                <a:gridCol w="2656464">
                  <a:extLst>
                    <a:ext uri="{9D8B030D-6E8A-4147-A177-3AD203B41FA5}">
                      <a16:colId xmlns:a16="http://schemas.microsoft.com/office/drawing/2014/main" val="3772626234"/>
                    </a:ext>
                  </a:extLst>
                </a:gridCol>
                <a:gridCol w="1785593">
                  <a:extLst>
                    <a:ext uri="{9D8B030D-6E8A-4147-A177-3AD203B41FA5}">
                      <a16:colId xmlns:a16="http://schemas.microsoft.com/office/drawing/2014/main" val="177933412"/>
                    </a:ext>
                  </a:extLst>
                </a:gridCol>
                <a:gridCol w="1715880">
                  <a:extLst>
                    <a:ext uri="{9D8B030D-6E8A-4147-A177-3AD203B41FA5}">
                      <a16:colId xmlns:a16="http://schemas.microsoft.com/office/drawing/2014/main" val="1809245905"/>
                    </a:ext>
                  </a:extLst>
                </a:gridCol>
              </a:tblGrid>
              <a:tr h="455872"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600" b="1" dirty="0">
                          <a:solidFill>
                            <a:srgbClr val="FF0000"/>
                          </a:solidFill>
                          <a:effectLst/>
                          <a:latin typeface="Myriad Pro (Body)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Mode of Assessment</a:t>
                      </a:r>
                      <a:endParaRPr lang="en-GB" sz="1100" dirty="0">
                        <a:effectLst/>
                        <a:latin typeface="Myriad Pro (Body)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600" b="1" dirty="0">
                          <a:solidFill>
                            <a:srgbClr val="FF0000"/>
                          </a:solidFill>
                          <a:effectLst/>
                          <a:latin typeface="Myriad Pro (Body)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Volume</a:t>
                      </a:r>
                      <a:endParaRPr lang="en-GB" sz="1100" dirty="0">
                        <a:effectLst/>
                        <a:latin typeface="Myriad Pro (Body)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600" b="1">
                          <a:solidFill>
                            <a:srgbClr val="FF0000"/>
                          </a:solidFill>
                          <a:effectLst/>
                          <a:latin typeface="Myriad Pro (Body)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Weighting</a:t>
                      </a:r>
                      <a:endParaRPr lang="en-GB" sz="1100">
                        <a:effectLst/>
                        <a:latin typeface="Myriad Pro (Body)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113178451"/>
                  </a:ext>
                </a:extLst>
              </a:tr>
              <a:tr h="486794"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600" b="1" dirty="0" smtClean="0">
                          <a:effectLst/>
                          <a:latin typeface="Myriad Pro (Body)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Essay</a:t>
                      </a:r>
                      <a:endParaRPr lang="en-GB" sz="1100" b="1" dirty="0">
                        <a:effectLst/>
                        <a:latin typeface="Myriad Pro (Body)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600" b="1" dirty="0" smtClean="0">
                          <a:effectLst/>
                          <a:latin typeface="Myriad Pro (Body)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1500</a:t>
                      </a:r>
                      <a:r>
                        <a:rPr lang="en-GB" sz="1600" b="1" baseline="0" dirty="0" smtClean="0">
                          <a:effectLst/>
                          <a:latin typeface="Myriad Pro (Body)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 W</a:t>
                      </a:r>
                      <a:r>
                        <a:rPr lang="en-GB" sz="1600" b="1" dirty="0" smtClean="0">
                          <a:effectLst/>
                          <a:latin typeface="Myriad Pro (Body)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ords</a:t>
                      </a:r>
                      <a:endParaRPr lang="en-GB" sz="1100" b="1" dirty="0">
                        <a:effectLst/>
                        <a:latin typeface="Myriad Pro (Body)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600" b="1" dirty="0" smtClean="0">
                          <a:effectLst/>
                          <a:latin typeface="Myriad Pro (Body)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30%</a:t>
                      </a:r>
                      <a:endParaRPr lang="en-GB" sz="1100" b="1" dirty="0">
                        <a:effectLst/>
                        <a:latin typeface="Myriad Pro (Body)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60477407"/>
                  </a:ext>
                </a:extLst>
              </a:tr>
            </a:tbl>
          </a:graphicData>
        </a:graphic>
      </p:graphicFrame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09/10/2022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6</a:t>
            </a:fld>
            <a:endParaRPr lang="en-GB" altLang="en-US"/>
          </a:p>
        </p:txBody>
      </p:sp>
      <p:graphicFrame>
        <p:nvGraphicFramePr>
          <p:cNvPr id="7" name="Table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55548925"/>
              </p:ext>
            </p:extLst>
          </p:nvPr>
        </p:nvGraphicFramePr>
        <p:xfrm>
          <a:off x="959959" y="3199276"/>
          <a:ext cx="6165769" cy="1098158"/>
        </p:xfrm>
        <a:graphic>
          <a:graphicData uri="http://schemas.openxmlformats.org/drawingml/2006/table">
            <a:tbl>
              <a:tblPr firstRow="1" firstCol="1" bandRow="1"/>
              <a:tblGrid>
                <a:gridCol w="2603929">
                  <a:extLst>
                    <a:ext uri="{9D8B030D-6E8A-4147-A177-3AD203B41FA5}">
                      <a16:colId xmlns:a16="http://schemas.microsoft.com/office/drawing/2014/main" val="1484516791"/>
                    </a:ext>
                  </a:extLst>
                </a:gridCol>
                <a:gridCol w="2304256">
                  <a:extLst>
                    <a:ext uri="{9D8B030D-6E8A-4147-A177-3AD203B41FA5}">
                      <a16:colId xmlns:a16="http://schemas.microsoft.com/office/drawing/2014/main" val="3038759151"/>
                    </a:ext>
                  </a:extLst>
                </a:gridCol>
                <a:gridCol w="1257584">
                  <a:extLst>
                    <a:ext uri="{9D8B030D-6E8A-4147-A177-3AD203B41FA5}">
                      <a16:colId xmlns:a16="http://schemas.microsoft.com/office/drawing/2014/main" val="380335842"/>
                    </a:ext>
                  </a:extLst>
                </a:gridCol>
              </a:tblGrid>
              <a:tr h="530189"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600" b="1" dirty="0">
                          <a:solidFill>
                            <a:srgbClr val="FF0000"/>
                          </a:solidFill>
                          <a:effectLst/>
                          <a:latin typeface="Myriad Pro (Body)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Mode of Assessment</a:t>
                      </a:r>
                      <a:endParaRPr lang="en-GB" sz="1100" b="1" dirty="0">
                        <a:effectLst/>
                        <a:latin typeface="Myriad Pro (Body)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600" b="1" dirty="0">
                          <a:solidFill>
                            <a:srgbClr val="FF0000"/>
                          </a:solidFill>
                          <a:effectLst/>
                          <a:latin typeface="Myriad Pro (Body)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Volume</a:t>
                      </a:r>
                      <a:endParaRPr lang="en-GB" sz="1100" b="1" dirty="0">
                        <a:effectLst/>
                        <a:latin typeface="Myriad Pro (Body)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600" b="1">
                          <a:solidFill>
                            <a:srgbClr val="FF0000"/>
                          </a:solidFill>
                          <a:effectLst/>
                          <a:latin typeface="Myriad Pro (Body)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Weighting</a:t>
                      </a:r>
                      <a:endParaRPr lang="en-GB" sz="1100" b="1">
                        <a:effectLst/>
                        <a:latin typeface="Myriad Pro (Body)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4291587985"/>
                  </a:ext>
                </a:extLst>
              </a:tr>
              <a:tr h="567969"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600" b="1" dirty="0" smtClean="0"/>
                        <a:t>Unseen Written Examination</a:t>
                      </a:r>
                      <a:endParaRPr lang="en-GB" sz="1600" b="1" dirty="0">
                        <a:effectLst/>
                        <a:latin typeface="Myriad Pro (Body)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kumimoji="0" lang="en-GB" sz="1600" b="1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Examination</a:t>
                      </a:r>
                      <a:endParaRPr lang="en-GB" sz="1600" b="1" dirty="0">
                        <a:solidFill>
                          <a:schemeClr val="tx1"/>
                        </a:solidFill>
                        <a:effectLst/>
                        <a:latin typeface="Myriad Pro (Body)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600" b="1" dirty="0" smtClean="0">
                          <a:effectLst/>
                          <a:latin typeface="Myriad Pro (Body)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70%</a:t>
                      </a:r>
                      <a:endParaRPr lang="en-GB" sz="1100" b="1" dirty="0">
                        <a:effectLst/>
                        <a:latin typeface="Myriad Pro (Body)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76599766"/>
                  </a:ext>
                </a:extLst>
              </a:tr>
            </a:tbl>
          </a:graphicData>
        </a:graphic>
      </p:graphicFrame>
      <p:sp>
        <p:nvSpPr>
          <p:cNvPr id="8" name="Rectangle 1"/>
          <p:cNvSpPr>
            <a:spLocks noChangeArrowheads="1"/>
          </p:cNvSpPr>
          <p:nvPr/>
        </p:nvSpPr>
        <p:spPr bwMode="auto">
          <a:xfrm>
            <a:off x="250824" y="910943"/>
            <a:ext cx="4621778" cy="9233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>
            <a:lvl1pPr>
              <a:tabLst>
                <a:tab pos="131445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>
              <a:tabLst>
                <a:tab pos="131445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>
              <a:tabLst>
                <a:tab pos="131445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>
              <a:tabLst>
                <a:tab pos="131445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>
              <a:tabLst>
                <a:tab pos="131445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tabLst>
                <a:tab pos="131445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tabLst>
                <a:tab pos="131445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tabLst>
                <a:tab pos="131445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tabLst>
                <a:tab pos="131445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1314450" algn="l"/>
              </a:tabLst>
            </a:pPr>
            <a:r>
              <a:rPr kumimoji="0" lang="en-GB" altLang="en-US" b="1" i="0" u="none" strike="noStrike" cap="none" normalizeH="0" baseline="0" dirty="0" smtClean="0">
                <a:ln>
                  <a:noFill/>
                </a:ln>
                <a:solidFill>
                  <a:srgbClr val="FF0000"/>
                </a:solidFill>
                <a:effectLst/>
                <a:latin typeface="Myriad Pro (Body)"/>
                <a:ea typeface="Calibri" panose="020F0502020204030204" pitchFamily="34" charset="0"/>
                <a:cs typeface="Times New Roman" panose="02020603050405020304" pitchFamily="18" charset="0"/>
              </a:rPr>
              <a:t>Assessment Component 1 - Coursework</a:t>
            </a:r>
            <a:endParaRPr kumimoji="0" lang="en-GB" altLang="en-US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Myriad Pro (Body)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1314450" algn="l"/>
              </a:tabLst>
            </a:pPr>
            <a:r>
              <a:rPr kumimoji="0" lang="en-GB" altLang="en-US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Myriad Pro (Body)"/>
                <a:ea typeface="Calibri" panose="020F0502020204030204" pitchFamily="34" charset="0"/>
                <a:cs typeface="Times New Roman" panose="02020603050405020304" pitchFamily="18" charset="0"/>
              </a:rPr>
              <a:t>	</a:t>
            </a:r>
            <a:endParaRPr kumimoji="0" lang="en-GB" altLang="en-US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Myriad Pro (Body)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1314450" algn="l"/>
              </a:tabLst>
            </a:pPr>
            <a:endParaRPr kumimoji="0" lang="en-GB" altLang="en-US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 Black" panose="020B0A04020102020204" pitchFamily="34" charset="0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457200" y="2503873"/>
            <a:ext cx="6185608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b="1" dirty="0" smtClean="0">
                <a:solidFill>
                  <a:srgbClr val="FF0000"/>
                </a:solidFill>
                <a:latin typeface="Myriad Pro (Body)"/>
              </a:rPr>
              <a:t>Assessment Component 2 - </a:t>
            </a:r>
            <a:r>
              <a:rPr lang="en-GB" sz="1600" b="1" dirty="0" smtClean="0">
                <a:solidFill>
                  <a:srgbClr val="FF0000"/>
                </a:solidFill>
                <a:latin typeface="Myriad Pro (Body)"/>
              </a:rPr>
              <a:t>(Unseen Written Examination</a:t>
            </a:r>
            <a:endParaRPr lang="en-GB" sz="1600" b="1" dirty="0">
              <a:solidFill>
                <a:srgbClr val="FF0000"/>
              </a:solidFill>
              <a:latin typeface="Myriad Pro (Body)"/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457200" y="4795073"/>
            <a:ext cx="792088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 smtClean="0">
                <a:solidFill>
                  <a:srgbClr val="FF0000"/>
                </a:solidFill>
                <a:latin typeface="+mj-lt"/>
              </a:rPr>
              <a:t>Source: UWTSD Module Descriptor</a:t>
            </a:r>
            <a:endParaRPr lang="en-GB" sz="1200" dirty="0">
              <a:solidFill>
                <a:srgbClr val="FF0000"/>
              </a:solidFill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31480223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89B958-3B27-400F-8A23-7C690989A1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346224"/>
            <a:ext cx="8229600" cy="634082"/>
          </a:xfrm>
        </p:spPr>
        <p:txBody>
          <a:bodyPr/>
          <a:lstStyle/>
          <a:p>
            <a:r>
              <a:rPr lang="en-US" dirty="0" smtClean="0">
                <a:solidFill>
                  <a:srgbClr val="FFC000"/>
                </a:solidFill>
              </a:rPr>
              <a:t>Reading List</a:t>
            </a:r>
            <a:endParaRPr lang="en-US" dirty="0">
              <a:solidFill>
                <a:srgbClr val="FFC000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4285E06-DFE2-4834-8B1E-DFEB6E36E79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0825" y="980306"/>
            <a:ext cx="8713663" cy="5397048"/>
          </a:xfrm>
        </p:spPr>
        <p:txBody>
          <a:bodyPr/>
          <a:lstStyle/>
          <a:p>
            <a:pPr marL="0" indent="0">
              <a:buNone/>
            </a:pPr>
            <a:r>
              <a:rPr lang="en-GB" sz="1800" dirty="0" smtClean="0">
                <a:solidFill>
                  <a:srgbClr val="FF0000"/>
                </a:solidFill>
                <a:latin typeface="+mj-lt"/>
              </a:rPr>
              <a:t>Essential</a:t>
            </a:r>
            <a:r>
              <a:rPr lang="en-GB" sz="1800" dirty="0" smtClean="0">
                <a:solidFill>
                  <a:srgbClr val="000000"/>
                </a:solidFill>
                <a:latin typeface="+mj-lt"/>
              </a:rPr>
              <a:t>  Arnold</a:t>
            </a:r>
            <a:r>
              <a:rPr lang="en-GB" sz="1800" dirty="0">
                <a:solidFill>
                  <a:srgbClr val="000000"/>
                </a:solidFill>
                <a:latin typeface="+mj-lt"/>
              </a:rPr>
              <a:t>. G. (2012) Corporate Financial Management, Aston, Financial Times, Prentice Hall 	</a:t>
            </a:r>
            <a:endParaRPr lang="en-GB" sz="1800" dirty="0" smtClean="0">
              <a:solidFill>
                <a:srgbClr val="000000"/>
              </a:solidFill>
              <a:latin typeface="+mj-lt"/>
            </a:endParaRPr>
          </a:p>
          <a:p>
            <a:pPr marL="0" indent="0">
              <a:buNone/>
            </a:pPr>
            <a:r>
              <a:rPr lang="en-GB" sz="1800" dirty="0" smtClean="0">
                <a:solidFill>
                  <a:srgbClr val="FF0000"/>
                </a:solidFill>
                <a:latin typeface="+mj-lt"/>
              </a:rPr>
              <a:t>Essential </a:t>
            </a:r>
            <a:r>
              <a:rPr lang="en-GB" sz="1800" dirty="0" smtClean="0">
                <a:solidFill>
                  <a:srgbClr val="000000"/>
                </a:solidFill>
                <a:latin typeface="+mj-lt"/>
              </a:rPr>
              <a:t>Madura </a:t>
            </a:r>
            <a:r>
              <a:rPr lang="en-GB" sz="1800" dirty="0">
                <a:solidFill>
                  <a:srgbClr val="000000"/>
                </a:solidFill>
                <a:latin typeface="+mj-lt"/>
              </a:rPr>
              <a:t>&amp; </a:t>
            </a:r>
            <a:r>
              <a:rPr lang="en-GB" sz="1800" dirty="0" smtClean="0">
                <a:solidFill>
                  <a:srgbClr val="000000"/>
                </a:solidFill>
                <a:latin typeface="+mj-lt"/>
              </a:rPr>
              <a:t>Fox (2011) </a:t>
            </a:r>
            <a:r>
              <a:rPr lang="en-GB" sz="1800" dirty="0">
                <a:solidFill>
                  <a:srgbClr val="000000"/>
                </a:solidFill>
                <a:latin typeface="+mj-lt"/>
              </a:rPr>
              <a:t>Roland, International Financial Management, 2nd edition, </a:t>
            </a:r>
            <a:r>
              <a:rPr lang="en-GB" sz="1800" dirty="0" smtClean="0">
                <a:solidFill>
                  <a:srgbClr val="000000"/>
                </a:solidFill>
                <a:latin typeface="+mj-lt"/>
              </a:rPr>
              <a:t>Cengage </a:t>
            </a:r>
            <a:r>
              <a:rPr lang="en-GB" sz="1800" dirty="0">
                <a:solidFill>
                  <a:srgbClr val="000000"/>
                </a:solidFill>
                <a:latin typeface="+mj-lt"/>
              </a:rPr>
              <a:t>Learning </a:t>
            </a:r>
            <a:r>
              <a:rPr lang="en-GB" sz="1800" dirty="0" smtClean="0">
                <a:solidFill>
                  <a:srgbClr val="000000"/>
                </a:solidFill>
                <a:latin typeface="+mj-lt"/>
              </a:rPr>
              <a:t>EMEA</a:t>
            </a:r>
            <a:r>
              <a:rPr lang="en-GB" sz="1800" dirty="0">
                <a:solidFill>
                  <a:srgbClr val="000000"/>
                </a:solidFill>
                <a:latin typeface="+mj-lt"/>
              </a:rPr>
              <a:t>.	</a:t>
            </a:r>
          </a:p>
          <a:p>
            <a:pPr marL="0" indent="0">
              <a:buNone/>
            </a:pPr>
            <a:r>
              <a:rPr lang="en-GB" sz="1800" dirty="0">
                <a:solidFill>
                  <a:srgbClr val="FF0000"/>
                </a:solidFill>
                <a:latin typeface="+mj-lt"/>
              </a:rPr>
              <a:t>Further</a:t>
            </a:r>
            <a:r>
              <a:rPr lang="en-GB" sz="1800" dirty="0">
                <a:solidFill>
                  <a:srgbClr val="000000"/>
                </a:solidFill>
                <a:latin typeface="+mj-lt"/>
              </a:rPr>
              <a:t> 	</a:t>
            </a:r>
            <a:r>
              <a:rPr lang="en-GB" sz="1800" dirty="0" err="1">
                <a:solidFill>
                  <a:srgbClr val="000000"/>
                </a:solidFill>
                <a:latin typeface="+mj-lt"/>
              </a:rPr>
              <a:t>Bekaert.G</a:t>
            </a:r>
            <a:r>
              <a:rPr lang="en-GB" sz="1800" dirty="0">
                <a:solidFill>
                  <a:srgbClr val="000000"/>
                </a:solidFill>
                <a:latin typeface="+mj-lt"/>
              </a:rPr>
              <a:t>. and </a:t>
            </a:r>
            <a:r>
              <a:rPr lang="en-GB" sz="1800" dirty="0" err="1">
                <a:solidFill>
                  <a:srgbClr val="000000"/>
                </a:solidFill>
                <a:latin typeface="+mj-lt"/>
              </a:rPr>
              <a:t>Hodrick</a:t>
            </a:r>
            <a:r>
              <a:rPr lang="en-GB" sz="1800" dirty="0">
                <a:solidFill>
                  <a:srgbClr val="000000"/>
                </a:solidFill>
                <a:latin typeface="+mj-lt"/>
              </a:rPr>
              <a:t>. R. (2011) International Financial Management, 2nd Ed., Prentice Hall 	</a:t>
            </a:r>
            <a:r>
              <a:rPr lang="en-GB" sz="1800" dirty="0" smtClean="0">
                <a:solidFill>
                  <a:srgbClr val="000000"/>
                </a:solidFill>
                <a:latin typeface="+mj-lt"/>
              </a:rPr>
              <a:t> </a:t>
            </a:r>
            <a:r>
              <a:rPr lang="en-GB" sz="1800" dirty="0">
                <a:solidFill>
                  <a:srgbClr val="000000"/>
                </a:solidFill>
                <a:latin typeface="+mj-lt"/>
              </a:rPr>
              <a:t>	</a:t>
            </a:r>
          </a:p>
          <a:p>
            <a:pPr marL="0" indent="0">
              <a:buNone/>
            </a:pPr>
            <a:r>
              <a:rPr lang="en-GB" sz="1800" dirty="0">
                <a:solidFill>
                  <a:srgbClr val="FF0000"/>
                </a:solidFill>
                <a:latin typeface="+mj-lt"/>
              </a:rPr>
              <a:t>Further</a:t>
            </a:r>
            <a:r>
              <a:rPr lang="en-GB" sz="1800" dirty="0">
                <a:solidFill>
                  <a:srgbClr val="000000"/>
                </a:solidFill>
                <a:latin typeface="+mj-lt"/>
              </a:rPr>
              <a:t> 	Arnold. G. (2012) Essentials of Corporate Financial Management, 1st Ed., Financial Times, Prentice Hall 	</a:t>
            </a:r>
            <a:r>
              <a:rPr lang="en-GB" sz="1800" dirty="0" smtClean="0">
                <a:solidFill>
                  <a:srgbClr val="000000"/>
                </a:solidFill>
                <a:latin typeface="+mj-lt"/>
              </a:rPr>
              <a:t> </a:t>
            </a:r>
            <a:r>
              <a:rPr lang="en-GB" sz="1800" dirty="0">
                <a:solidFill>
                  <a:srgbClr val="000000"/>
                </a:solidFill>
                <a:latin typeface="+mj-lt"/>
              </a:rPr>
              <a:t>	</a:t>
            </a:r>
          </a:p>
          <a:p>
            <a:pPr marL="0" indent="0">
              <a:buNone/>
            </a:pPr>
            <a:r>
              <a:rPr lang="en-GB" sz="1800" dirty="0">
                <a:solidFill>
                  <a:srgbClr val="FF0000"/>
                </a:solidFill>
                <a:latin typeface="+mj-lt"/>
              </a:rPr>
              <a:t>Further</a:t>
            </a:r>
            <a:r>
              <a:rPr lang="en-GB" sz="1800" dirty="0">
                <a:solidFill>
                  <a:srgbClr val="000000"/>
                </a:solidFill>
                <a:latin typeface="+mj-lt"/>
              </a:rPr>
              <a:t> 	</a:t>
            </a:r>
            <a:r>
              <a:rPr lang="en-GB" sz="1800" dirty="0" err="1">
                <a:solidFill>
                  <a:srgbClr val="000000"/>
                </a:solidFill>
                <a:latin typeface="+mj-lt"/>
              </a:rPr>
              <a:t>Atril</a:t>
            </a:r>
            <a:r>
              <a:rPr lang="en-GB" sz="1800" dirty="0">
                <a:solidFill>
                  <a:srgbClr val="000000"/>
                </a:solidFill>
                <a:latin typeface="+mj-lt"/>
              </a:rPr>
              <a:t>. P. (2011) Financial Management for Decision Makers, 4th Ed, Financial Times, Prentice Hall </a:t>
            </a:r>
            <a:r>
              <a:rPr lang="en-GB" sz="1800" dirty="0" smtClean="0">
                <a:solidFill>
                  <a:srgbClr val="000000"/>
                </a:solidFill>
                <a:latin typeface="+mj-lt"/>
              </a:rPr>
              <a:t> </a:t>
            </a:r>
            <a:r>
              <a:rPr lang="en-GB" sz="1800" dirty="0">
                <a:solidFill>
                  <a:srgbClr val="000000"/>
                </a:solidFill>
                <a:latin typeface="+mj-lt"/>
              </a:rPr>
              <a:t>	</a:t>
            </a:r>
          </a:p>
          <a:p>
            <a:pPr marL="0" indent="0">
              <a:buNone/>
            </a:pPr>
            <a:r>
              <a:rPr lang="en-GB" sz="1800" dirty="0">
                <a:solidFill>
                  <a:srgbClr val="FF0000"/>
                </a:solidFill>
                <a:latin typeface="+mj-lt"/>
              </a:rPr>
              <a:t>Further</a:t>
            </a:r>
            <a:r>
              <a:rPr lang="en-GB" sz="1800" dirty="0">
                <a:solidFill>
                  <a:srgbClr val="000000"/>
                </a:solidFill>
                <a:latin typeface="+mj-lt"/>
              </a:rPr>
              <a:t> 	</a:t>
            </a:r>
            <a:r>
              <a:rPr lang="en-GB" sz="1800" dirty="0" err="1">
                <a:solidFill>
                  <a:srgbClr val="000000"/>
                </a:solidFill>
                <a:latin typeface="+mj-lt"/>
              </a:rPr>
              <a:t>Mclaney</a:t>
            </a:r>
            <a:r>
              <a:rPr lang="en-GB" sz="1800" dirty="0">
                <a:solidFill>
                  <a:srgbClr val="000000"/>
                </a:solidFill>
                <a:latin typeface="+mj-lt"/>
              </a:rPr>
              <a:t>. E. (2011) Business Finance, 7th Ed, Financial Times, Prentice Hall 	</a:t>
            </a:r>
            <a:r>
              <a:rPr lang="en-GB" sz="1800" dirty="0" smtClean="0">
                <a:solidFill>
                  <a:srgbClr val="000000"/>
                </a:solidFill>
                <a:latin typeface="+mj-lt"/>
              </a:rPr>
              <a:t> </a:t>
            </a:r>
            <a:r>
              <a:rPr lang="en-GB" sz="1800" dirty="0" smtClean="0">
                <a:solidFill>
                  <a:srgbClr val="FF0000"/>
                </a:solidFill>
                <a:latin typeface="+mj-lt"/>
              </a:rPr>
              <a:t>Further </a:t>
            </a:r>
            <a:r>
              <a:rPr lang="en-GB" sz="1800" dirty="0">
                <a:solidFill>
                  <a:srgbClr val="000000"/>
                </a:solidFill>
                <a:latin typeface="+mj-lt"/>
              </a:rPr>
              <a:t>	Neale. B. and McElroy. T. (2004) Business Finance a Value-based approach, 1st Ed., Financial Times, Prentice Hall 	</a:t>
            </a:r>
            <a:r>
              <a:rPr lang="en-GB" sz="1800" dirty="0" smtClean="0">
                <a:solidFill>
                  <a:srgbClr val="000000"/>
                </a:solidFill>
                <a:latin typeface="+mj-lt"/>
              </a:rPr>
              <a:t> </a:t>
            </a:r>
            <a:r>
              <a:rPr lang="en-GB" sz="1800" dirty="0">
                <a:solidFill>
                  <a:srgbClr val="000000"/>
                </a:solidFill>
                <a:latin typeface="+mj-lt"/>
              </a:rPr>
              <a:t>	</a:t>
            </a:r>
          </a:p>
          <a:p>
            <a:pPr marL="0" indent="0">
              <a:buNone/>
            </a:pPr>
            <a:r>
              <a:rPr lang="en-GB" sz="1800" dirty="0">
                <a:solidFill>
                  <a:srgbClr val="FF0000"/>
                </a:solidFill>
                <a:latin typeface="+mj-lt"/>
              </a:rPr>
              <a:t>Further</a:t>
            </a:r>
            <a:r>
              <a:rPr lang="en-GB" sz="1800" dirty="0">
                <a:solidFill>
                  <a:srgbClr val="000000"/>
                </a:solidFill>
                <a:latin typeface="+mj-lt"/>
              </a:rPr>
              <a:t> 	Pike. R. and Neale. B (2012) Corporate Finance and Investment, 5th Ed., Financial Times, Prentice </a:t>
            </a:r>
            <a:r>
              <a:rPr lang="en-GB" sz="1800" dirty="0" smtClean="0">
                <a:solidFill>
                  <a:srgbClr val="000000"/>
                </a:solidFill>
                <a:latin typeface="+mj-lt"/>
              </a:rPr>
              <a:t>Hall. </a:t>
            </a:r>
            <a:r>
              <a:rPr lang="en-GB" sz="1800" dirty="0">
                <a:solidFill>
                  <a:srgbClr val="000000"/>
                </a:solidFill>
                <a:latin typeface="+mj-lt"/>
              </a:rPr>
              <a:t>	</a:t>
            </a:r>
          </a:p>
          <a:p>
            <a:pPr marL="0" indent="0">
              <a:buNone/>
            </a:pPr>
            <a:r>
              <a:rPr lang="en-GB" sz="1200" dirty="0" smtClean="0">
                <a:solidFill>
                  <a:srgbClr val="FF0000"/>
                </a:solidFill>
                <a:latin typeface="+mj-lt"/>
                <a:ea typeface="+mn-lt"/>
                <a:cs typeface="+mn-lt"/>
              </a:rPr>
              <a:t>Source: Module Descriptor (2018)</a:t>
            </a:r>
            <a:endParaRPr lang="en-US" sz="1200" dirty="0">
              <a:solidFill>
                <a:srgbClr val="FF0000"/>
              </a:solidFill>
              <a:latin typeface="+mj-lt"/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A4BB3AC-F623-4630-982B-8D019F4257F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/>
              <a:pPr>
                <a:defRPr/>
              </a:pPr>
              <a:t>09/10/2022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EB2F426-6B89-449B-8908-F7E1F6BC56E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7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32485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/>
          <a:lstStyle/>
          <a:p>
            <a:r>
              <a:rPr lang="en-GB" dirty="0" smtClean="0"/>
              <a:t>Further Readings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3568" y="1268760"/>
            <a:ext cx="5626968" cy="3917032"/>
          </a:xfrm>
        </p:spPr>
        <p:txBody>
          <a:bodyPr/>
          <a:lstStyle/>
          <a:p>
            <a:pPr marL="0" indent="0">
              <a:buNone/>
            </a:pPr>
            <a:r>
              <a:rPr lang="en-GB" sz="1100" dirty="0" smtClean="0"/>
              <a:t> </a:t>
            </a:r>
            <a:r>
              <a:rPr lang="en-GB" sz="1100" dirty="0"/>
              <a:t>	</a:t>
            </a:r>
            <a:r>
              <a:rPr lang="en-GB" sz="1100" b="1" dirty="0">
                <a:solidFill>
                  <a:srgbClr val="FF0000"/>
                </a:solidFill>
              </a:rPr>
              <a:t>Journals </a:t>
            </a:r>
          </a:p>
          <a:p>
            <a:pPr marL="0" indent="0">
              <a:buNone/>
            </a:pPr>
            <a:r>
              <a:rPr lang="en-GB" sz="1100" dirty="0"/>
              <a:t>Accounting and Finance </a:t>
            </a:r>
          </a:p>
          <a:p>
            <a:pPr marL="0" indent="0">
              <a:buNone/>
            </a:pPr>
            <a:r>
              <a:rPr lang="en-GB" sz="1200" dirty="0"/>
              <a:t>Applied Finance </a:t>
            </a:r>
          </a:p>
          <a:p>
            <a:pPr marL="0" indent="0">
              <a:buNone/>
            </a:pPr>
            <a:r>
              <a:rPr lang="en-GB" sz="1200" dirty="0"/>
              <a:t>International Financial Management and Accounting </a:t>
            </a:r>
          </a:p>
          <a:p>
            <a:pPr marL="0" indent="0">
              <a:buNone/>
            </a:pPr>
            <a:r>
              <a:rPr lang="en-GB" sz="1200" dirty="0"/>
              <a:t>Corporate Finance </a:t>
            </a:r>
          </a:p>
          <a:p>
            <a:pPr marL="0" indent="0">
              <a:buNone/>
            </a:pPr>
            <a:r>
              <a:rPr lang="en-GB" sz="1200" dirty="0"/>
              <a:t>Finance and Management </a:t>
            </a:r>
          </a:p>
          <a:p>
            <a:pPr marL="0" indent="0">
              <a:buNone/>
            </a:pPr>
            <a:r>
              <a:rPr lang="en-GB" sz="1200" dirty="0"/>
              <a:t>Financial Times </a:t>
            </a:r>
          </a:p>
          <a:p>
            <a:pPr marL="0" indent="0">
              <a:buNone/>
            </a:pPr>
            <a:r>
              <a:rPr lang="en-GB" sz="1200" dirty="0"/>
              <a:t>Harvard Business Review </a:t>
            </a:r>
          </a:p>
          <a:p>
            <a:pPr marL="0" indent="0">
              <a:buNone/>
            </a:pPr>
            <a:r>
              <a:rPr lang="en-GB" sz="1200" dirty="0"/>
              <a:t>Journal of Finance </a:t>
            </a:r>
          </a:p>
          <a:p>
            <a:pPr marL="0" indent="0">
              <a:buNone/>
            </a:pPr>
            <a:r>
              <a:rPr lang="en-GB" sz="1200" dirty="0"/>
              <a:t>The Economist </a:t>
            </a:r>
            <a:endParaRPr lang="en-GB" sz="1200" dirty="0" smtClean="0"/>
          </a:p>
          <a:p>
            <a:pPr marL="0" indent="0">
              <a:buNone/>
            </a:pPr>
            <a:r>
              <a:rPr lang="en-GB" sz="1200" dirty="0"/>
              <a:t>		</a:t>
            </a:r>
          </a:p>
          <a:p>
            <a:pPr marL="0" indent="0">
              <a:buNone/>
            </a:pPr>
            <a:r>
              <a:rPr lang="en-GB" sz="1200" dirty="0"/>
              <a:t>	</a:t>
            </a:r>
            <a:r>
              <a:rPr lang="en-GB" sz="1200" b="1" dirty="0">
                <a:solidFill>
                  <a:srgbClr val="FF0000"/>
                </a:solidFill>
              </a:rPr>
              <a:t>Websites</a:t>
            </a:r>
            <a:r>
              <a:rPr lang="en-GB" sz="1200" b="1" dirty="0"/>
              <a:t> </a:t>
            </a:r>
            <a:endParaRPr lang="en-GB" sz="1200" dirty="0"/>
          </a:p>
          <a:p>
            <a:pPr marL="0" indent="0">
              <a:buNone/>
            </a:pPr>
            <a:r>
              <a:rPr lang="en-GB" sz="1200" dirty="0"/>
              <a:t>www.fma.org </a:t>
            </a:r>
          </a:p>
          <a:p>
            <a:pPr marL="0" indent="0">
              <a:buNone/>
            </a:pPr>
            <a:r>
              <a:rPr lang="en-GB" sz="1200" dirty="0"/>
              <a:t>www.accaglobal.com </a:t>
            </a:r>
          </a:p>
          <a:p>
            <a:pPr marL="0" indent="0">
              <a:buNone/>
            </a:pPr>
            <a:r>
              <a:rPr lang="en-GB" sz="1200" dirty="0"/>
              <a:t>www.bized.ac.uk </a:t>
            </a:r>
          </a:p>
          <a:p>
            <a:pPr marL="0" indent="0">
              <a:buNone/>
            </a:pPr>
            <a:r>
              <a:rPr lang="en-GB" sz="1200" dirty="0"/>
              <a:t>www.cimaglobal.com </a:t>
            </a:r>
          </a:p>
          <a:p>
            <a:pPr marL="0" indent="0">
              <a:buNone/>
            </a:pPr>
            <a:r>
              <a:rPr lang="en-GB" sz="1200" dirty="0"/>
              <a:t>www.financial-journals.com </a:t>
            </a:r>
          </a:p>
          <a:p>
            <a:pPr marL="0" indent="0">
              <a:buNone/>
            </a:pPr>
            <a:r>
              <a:rPr lang="en-GB" sz="1200" dirty="0"/>
              <a:t>www.icaew.co.uk/libarary.html </a:t>
            </a:r>
            <a:r>
              <a:rPr lang="en-GB" sz="1100" dirty="0"/>
              <a:t>	</a:t>
            </a:r>
          </a:p>
          <a:p>
            <a:pPr marL="0" indent="0">
              <a:buNone/>
            </a:pPr>
            <a:endParaRPr lang="en-GB" sz="1100" dirty="0">
              <a:solidFill>
                <a:schemeClr val="bg1"/>
              </a:solidFill>
            </a:endParaRP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09/10/2022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8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3402638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62074"/>
          </a:xfrm>
        </p:spPr>
        <p:txBody>
          <a:bodyPr/>
          <a:lstStyle/>
          <a:p>
            <a:r>
              <a:rPr lang="en-GB" sz="3200" dirty="0" smtClean="0"/>
              <a:t>Theories of International Business</a:t>
            </a:r>
            <a:endParaRPr lang="en-GB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4824536"/>
          </a:xfrm>
        </p:spPr>
        <p:txBody>
          <a:bodyPr/>
          <a:lstStyle/>
          <a:p>
            <a:pPr marL="0" indent="0">
              <a:buSzPct val="95000"/>
              <a:buNone/>
            </a:pPr>
            <a:r>
              <a:rPr lang="en-US" altLang="en-US" sz="2400" dirty="0" smtClean="0">
                <a:solidFill>
                  <a:srgbClr val="FF0000"/>
                </a:solidFill>
              </a:rPr>
              <a:t>Why are firms motivated to expand their business internationally?</a:t>
            </a:r>
          </a:p>
          <a:p>
            <a:pPr marL="0" indent="0">
              <a:buSzPct val="95000"/>
              <a:buNone/>
            </a:pPr>
            <a:r>
              <a:rPr lang="en-US" altLang="en-US" sz="2400" dirty="0" smtClean="0"/>
              <a:t>1. </a:t>
            </a:r>
            <a:r>
              <a:rPr lang="en-US" altLang="en-US" sz="2400" b="1" dirty="0" smtClean="0"/>
              <a:t>Theory </a:t>
            </a:r>
            <a:r>
              <a:rPr lang="en-US" altLang="en-US" sz="2400" b="1" dirty="0"/>
              <a:t>of Comparative Advantage</a:t>
            </a:r>
          </a:p>
          <a:p>
            <a:pPr lvl="1"/>
            <a:r>
              <a:rPr lang="en-US" altLang="en-US" sz="2400" dirty="0"/>
              <a:t>Specialization by countries can increase production efficiency.</a:t>
            </a:r>
          </a:p>
          <a:p>
            <a:pPr marL="0" indent="0">
              <a:buSzPct val="95000"/>
              <a:buNone/>
            </a:pPr>
            <a:r>
              <a:rPr lang="en-US" altLang="en-US" sz="2400" dirty="0" smtClean="0"/>
              <a:t>2. </a:t>
            </a:r>
            <a:r>
              <a:rPr lang="en-US" altLang="en-US" sz="2400" b="1" dirty="0" smtClean="0"/>
              <a:t>Imperfect </a:t>
            </a:r>
            <a:r>
              <a:rPr lang="en-US" altLang="en-US" sz="2400" b="1" dirty="0"/>
              <a:t>Markets Theory</a:t>
            </a:r>
          </a:p>
          <a:p>
            <a:pPr lvl="1"/>
            <a:r>
              <a:rPr lang="en-US" altLang="en-US" sz="2400" dirty="0"/>
              <a:t>The markets for the various resources used in production are “imperfect</a:t>
            </a:r>
            <a:r>
              <a:rPr lang="en-US" altLang="en-US" sz="2400" dirty="0" smtClean="0"/>
              <a:t>.”</a:t>
            </a:r>
          </a:p>
          <a:p>
            <a:pPr marL="0" indent="0">
              <a:buSzPct val="95000"/>
              <a:buNone/>
            </a:pPr>
            <a:r>
              <a:rPr lang="en-US" altLang="en-US" sz="2400" dirty="0" smtClean="0"/>
              <a:t>3. </a:t>
            </a:r>
            <a:r>
              <a:rPr lang="en-US" altLang="en-US" sz="2400" b="1" dirty="0" smtClean="0"/>
              <a:t>Product </a:t>
            </a:r>
            <a:r>
              <a:rPr lang="en-US" altLang="en-US" sz="2400" b="1" dirty="0"/>
              <a:t>Cycle Theory</a:t>
            </a:r>
          </a:p>
          <a:p>
            <a:pPr lvl="1"/>
            <a:r>
              <a:rPr lang="en-US" altLang="en-US" sz="2400" dirty="0"/>
              <a:t>As a firm matures, it may recognize additional opportunities outside its home country.</a:t>
            </a:r>
          </a:p>
          <a:p>
            <a:pPr marL="0" indent="0">
              <a:buNone/>
            </a:pPr>
            <a:r>
              <a:rPr lang="en-GB" sz="1800" dirty="0" smtClean="0">
                <a:solidFill>
                  <a:srgbClr val="FF0000"/>
                </a:solidFill>
              </a:rPr>
              <a:t>(Madura &amp; fox 2011)</a:t>
            </a:r>
            <a:endParaRPr lang="en-GB" sz="1800" dirty="0">
              <a:solidFill>
                <a:srgbClr val="FF0000"/>
              </a:solidFill>
            </a:endParaRP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09/10/2022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9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2429872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/>
          <a:lstStyle/>
          <a:p>
            <a:r>
              <a:rPr lang="en-GB" sz="2400" b="1" dirty="0" smtClean="0"/>
              <a:t>International Product Life cycle </a:t>
            </a:r>
            <a:r>
              <a:rPr lang="en-GB" sz="2000" b="1" dirty="0" smtClean="0">
                <a:solidFill>
                  <a:srgbClr val="FF0000"/>
                </a:solidFill>
              </a:rPr>
              <a:t>(Madura &amp; Fox 2011)</a:t>
            </a:r>
            <a:endParaRPr lang="en-GB" sz="2000" b="1" dirty="0">
              <a:solidFill>
                <a:srgbClr val="FF000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>
                <a:solidFill>
                  <a:schemeClr val="bg1"/>
                </a:solidFill>
              </a:rPr>
              <a:t>1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09/10/2022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10</a:t>
            </a:fld>
            <a:endParaRPr lang="en-GB" altLang="en-US"/>
          </a:p>
        </p:txBody>
      </p:sp>
      <p:grpSp>
        <p:nvGrpSpPr>
          <p:cNvPr id="7" name="Group 6"/>
          <p:cNvGrpSpPr/>
          <p:nvPr/>
        </p:nvGrpSpPr>
        <p:grpSpPr>
          <a:xfrm>
            <a:off x="228600" y="1219200"/>
            <a:ext cx="8628063" cy="5257800"/>
            <a:chOff x="228600" y="1219200"/>
            <a:chExt cx="8628063" cy="5257800"/>
          </a:xfrm>
        </p:grpSpPr>
        <p:grpSp>
          <p:nvGrpSpPr>
            <p:cNvPr id="8" name="Group 62"/>
            <p:cNvGrpSpPr>
              <a:grpSpLocks/>
            </p:cNvGrpSpPr>
            <p:nvPr/>
          </p:nvGrpSpPr>
          <p:grpSpPr bwMode="auto">
            <a:xfrm>
              <a:off x="2895600" y="1219200"/>
              <a:ext cx="3424238" cy="1746250"/>
              <a:chOff x="1824" y="768"/>
              <a:chExt cx="2157" cy="1100"/>
            </a:xfrm>
          </p:grpSpPr>
          <p:sp>
            <p:nvSpPr>
              <p:cNvPr id="28" name="Line 57"/>
              <p:cNvSpPr>
                <a:spLocks noChangeShapeType="1"/>
              </p:cNvSpPr>
              <p:nvPr/>
            </p:nvSpPr>
            <p:spPr bwMode="auto">
              <a:xfrm>
                <a:off x="1824" y="1344"/>
                <a:ext cx="384" cy="0"/>
              </a:xfrm>
              <a:prstGeom prst="line">
                <a:avLst/>
              </a:prstGeom>
              <a:noFill/>
              <a:ln w="57150">
                <a:solidFill>
                  <a:srgbClr val="000000"/>
                </a:solidFill>
                <a:round/>
                <a:headEnd/>
                <a:tailEnd type="triangle" w="med" len="med"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pPr marL="0" marR="0" lvl="0" indent="0" algn="ctr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GB" sz="2400" b="1" i="0" u="none" strike="noStrike" kern="0" cap="none" spc="0" normalizeH="0" baseline="0" noProof="0" smtClean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cs typeface="+mn-cs"/>
                </a:endParaRPr>
              </a:p>
            </p:txBody>
          </p:sp>
          <p:sp>
            <p:nvSpPr>
              <p:cNvPr id="29" name="Rectangle 11"/>
              <p:cNvSpPr>
                <a:spLocks noChangeArrowheads="1"/>
              </p:cNvSpPr>
              <p:nvPr/>
            </p:nvSpPr>
            <p:spPr bwMode="auto">
              <a:xfrm>
                <a:off x="2193" y="768"/>
                <a:ext cx="1647" cy="1052"/>
              </a:xfrm>
              <a:prstGeom prst="rect">
                <a:avLst/>
              </a:prstGeom>
              <a:solidFill>
                <a:srgbClr val="006B61"/>
              </a:solidFill>
              <a:ln w="12700">
                <a:solidFill>
                  <a:srgbClr val="006B6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pPr marL="0" marR="0" lvl="0" indent="0" algn="ctr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GB" sz="2400" b="1" i="0" u="none" strike="noStrike" kern="0" cap="none" spc="0" normalizeH="0" baseline="0" noProof="0" smtClean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cs typeface="+mn-cs"/>
                </a:endParaRPr>
              </a:p>
            </p:txBody>
          </p:sp>
          <p:sp>
            <p:nvSpPr>
              <p:cNvPr id="30" name="Rectangle 12"/>
              <p:cNvSpPr>
                <a:spLocks noChangeArrowheads="1"/>
              </p:cNvSpPr>
              <p:nvPr/>
            </p:nvSpPr>
            <p:spPr bwMode="auto">
              <a:xfrm>
                <a:off x="2241" y="816"/>
                <a:ext cx="1647" cy="1052"/>
              </a:xfrm>
              <a:prstGeom prst="rect">
                <a:avLst/>
              </a:prstGeom>
              <a:solidFill>
                <a:srgbClr val="FFFFFF"/>
              </a:solidFill>
              <a:ln w="12700">
                <a:solidFill>
                  <a:srgbClr val="006B6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pPr marL="0" marR="0" lvl="0" indent="0" algn="ctr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GB" sz="2400" b="1" i="0" u="none" strike="noStrike" kern="0" cap="none" spc="0" normalizeH="0" baseline="0" noProof="0" smtClean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cs typeface="+mn-cs"/>
                </a:endParaRPr>
              </a:p>
            </p:txBody>
          </p:sp>
          <p:sp>
            <p:nvSpPr>
              <p:cNvPr id="31" name="Rectangle 13"/>
              <p:cNvSpPr>
                <a:spLocks noChangeArrowheads="1"/>
              </p:cNvSpPr>
              <p:nvPr/>
            </p:nvSpPr>
            <p:spPr bwMode="auto">
              <a:xfrm>
                <a:off x="2285" y="908"/>
                <a:ext cx="1696" cy="884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lIns="90488" tIns="44450" rIns="90488" bIns="44450">
                <a:spAutoFit/>
              </a:bodyPr>
              <a:lstStyle/>
              <a:p>
                <a:pPr marL="0" marR="0" lvl="0" indent="0" defTabSz="914400" eaLnBrk="1" fontAlgn="auto" latinLnBrk="0" hangingPunct="1">
                  <a:lnSpc>
                    <a:spcPct val="9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en-US" altLang="en-US" sz="2400" b="0" i="0" u="none" strike="noStrike" kern="0" cap="none" spc="0" normalizeH="0" baseline="0" noProof="0" dirty="0" smtClean="0">
                    <a:ln>
                      <a:noFill/>
                    </a:ln>
                    <a:solidFill>
                      <a:srgbClr val="000000"/>
                    </a:solidFill>
                    <a:effectLst/>
                    <a:uLnTx/>
                    <a:uFillTx/>
                    <a:cs typeface="+mn-cs"/>
                    <a:sym typeface="Wingdings" panose="05000000000000000000" pitchFamily="2" charset="2"/>
                  </a:rPr>
                  <a:t></a:t>
                </a:r>
                <a:r>
                  <a:rPr kumimoji="0" lang="en-US" altLang="en-US" sz="2400" b="1" i="0" u="none" strike="noStrike" kern="0" cap="none" spc="0" normalizeH="0" baseline="0" noProof="0" dirty="0" smtClean="0">
                    <a:ln>
                      <a:noFill/>
                    </a:ln>
                    <a:solidFill>
                      <a:srgbClr val="000000"/>
                    </a:solidFill>
                    <a:effectLst/>
                    <a:uLnTx/>
                    <a:uFillTx/>
                    <a:cs typeface="+mn-cs"/>
                    <a:sym typeface="Wingdings" panose="05000000000000000000" pitchFamily="2" charset="2"/>
                  </a:rPr>
                  <a:t> </a:t>
                </a:r>
                <a:r>
                  <a:rPr kumimoji="0" lang="en-US" altLang="en-US" sz="2400" b="1" i="0" u="none" strike="noStrike" kern="0" cap="none" spc="0" normalizeH="0" baseline="0" noProof="0" dirty="0" smtClean="0">
                    <a:ln>
                      <a:noFill/>
                    </a:ln>
                    <a:solidFill>
                      <a:srgbClr val="000000"/>
                    </a:solidFill>
                    <a:effectLst/>
                    <a:uLnTx/>
                    <a:uFillTx/>
                    <a:cs typeface="+mn-cs"/>
                  </a:rPr>
                  <a:t>Firm exports product to accommodate foreign demand.</a:t>
                </a:r>
              </a:p>
            </p:txBody>
          </p:sp>
        </p:grpSp>
        <p:grpSp>
          <p:nvGrpSpPr>
            <p:cNvPr id="9" name="Group 61"/>
            <p:cNvGrpSpPr>
              <a:grpSpLocks/>
            </p:cNvGrpSpPr>
            <p:nvPr/>
          </p:nvGrpSpPr>
          <p:grpSpPr bwMode="auto">
            <a:xfrm>
              <a:off x="228600" y="1219200"/>
              <a:ext cx="2690813" cy="1746250"/>
              <a:chOff x="144" y="768"/>
              <a:chExt cx="1695" cy="1100"/>
            </a:xfrm>
          </p:grpSpPr>
          <p:sp>
            <p:nvSpPr>
              <p:cNvPr id="25" name="Rectangle 4"/>
              <p:cNvSpPr>
                <a:spLocks noChangeArrowheads="1"/>
              </p:cNvSpPr>
              <p:nvPr/>
            </p:nvSpPr>
            <p:spPr bwMode="auto">
              <a:xfrm>
                <a:off x="144" y="768"/>
                <a:ext cx="1647" cy="1052"/>
              </a:xfrm>
              <a:prstGeom prst="rect">
                <a:avLst/>
              </a:prstGeom>
              <a:solidFill>
                <a:srgbClr val="006B61"/>
              </a:solidFill>
              <a:ln w="12700">
                <a:solidFill>
                  <a:srgbClr val="006B6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pPr marL="0" marR="0" lvl="0" indent="0" algn="ctr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GB" sz="2400" b="1" i="0" u="none" strike="noStrike" kern="0" cap="none" spc="0" normalizeH="0" baseline="0" noProof="0" smtClean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cs typeface="+mn-cs"/>
                </a:endParaRPr>
              </a:p>
            </p:txBody>
          </p:sp>
          <p:sp>
            <p:nvSpPr>
              <p:cNvPr id="26" name="Rectangle 5"/>
              <p:cNvSpPr>
                <a:spLocks noChangeArrowheads="1"/>
              </p:cNvSpPr>
              <p:nvPr/>
            </p:nvSpPr>
            <p:spPr bwMode="auto">
              <a:xfrm>
                <a:off x="192" y="816"/>
                <a:ext cx="1647" cy="1052"/>
              </a:xfrm>
              <a:prstGeom prst="rect">
                <a:avLst/>
              </a:prstGeom>
              <a:solidFill>
                <a:srgbClr val="FFFFFF"/>
              </a:solidFill>
              <a:ln w="12700">
                <a:solidFill>
                  <a:srgbClr val="006B6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pPr marL="0" marR="0" lvl="0" indent="0" algn="ctr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GB" sz="2400" b="1" i="0" u="none" strike="noStrike" kern="0" cap="none" spc="0" normalizeH="0" baseline="0" noProof="0" smtClean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cs typeface="+mn-cs"/>
                </a:endParaRPr>
              </a:p>
            </p:txBody>
          </p:sp>
          <p:sp>
            <p:nvSpPr>
              <p:cNvPr id="27" name="Rectangle 6"/>
              <p:cNvSpPr>
                <a:spLocks noChangeArrowheads="1"/>
              </p:cNvSpPr>
              <p:nvPr/>
            </p:nvSpPr>
            <p:spPr bwMode="auto">
              <a:xfrm>
                <a:off x="236" y="908"/>
                <a:ext cx="1536" cy="884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lIns="90488" tIns="44450" rIns="90488" bIns="44450">
                <a:spAutoFit/>
              </a:bodyPr>
              <a:lstStyle/>
              <a:p>
                <a:pPr marL="0" marR="0" lvl="0" indent="0" defTabSz="914400" eaLnBrk="1" fontAlgn="auto" latinLnBrk="0" hangingPunct="1">
                  <a:lnSpc>
                    <a:spcPct val="9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en-US" altLang="en-US" sz="2400" b="0" i="0" u="none" strike="noStrike" kern="0" cap="none" spc="0" normalizeH="0" baseline="0" noProof="0" dirty="0" smtClean="0">
                    <a:ln>
                      <a:noFill/>
                    </a:ln>
                    <a:solidFill>
                      <a:srgbClr val="000000"/>
                    </a:solidFill>
                    <a:effectLst/>
                    <a:uLnTx/>
                    <a:uFillTx/>
                    <a:cs typeface="+mn-cs"/>
                    <a:sym typeface="Wingdings" panose="05000000000000000000" pitchFamily="2" charset="2"/>
                  </a:rPr>
                  <a:t></a:t>
                </a:r>
                <a:r>
                  <a:rPr kumimoji="0" lang="en-US" altLang="en-US" sz="2400" b="1" i="0" u="none" strike="noStrike" kern="0" cap="none" spc="0" normalizeH="0" baseline="0" noProof="0" dirty="0" smtClean="0">
                    <a:ln>
                      <a:noFill/>
                    </a:ln>
                    <a:solidFill>
                      <a:srgbClr val="000000"/>
                    </a:solidFill>
                    <a:effectLst/>
                    <a:uLnTx/>
                    <a:uFillTx/>
                    <a:cs typeface="+mn-cs"/>
                  </a:rPr>
                  <a:t> Firm creates product to accommodate local demand.</a:t>
                </a:r>
              </a:p>
            </p:txBody>
          </p:sp>
        </p:grpSp>
        <p:grpSp>
          <p:nvGrpSpPr>
            <p:cNvPr id="10" name="Group 63"/>
            <p:cNvGrpSpPr>
              <a:grpSpLocks/>
            </p:cNvGrpSpPr>
            <p:nvPr/>
          </p:nvGrpSpPr>
          <p:grpSpPr bwMode="auto">
            <a:xfrm>
              <a:off x="6172200" y="1483946"/>
              <a:ext cx="2684463" cy="4330700"/>
              <a:chOff x="3888" y="920"/>
              <a:chExt cx="1691" cy="2728"/>
            </a:xfrm>
          </p:grpSpPr>
          <p:sp>
            <p:nvSpPr>
              <p:cNvPr id="21" name="Rectangle 18"/>
              <p:cNvSpPr>
                <a:spLocks noChangeArrowheads="1"/>
              </p:cNvSpPr>
              <p:nvPr/>
            </p:nvSpPr>
            <p:spPr bwMode="auto">
              <a:xfrm>
                <a:off x="4272" y="920"/>
                <a:ext cx="1255" cy="2680"/>
              </a:xfrm>
              <a:prstGeom prst="rect">
                <a:avLst/>
              </a:prstGeom>
              <a:solidFill>
                <a:srgbClr val="006B61"/>
              </a:solidFill>
              <a:ln w="12700">
                <a:solidFill>
                  <a:srgbClr val="006B6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pPr marL="0" marR="0" lvl="0" indent="0" algn="ctr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GB" sz="2400" b="1" i="0" u="none" strike="noStrike" kern="0" cap="none" spc="0" normalizeH="0" baseline="0" noProof="0" smtClean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cs typeface="+mn-cs"/>
                </a:endParaRPr>
              </a:p>
            </p:txBody>
          </p:sp>
          <p:sp>
            <p:nvSpPr>
              <p:cNvPr id="22" name="Rectangle 19"/>
              <p:cNvSpPr>
                <a:spLocks noChangeArrowheads="1"/>
              </p:cNvSpPr>
              <p:nvPr/>
            </p:nvSpPr>
            <p:spPr bwMode="auto">
              <a:xfrm>
                <a:off x="4320" y="962"/>
                <a:ext cx="1259" cy="2686"/>
              </a:xfrm>
              <a:prstGeom prst="rect">
                <a:avLst/>
              </a:prstGeom>
              <a:solidFill>
                <a:srgbClr val="FFFFFF"/>
              </a:solidFill>
              <a:ln w="12700">
                <a:solidFill>
                  <a:srgbClr val="006B6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pPr marL="0" marR="0" lvl="0" indent="0" algn="ctr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GB" sz="2400" b="1" i="0" u="none" strike="noStrike" kern="0" cap="none" spc="0" normalizeH="0" baseline="0" noProof="0" smtClean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cs typeface="+mn-cs"/>
                </a:endParaRPr>
              </a:p>
            </p:txBody>
          </p:sp>
          <p:sp>
            <p:nvSpPr>
              <p:cNvPr id="23" name="Rectangle 20"/>
              <p:cNvSpPr>
                <a:spLocks noChangeArrowheads="1"/>
              </p:cNvSpPr>
              <p:nvPr/>
            </p:nvSpPr>
            <p:spPr bwMode="auto">
              <a:xfrm>
                <a:off x="4368" y="1056"/>
                <a:ext cx="1200" cy="2540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lIns="90488" tIns="44450" rIns="90488" bIns="44450">
                <a:spAutoFit/>
              </a:bodyPr>
              <a:lstStyle/>
              <a:p>
                <a:pPr marL="0" marR="0" lvl="0" indent="0" defTabSz="914400" eaLnBrk="1" fontAlgn="auto" latinLnBrk="0" hangingPunct="1">
                  <a:lnSpc>
                    <a:spcPct val="9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en-US" altLang="en-US" sz="2400" b="0" i="0" u="none" strike="noStrike" kern="0" cap="none" spc="0" normalizeH="0" baseline="0" noProof="0" smtClean="0">
                    <a:ln>
                      <a:noFill/>
                    </a:ln>
                    <a:solidFill>
                      <a:srgbClr val="000000"/>
                    </a:solidFill>
                    <a:effectLst/>
                    <a:uLnTx/>
                    <a:uFillTx/>
                    <a:cs typeface="+mn-cs"/>
                    <a:sym typeface="Wingdings" panose="05000000000000000000" pitchFamily="2" charset="2"/>
                  </a:rPr>
                  <a:t></a:t>
                </a:r>
                <a:r>
                  <a:rPr kumimoji="0" lang="en-US" altLang="en-US" sz="2400" b="1" i="0" u="none" strike="noStrike" kern="0" cap="none" spc="0" normalizeH="0" baseline="0" noProof="0" smtClean="0">
                    <a:ln>
                      <a:noFill/>
                    </a:ln>
                    <a:solidFill>
                      <a:srgbClr val="000000"/>
                    </a:solidFill>
                    <a:effectLst/>
                    <a:uLnTx/>
                    <a:uFillTx/>
                    <a:cs typeface="+mn-cs"/>
                    <a:sym typeface="Wingdings" panose="05000000000000000000" pitchFamily="2" charset="2"/>
                  </a:rPr>
                  <a:t> </a:t>
                </a:r>
                <a:r>
                  <a:rPr kumimoji="0" lang="en-US" altLang="en-US" sz="2400" b="1" i="0" u="none" strike="noStrike" kern="0" cap="none" spc="0" normalizeH="0" baseline="0" noProof="0" smtClean="0">
                    <a:ln>
                      <a:noFill/>
                    </a:ln>
                    <a:solidFill>
                      <a:srgbClr val="000000"/>
                    </a:solidFill>
                    <a:effectLst/>
                    <a:uLnTx/>
                    <a:uFillTx/>
                    <a:cs typeface="+mn-cs"/>
                  </a:rPr>
                  <a:t>Firm establishes foreign subsidiary to establish presence in foreign country and possibly to reduce costs.</a:t>
                </a:r>
              </a:p>
            </p:txBody>
          </p:sp>
          <p:sp>
            <p:nvSpPr>
              <p:cNvPr id="24" name="Line 58"/>
              <p:cNvSpPr>
                <a:spLocks noChangeShapeType="1"/>
              </p:cNvSpPr>
              <p:nvPr/>
            </p:nvSpPr>
            <p:spPr bwMode="auto">
              <a:xfrm>
                <a:off x="3888" y="1344"/>
                <a:ext cx="384" cy="0"/>
              </a:xfrm>
              <a:prstGeom prst="line">
                <a:avLst/>
              </a:prstGeom>
              <a:noFill/>
              <a:ln w="57150">
                <a:solidFill>
                  <a:srgbClr val="000000"/>
                </a:solidFill>
                <a:round/>
                <a:headEnd/>
                <a:tailEnd type="triangle" w="med" len="med"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pPr marL="0" marR="0" lvl="0" indent="0" algn="ctr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GB" sz="2400" b="1" i="0" u="none" strike="noStrike" kern="0" cap="none" spc="0" normalizeH="0" baseline="0" noProof="0" smtClean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cs typeface="+mn-cs"/>
                </a:endParaRPr>
              </a:p>
            </p:txBody>
          </p:sp>
        </p:grpSp>
        <p:grpSp>
          <p:nvGrpSpPr>
            <p:cNvPr id="11" name="Group 64"/>
            <p:cNvGrpSpPr>
              <a:grpSpLocks/>
            </p:cNvGrpSpPr>
            <p:nvPr/>
          </p:nvGrpSpPr>
          <p:grpSpPr bwMode="auto">
            <a:xfrm>
              <a:off x="234950" y="3302000"/>
              <a:ext cx="6548438" cy="3175000"/>
              <a:chOff x="148" y="2080"/>
              <a:chExt cx="4125" cy="2000"/>
            </a:xfrm>
          </p:grpSpPr>
          <p:sp>
            <p:nvSpPr>
              <p:cNvPr id="12" name="Rectangle 25"/>
              <p:cNvSpPr>
                <a:spLocks noChangeArrowheads="1"/>
              </p:cNvSpPr>
              <p:nvPr/>
            </p:nvSpPr>
            <p:spPr bwMode="auto">
              <a:xfrm>
                <a:off x="148" y="2080"/>
                <a:ext cx="1647" cy="1664"/>
              </a:xfrm>
              <a:prstGeom prst="rect">
                <a:avLst/>
              </a:prstGeom>
              <a:solidFill>
                <a:srgbClr val="006B61"/>
              </a:solidFill>
              <a:ln w="12700">
                <a:solidFill>
                  <a:srgbClr val="006B6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pPr marL="0" marR="0" lvl="0" indent="0" algn="ctr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GB" sz="2400" b="1" i="0" u="none" strike="noStrike" kern="0" cap="none" spc="0" normalizeH="0" baseline="0" noProof="0" smtClean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cs typeface="+mn-cs"/>
                </a:endParaRPr>
              </a:p>
            </p:txBody>
          </p:sp>
          <p:sp>
            <p:nvSpPr>
              <p:cNvPr id="13" name="Rectangle 26"/>
              <p:cNvSpPr>
                <a:spLocks noChangeArrowheads="1"/>
              </p:cNvSpPr>
              <p:nvPr/>
            </p:nvSpPr>
            <p:spPr bwMode="auto">
              <a:xfrm>
                <a:off x="196" y="2128"/>
                <a:ext cx="1647" cy="1664"/>
              </a:xfrm>
              <a:prstGeom prst="rect">
                <a:avLst/>
              </a:prstGeom>
              <a:solidFill>
                <a:srgbClr val="FFFFFF"/>
              </a:solidFill>
              <a:ln w="12700">
                <a:solidFill>
                  <a:srgbClr val="006B6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pPr marL="0" marR="0" lvl="0" indent="0" algn="ctr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GB" sz="2400" b="1" i="0" u="none" strike="noStrike" kern="0" cap="none" spc="0" normalizeH="0" baseline="0" noProof="0" smtClean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cs typeface="+mn-cs"/>
                </a:endParaRPr>
              </a:p>
            </p:txBody>
          </p:sp>
          <p:sp>
            <p:nvSpPr>
              <p:cNvPr id="14" name="Rectangle 27"/>
              <p:cNvSpPr>
                <a:spLocks noChangeArrowheads="1"/>
              </p:cNvSpPr>
              <p:nvPr/>
            </p:nvSpPr>
            <p:spPr bwMode="auto">
              <a:xfrm>
                <a:off x="240" y="2208"/>
                <a:ext cx="1680" cy="1505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lIns="90488" tIns="44450" rIns="90488" bIns="44450">
                <a:spAutoFit/>
              </a:bodyPr>
              <a:lstStyle/>
              <a:p>
                <a:pPr marL="0" marR="0" lvl="0" indent="0" defTabSz="914400" eaLnBrk="1" fontAlgn="auto" latinLnBrk="0" hangingPunct="1">
                  <a:lnSpc>
                    <a:spcPct val="9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en-US" altLang="en-US" sz="2400" b="0" i="0" u="none" strike="noStrike" kern="0" cap="none" spc="0" normalizeH="0" baseline="0" noProof="0" dirty="0" smtClean="0">
                    <a:ln>
                      <a:noFill/>
                    </a:ln>
                    <a:solidFill>
                      <a:srgbClr val="000000"/>
                    </a:solidFill>
                    <a:effectLst/>
                    <a:uLnTx/>
                    <a:uFillTx/>
                    <a:cs typeface="+mn-cs"/>
                    <a:sym typeface="Wingdings" panose="05000000000000000000" pitchFamily="2" charset="2"/>
                  </a:rPr>
                  <a:t></a:t>
                </a:r>
                <a:r>
                  <a:rPr kumimoji="0" lang="en-US" altLang="en-US" sz="2400" b="1" i="0" u="none" strike="noStrike" kern="0" cap="none" spc="0" normalizeH="0" baseline="0" noProof="0" dirty="0" smtClean="0">
                    <a:ln>
                      <a:noFill/>
                    </a:ln>
                    <a:solidFill>
                      <a:srgbClr val="000000"/>
                    </a:solidFill>
                    <a:effectLst/>
                    <a:uLnTx/>
                    <a:uFillTx/>
                    <a:cs typeface="+mn-cs"/>
                    <a:sym typeface="Wingdings" panose="05000000000000000000" pitchFamily="2" charset="2"/>
                  </a:rPr>
                  <a:t>a. </a:t>
                </a:r>
                <a:r>
                  <a:rPr kumimoji="0" lang="en-US" altLang="en-US" sz="2400" b="1" i="0" u="none" strike="noStrike" kern="0" cap="none" spc="0" normalizeH="0" baseline="0" noProof="0" dirty="0" smtClean="0">
                    <a:ln>
                      <a:noFill/>
                    </a:ln>
                    <a:solidFill>
                      <a:srgbClr val="000000"/>
                    </a:solidFill>
                    <a:effectLst/>
                    <a:uLnTx/>
                    <a:uFillTx/>
                    <a:cs typeface="+mn-cs"/>
                  </a:rPr>
                  <a:t>Firm differentiates product from competitors and/or expands product line in foreign country.</a:t>
                </a:r>
              </a:p>
            </p:txBody>
          </p:sp>
          <p:sp>
            <p:nvSpPr>
              <p:cNvPr id="15" name="Rectangle 32"/>
              <p:cNvSpPr>
                <a:spLocks noChangeArrowheads="1"/>
              </p:cNvSpPr>
              <p:nvPr/>
            </p:nvSpPr>
            <p:spPr bwMode="auto">
              <a:xfrm>
                <a:off x="2220" y="2385"/>
                <a:ext cx="1620" cy="1647"/>
              </a:xfrm>
              <a:prstGeom prst="rect">
                <a:avLst/>
              </a:prstGeom>
              <a:solidFill>
                <a:srgbClr val="006B61"/>
              </a:solidFill>
              <a:ln w="12700">
                <a:solidFill>
                  <a:srgbClr val="006B6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pPr marL="0" marR="0" lvl="0" indent="0" algn="ctr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GB" sz="2400" b="1" i="0" u="none" strike="noStrike" kern="0" cap="none" spc="0" normalizeH="0" baseline="0" noProof="0" smtClean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cs typeface="+mn-cs"/>
                </a:endParaRPr>
              </a:p>
            </p:txBody>
          </p:sp>
          <p:sp>
            <p:nvSpPr>
              <p:cNvPr id="16" name="Rectangle 33"/>
              <p:cNvSpPr>
                <a:spLocks noChangeArrowheads="1"/>
              </p:cNvSpPr>
              <p:nvPr/>
            </p:nvSpPr>
            <p:spPr bwMode="auto">
              <a:xfrm>
                <a:off x="2260" y="2438"/>
                <a:ext cx="1628" cy="1642"/>
              </a:xfrm>
              <a:prstGeom prst="rect">
                <a:avLst/>
              </a:prstGeom>
              <a:solidFill>
                <a:srgbClr val="FFFFFF"/>
              </a:solidFill>
              <a:ln w="12700">
                <a:solidFill>
                  <a:srgbClr val="006B6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pPr marL="0" marR="0" lvl="0" indent="0" algn="ctr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GB" sz="2400" b="1" i="0" u="none" strike="noStrike" kern="0" cap="none" spc="0" normalizeH="0" baseline="0" noProof="0" smtClean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cs typeface="+mn-cs"/>
                </a:endParaRPr>
              </a:p>
            </p:txBody>
          </p:sp>
          <p:sp>
            <p:nvSpPr>
              <p:cNvPr id="17" name="Rectangle 34"/>
              <p:cNvSpPr>
                <a:spLocks noChangeArrowheads="1"/>
              </p:cNvSpPr>
              <p:nvPr/>
            </p:nvSpPr>
            <p:spPr bwMode="auto">
              <a:xfrm>
                <a:off x="2304" y="2496"/>
                <a:ext cx="1536" cy="1505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lIns="90488" tIns="44450" rIns="90488" bIns="44450">
                <a:spAutoFit/>
              </a:bodyPr>
              <a:lstStyle/>
              <a:p>
                <a:pPr marL="0" marR="0" lvl="0" indent="0" defTabSz="914400" eaLnBrk="1" fontAlgn="auto" latinLnBrk="0" hangingPunct="1">
                  <a:lnSpc>
                    <a:spcPct val="9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en-US" altLang="en-US" sz="2400" b="0" i="0" u="none" strike="noStrike" kern="0" cap="none" spc="0" normalizeH="0" baseline="0" noProof="0" smtClean="0">
                    <a:ln>
                      <a:noFill/>
                    </a:ln>
                    <a:solidFill>
                      <a:srgbClr val="000000"/>
                    </a:solidFill>
                    <a:effectLst/>
                    <a:uLnTx/>
                    <a:uFillTx/>
                    <a:cs typeface="+mn-cs"/>
                    <a:sym typeface="Wingdings" panose="05000000000000000000" pitchFamily="2" charset="2"/>
                  </a:rPr>
                  <a:t></a:t>
                </a:r>
                <a:r>
                  <a:rPr kumimoji="0" lang="en-US" altLang="en-US" sz="2400" b="1" i="0" u="none" strike="noStrike" kern="0" cap="none" spc="0" normalizeH="0" baseline="0" noProof="0" smtClean="0">
                    <a:ln>
                      <a:noFill/>
                    </a:ln>
                    <a:solidFill>
                      <a:srgbClr val="000000"/>
                    </a:solidFill>
                    <a:effectLst/>
                    <a:uLnTx/>
                    <a:uFillTx/>
                    <a:cs typeface="+mn-cs"/>
                    <a:sym typeface="Wingdings" panose="05000000000000000000" pitchFamily="2" charset="2"/>
                  </a:rPr>
                  <a:t>b. </a:t>
                </a:r>
                <a:r>
                  <a:rPr kumimoji="0" lang="en-US" altLang="en-US" sz="2400" b="1" i="0" u="none" strike="noStrike" kern="0" cap="none" spc="0" normalizeH="0" baseline="0" noProof="0" smtClean="0">
                    <a:ln>
                      <a:noFill/>
                    </a:ln>
                    <a:solidFill>
                      <a:srgbClr val="000000"/>
                    </a:solidFill>
                    <a:effectLst/>
                    <a:uLnTx/>
                    <a:uFillTx/>
                    <a:cs typeface="+mn-cs"/>
                  </a:rPr>
                  <a:t>Firm’s foreign business declines as its competitive advantages are eliminated.</a:t>
                </a:r>
              </a:p>
            </p:txBody>
          </p:sp>
          <p:sp>
            <p:nvSpPr>
              <p:cNvPr id="18" name="Rectangle 39"/>
              <p:cNvSpPr>
                <a:spLocks noChangeArrowheads="1"/>
              </p:cNvSpPr>
              <p:nvPr/>
            </p:nvSpPr>
            <p:spPr bwMode="auto">
              <a:xfrm>
                <a:off x="3888" y="2256"/>
                <a:ext cx="385" cy="286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lIns="90488" tIns="44450" rIns="90488" bIns="44450">
                <a:spAutoFit/>
              </a:bodyPr>
              <a:lstStyle/>
              <a:p>
                <a:pPr marL="0" marR="0" lvl="0" indent="0" algn="ctr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en-US" altLang="en-US" sz="2400" b="1" i="0" u="none" strike="noStrike" kern="0" cap="none" spc="0" normalizeH="0" baseline="0" noProof="0" smtClean="0">
                    <a:ln>
                      <a:noFill/>
                    </a:ln>
                    <a:solidFill>
                      <a:srgbClr val="000000"/>
                    </a:solidFill>
                    <a:effectLst/>
                    <a:uLnTx/>
                    <a:uFillTx/>
                    <a:cs typeface="+mn-cs"/>
                  </a:rPr>
                  <a:t>or</a:t>
                </a:r>
              </a:p>
            </p:txBody>
          </p:sp>
          <p:sp>
            <p:nvSpPr>
              <p:cNvPr id="19" name="Line 59"/>
              <p:cNvSpPr>
                <a:spLocks noChangeShapeType="1"/>
              </p:cNvSpPr>
              <p:nvPr/>
            </p:nvSpPr>
            <p:spPr bwMode="auto">
              <a:xfrm flipH="1">
                <a:off x="1872" y="2256"/>
                <a:ext cx="2400" cy="0"/>
              </a:xfrm>
              <a:prstGeom prst="line">
                <a:avLst/>
              </a:prstGeom>
              <a:noFill/>
              <a:ln w="57150">
                <a:solidFill>
                  <a:srgbClr val="000000"/>
                </a:solidFill>
                <a:round/>
                <a:headEnd/>
                <a:tailEnd type="triangle" w="med" len="med"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pPr marL="0" marR="0" lvl="0" indent="0" algn="ctr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GB" sz="2400" b="1" i="0" u="none" strike="noStrike" kern="0" cap="none" spc="0" normalizeH="0" baseline="0" noProof="0" smtClean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cs typeface="+mn-cs"/>
                </a:endParaRPr>
              </a:p>
            </p:txBody>
          </p:sp>
          <p:sp>
            <p:nvSpPr>
              <p:cNvPr id="20" name="Line 60"/>
              <p:cNvSpPr>
                <a:spLocks noChangeShapeType="1"/>
              </p:cNvSpPr>
              <p:nvPr/>
            </p:nvSpPr>
            <p:spPr bwMode="auto">
              <a:xfrm flipH="1">
                <a:off x="3888" y="2592"/>
                <a:ext cx="384" cy="0"/>
              </a:xfrm>
              <a:prstGeom prst="line">
                <a:avLst/>
              </a:prstGeom>
              <a:noFill/>
              <a:ln w="57150">
                <a:solidFill>
                  <a:srgbClr val="000000"/>
                </a:solidFill>
                <a:round/>
                <a:headEnd/>
                <a:tailEnd type="triangle" w="med" len="med"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pPr marL="0" marR="0" lvl="0" indent="0" algn="ctr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GB" sz="2400" b="1" i="0" u="none" strike="noStrike" kern="0" cap="none" spc="0" normalizeH="0" baseline="0" noProof="0" smtClean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cs typeface="+mn-cs"/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4098183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2800" dirty="0" smtClean="0"/>
              <a:t>International Business Methods</a:t>
            </a:r>
            <a:br>
              <a:rPr lang="en-GB" sz="2800" dirty="0" smtClean="0"/>
            </a:br>
            <a:r>
              <a:rPr lang="en-GB" sz="2800" dirty="0" smtClean="0">
                <a:solidFill>
                  <a:srgbClr val="FF0000"/>
                </a:solidFill>
              </a:rPr>
              <a:t>(Madura &amp; Fox 2011)</a:t>
            </a:r>
            <a:endParaRPr lang="en-GB" sz="2800" dirty="0">
              <a:solidFill>
                <a:srgbClr val="FF000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altLang="en-US" sz="2800" dirty="0" smtClean="0"/>
              <a:t>There </a:t>
            </a:r>
            <a:r>
              <a:rPr lang="en-US" altLang="en-US" sz="2800" dirty="0"/>
              <a:t>are several methods by which firms can conduct international business</a:t>
            </a:r>
            <a:r>
              <a:rPr lang="en-US" altLang="en-US" sz="2800" dirty="0" smtClean="0"/>
              <a:t>.</a:t>
            </a:r>
          </a:p>
          <a:p>
            <a:pPr marL="0" indent="0">
              <a:buNone/>
            </a:pPr>
            <a:endParaRPr lang="en-US" altLang="en-US" sz="2800" dirty="0" smtClean="0">
              <a:solidFill>
                <a:srgbClr val="CC0000"/>
              </a:solidFill>
            </a:endParaRPr>
          </a:p>
          <a:p>
            <a:pPr marL="0" indent="0">
              <a:buNone/>
            </a:pPr>
            <a:r>
              <a:rPr lang="en-US" altLang="en-US" sz="2800" dirty="0" smtClean="0">
                <a:solidFill>
                  <a:srgbClr val="CC0000"/>
                </a:solidFill>
              </a:rPr>
              <a:t>International </a:t>
            </a:r>
            <a:r>
              <a:rPr lang="en-US" altLang="en-US" sz="2800" dirty="0">
                <a:solidFill>
                  <a:srgbClr val="CC0000"/>
                </a:solidFill>
              </a:rPr>
              <a:t>trade</a:t>
            </a:r>
            <a:r>
              <a:rPr lang="en-US" altLang="en-US" sz="2800" dirty="0"/>
              <a:t> is a relatively conservative approach involving exporting and/or importing.</a:t>
            </a:r>
          </a:p>
          <a:p>
            <a:pPr lvl="1"/>
            <a:r>
              <a:rPr lang="en-US" altLang="en-US" dirty="0"/>
              <a:t>The internet facilitates international trade by enabling firms to advertise and manage orders through their websites.</a:t>
            </a:r>
          </a:p>
          <a:p>
            <a:pPr marL="0" indent="0">
              <a:buNone/>
            </a:pPr>
            <a:endParaRPr lang="en-GB" sz="2800" dirty="0">
              <a:solidFill>
                <a:schemeClr val="bg1"/>
              </a:solidFill>
            </a:endParaRP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09/10/2022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11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7135360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b="1" dirty="0" smtClean="0"/>
              <a:t>International Business Methods </a:t>
            </a:r>
            <a:br>
              <a:rPr lang="en-GB" sz="3200" b="1" dirty="0" smtClean="0"/>
            </a:br>
            <a:r>
              <a:rPr lang="en-GB" sz="3200" b="1" dirty="0" smtClean="0">
                <a:solidFill>
                  <a:srgbClr val="FF0000"/>
                </a:solidFill>
              </a:rPr>
              <a:t>(Madura &amp; Fox 2011)</a:t>
            </a:r>
            <a:endParaRPr lang="en-GB" sz="3200" b="1" dirty="0">
              <a:solidFill>
                <a:srgbClr val="FF000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133055"/>
          </a:xfrm>
        </p:spPr>
        <p:txBody>
          <a:bodyPr/>
          <a:lstStyle/>
          <a:p>
            <a:r>
              <a:rPr lang="en-US" altLang="en-US" dirty="0" smtClean="0">
                <a:solidFill>
                  <a:srgbClr val="CC0000"/>
                </a:solidFill>
              </a:rPr>
              <a:t>Licensing</a:t>
            </a:r>
            <a:r>
              <a:rPr lang="en-US" altLang="en-US" dirty="0" smtClean="0"/>
              <a:t> </a:t>
            </a:r>
            <a:r>
              <a:rPr lang="en-US" altLang="en-US" dirty="0"/>
              <a:t>allows a firm to provide its technology in exchange for fees or some other benefits.</a:t>
            </a:r>
          </a:p>
          <a:p>
            <a:r>
              <a:rPr lang="en-US" altLang="en-US" dirty="0">
                <a:solidFill>
                  <a:srgbClr val="CC0000"/>
                </a:solidFill>
              </a:rPr>
              <a:t>Franchising </a:t>
            </a:r>
            <a:r>
              <a:rPr lang="en-US" altLang="en-US" dirty="0"/>
              <a:t>obligates a firm to provide a specialized sales or service strategy, support assistance, and possibly an initial investment in the franchise in exchange for periodic fees.</a:t>
            </a:r>
          </a:p>
          <a:p>
            <a:pPr marL="0" indent="0">
              <a:buNone/>
            </a:pP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09/10/2022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7456965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b="1" dirty="0">
                <a:solidFill>
                  <a:prstClr val="black"/>
                </a:solidFill>
              </a:rPr>
              <a:t>International Business Methods </a:t>
            </a:r>
            <a:br>
              <a:rPr lang="en-GB" sz="3200" b="1" dirty="0">
                <a:solidFill>
                  <a:prstClr val="black"/>
                </a:solidFill>
              </a:rPr>
            </a:br>
            <a:r>
              <a:rPr lang="en-GB" sz="3200" b="1" dirty="0">
                <a:solidFill>
                  <a:srgbClr val="FF0000"/>
                </a:solidFill>
              </a:rPr>
              <a:t>(Madura &amp; Fox 2011)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33826" y="1417638"/>
            <a:ext cx="8229600" cy="3989039"/>
          </a:xfrm>
        </p:spPr>
        <p:txBody>
          <a:bodyPr/>
          <a:lstStyle/>
          <a:p>
            <a:r>
              <a:rPr lang="en-US" altLang="en-US" dirty="0" smtClean="0"/>
              <a:t>Firms </a:t>
            </a:r>
            <a:r>
              <a:rPr lang="en-US" altLang="en-US" dirty="0"/>
              <a:t>may also penetrate foreign markets by engaging in a </a:t>
            </a:r>
            <a:r>
              <a:rPr lang="en-US" altLang="en-US" dirty="0">
                <a:solidFill>
                  <a:srgbClr val="CC0000"/>
                </a:solidFill>
              </a:rPr>
              <a:t>joint venture</a:t>
            </a:r>
            <a:r>
              <a:rPr lang="en-US" altLang="en-US" dirty="0"/>
              <a:t> (joint ownership and operation) with firms that reside in those markets.</a:t>
            </a:r>
          </a:p>
          <a:p>
            <a:r>
              <a:rPr lang="en-US" altLang="en-US" dirty="0">
                <a:solidFill>
                  <a:srgbClr val="CC0000"/>
                </a:solidFill>
              </a:rPr>
              <a:t>Acquisitions of existing operations</a:t>
            </a:r>
            <a:r>
              <a:rPr lang="en-US" altLang="en-US" dirty="0"/>
              <a:t> in foreign countries allow firms to quickly gain control over foreign operations as well as a share of the foreign market.</a:t>
            </a:r>
          </a:p>
          <a:p>
            <a:pPr marL="0" indent="0">
              <a:buNone/>
            </a:pP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09/10/2022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0388040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b="1" dirty="0">
                <a:solidFill>
                  <a:prstClr val="black"/>
                </a:solidFill>
              </a:rPr>
              <a:t>International Business Methods </a:t>
            </a:r>
            <a:br>
              <a:rPr lang="en-GB" sz="3200" b="1" dirty="0">
                <a:solidFill>
                  <a:prstClr val="black"/>
                </a:solidFill>
              </a:rPr>
            </a:br>
            <a:r>
              <a:rPr lang="en-GB" sz="3200" b="1" dirty="0">
                <a:solidFill>
                  <a:srgbClr val="FF0000"/>
                </a:solidFill>
              </a:rPr>
              <a:t>(Madura &amp; Fox 2011)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0825" y="1600200"/>
            <a:ext cx="8713663" cy="4277072"/>
          </a:xfrm>
        </p:spPr>
        <p:txBody>
          <a:bodyPr/>
          <a:lstStyle/>
          <a:p>
            <a:r>
              <a:rPr lang="en-US" altLang="en-US" dirty="0" smtClean="0"/>
              <a:t>Firms </a:t>
            </a:r>
            <a:r>
              <a:rPr lang="en-US" altLang="en-US" dirty="0"/>
              <a:t>can also penetrate foreign markets by </a:t>
            </a:r>
            <a:r>
              <a:rPr lang="en-US" altLang="en-US" dirty="0">
                <a:solidFill>
                  <a:srgbClr val="CC0000"/>
                </a:solidFill>
              </a:rPr>
              <a:t>establishing new foreign subsidiaries</a:t>
            </a:r>
            <a:r>
              <a:rPr lang="en-US" altLang="en-US" dirty="0"/>
              <a:t>.</a:t>
            </a:r>
          </a:p>
          <a:p>
            <a:r>
              <a:rPr lang="en-US" altLang="en-US" dirty="0"/>
              <a:t>In general, any method of conducting business that requires a direct investment in foreign operations is referred to as a </a:t>
            </a:r>
            <a:r>
              <a:rPr lang="en-US" altLang="en-US" dirty="0">
                <a:solidFill>
                  <a:srgbClr val="CC0000"/>
                </a:solidFill>
              </a:rPr>
              <a:t>direct foreign investment (DFI)</a:t>
            </a:r>
            <a:r>
              <a:rPr lang="en-US" altLang="en-US" dirty="0"/>
              <a:t>.</a:t>
            </a:r>
          </a:p>
          <a:p>
            <a:r>
              <a:rPr lang="en-US" altLang="en-US" sz="2800" dirty="0"/>
              <a:t>The optimal international business method may depend on the characteristics of </a:t>
            </a:r>
            <a:r>
              <a:rPr lang="en-US" altLang="en-US" sz="2800" dirty="0" smtClean="0"/>
              <a:t>the  </a:t>
            </a:r>
            <a:r>
              <a:rPr lang="en-US" altLang="en-US" sz="2800" b="1" dirty="0"/>
              <a:t>MNC</a:t>
            </a:r>
            <a:r>
              <a:rPr lang="en-US" altLang="en-US" dirty="0"/>
              <a:t>.</a:t>
            </a:r>
            <a:endParaRPr lang="en-US" altLang="en-US" sz="3600" dirty="0"/>
          </a:p>
          <a:p>
            <a:pPr marL="0" indent="0">
              <a:buNone/>
            </a:pP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09/10/2022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7210125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03288"/>
          </a:xfrm>
        </p:spPr>
        <p:txBody>
          <a:bodyPr/>
          <a:lstStyle/>
          <a:p>
            <a:r>
              <a:rPr lang="en-GB" sz="2400" b="1" dirty="0" smtClean="0"/>
              <a:t>Degree of International Business by MNC </a:t>
            </a:r>
            <a:br>
              <a:rPr lang="en-GB" sz="2400" b="1" dirty="0" smtClean="0"/>
            </a:br>
            <a:r>
              <a:rPr lang="en-GB" sz="2400" dirty="0" smtClean="0">
                <a:solidFill>
                  <a:srgbClr val="FF0000"/>
                </a:solidFill>
              </a:rPr>
              <a:t>(Madura &amp; Fox 2011)</a:t>
            </a:r>
            <a:endParaRPr lang="en-GB" sz="2400" dirty="0">
              <a:solidFill>
                <a:srgbClr val="FF000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>
                <a:solidFill>
                  <a:schemeClr val="bg1"/>
                </a:solidFill>
              </a:rPr>
              <a:t>1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09/10/2022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15</a:t>
            </a:fld>
            <a:endParaRPr lang="en-GB" altLang="en-US"/>
          </a:p>
        </p:txBody>
      </p:sp>
      <p:graphicFrame>
        <p:nvGraphicFramePr>
          <p:cNvPr id="6" name="Object 8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693574767"/>
              </p:ext>
            </p:extLst>
          </p:nvPr>
        </p:nvGraphicFramePr>
        <p:xfrm>
          <a:off x="791580" y="1280770"/>
          <a:ext cx="7560840" cy="48672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73" name="Worksheet" r:id="rId3" imgW="4219891" imgH="2724391" progId="Excel.Sheet.8">
                  <p:embed/>
                </p:oleObj>
              </mc:Choice>
              <mc:Fallback>
                <p:oleObj name="Worksheet" r:id="rId3" imgW="4219891" imgH="2724391" progId="Excel.Sheet.8">
                  <p:embed/>
                  <p:pic>
                    <p:nvPicPr>
                      <p:cNvPr id="72712" name="Object 8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791580" y="1280770"/>
                        <a:ext cx="7560840" cy="486727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27765257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b="1" dirty="0" smtClean="0"/>
              <a:t>International Opportunities </a:t>
            </a:r>
            <a:br>
              <a:rPr lang="en-GB" sz="3200" b="1" dirty="0" smtClean="0"/>
            </a:br>
            <a:r>
              <a:rPr lang="en-GB" sz="2400" dirty="0" smtClean="0">
                <a:solidFill>
                  <a:srgbClr val="FF0000"/>
                </a:solidFill>
              </a:rPr>
              <a:t>(Madura &amp; Fox 2011)</a:t>
            </a:r>
            <a:endParaRPr lang="en-GB" sz="2400" dirty="0">
              <a:solidFill>
                <a:srgbClr val="FF000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altLang="en-US" sz="2800" dirty="0" smtClean="0">
                <a:solidFill>
                  <a:srgbClr val="FF0000"/>
                </a:solidFill>
              </a:rPr>
              <a:t>Investment </a:t>
            </a:r>
            <a:r>
              <a:rPr lang="en-US" altLang="en-US" sz="2800" dirty="0">
                <a:solidFill>
                  <a:srgbClr val="FF0000"/>
                </a:solidFill>
              </a:rPr>
              <a:t>opportunities </a:t>
            </a:r>
            <a:r>
              <a:rPr lang="en-US" altLang="en-US" sz="2800" dirty="0"/>
              <a:t>- The marginal return on projects for an MNC is above that of a purely domestic firm because of the expanded opportunity set of possible projects from which to select.</a:t>
            </a:r>
          </a:p>
          <a:p>
            <a:r>
              <a:rPr lang="en-US" altLang="en-US" sz="2800" dirty="0">
                <a:solidFill>
                  <a:srgbClr val="FF0000"/>
                </a:solidFill>
              </a:rPr>
              <a:t>Financing opportunities </a:t>
            </a:r>
            <a:r>
              <a:rPr lang="en-US" altLang="en-US" sz="2800" dirty="0"/>
              <a:t>- An MNC is also able to obtain capital funding at a lower cost due to its larger opportunity set of funding sources around the world.</a:t>
            </a:r>
          </a:p>
          <a:p>
            <a:pPr marL="0" indent="0">
              <a:buNone/>
            </a:pP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09/10/2022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7981941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84007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en-US" altLang="en-US" sz="2400" b="1" dirty="0"/>
              <a:t>Cost-benefit Evaluation for </a:t>
            </a:r>
            <a:br>
              <a:rPr lang="en-US" altLang="en-US" sz="2400" b="1" dirty="0"/>
            </a:br>
            <a:r>
              <a:rPr lang="en-US" altLang="en-US" sz="2400" b="1" dirty="0"/>
              <a:t>Purely Domestic Firms versus </a:t>
            </a:r>
            <a:r>
              <a:rPr lang="en-US" altLang="en-US" sz="2400" b="1" dirty="0" smtClean="0"/>
              <a:t>MNCs</a:t>
            </a:r>
            <a:br>
              <a:rPr lang="en-US" altLang="en-US" sz="2400" b="1" dirty="0" smtClean="0"/>
            </a:br>
            <a:r>
              <a:rPr lang="en-US" altLang="en-US" sz="2400" b="1" dirty="0" smtClean="0">
                <a:solidFill>
                  <a:srgbClr val="FF0000"/>
                </a:solidFill>
              </a:rPr>
              <a:t>(Madura &amp; Fox 2011)</a:t>
            </a:r>
            <a:endParaRPr lang="en-US" altLang="en-US" sz="2400" b="1" dirty="0">
              <a:solidFill>
                <a:srgbClr val="FF000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>
                <a:solidFill>
                  <a:schemeClr val="bg1"/>
                </a:solidFill>
              </a:rPr>
              <a:t>1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09/10/2022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17</a:t>
            </a:fld>
            <a:endParaRPr lang="en-GB" altLang="en-US"/>
          </a:p>
        </p:txBody>
      </p:sp>
      <p:grpSp>
        <p:nvGrpSpPr>
          <p:cNvPr id="7" name="Group 6"/>
          <p:cNvGrpSpPr/>
          <p:nvPr/>
        </p:nvGrpSpPr>
        <p:grpSpPr>
          <a:xfrm>
            <a:off x="250825" y="1417638"/>
            <a:ext cx="8713663" cy="4099595"/>
            <a:chOff x="0" y="1905000"/>
            <a:chExt cx="8788400" cy="4676775"/>
          </a:xfrm>
        </p:grpSpPr>
        <p:grpSp>
          <p:nvGrpSpPr>
            <p:cNvPr id="8" name="Group 1120"/>
            <p:cNvGrpSpPr>
              <a:grpSpLocks/>
            </p:cNvGrpSpPr>
            <p:nvPr/>
          </p:nvGrpSpPr>
          <p:grpSpPr bwMode="auto">
            <a:xfrm>
              <a:off x="0" y="1905000"/>
              <a:ext cx="8788400" cy="4676775"/>
              <a:chOff x="0" y="1200"/>
              <a:chExt cx="5536" cy="2946"/>
            </a:xfrm>
          </p:grpSpPr>
          <p:sp>
            <p:nvSpPr>
              <p:cNvPr id="16" name="Rectangle 1049"/>
              <p:cNvSpPr>
                <a:spLocks noChangeArrowheads="1"/>
              </p:cNvSpPr>
              <p:nvPr/>
            </p:nvSpPr>
            <p:spPr bwMode="auto">
              <a:xfrm>
                <a:off x="960" y="1200"/>
                <a:ext cx="4464" cy="2496"/>
              </a:xfrm>
              <a:prstGeom prst="rect">
                <a:avLst/>
              </a:prstGeom>
              <a:solidFill>
                <a:srgbClr val="FFFFFF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pPr marL="0" marR="0" lvl="0" indent="0" algn="ctr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altLang="en-US" sz="2400" b="1" i="0" u="none" strike="noStrike" kern="0" cap="none" spc="0" normalizeH="0" baseline="0" noProof="0" smtClean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cs typeface="+mn-cs"/>
                </a:endParaRPr>
              </a:p>
            </p:txBody>
          </p:sp>
          <p:sp>
            <p:nvSpPr>
              <p:cNvPr id="17" name="Rectangle 1031"/>
              <p:cNvSpPr>
                <a:spLocks noChangeArrowheads="1"/>
              </p:cNvSpPr>
              <p:nvPr/>
            </p:nvSpPr>
            <p:spPr bwMode="auto">
              <a:xfrm>
                <a:off x="0" y="1715"/>
                <a:ext cx="928" cy="575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lIns="90488" tIns="44450" rIns="90488" bIns="44450">
                <a:spAutoFit/>
              </a:bodyPr>
              <a:lstStyle/>
              <a:p>
                <a:pPr marL="0" marR="0" lvl="0" indent="0" algn="r" defTabSz="914400" eaLnBrk="1" fontAlgn="auto" latinLnBrk="0" hangingPunct="1">
                  <a:lnSpc>
                    <a:spcPct val="9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en-US" altLang="en-US" sz="2000" b="1" i="0" u="none" strike="noStrike" kern="0" cap="none" spc="0" normalizeH="0" baseline="0" noProof="0" dirty="0" smtClean="0">
                    <a:ln>
                      <a:noFill/>
                    </a:ln>
                    <a:solidFill>
                      <a:srgbClr val="000000"/>
                    </a:solidFill>
                    <a:effectLst/>
                    <a:uLnTx/>
                    <a:uFillTx/>
                    <a:cs typeface="+mn-cs"/>
                  </a:rPr>
                  <a:t>Marginal Return on Projects</a:t>
                </a:r>
              </a:p>
            </p:txBody>
          </p:sp>
          <p:sp>
            <p:nvSpPr>
              <p:cNvPr id="18" name="Rectangle 1034"/>
              <p:cNvSpPr>
                <a:spLocks noChangeArrowheads="1"/>
              </p:cNvSpPr>
              <p:nvPr/>
            </p:nvSpPr>
            <p:spPr bwMode="auto">
              <a:xfrm>
                <a:off x="4560" y="2320"/>
                <a:ext cx="976" cy="575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lIns="90488" tIns="44450" rIns="90488" bIns="44450">
                <a:spAutoFit/>
              </a:bodyPr>
              <a:lstStyle/>
              <a:p>
                <a:pPr marL="0" marR="0" lvl="0" indent="0" defTabSz="914400" eaLnBrk="1" fontAlgn="auto" latinLnBrk="0" hangingPunct="1">
                  <a:lnSpc>
                    <a:spcPct val="9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en-US" altLang="en-US" sz="2000" b="1" i="0" u="none" strike="noStrike" kern="0" cap="none" spc="0" normalizeH="0" baseline="0" noProof="0" smtClean="0">
                    <a:ln>
                      <a:noFill/>
                    </a:ln>
                    <a:solidFill>
                      <a:srgbClr val="000000"/>
                    </a:solidFill>
                    <a:effectLst/>
                    <a:uLnTx/>
                    <a:uFillTx/>
                    <a:cs typeface="+mn-cs"/>
                  </a:rPr>
                  <a:t>Purely Domestic Firm</a:t>
                </a:r>
              </a:p>
            </p:txBody>
          </p:sp>
          <p:sp>
            <p:nvSpPr>
              <p:cNvPr id="19" name="Rectangle 1035"/>
              <p:cNvSpPr>
                <a:spLocks noChangeArrowheads="1"/>
              </p:cNvSpPr>
              <p:nvPr/>
            </p:nvSpPr>
            <p:spPr bwMode="auto">
              <a:xfrm>
                <a:off x="4560" y="2032"/>
                <a:ext cx="479" cy="248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90488" tIns="44450" rIns="90488" bIns="44450">
                <a:spAutoFit/>
              </a:bodyPr>
              <a:lstStyle/>
              <a:p>
                <a:pPr marL="0" marR="0" lvl="0" indent="0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en-US" altLang="en-US" sz="2000" b="1" i="0" u="none" strike="noStrike" kern="0" cap="none" spc="0" normalizeH="0" baseline="0" noProof="0" smtClean="0">
                    <a:ln>
                      <a:noFill/>
                    </a:ln>
                    <a:solidFill>
                      <a:srgbClr val="000000"/>
                    </a:solidFill>
                    <a:effectLst/>
                    <a:uLnTx/>
                    <a:uFillTx/>
                    <a:cs typeface="+mn-cs"/>
                  </a:rPr>
                  <a:t>MNC</a:t>
                </a:r>
              </a:p>
            </p:txBody>
          </p:sp>
          <p:sp>
            <p:nvSpPr>
              <p:cNvPr id="20" name="Rectangle 1047"/>
              <p:cNvSpPr>
                <a:spLocks noChangeArrowheads="1"/>
              </p:cNvSpPr>
              <p:nvPr/>
            </p:nvSpPr>
            <p:spPr bwMode="auto">
              <a:xfrm>
                <a:off x="4416" y="3744"/>
                <a:ext cx="1003" cy="402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90488" tIns="44450" rIns="90488" bIns="44450">
                <a:spAutoFit/>
              </a:bodyPr>
              <a:lstStyle/>
              <a:p>
                <a:pPr marL="0" marR="0" lvl="0" indent="0" algn="r" defTabSz="914400" eaLnBrk="1" fontAlgn="auto" latinLnBrk="0" hangingPunct="1">
                  <a:lnSpc>
                    <a:spcPct val="9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en-US" altLang="en-US" sz="2000" b="1" i="0" u="none" strike="noStrike" kern="0" cap="none" spc="0" normalizeH="0" baseline="0" noProof="0" smtClean="0">
                    <a:ln>
                      <a:noFill/>
                    </a:ln>
                    <a:solidFill>
                      <a:srgbClr val="000000"/>
                    </a:solidFill>
                    <a:effectLst/>
                    <a:uLnTx/>
                    <a:uFillTx/>
                    <a:cs typeface="+mn-cs"/>
                  </a:rPr>
                  <a:t>Asset Level</a:t>
                </a:r>
              </a:p>
              <a:p>
                <a:pPr marL="0" marR="0" lvl="0" indent="0" algn="r" defTabSz="914400" eaLnBrk="1" fontAlgn="auto" latinLnBrk="0" hangingPunct="1">
                  <a:lnSpc>
                    <a:spcPct val="9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en-US" altLang="en-US" sz="2000" b="1" i="0" u="none" strike="noStrike" kern="0" cap="none" spc="0" normalizeH="0" baseline="0" noProof="0" smtClean="0">
                    <a:ln>
                      <a:noFill/>
                    </a:ln>
                    <a:solidFill>
                      <a:srgbClr val="000000"/>
                    </a:solidFill>
                    <a:effectLst/>
                    <a:uLnTx/>
                    <a:uFillTx/>
                    <a:cs typeface="+mn-cs"/>
                  </a:rPr>
                  <a:t>of Firm</a:t>
                </a:r>
              </a:p>
            </p:txBody>
          </p:sp>
          <p:sp>
            <p:nvSpPr>
              <p:cNvPr id="21" name="Line 1050"/>
              <p:cNvSpPr>
                <a:spLocks noChangeShapeType="1"/>
              </p:cNvSpPr>
              <p:nvPr/>
            </p:nvSpPr>
            <p:spPr bwMode="auto">
              <a:xfrm>
                <a:off x="960" y="1200"/>
                <a:ext cx="0" cy="2496"/>
              </a:xfrm>
              <a:prstGeom prst="line">
                <a:avLst/>
              </a:prstGeom>
              <a:noFill/>
              <a:ln w="9525">
                <a:solidFill>
                  <a:srgbClr val="000000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pPr marL="0" marR="0" lvl="0" indent="0" algn="ctr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GB" sz="2400" b="1" i="0" u="none" strike="noStrike" kern="0" cap="none" spc="0" normalizeH="0" baseline="0" noProof="0" smtClean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cs typeface="+mn-cs"/>
                </a:endParaRPr>
              </a:p>
            </p:txBody>
          </p:sp>
          <p:sp>
            <p:nvSpPr>
              <p:cNvPr id="22" name="Line 1051"/>
              <p:cNvSpPr>
                <a:spLocks noChangeShapeType="1"/>
              </p:cNvSpPr>
              <p:nvPr/>
            </p:nvSpPr>
            <p:spPr bwMode="auto">
              <a:xfrm>
                <a:off x="960" y="3696"/>
                <a:ext cx="4464" cy="0"/>
              </a:xfrm>
              <a:prstGeom prst="line">
                <a:avLst/>
              </a:prstGeom>
              <a:noFill/>
              <a:ln w="9525">
                <a:solidFill>
                  <a:srgbClr val="000000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pPr marL="0" marR="0" lvl="0" indent="0" algn="ctr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GB" sz="2400" b="1" i="0" u="none" strike="noStrike" kern="0" cap="none" spc="0" normalizeH="0" baseline="0" noProof="0" smtClean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cs typeface="+mn-cs"/>
                </a:endParaRPr>
              </a:p>
            </p:txBody>
          </p:sp>
          <p:grpSp>
            <p:nvGrpSpPr>
              <p:cNvPr id="23" name="Group 1061"/>
              <p:cNvGrpSpPr>
                <a:grpSpLocks/>
              </p:cNvGrpSpPr>
              <p:nvPr/>
            </p:nvGrpSpPr>
            <p:grpSpPr bwMode="auto">
              <a:xfrm>
                <a:off x="960" y="1824"/>
                <a:ext cx="480" cy="48"/>
                <a:chOff x="960" y="1824"/>
                <a:chExt cx="480" cy="48"/>
              </a:xfrm>
            </p:grpSpPr>
            <p:sp>
              <p:nvSpPr>
                <p:cNvPr id="66" name="Line 1059"/>
                <p:cNvSpPr>
                  <a:spLocks noChangeShapeType="1"/>
                </p:cNvSpPr>
                <p:nvPr/>
              </p:nvSpPr>
              <p:spPr bwMode="auto">
                <a:xfrm>
                  <a:off x="960" y="1824"/>
                  <a:ext cx="480" cy="0"/>
                </a:xfrm>
                <a:prstGeom prst="line">
                  <a:avLst/>
                </a:prstGeom>
                <a:noFill/>
                <a:ln w="9525">
                  <a:solidFill>
                    <a:srgbClr val="000000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pPr marL="0" marR="0" lvl="0" indent="0" algn="ctr" defTabSz="91440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en-GB" sz="2400" b="1" i="0" u="none" strike="noStrike" kern="0" cap="none" spc="0" normalizeH="0" baseline="0" noProof="0" smtClean="0">
                    <a:ln>
                      <a:noFill/>
                    </a:ln>
                    <a:solidFill>
                      <a:srgbClr val="000000"/>
                    </a:solidFill>
                    <a:effectLst/>
                    <a:uLnTx/>
                    <a:uFillTx/>
                    <a:cs typeface="+mn-cs"/>
                  </a:endParaRPr>
                </a:p>
              </p:txBody>
            </p:sp>
            <p:sp>
              <p:nvSpPr>
                <p:cNvPr id="67" name="Line 1060"/>
                <p:cNvSpPr>
                  <a:spLocks noChangeShapeType="1"/>
                </p:cNvSpPr>
                <p:nvPr/>
              </p:nvSpPr>
              <p:spPr bwMode="auto">
                <a:xfrm>
                  <a:off x="1440" y="1824"/>
                  <a:ext cx="0" cy="48"/>
                </a:xfrm>
                <a:prstGeom prst="line">
                  <a:avLst/>
                </a:prstGeom>
                <a:noFill/>
                <a:ln w="9525">
                  <a:solidFill>
                    <a:srgbClr val="000000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pPr marL="0" marR="0" lvl="0" indent="0" algn="ctr" defTabSz="91440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en-GB" sz="2400" b="1" i="0" u="none" strike="noStrike" kern="0" cap="none" spc="0" normalizeH="0" baseline="0" noProof="0" smtClean="0">
                    <a:ln>
                      <a:noFill/>
                    </a:ln>
                    <a:solidFill>
                      <a:srgbClr val="000000"/>
                    </a:solidFill>
                    <a:effectLst/>
                    <a:uLnTx/>
                    <a:uFillTx/>
                    <a:cs typeface="+mn-cs"/>
                  </a:endParaRPr>
                </a:p>
              </p:txBody>
            </p:sp>
          </p:grpSp>
          <p:grpSp>
            <p:nvGrpSpPr>
              <p:cNvPr id="24" name="Group 1062"/>
              <p:cNvGrpSpPr>
                <a:grpSpLocks/>
              </p:cNvGrpSpPr>
              <p:nvPr/>
            </p:nvGrpSpPr>
            <p:grpSpPr bwMode="auto">
              <a:xfrm>
                <a:off x="1440" y="1872"/>
                <a:ext cx="480" cy="48"/>
                <a:chOff x="960" y="1824"/>
                <a:chExt cx="480" cy="48"/>
              </a:xfrm>
            </p:grpSpPr>
            <p:sp>
              <p:nvSpPr>
                <p:cNvPr id="64" name="Line 1063"/>
                <p:cNvSpPr>
                  <a:spLocks noChangeShapeType="1"/>
                </p:cNvSpPr>
                <p:nvPr/>
              </p:nvSpPr>
              <p:spPr bwMode="auto">
                <a:xfrm>
                  <a:off x="960" y="1824"/>
                  <a:ext cx="480" cy="0"/>
                </a:xfrm>
                <a:prstGeom prst="line">
                  <a:avLst/>
                </a:prstGeom>
                <a:noFill/>
                <a:ln w="9525">
                  <a:solidFill>
                    <a:srgbClr val="000000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pPr marL="0" marR="0" lvl="0" indent="0" algn="ctr" defTabSz="91440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en-GB" sz="2400" b="1" i="0" u="none" strike="noStrike" kern="0" cap="none" spc="0" normalizeH="0" baseline="0" noProof="0" smtClean="0">
                    <a:ln>
                      <a:noFill/>
                    </a:ln>
                    <a:solidFill>
                      <a:srgbClr val="000000"/>
                    </a:solidFill>
                    <a:effectLst/>
                    <a:uLnTx/>
                    <a:uFillTx/>
                    <a:cs typeface="+mn-cs"/>
                  </a:endParaRPr>
                </a:p>
              </p:txBody>
            </p:sp>
            <p:sp>
              <p:nvSpPr>
                <p:cNvPr id="65" name="Line 1064"/>
                <p:cNvSpPr>
                  <a:spLocks noChangeShapeType="1"/>
                </p:cNvSpPr>
                <p:nvPr/>
              </p:nvSpPr>
              <p:spPr bwMode="auto">
                <a:xfrm>
                  <a:off x="1440" y="1824"/>
                  <a:ext cx="0" cy="48"/>
                </a:xfrm>
                <a:prstGeom prst="line">
                  <a:avLst/>
                </a:prstGeom>
                <a:noFill/>
                <a:ln w="9525">
                  <a:solidFill>
                    <a:srgbClr val="000000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pPr marL="0" marR="0" lvl="0" indent="0" algn="ctr" defTabSz="91440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en-GB" sz="2400" b="1" i="0" u="none" strike="noStrike" kern="0" cap="none" spc="0" normalizeH="0" baseline="0" noProof="0" smtClean="0">
                    <a:ln>
                      <a:noFill/>
                    </a:ln>
                    <a:solidFill>
                      <a:srgbClr val="000000"/>
                    </a:solidFill>
                    <a:effectLst/>
                    <a:uLnTx/>
                    <a:uFillTx/>
                    <a:cs typeface="+mn-cs"/>
                  </a:endParaRPr>
                </a:p>
              </p:txBody>
            </p:sp>
          </p:grpSp>
          <p:grpSp>
            <p:nvGrpSpPr>
              <p:cNvPr id="25" name="Group 1065"/>
              <p:cNvGrpSpPr>
                <a:grpSpLocks/>
              </p:cNvGrpSpPr>
              <p:nvPr/>
            </p:nvGrpSpPr>
            <p:grpSpPr bwMode="auto">
              <a:xfrm>
                <a:off x="1920" y="1920"/>
                <a:ext cx="480" cy="48"/>
                <a:chOff x="960" y="1824"/>
                <a:chExt cx="480" cy="48"/>
              </a:xfrm>
            </p:grpSpPr>
            <p:sp>
              <p:nvSpPr>
                <p:cNvPr id="62" name="Line 1066"/>
                <p:cNvSpPr>
                  <a:spLocks noChangeShapeType="1"/>
                </p:cNvSpPr>
                <p:nvPr/>
              </p:nvSpPr>
              <p:spPr bwMode="auto">
                <a:xfrm>
                  <a:off x="960" y="1824"/>
                  <a:ext cx="480" cy="0"/>
                </a:xfrm>
                <a:prstGeom prst="line">
                  <a:avLst/>
                </a:prstGeom>
                <a:noFill/>
                <a:ln w="9525">
                  <a:solidFill>
                    <a:srgbClr val="000000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pPr marL="0" marR="0" lvl="0" indent="0" algn="ctr" defTabSz="91440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en-GB" sz="2400" b="1" i="0" u="none" strike="noStrike" kern="0" cap="none" spc="0" normalizeH="0" baseline="0" noProof="0" smtClean="0">
                    <a:ln>
                      <a:noFill/>
                    </a:ln>
                    <a:solidFill>
                      <a:srgbClr val="000000"/>
                    </a:solidFill>
                    <a:effectLst/>
                    <a:uLnTx/>
                    <a:uFillTx/>
                    <a:cs typeface="+mn-cs"/>
                  </a:endParaRPr>
                </a:p>
              </p:txBody>
            </p:sp>
            <p:sp>
              <p:nvSpPr>
                <p:cNvPr id="63" name="Line 1067"/>
                <p:cNvSpPr>
                  <a:spLocks noChangeShapeType="1"/>
                </p:cNvSpPr>
                <p:nvPr/>
              </p:nvSpPr>
              <p:spPr bwMode="auto">
                <a:xfrm>
                  <a:off x="1440" y="1824"/>
                  <a:ext cx="0" cy="48"/>
                </a:xfrm>
                <a:prstGeom prst="line">
                  <a:avLst/>
                </a:prstGeom>
                <a:noFill/>
                <a:ln w="9525">
                  <a:solidFill>
                    <a:srgbClr val="000000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pPr marL="0" marR="0" lvl="0" indent="0" algn="ctr" defTabSz="91440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en-GB" sz="2400" b="1" i="0" u="none" strike="noStrike" kern="0" cap="none" spc="0" normalizeH="0" baseline="0" noProof="0" smtClean="0">
                    <a:ln>
                      <a:noFill/>
                    </a:ln>
                    <a:solidFill>
                      <a:srgbClr val="000000"/>
                    </a:solidFill>
                    <a:effectLst/>
                    <a:uLnTx/>
                    <a:uFillTx/>
                    <a:cs typeface="+mn-cs"/>
                  </a:endParaRPr>
                </a:p>
              </p:txBody>
            </p:sp>
          </p:grpSp>
          <p:grpSp>
            <p:nvGrpSpPr>
              <p:cNvPr id="26" name="Group 1068"/>
              <p:cNvGrpSpPr>
                <a:grpSpLocks/>
              </p:cNvGrpSpPr>
              <p:nvPr/>
            </p:nvGrpSpPr>
            <p:grpSpPr bwMode="auto">
              <a:xfrm>
                <a:off x="2400" y="1968"/>
                <a:ext cx="480" cy="48"/>
                <a:chOff x="960" y="1824"/>
                <a:chExt cx="480" cy="48"/>
              </a:xfrm>
            </p:grpSpPr>
            <p:sp>
              <p:nvSpPr>
                <p:cNvPr id="60" name="Line 1069"/>
                <p:cNvSpPr>
                  <a:spLocks noChangeShapeType="1"/>
                </p:cNvSpPr>
                <p:nvPr/>
              </p:nvSpPr>
              <p:spPr bwMode="auto">
                <a:xfrm>
                  <a:off x="960" y="1824"/>
                  <a:ext cx="480" cy="0"/>
                </a:xfrm>
                <a:prstGeom prst="line">
                  <a:avLst/>
                </a:prstGeom>
                <a:noFill/>
                <a:ln w="9525">
                  <a:solidFill>
                    <a:srgbClr val="000000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pPr marL="0" marR="0" lvl="0" indent="0" algn="ctr" defTabSz="91440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en-GB" sz="2400" b="1" i="0" u="none" strike="noStrike" kern="0" cap="none" spc="0" normalizeH="0" baseline="0" noProof="0" smtClean="0">
                    <a:ln>
                      <a:noFill/>
                    </a:ln>
                    <a:solidFill>
                      <a:srgbClr val="000000"/>
                    </a:solidFill>
                    <a:effectLst/>
                    <a:uLnTx/>
                    <a:uFillTx/>
                    <a:cs typeface="+mn-cs"/>
                  </a:endParaRPr>
                </a:p>
              </p:txBody>
            </p:sp>
            <p:sp>
              <p:nvSpPr>
                <p:cNvPr id="61" name="Line 1070"/>
                <p:cNvSpPr>
                  <a:spLocks noChangeShapeType="1"/>
                </p:cNvSpPr>
                <p:nvPr/>
              </p:nvSpPr>
              <p:spPr bwMode="auto">
                <a:xfrm>
                  <a:off x="1440" y="1824"/>
                  <a:ext cx="0" cy="48"/>
                </a:xfrm>
                <a:prstGeom prst="line">
                  <a:avLst/>
                </a:prstGeom>
                <a:noFill/>
                <a:ln w="9525">
                  <a:solidFill>
                    <a:srgbClr val="000000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pPr marL="0" marR="0" lvl="0" indent="0" algn="ctr" defTabSz="91440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en-GB" sz="2400" b="1" i="0" u="none" strike="noStrike" kern="0" cap="none" spc="0" normalizeH="0" baseline="0" noProof="0" smtClean="0">
                    <a:ln>
                      <a:noFill/>
                    </a:ln>
                    <a:solidFill>
                      <a:srgbClr val="000000"/>
                    </a:solidFill>
                    <a:effectLst/>
                    <a:uLnTx/>
                    <a:uFillTx/>
                    <a:cs typeface="+mn-cs"/>
                  </a:endParaRPr>
                </a:p>
              </p:txBody>
            </p:sp>
          </p:grpSp>
          <p:grpSp>
            <p:nvGrpSpPr>
              <p:cNvPr id="27" name="Group 1071"/>
              <p:cNvGrpSpPr>
                <a:grpSpLocks/>
              </p:cNvGrpSpPr>
              <p:nvPr/>
            </p:nvGrpSpPr>
            <p:grpSpPr bwMode="auto">
              <a:xfrm>
                <a:off x="2880" y="2016"/>
                <a:ext cx="480" cy="48"/>
                <a:chOff x="960" y="1824"/>
                <a:chExt cx="480" cy="48"/>
              </a:xfrm>
            </p:grpSpPr>
            <p:sp>
              <p:nvSpPr>
                <p:cNvPr id="58" name="Line 1072"/>
                <p:cNvSpPr>
                  <a:spLocks noChangeShapeType="1"/>
                </p:cNvSpPr>
                <p:nvPr/>
              </p:nvSpPr>
              <p:spPr bwMode="auto">
                <a:xfrm>
                  <a:off x="960" y="1824"/>
                  <a:ext cx="480" cy="0"/>
                </a:xfrm>
                <a:prstGeom prst="line">
                  <a:avLst/>
                </a:prstGeom>
                <a:noFill/>
                <a:ln w="9525">
                  <a:solidFill>
                    <a:srgbClr val="000000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pPr marL="0" marR="0" lvl="0" indent="0" algn="ctr" defTabSz="91440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en-GB" sz="2400" b="1" i="0" u="none" strike="noStrike" kern="0" cap="none" spc="0" normalizeH="0" baseline="0" noProof="0" smtClean="0">
                    <a:ln>
                      <a:noFill/>
                    </a:ln>
                    <a:solidFill>
                      <a:srgbClr val="000000"/>
                    </a:solidFill>
                    <a:effectLst/>
                    <a:uLnTx/>
                    <a:uFillTx/>
                    <a:cs typeface="+mn-cs"/>
                  </a:endParaRPr>
                </a:p>
              </p:txBody>
            </p:sp>
            <p:sp>
              <p:nvSpPr>
                <p:cNvPr id="59" name="Line 1073"/>
                <p:cNvSpPr>
                  <a:spLocks noChangeShapeType="1"/>
                </p:cNvSpPr>
                <p:nvPr/>
              </p:nvSpPr>
              <p:spPr bwMode="auto">
                <a:xfrm>
                  <a:off x="1440" y="1824"/>
                  <a:ext cx="0" cy="48"/>
                </a:xfrm>
                <a:prstGeom prst="line">
                  <a:avLst/>
                </a:prstGeom>
                <a:noFill/>
                <a:ln w="9525">
                  <a:solidFill>
                    <a:srgbClr val="000000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pPr marL="0" marR="0" lvl="0" indent="0" algn="ctr" defTabSz="91440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en-GB" sz="2400" b="1" i="0" u="none" strike="noStrike" kern="0" cap="none" spc="0" normalizeH="0" baseline="0" noProof="0" smtClean="0">
                    <a:ln>
                      <a:noFill/>
                    </a:ln>
                    <a:solidFill>
                      <a:srgbClr val="000000"/>
                    </a:solidFill>
                    <a:effectLst/>
                    <a:uLnTx/>
                    <a:uFillTx/>
                    <a:cs typeface="+mn-cs"/>
                  </a:endParaRPr>
                </a:p>
              </p:txBody>
            </p:sp>
          </p:grpSp>
          <p:grpSp>
            <p:nvGrpSpPr>
              <p:cNvPr id="28" name="Group 1074"/>
              <p:cNvGrpSpPr>
                <a:grpSpLocks/>
              </p:cNvGrpSpPr>
              <p:nvPr/>
            </p:nvGrpSpPr>
            <p:grpSpPr bwMode="auto">
              <a:xfrm>
                <a:off x="3360" y="2064"/>
                <a:ext cx="480" cy="48"/>
                <a:chOff x="960" y="1824"/>
                <a:chExt cx="480" cy="48"/>
              </a:xfrm>
            </p:grpSpPr>
            <p:sp>
              <p:nvSpPr>
                <p:cNvPr id="56" name="Line 1075"/>
                <p:cNvSpPr>
                  <a:spLocks noChangeShapeType="1"/>
                </p:cNvSpPr>
                <p:nvPr/>
              </p:nvSpPr>
              <p:spPr bwMode="auto">
                <a:xfrm>
                  <a:off x="960" y="1824"/>
                  <a:ext cx="480" cy="0"/>
                </a:xfrm>
                <a:prstGeom prst="line">
                  <a:avLst/>
                </a:prstGeom>
                <a:noFill/>
                <a:ln w="9525">
                  <a:solidFill>
                    <a:srgbClr val="000000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pPr marL="0" marR="0" lvl="0" indent="0" algn="ctr" defTabSz="91440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en-GB" sz="2400" b="1" i="0" u="none" strike="noStrike" kern="0" cap="none" spc="0" normalizeH="0" baseline="0" noProof="0" smtClean="0">
                    <a:ln>
                      <a:noFill/>
                    </a:ln>
                    <a:solidFill>
                      <a:srgbClr val="000000"/>
                    </a:solidFill>
                    <a:effectLst/>
                    <a:uLnTx/>
                    <a:uFillTx/>
                    <a:cs typeface="+mn-cs"/>
                  </a:endParaRPr>
                </a:p>
              </p:txBody>
            </p:sp>
            <p:sp>
              <p:nvSpPr>
                <p:cNvPr id="57" name="Line 1076"/>
                <p:cNvSpPr>
                  <a:spLocks noChangeShapeType="1"/>
                </p:cNvSpPr>
                <p:nvPr/>
              </p:nvSpPr>
              <p:spPr bwMode="auto">
                <a:xfrm>
                  <a:off x="1440" y="1824"/>
                  <a:ext cx="0" cy="48"/>
                </a:xfrm>
                <a:prstGeom prst="line">
                  <a:avLst/>
                </a:prstGeom>
                <a:noFill/>
                <a:ln w="9525">
                  <a:solidFill>
                    <a:srgbClr val="000000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pPr marL="0" marR="0" lvl="0" indent="0" algn="ctr" defTabSz="91440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en-GB" sz="2400" b="1" i="0" u="none" strike="noStrike" kern="0" cap="none" spc="0" normalizeH="0" baseline="0" noProof="0" smtClean="0">
                    <a:ln>
                      <a:noFill/>
                    </a:ln>
                    <a:solidFill>
                      <a:srgbClr val="000000"/>
                    </a:solidFill>
                    <a:effectLst/>
                    <a:uLnTx/>
                    <a:uFillTx/>
                    <a:cs typeface="+mn-cs"/>
                  </a:endParaRPr>
                </a:p>
              </p:txBody>
            </p:sp>
          </p:grpSp>
          <p:grpSp>
            <p:nvGrpSpPr>
              <p:cNvPr id="29" name="Group 1077"/>
              <p:cNvGrpSpPr>
                <a:grpSpLocks/>
              </p:cNvGrpSpPr>
              <p:nvPr/>
            </p:nvGrpSpPr>
            <p:grpSpPr bwMode="auto">
              <a:xfrm>
                <a:off x="3840" y="2112"/>
                <a:ext cx="480" cy="48"/>
                <a:chOff x="960" y="1824"/>
                <a:chExt cx="480" cy="48"/>
              </a:xfrm>
            </p:grpSpPr>
            <p:sp>
              <p:nvSpPr>
                <p:cNvPr id="54" name="Line 1078"/>
                <p:cNvSpPr>
                  <a:spLocks noChangeShapeType="1"/>
                </p:cNvSpPr>
                <p:nvPr/>
              </p:nvSpPr>
              <p:spPr bwMode="auto">
                <a:xfrm>
                  <a:off x="960" y="1824"/>
                  <a:ext cx="480" cy="0"/>
                </a:xfrm>
                <a:prstGeom prst="line">
                  <a:avLst/>
                </a:prstGeom>
                <a:noFill/>
                <a:ln w="9525">
                  <a:solidFill>
                    <a:srgbClr val="000000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pPr marL="0" marR="0" lvl="0" indent="0" algn="ctr" defTabSz="91440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en-GB" sz="2400" b="1" i="0" u="none" strike="noStrike" kern="0" cap="none" spc="0" normalizeH="0" baseline="0" noProof="0" smtClean="0">
                    <a:ln>
                      <a:noFill/>
                    </a:ln>
                    <a:solidFill>
                      <a:srgbClr val="000000"/>
                    </a:solidFill>
                    <a:effectLst/>
                    <a:uLnTx/>
                    <a:uFillTx/>
                    <a:cs typeface="+mn-cs"/>
                  </a:endParaRPr>
                </a:p>
              </p:txBody>
            </p:sp>
            <p:sp>
              <p:nvSpPr>
                <p:cNvPr id="55" name="Line 1079"/>
                <p:cNvSpPr>
                  <a:spLocks noChangeShapeType="1"/>
                </p:cNvSpPr>
                <p:nvPr/>
              </p:nvSpPr>
              <p:spPr bwMode="auto">
                <a:xfrm>
                  <a:off x="1440" y="1824"/>
                  <a:ext cx="0" cy="48"/>
                </a:xfrm>
                <a:prstGeom prst="line">
                  <a:avLst/>
                </a:prstGeom>
                <a:noFill/>
                <a:ln w="9525">
                  <a:solidFill>
                    <a:srgbClr val="000000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pPr marL="0" marR="0" lvl="0" indent="0" algn="ctr" defTabSz="91440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en-GB" sz="2400" b="1" i="0" u="none" strike="noStrike" kern="0" cap="none" spc="0" normalizeH="0" baseline="0" noProof="0" smtClean="0">
                    <a:ln>
                      <a:noFill/>
                    </a:ln>
                    <a:solidFill>
                      <a:srgbClr val="000000"/>
                    </a:solidFill>
                    <a:effectLst/>
                    <a:uLnTx/>
                    <a:uFillTx/>
                    <a:cs typeface="+mn-cs"/>
                  </a:endParaRPr>
                </a:p>
              </p:txBody>
            </p:sp>
          </p:grpSp>
          <p:grpSp>
            <p:nvGrpSpPr>
              <p:cNvPr id="30" name="Group 1080"/>
              <p:cNvGrpSpPr>
                <a:grpSpLocks/>
              </p:cNvGrpSpPr>
              <p:nvPr/>
            </p:nvGrpSpPr>
            <p:grpSpPr bwMode="auto">
              <a:xfrm>
                <a:off x="960" y="2208"/>
                <a:ext cx="480" cy="48"/>
                <a:chOff x="960" y="1824"/>
                <a:chExt cx="480" cy="48"/>
              </a:xfrm>
            </p:grpSpPr>
            <p:sp>
              <p:nvSpPr>
                <p:cNvPr id="52" name="Line 1081"/>
                <p:cNvSpPr>
                  <a:spLocks noChangeShapeType="1"/>
                </p:cNvSpPr>
                <p:nvPr/>
              </p:nvSpPr>
              <p:spPr bwMode="auto">
                <a:xfrm>
                  <a:off x="960" y="1824"/>
                  <a:ext cx="480" cy="0"/>
                </a:xfrm>
                <a:prstGeom prst="line">
                  <a:avLst/>
                </a:prstGeom>
                <a:noFill/>
                <a:ln w="9525">
                  <a:solidFill>
                    <a:srgbClr val="000000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pPr marL="0" marR="0" lvl="0" indent="0" algn="ctr" defTabSz="91440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en-GB" sz="2400" b="1" i="0" u="none" strike="noStrike" kern="0" cap="none" spc="0" normalizeH="0" baseline="0" noProof="0" smtClean="0">
                    <a:ln>
                      <a:noFill/>
                    </a:ln>
                    <a:solidFill>
                      <a:srgbClr val="000000"/>
                    </a:solidFill>
                    <a:effectLst/>
                    <a:uLnTx/>
                    <a:uFillTx/>
                    <a:cs typeface="+mn-cs"/>
                  </a:endParaRPr>
                </a:p>
              </p:txBody>
            </p:sp>
            <p:sp>
              <p:nvSpPr>
                <p:cNvPr id="53" name="Line 1082"/>
                <p:cNvSpPr>
                  <a:spLocks noChangeShapeType="1"/>
                </p:cNvSpPr>
                <p:nvPr/>
              </p:nvSpPr>
              <p:spPr bwMode="auto">
                <a:xfrm>
                  <a:off x="1440" y="1824"/>
                  <a:ext cx="0" cy="48"/>
                </a:xfrm>
                <a:prstGeom prst="line">
                  <a:avLst/>
                </a:prstGeom>
                <a:noFill/>
                <a:ln w="9525">
                  <a:solidFill>
                    <a:srgbClr val="000000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pPr marL="0" marR="0" lvl="0" indent="0" algn="ctr" defTabSz="91440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en-GB" sz="2400" b="1" i="0" u="none" strike="noStrike" kern="0" cap="none" spc="0" normalizeH="0" baseline="0" noProof="0" smtClean="0">
                    <a:ln>
                      <a:noFill/>
                    </a:ln>
                    <a:solidFill>
                      <a:srgbClr val="000000"/>
                    </a:solidFill>
                    <a:effectLst/>
                    <a:uLnTx/>
                    <a:uFillTx/>
                    <a:cs typeface="+mn-cs"/>
                  </a:endParaRPr>
                </a:p>
              </p:txBody>
            </p:sp>
          </p:grpSp>
          <p:grpSp>
            <p:nvGrpSpPr>
              <p:cNvPr id="31" name="Group 1083"/>
              <p:cNvGrpSpPr>
                <a:grpSpLocks/>
              </p:cNvGrpSpPr>
              <p:nvPr/>
            </p:nvGrpSpPr>
            <p:grpSpPr bwMode="auto">
              <a:xfrm>
                <a:off x="1440" y="2256"/>
                <a:ext cx="480" cy="48"/>
                <a:chOff x="960" y="1824"/>
                <a:chExt cx="480" cy="48"/>
              </a:xfrm>
            </p:grpSpPr>
            <p:sp>
              <p:nvSpPr>
                <p:cNvPr id="50" name="Line 1084"/>
                <p:cNvSpPr>
                  <a:spLocks noChangeShapeType="1"/>
                </p:cNvSpPr>
                <p:nvPr/>
              </p:nvSpPr>
              <p:spPr bwMode="auto">
                <a:xfrm>
                  <a:off x="960" y="1824"/>
                  <a:ext cx="480" cy="0"/>
                </a:xfrm>
                <a:prstGeom prst="line">
                  <a:avLst/>
                </a:prstGeom>
                <a:noFill/>
                <a:ln w="9525">
                  <a:solidFill>
                    <a:srgbClr val="000000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pPr marL="0" marR="0" lvl="0" indent="0" algn="ctr" defTabSz="91440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en-GB" sz="2400" b="1" i="0" u="none" strike="noStrike" kern="0" cap="none" spc="0" normalizeH="0" baseline="0" noProof="0" smtClean="0">
                    <a:ln>
                      <a:noFill/>
                    </a:ln>
                    <a:solidFill>
                      <a:srgbClr val="000000"/>
                    </a:solidFill>
                    <a:effectLst/>
                    <a:uLnTx/>
                    <a:uFillTx/>
                    <a:cs typeface="+mn-cs"/>
                  </a:endParaRPr>
                </a:p>
              </p:txBody>
            </p:sp>
            <p:sp>
              <p:nvSpPr>
                <p:cNvPr id="51" name="Line 1085"/>
                <p:cNvSpPr>
                  <a:spLocks noChangeShapeType="1"/>
                </p:cNvSpPr>
                <p:nvPr/>
              </p:nvSpPr>
              <p:spPr bwMode="auto">
                <a:xfrm>
                  <a:off x="1440" y="1824"/>
                  <a:ext cx="0" cy="48"/>
                </a:xfrm>
                <a:prstGeom prst="line">
                  <a:avLst/>
                </a:prstGeom>
                <a:noFill/>
                <a:ln w="9525">
                  <a:solidFill>
                    <a:srgbClr val="000000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pPr marL="0" marR="0" lvl="0" indent="0" algn="ctr" defTabSz="91440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en-GB" sz="2400" b="1" i="0" u="none" strike="noStrike" kern="0" cap="none" spc="0" normalizeH="0" baseline="0" noProof="0" smtClean="0">
                    <a:ln>
                      <a:noFill/>
                    </a:ln>
                    <a:solidFill>
                      <a:srgbClr val="000000"/>
                    </a:solidFill>
                    <a:effectLst/>
                    <a:uLnTx/>
                    <a:uFillTx/>
                    <a:cs typeface="+mn-cs"/>
                  </a:endParaRPr>
                </a:p>
              </p:txBody>
            </p:sp>
          </p:grpSp>
          <p:grpSp>
            <p:nvGrpSpPr>
              <p:cNvPr id="32" name="Group 1086"/>
              <p:cNvGrpSpPr>
                <a:grpSpLocks/>
              </p:cNvGrpSpPr>
              <p:nvPr/>
            </p:nvGrpSpPr>
            <p:grpSpPr bwMode="auto">
              <a:xfrm>
                <a:off x="1920" y="2304"/>
                <a:ext cx="480" cy="48"/>
                <a:chOff x="960" y="1824"/>
                <a:chExt cx="480" cy="48"/>
              </a:xfrm>
            </p:grpSpPr>
            <p:sp>
              <p:nvSpPr>
                <p:cNvPr id="48" name="Line 1087"/>
                <p:cNvSpPr>
                  <a:spLocks noChangeShapeType="1"/>
                </p:cNvSpPr>
                <p:nvPr/>
              </p:nvSpPr>
              <p:spPr bwMode="auto">
                <a:xfrm>
                  <a:off x="960" y="1824"/>
                  <a:ext cx="480" cy="0"/>
                </a:xfrm>
                <a:prstGeom prst="line">
                  <a:avLst/>
                </a:prstGeom>
                <a:noFill/>
                <a:ln w="9525">
                  <a:solidFill>
                    <a:srgbClr val="000000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pPr marL="0" marR="0" lvl="0" indent="0" algn="ctr" defTabSz="91440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en-GB" sz="2400" b="1" i="0" u="none" strike="noStrike" kern="0" cap="none" spc="0" normalizeH="0" baseline="0" noProof="0" smtClean="0">
                    <a:ln>
                      <a:noFill/>
                    </a:ln>
                    <a:solidFill>
                      <a:srgbClr val="000000"/>
                    </a:solidFill>
                    <a:effectLst/>
                    <a:uLnTx/>
                    <a:uFillTx/>
                    <a:cs typeface="+mn-cs"/>
                  </a:endParaRPr>
                </a:p>
              </p:txBody>
            </p:sp>
            <p:sp>
              <p:nvSpPr>
                <p:cNvPr id="49" name="Line 1088"/>
                <p:cNvSpPr>
                  <a:spLocks noChangeShapeType="1"/>
                </p:cNvSpPr>
                <p:nvPr/>
              </p:nvSpPr>
              <p:spPr bwMode="auto">
                <a:xfrm>
                  <a:off x="1440" y="1824"/>
                  <a:ext cx="0" cy="48"/>
                </a:xfrm>
                <a:prstGeom prst="line">
                  <a:avLst/>
                </a:prstGeom>
                <a:noFill/>
                <a:ln w="9525">
                  <a:solidFill>
                    <a:srgbClr val="000000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pPr marL="0" marR="0" lvl="0" indent="0" algn="ctr" defTabSz="91440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en-GB" sz="2400" b="1" i="0" u="none" strike="noStrike" kern="0" cap="none" spc="0" normalizeH="0" baseline="0" noProof="0" smtClean="0">
                    <a:ln>
                      <a:noFill/>
                    </a:ln>
                    <a:solidFill>
                      <a:srgbClr val="000000"/>
                    </a:solidFill>
                    <a:effectLst/>
                    <a:uLnTx/>
                    <a:uFillTx/>
                    <a:cs typeface="+mn-cs"/>
                  </a:endParaRPr>
                </a:p>
              </p:txBody>
            </p:sp>
          </p:grpSp>
          <p:grpSp>
            <p:nvGrpSpPr>
              <p:cNvPr id="33" name="Group 1089"/>
              <p:cNvGrpSpPr>
                <a:grpSpLocks/>
              </p:cNvGrpSpPr>
              <p:nvPr/>
            </p:nvGrpSpPr>
            <p:grpSpPr bwMode="auto">
              <a:xfrm>
                <a:off x="2400" y="2352"/>
                <a:ext cx="480" cy="48"/>
                <a:chOff x="960" y="1824"/>
                <a:chExt cx="480" cy="48"/>
              </a:xfrm>
            </p:grpSpPr>
            <p:sp>
              <p:nvSpPr>
                <p:cNvPr id="46" name="Line 1090"/>
                <p:cNvSpPr>
                  <a:spLocks noChangeShapeType="1"/>
                </p:cNvSpPr>
                <p:nvPr/>
              </p:nvSpPr>
              <p:spPr bwMode="auto">
                <a:xfrm>
                  <a:off x="960" y="1824"/>
                  <a:ext cx="480" cy="0"/>
                </a:xfrm>
                <a:prstGeom prst="line">
                  <a:avLst/>
                </a:prstGeom>
                <a:noFill/>
                <a:ln w="9525">
                  <a:solidFill>
                    <a:srgbClr val="000000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pPr marL="0" marR="0" lvl="0" indent="0" algn="ctr" defTabSz="91440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en-GB" sz="2400" b="1" i="0" u="none" strike="noStrike" kern="0" cap="none" spc="0" normalizeH="0" baseline="0" noProof="0" smtClean="0">
                    <a:ln>
                      <a:noFill/>
                    </a:ln>
                    <a:solidFill>
                      <a:srgbClr val="000000"/>
                    </a:solidFill>
                    <a:effectLst/>
                    <a:uLnTx/>
                    <a:uFillTx/>
                    <a:cs typeface="+mn-cs"/>
                  </a:endParaRPr>
                </a:p>
              </p:txBody>
            </p:sp>
            <p:sp>
              <p:nvSpPr>
                <p:cNvPr id="47" name="Line 1091"/>
                <p:cNvSpPr>
                  <a:spLocks noChangeShapeType="1"/>
                </p:cNvSpPr>
                <p:nvPr/>
              </p:nvSpPr>
              <p:spPr bwMode="auto">
                <a:xfrm>
                  <a:off x="1440" y="1824"/>
                  <a:ext cx="0" cy="48"/>
                </a:xfrm>
                <a:prstGeom prst="line">
                  <a:avLst/>
                </a:prstGeom>
                <a:noFill/>
                <a:ln w="9525">
                  <a:solidFill>
                    <a:srgbClr val="000000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pPr marL="0" marR="0" lvl="0" indent="0" algn="ctr" defTabSz="91440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en-GB" sz="2400" b="1" i="0" u="none" strike="noStrike" kern="0" cap="none" spc="0" normalizeH="0" baseline="0" noProof="0" smtClean="0">
                    <a:ln>
                      <a:noFill/>
                    </a:ln>
                    <a:solidFill>
                      <a:srgbClr val="000000"/>
                    </a:solidFill>
                    <a:effectLst/>
                    <a:uLnTx/>
                    <a:uFillTx/>
                    <a:cs typeface="+mn-cs"/>
                  </a:endParaRPr>
                </a:p>
              </p:txBody>
            </p:sp>
          </p:grpSp>
          <p:grpSp>
            <p:nvGrpSpPr>
              <p:cNvPr id="34" name="Group 1092"/>
              <p:cNvGrpSpPr>
                <a:grpSpLocks/>
              </p:cNvGrpSpPr>
              <p:nvPr/>
            </p:nvGrpSpPr>
            <p:grpSpPr bwMode="auto">
              <a:xfrm>
                <a:off x="2880" y="2400"/>
                <a:ext cx="480" cy="48"/>
                <a:chOff x="960" y="1824"/>
                <a:chExt cx="480" cy="48"/>
              </a:xfrm>
            </p:grpSpPr>
            <p:sp>
              <p:nvSpPr>
                <p:cNvPr id="44" name="Line 1093"/>
                <p:cNvSpPr>
                  <a:spLocks noChangeShapeType="1"/>
                </p:cNvSpPr>
                <p:nvPr/>
              </p:nvSpPr>
              <p:spPr bwMode="auto">
                <a:xfrm>
                  <a:off x="960" y="1824"/>
                  <a:ext cx="480" cy="0"/>
                </a:xfrm>
                <a:prstGeom prst="line">
                  <a:avLst/>
                </a:prstGeom>
                <a:noFill/>
                <a:ln w="9525">
                  <a:solidFill>
                    <a:srgbClr val="000000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pPr marL="0" marR="0" lvl="0" indent="0" algn="ctr" defTabSz="91440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en-GB" sz="2400" b="1" i="0" u="none" strike="noStrike" kern="0" cap="none" spc="0" normalizeH="0" baseline="0" noProof="0" smtClean="0">
                    <a:ln>
                      <a:noFill/>
                    </a:ln>
                    <a:solidFill>
                      <a:srgbClr val="000000"/>
                    </a:solidFill>
                    <a:effectLst/>
                    <a:uLnTx/>
                    <a:uFillTx/>
                    <a:cs typeface="+mn-cs"/>
                  </a:endParaRPr>
                </a:p>
              </p:txBody>
            </p:sp>
            <p:sp>
              <p:nvSpPr>
                <p:cNvPr id="45" name="Line 1094"/>
                <p:cNvSpPr>
                  <a:spLocks noChangeShapeType="1"/>
                </p:cNvSpPr>
                <p:nvPr/>
              </p:nvSpPr>
              <p:spPr bwMode="auto">
                <a:xfrm>
                  <a:off x="1440" y="1824"/>
                  <a:ext cx="0" cy="48"/>
                </a:xfrm>
                <a:prstGeom prst="line">
                  <a:avLst/>
                </a:prstGeom>
                <a:noFill/>
                <a:ln w="9525">
                  <a:solidFill>
                    <a:srgbClr val="000000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pPr marL="0" marR="0" lvl="0" indent="0" algn="ctr" defTabSz="91440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en-GB" sz="2400" b="1" i="0" u="none" strike="noStrike" kern="0" cap="none" spc="0" normalizeH="0" baseline="0" noProof="0" smtClean="0">
                    <a:ln>
                      <a:noFill/>
                    </a:ln>
                    <a:solidFill>
                      <a:srgbClr val="000000"/>
                    </a:solidFill>
                    <a:effectLst/>
                    <a:uLnTx/>
                    <a:uFillTx/>
                    <a:cs typeface="+mn-cs"/>
                  </a:endParaRPr>
                </a:p>
              </p:txBody>
            </p:sp>
          </p:grpSp>
          <p:grpSp>
            <p:nvGrpSpPr>
              <p:cNvPr id="35" name="Group 1095"/>
              <p:cNvGrpSpPr>
                <a:grpSpLocks/>
              </p:cNvGrpSpPr>
              <p:nvPr/>
            </p:nvGrpSpPr>
            <p:grpSpPr bwMode="auto">
              <a:xfrm>
                <a:off x="3360" y="2448"/>
                <a:ext cx="480" cy="48"/>
                <a:chOff x="960" y="1824"/>
                <a:chExt cx="480" cy="48"/>
              </a:xfrm>
            </p:grpSpPr>
            <p:sp>
              <p:nvSpPr>
                <p:cNvPr id="42" name="Line 1096"/>
                <p:cNvSpPr>
                  <a:spLocks noChangeShapeType="1"/>
                </p:cNvSpPr>
                <p:nvPr/>
              </p:nvSpPr>
              <p:spPr bwMode="auto">
                <a:xfrm>
                  <a:off x="960" y="1824"/>
                  <a:ext cx="480" cy="0"/>
                </a:xfrm>
                <a:prstGeom prst="line">
                  <a:avLst/>
                </a:prstGeom>
                <a:noFill/>
                <a:ln w="9525">
                  <a:solidFill>
                    <a:srgbClr val="000000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pPr marL="0" marR="0" lvl="0" indent="0" algn="ctr" defTabSz="91440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en-GB" sz="2400" b="1" i="0" u="none" strike="noStrike" kern="0" cap="none" spc="0" normalizeH="0" baseline="0" noProof="0" smtClean="0">
                    <a:ln>
                      <a:noFill/>
                    </a:ln>
                    <a:solidFill>
                      <a:srgbClr val="000000"/>
                    </a:solidFill>
                    <a:effectLst/>
                    <a:uLnTx/>
                    <a:uFillTx/>
                    <a:cs typeface="+mn-cs"/>
                  </a:endParaRPr>
                </a:p>
              </p:txBody>
            </p:sp>
            <p:sp>
              <p:nvSpPr>
                <p:cNvPr id="43" name="Line 1097"/>
                <p:cNvSpPr>
                  <a:spLocks noChangeShapeType="1"/>
                </p:cNvSpPr>
                <p:nvPr/>
              </p:nvSpPr>
              <p:spPr bwMode="auto">
                <a:xfrm>
                  <a:off x="1440" y="1824"/>
                  <a:ext cx="0" cy="48"/>
                </a:xfrm>
                <a:prstGeom prst="line">
                  <a:avLst/>
                </a:prstGeom>
                <a:noFill/>
                <a:ln w="9525">
                  <a:solidFill>
                    <a:srgbClr val="000000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pPr marL="0" marR="0" lvl="0" indent="0" algn="ctr" defTabSz="91440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en-GB" sz="2400" b="1" i="0" u="none" strike="noStrike" kern="0" cap="none" spc="0" normalizeH="0" baseline="0" noProof="0" smtClean="0">
                    <a:ln>
                      <a:noFill/>
                    </a:ln>
                    <a:solidFill>
                      <a:srgbClr val="000000"/>
                    </a:solidFill>
                    <a:effectLst/>
                    <a:uLnTx/>
                    <a:uFillTx/>
                    <a:cs typeface="+mn-cs"/>
                  </a:endParaRPr>
                </a:p>
              </p:txBody>
            </p:sp>
          </p:grpSp>
          <p:grpSp>
            <p:nvGrpSpPr>
              <p:cNvPr id="36" name="Group 1098"/>
              <p:cNvGrpSpPr>
                <a:grpSpLocks/>
              </p:cNvGrpSpPr>
              <p:nvPr/>
            </p:nvGrpSpPr>
            <p:grpSpPr bwMode="auto">
              <a:xfrm>
                <a:off x="3840" y="2496"/>
                <a:ext cx="480" cy="48"/>
                <a:chOff x="960" y="1824"/>
                <a:chExt cx="480" cy="48"/>
              </a:xfrm>
            </p:grpSpPr>
            <p:sp>
              <p:nvSpPr>
                <p:cNvPr id="40" name="Line 1099"/>
                <p:cNvSpPr>
                  <a:spLocks noChangeShapeType="1"/>
                </p:cNvSpPr>
                <p:nvPr/>
              </p:nvSpPr>
              <p:spPr bwMode="auto">
                <a:xfrm>
                  <a:off x="960" y="1824"/>
                  <a:ext cx="480" cy="0"/>
                </a:xfrm>
                <a:prstGeom prst="line">
                  <a:avLst/>
                </a:prstGeom>
                <a:noFill/>
                <a:ln w="9525">
                  <a:solidFill>
                    <a:srgbClr val="000000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pPr marL="0" marR="0" lvl="0" indent="0" algn="ctr" defTabSz="91440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en-GB" sz="2400" b="1" i="0" u="none" strike="noStrike" kern="0" cap="none" spc="0" normalizeH="0" baseline="0" noProof="0" smtClean="0">
                    <a:ln>
                      <a:noFill/>
                    </a:ln>
                    <a:solidFill>
                      <a:srgbClr val="000000"/>
                    </a:solidFill>
                    <a:effectLst/>
                    <a:uLnTx/>
                    <a:uFillTx/>
                    <a:cs typeface="+mn-cs"/>
                  </a:endParaRPr>
                </a:p>
              </p:txBody>
            </p:sp>
            <p:sp>
              <p:nvSpPr>
                <p:cNvPr id="41" name="Line 1100"/>
                <p:cNvSpPr>
                  <a:spLocks noChangeShapeType="1"/>
                </p:cNvSpPr>
                <p:nvPr/>
              </p:nvSpPr>
              <p:spPr bwMode="auto">
                <a:xfrm>
                  <a:off x="1440" y="1824"/>
                  <a:ext cx="0" cy="48"/>
                </a:xfrm>
                <a:prstGeom prst="line">
                  <a:avLst/>
                </a:prstGeom>
                <a:noFill/>
                <a:ln w="9525">
                  <a:solidFill>
                    <a:srgbClr val="000000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pPr marL="0" marR="0" lvl="0" indent="0" algn="ctr" defTabSz="91440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en-GB" sz="2400" b="1" i="0" u="none" strike="noStrike" kern="0" cap="none" spc="0" normalizeH="0" baseline="0" noProof="0" smtClean="0">
                    <a:ln>
                      <a:noFill/>
                    </a:ln>
                    <a:solidFill>
                      <a:srgbClr val="000000"/>
                    </a:solidFill>
                    <a:effectLst/>
                    <a:uLnTx/>
                    <a:uFillTx/>
                    <a:cs typeface="+mn-cs"/>
                  </a:endParaRPr>
                </a:p>
              </p:txBody>
            </p:sp>
          </p:grpSp>
          <p:sp>
            <p:nvSpPr>
              <p:cNvPr id="37" name="Line 1101"/>
              <p:cNvSpPr>
                <a:spLocks noChangeShapeType="1"/>
              </p:cNvSpPr>
              <p:nvPr/>
            </p:nvSpPr>
            <p:spPr bwMode="auto">
              <a:xfrm>
                <a:off x="4320" y="2160"/>
                <a:ext cx="240" cy="0"/>
              </a:xfrm>
              <a:prstGeom prst="line">
                <a:avLst/>
              </a:prstGeom>
              <a:noFill/>
              <a:ln w="9525">
                <a:solidFill>
                  <a:srgbClr val="000000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pPr marL="0" marR="0" lvl="0" indent="0" algn="ctr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GB" sz="2400" b="1" i="0" u="none" strike="noStrike" kern="0" cap="none" spc="0" normalizeH="0" baseline="0" noProof="0" smtClean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cs typeface="+mn-cs"/>
                </a:endParaRPr>
              </a:p>
            </p:txBody>
          </p:sp>
          <p:sp>
            <p:nvSpPr>
              <p:cNvPr id="38" name="Line 1102"/>
              <p:cNvSpPr>
                <a:spLocks noChangeShapeType="1"/>
              </p:cNvSpPr>
              <p:nvPr/>
            </p:nvSpPr>
            <p:spPr bwMode="auto">
              <a:xfrm>
                <a:off x="4320" y="2544"/>
                <a:ext cx="240" cy="0"/>
              </a:xfrm>
              <a:prstGeom prst="line">
                <a:avLst/>
              </a:prstGeom>
              <a:noFill/>
              <a:ln w="9525">
                <a:solidFill>
                  <a:srgbClr val="000000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pPr marL="0" marR="0" lvl="0" indent="0" algn="ctr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GB" sz="2400" b="1" i="0" u="none" strike="noStrike" kern="0" cap="none" spc="0" normalizeH="0" baseline="0" noProof="0" smtClean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cs typeface="+mn-cs"/>
                </a:endParaRPr>
              </a:p>
            </p:txBody>
          </p:sp>
          <p:sp>
            <p:nvSpPr>
              <p:cNvPr id="39" name="Text Box 1118"/>
              <p:cNvSpPr txBox="1">
                <a:spLocks noChangeArrowheads="1"/>
              </p:cNvSpPr>
              <p:nvPr/>
            </p:nvSpPr>
            <p:spPr bwMode="auto">
              <a:xfrm>
                <a:off x="1104" y="1392"/>
                <a:ext cx="1164" cy="404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>
                <a:spAutoFit/>
              </a:bodyPr>
              <a:lstStyle/>
              <a:p>
                <a:pPr marL="0" marR="0" lvl="0" indent="0" algn="ctr" defTabSz="914400" eaLnBrk="1" fontAlgn="auto" latinLnBrk="0" hangingPunct="1">
                  <a:lnSpc>
                    <a:spcPct val="9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en-US" altLang="en-US" sz="2000" b="1" i="1" u="none" strike="noStrike" kern="0" cap="none" spc="0" normalizeH="0" baseline="0" noProof="0" dirty="0" smtClean="0">
                    <a:ln>
                      <a:noFill/>
                    </a:ln>
                    <a:solidFill>
                      <a:srgbClr val="000000"/>
                    </a:solidFill>
                    <a:effectLst/>
                    <a:uLnTx/>
                    <a:uFillTx/>
                    <a:cs typeface="+mn-cs"/>
                  </a:rPr>
                  <a:t>Investment</a:t>
                </a:r>
              </a:p>
              <a:p>
                <a:pPr marL="0" marR="0" lvl="0" indent="0" algn="ctr" defTabSz="914400" eaLnBrk="1" fontAlgn="auto" latinLnBrk="0" hangingPunct="1">
                  <a:lnSpc>
                    <a:spcPct val="9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en-US" altLang="en-US" sz="2000" b="1" i="1" u="none" strike="noStrike" kern="0" cap="none" spc="0" normalizeH="0" baseline="0" noProof="0" dirty="0" smtClean="0">
                    <a:ln>
                      <a:noFill/>
                    </a:ln>
                    <a:solidFill>
                      <a:srgbClr val="000000"/>
                    </a:solidFill>
                    <a:effectLst/>
                    <a:uLnTx/>
                    <a:uFillTx/>
                    <a:cs typeface="+mn-cs"/>
                  </a:rPr>
                  <a:t>Opportunities</a:t>
                </a:r>
                <a:endParaRPr kumimoji="0" lang="en-US" altLang="en-US" sz="2000" b="1" i="0" u="none" strike="noStrike" kern="0" cap="none" spc="0" normalizeH="0" baseline="0" noProof="0" dirty="0" smtClean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cs typeface="+mn-cs"/>
                </a:endParaRPr>
              </a:p>
            </p:txBody>
          </p:sp>
        </p:grpSp>
        <p:grpSp>
          <p:nvGrpSpPr>
            <p:cNvPr id="9" name="Group 1121"/>
            <p:cNvGrpSpPr>
              <a:grpSpLocks/>
            </p:cNvGrpSpPr>
            <p:nvPr/>
          </p:nvGrpSpPr>
          <p:grpSpPr bwMode="auto">
            <a:xfrm>
              <a:off x="92075" y="2082800"/>
              <a:ext cx="7221538" cy="3359150"/>
              <a:chOff x="58" y="1312"/>
              <a:chExt cx="4549" cy="2116"/>
            </a:xfrm>
          </p:grpSpPr>
          <p:sp>
            <p:nvSpPr>
              <p:cNvPr id="10" name="Rectangle 1032"/>
              <p:cNvSpPr>
                <a:spLocks noChangeArrowheads="1"/>
              </p:cNvSpPr>
              <p:nvPr/>
            </p:nvSpPr>
            <p:spPr bwMode="auto">
              <a:xfrm>
                <a:off x="58" y="2531"/>
                <a:ext cx="870" cy="575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lIns="90488" tIns="44450" rIns="90488" bIns="44450">
                <a:spAutoFit/>
              </a:bodyPr>
              <a:lstStyle/>
              <a:p>
                <a:pPr marL="0" marR="0" lvl="0" indent="0" algn="r" defTabSz="914400" eaLnBrk="1" fontAlgn="auto" latinLnBrk="0" hangingPunct="1">
                  <a:lnSpc>
                    <a:spcPct val="9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en-US" altLang="en-US" sz="2000" b="1" i="0" u="none" strike="noStrike" kern="0" cap="none" spc="0" normalizeH="0" baseline="0" noProof="0" smtClean="0">
                    <a:ln>
                      <a:noFill/>
                    </a:ln>
                    <a:solidFill>
                      <a:srgbClr val="000000"/>
                    </a:solidFill>
                    <a:effectLst/>
                    <a:uLnTx/>
                    <a:uFillTx/>
                    <a:cs typeface="+mn-cs"/>
                  </a:rPr>
                  <a:t>Marginal Cost of Capital</a:t>
                </a:r>
              </a:p>
            </p:txBody>
          </p:sp>
          <p:sp>
            <p:nvSpPr>
              <p:cNvPr id="11" name="Rectangle 1033"/>
              <p:cNvSpPr>
                <a:spLocks noChangeArrowheads="1"/>
              </p:cNvSpPr>
              <p:nvPr/>
            </p:nvSpPr>
            <p:spPr bwMode="auto">
              <a:xfrm>
                <a:off x="3168" y="1312"/>
                <a:ext cx="976" cy="575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lIns="90488" tIns="44450" rIns="90488" bIns="44450">
                <a:spAutoFit/>
              </a:bodyPr>
              <a:lstStyle/>
              <a:p>
                <a:pPr marL="0" marR="0" lvl="0" indent="0" defTabSz="914400" eaLnBrk="1" fontAlgn="auto" latinLnBrk="0" hangingPunct="1">
                  <a:lnSpc>
                    <a:spcPct val="9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en-US" altLang="en-US" sz="2000" b="1" i="0" u="none" strike="noStrike" kern="0" cap="none" spc="0" normalizeH="0" baseline="0" noProof="0" dirty="0" smtClean="0">
                    <a:ln>
                      <a:noFill/>
                    </a:ln>
                    <a:solidFill>
                      <a:srgbClr val="000000"/>
                    </a:solidFill>
                    <a:effectLst/>
                    <a:uLnTx/>
                    <a:uFillTx/>
                    <a:cs typeface="+mn-cs"/>
                  </a:rPr>
                  <a:t>Purely Domestic Firm</a:t>
                </a:r>
              </a:p>
            </p:txBody>
          </p:sp>
          <p:sp>
            <p:nvSpPr>
              <p:cNvPr id="12" name="Rectangle 1036"/>
              <p:cNvSpPr>
                <a:spLocks noChangeArrowheads="1"/>
              </p:cNvSpPr>
              <p:nvPr/>
            </p:nvSpPr>
            <p:spPr bwMode="auto">
              <a:xfrm>
                <a:off x="4128" y="1600"/>
                <a:ext cx="479" cy="248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90488" tIns="44450" rIns="90488" bIns="44450">
                <a:spAutoFit/>
              </a:bodyPr>
              <a:lstStyle/>
              <a:p>
                <a:pPr marL="0" marR="0" lvl="0" indent="0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en-US" altLang="en-US" sz="2000" b="1" i="0" u="none" strike="noStrike" kern="0" cap="none" spc="0" normalizeH="0" baseline="0" noProof="0" smtClean="0">
                    <a:ln>
                      <a:noFill/>
                    </a:ln>
                    <a:solidFill>
                      <a:srgbClr val="000000"/>
                    </a:solidFill>
                    <a:effectLst/>
                    <a:uLnTx/>
                    <a:uFillTx/>
                    <a:cs typeface="+mn-cs"/>
                  </a:rPr>
                  <a:t>MNC</a:t>
                </a:r>
              </a:p>
            </p:txBody>
          </p:sp>
          <p:sp>
            <p:nvSpPr>
              <p:cNvPr id="13" name="Freeform 1113"/>
              <p:cNvSpPr>
                <a:spLocks/>
              </p:cNvSpPr>
              <p:nvPr/>
            </p:nvSpPr>
            <p:spPr bwMode="auto">
              <a:xfrm>
                <a:off x="960" y="1680"/>
                <a:ext cx="2208" cy="960"/>
              </a:xfrm>
              <a:custGeom>
                <a:avLst/>
                <a:gdLst>
                  <a:gd name="T0" fmla="*/ 0 w 2208"/>
                  <a:gd name="T1" fmla="*/ 960 h 960"/>
                  <a:gd name="T2" fmla="*/ 1056 w 2208"/>
                  <a:gd name="T3" fmla="*/ 864 h 960"/>
                  <a:gd name="T4" fmla="*/ 1824 w 2208"/>
                  <a:gd name="T5" fmla="*/ 432 h 960"/>
                  <a:gd name="T6" fmla="*/ 2208 w 2208"/>
                  <a:gd name="T7" fmla="*/ 0 h 96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208" h="960">
                    <a:moveTo>
                      <a:pt x="0" y="960"/>
                    </a:moveTo>
                    <a:cubicBezTo>
                      <a:pt x="376" y="956"/>
                      <a:pt x="752" y="952"/>
                      <a:pt x="1056" y="864"/>
                    </a:cubicBezTo>
                    <a:cubicBezTo>
                      <a:pt x="1360" y="776"/>
                      <a:pt x="1632" y="576"/>
                      <a:pt x="1824" y="432"/>
                    </a:cubicBezTo>
                    <a:cubicBezTo>
                      <a:pt x="2016" y="288"/>
                      <a:pt x="2112" y="144"/>
                      <a:pt x="2208" y="0"/>
                    </a:cubicBezTo>
                  </a:path>
                </a:pathLst>
              </a:custGeom>
              <a:noFill/>
              <a:ln w="9525" cap="flat" cmpd="sng">
                <a:solidFill>
                  <a:srgbClr val="000000"/>
                </a:solidFill>
                <a:prstDash val="solid"/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pPr marL="0" marR="0" lvl="0" indent="0" algn="ctr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GB" sz="2400" b="1" i="0" u="none" strike="noStrike" kern="0" cap="none" spc="0" normalizeH="0" baseline="0" noProof="0" smtClean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cs typeface="+mn-cs"/>
                </a:endParaRPr>
              </a:p>
            </p:txBody>
          </p:sp>
          <p:sp>
            <p:nvSpPr>
              <p:cNvPr id="14" name="Freeform 1114"/>
              <p:cNvSpPr>
                <a:spLocks/>
              </p:cNvSpPr>
              <p:nvPr/>
            </p:nvSpPr>
            <p:spPr bwMode="auto">
              <a:xfrm>
                <a:off x="960" y="1776"/>
                <a:ext cx="3216" cy="1200"/>
              </a:xfrm>
              <a:custGeom>
                <a:avLst/>
                <a:gdLst>
                  <a:gd name="T0" fmla="*/ 0 w 3216"/>
                  <a:gd name="T1" fmla="*/ 1200 h 1200"/>
                  <a:gd name="T2" fmla="*/ 1440 w 3216"/>
                  <a:gd name="T3" fmla="*/ 1056 h 1200"/>
                  <a:gd name="T4" fmla="*/ 2496 w 3216"/>
                  <a:gd name="T5" fmla="*/ 624 h 1200"/>
                  <a:gd name="T6" fmla="*/ 3216 w 3216"/>
                  <a:gd name="T7" fmla="*/ 0 h 120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3216" h="1200">
                    <a:moveTo>
                      <a:pt x="0" y="1200"/>
                    </a:moveTo>
                    <a:cubicBezTo>
                      <a:pt x="512" y="1176"/>
                      <a:pt x="1024" y="1152"/>
                      <a:pt x="1440" y="1056"/>
                    </a:cubicBezTo>
                    <a:cubicBezTo>
                      <a:pt x="1856" y="960"/>
                      <a:pt x="2200" y="800"/>
                      <a:pt x="2496" y="624"/>
                    </a:cubicBezTo>
                    <a:cubicBezTo>
                      <a:pt x="2792" y="448"/>
                      <a:pt x="3004" y="224"/>
                      <a:pt x="3216" y="0"/>
                    </a:cubicBezTo>
                  </a:path>
                </a:pathLst>
              </a:custGeom>
              <a:noFill/>
              <a:ln w="9525" cap="flat" cmpd="sng">
                <a:solidFill>
                  <a:srgbClr val="000000"/>
                </a:solidFill>
                <a:prstDash val="solid"/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pPr marL="0" marR="0" lvl="0" indent="0" algn="ctr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GB" sz="2400" b="1" i="0" u="none" strike="noStrike" kern="0" cap="none" spc="0" normalizeH="0" baseline="0" noProof="0" smtClean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cs typeface="+mn-cs"/>
                </a:endParaRPr>
              </a:p>
            </p:txBody>
          </p:sp>
          <p:sp>
            <p:nvSpPr>
              <p:cNvPr id="15" name="Text Box 1119"/>
              <p:cNvSpPr txBox="1">
                <a:spLocks noChangeArrowheads="1"/>
              </p:cNvSpPr>
              <p:nvPr/>
            </p:nvSpPr>
            <p:spPr bwMode="auto">
              <a:xfrm>
                <a:off x="1104" y="3024"/>
                <a:ext cx="1164" cy="404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>
                <a:spAutoFit/>
              </a:bodyPr>
              <a:lstStyle/>
              <a:p>
                <a:pPr marL="0" marR="0" lvl="0" indent="0" algn="ctr" defTabSz="914400" eaLnBrk="1" fontAlgn="auto" latinLnBrk="0" hangingPunct="1">
                  <a:lnSpc>
                    <a:spcPct val="9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en-US" altLang="en-US" sz="2000" b="1" i="1" u="none" strike="noStrike" kern="0" cap="none" spc="0" normalizeH="0" baseline="0" noProof="0" smtClean="0">
                    <a:ln>
                      <a:noFill/>
                    </a:ln>
                    <a:solidFill>
                      <a:srgbClr val="000000"/>
                    </a:solidFill>
                    <a:effectLst/>
                    <a:uLnTx/>
                    <a:uFillTx/>
                    <a:cs typeface="+mn-cs"/>
                  </a:rPr>
                  <a:t>Financing</a:t>
                </a:r>
              </a:p>
              <a:p>
                <a:pPr marL="0" marR="0" lvl="0" indent="0" algn="ctr" defTabSz="914400" eaLnBrk="1" fontAlgn="auto" latinLnBrk="0" hangingPunct="1">
                  <a:lnSpc>
                    <a:spcPct val="9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en-US" altLang="en-US" sz="2000" b="1" i="1" u="none" strike="noStrike" kern="0" cap="none" spc="0" normalizeH="0" baseline="0" noProof="0" smtClean="0">
                    <a:ln>
                      <a:noFill/>
                    </a:ln>
                    <a:solidFill>
                      <a:srgbClr val="000000"/>
                    </a:solidFill>
                    <a:effectLst/>
                    <a:uLnTx/>
                    <a:uFillTx/>
                    <a:cs typeface="+mn-cs"/>
                  </a:rPr>
                  <a:t>Opportunities</a:t>
                </a:r>
                <a:endParaRPr kumimoji="0" lang="en-US" altLang="en-US" sz="2000" b="1" i="0" u="none" strike="noStrike" kern="0" cap="none" spc="0" normalizeH="0" baseline="0" noProof="0" smtClean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cs typeface="+mn-cs"/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25409165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/>
          <a:lstStyle/>
          <a:p>
            <a:r>
              <a:rPr lang="en-GB" sz="2800" b="1" dirty="0" smtClean="0"/>
              <a:t>International Opportunities </a:t>
            </a:r>
            <a:r>
              <a:rPr lang="en-GB" sz="2800" dirty="0" smtClean="0"/>
              <a:t/>
            </a:r>
            <a:br>
              <a:rPr lang="en-GB" sz="2800" dirty="0" smtClean="0"/>
            </a:br>
            <a:r>
              <a:rPr lang="en-GB" sz="2800" dirty="0" smtClean="0">
                <a:solidFill>
                  <a:srgbClr val="FF0000"/>
                </a:solidFill>
              </a:rPr>
              <a:t>(Madura &amp; Fox 2011)</a:t>
            </a:r>
            <a:endParaRPr lang="en-GB" sz="2800" dirty="0">
              <a:solidFill>
                <a:srgbClr val="FF000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110644"/>
            <a:ext cx="8229600" cy="4622612"/>
          </a:xfrm>
        </p:spPr>
        <p:txBody>
          <a:bodyPr/>
          <a:lstStyle/>
          <a:p>
            <a:pPr marL="0" indent="0">
              <a:buNone/>
            </a:pPr>
            <a:r>
              <a:rPr lang="en-US" altLang="en-US" sz="2000" dirty="0" smtClean="0">
                <a:solidFill>
                  <a:srgbClr val="FF0000"/>
                </a:solidFill>
              </a:rPr>
              <a:t>Opportunities </a:t>
            </a:r>
            <a:r>
              <a:rPr lang="en-US" altLang="en-US" sz="2000" dirty="0">
                <a:solidFill>
                  <a:srgbClr val="FF0000"/>
                </a:solidFill>
              </a:rPr>
              <a:t>in Asia</a:t>
            </a:r>
          </a:p>
          <a:p>
            <a:pPr lvl="1"/>
            <a:r>
              <a:rPr lang="en-US" altLang="en-US" sz="2000" dirty="0"/>
              <a:t>The reduction of investment restrictions by many Asian countries during the 1990s.</a:t>
            </a:r>
          </a:p>
          <a:p>
            <a:pPr lvl="1"/>
            <a:r>
              <a:rPr lang="en-US" altLang="en-US" sz="2000" dirty="0"/>
              <a:t>China’s potential for growth.</a:t>
            </a:r>
          </a:p>
          <a:p>
            <a:pPr lvl="1"/>
            <a:r>
              <a:rPr lang="en-US" altLang="en-US" sz="2000" dirty="0"/>
              <a:t>The Asian economic crisis in </a:t>
            </a:r>
            <a:r>
              <a:rPr lang="en-US" altLang="en-US" sz="2000" dirty="0" smtClean="0"/>
              <a:t>1997-1998</a:t>
            </a:r>
            <a:endParaRPr lang="en-US" altLang="en-US" sz="2000" dirty="0"/>
          </a:p>
          <a:p>
            <a:pPr marL="0" indent="0">
              <a:buNone/>
            </a:pPr>
            <a:r>
              <a:rPr lang="en-US" altLang="en-US" sz="2000" dirty="0">
                <a:solidFill>
                  <a:srgbClr val="FF0000"/>
                </a:solidFill>
              </a:rPr>
              <a:t>Opportunities in Europe</a:t>
            </a:r>
          </a:p>
          <a:p>
            <a:pPr lvl="1"/>
            <a:r>
              <a:rPr lang="en-US" altLang="en-US" sz="2000" dirty="0"/>
              <a:t>The Single European Act of 1987.</a:t>
            </a:r>
          </a:p>
          <a:p>
            <a:pPr lvl="1"/>
            <a:r>
              <a:rPr lang="en-US" altLang="en-US" sz="2000" dirty="0"/>
              <a:t>The removal of the Berlin Wall in 1989.</a:t>
            </a:r>
          </a:p>
          <a:p>
            <a:pPr lvl="1"/>
            <a:r>
              <a:rPr lang="en-US" altLang="en-US" sz="2000" dirty="0"/>
              <a:t>The inception of the euro in 1999.</a:t>
            </a:r>
          </a:p>
          <a:p>
            <a:pPr marL="0" indent="0">
              <a:buNone/>
            </a:pPr>
            <a:r>
              <a:rPr lang="en-US" altLang="en-US" sz="2000" dirty="0">
                <a:solidFill>
                  <a:srgbClr val="FF0000"/>
                </a:solidFill>
              </a:rPr>
              <a:t>Opportunities in Latin America</a:t>
            </a:r>
          </a:p>
          <a:p>
            <a:pPr lvl="1"/>
            <a:r>
              <a:rPr lang="en-US" altLang="en-US" sz="2000" dirty="0"/>
              <a:t>The North American Free Trade Agreement (NAFTA) of 1993.</a:t>
            </a:r>
          </a:p>
          <a:p>
            <a:pPr lvl="1"/>
            <a:r>
              <a:rPr lang="en-US" altLang="en-US" sz="2000" dirty="0"/>
              <a:t>The General Agreement on Tariffs and Trade (GATT) accord.</a:t>
            </a:r>
          </a:p>
          <a:p>
            <a:pPr marL="457200" lvl="1" indent="0">
              <a:buNone/>
            </a:pPr>
            <a:endParaRPr lang="en-GB" altLang="en-US" sz="2000" dirty="0" smtClean="0">
              <a:solidFill>
                <a:schemeClr val="bg1"/>
              </a:solidFill>
            </a:endParaRP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09/10/2022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18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9554023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89B958-3B27-400F-8A23-7C690989A1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/>
          <a:lstStyle/>
          <a:p>
            <a:r>
              <a:rPr lang="en-US" dirty="0" smtClean="0">
                <a:solidFill>
                  <a:srgbClr val="FFC000"/>
                </a:solidFill>
              </a:rPr>
              <a:t>Any Questions?</a:t>
            </a:r>
            <a:endParaRPr lang="en-US" dirty="0">
              <a:solidFill>
                <a:srgbClr val="FFC000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4285E06-DFE2-4834-8B1E-DFEB6E36E79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5406" y="4365104"/>
            <a:ext cx="8229600" cy="748680"/>
          </a:xfrm>
        </p:spPr>
        <p:txBody>
          <a:bodyPr/>
          <a:lstStyle/>
          <a:p>
            <a:pPr marL="0" indent="0" algn="ctr">
              <a:buNone/>
            </a:pPr>
            <a:r>
              <a:rPr lang="en-GB" sz="4400" dirty="0" smtClean="0">
                <a:solidFill>
                  <a:srgbClr val="FFC000"/>
                </a:solidFill>
                <a:ea typeface="+mn-lt"/>
                <a:cs typeface="+mn-lt"/>
              </a:rPr>
              <a:t>Thank you!</a:t>
            </a:r>
            <a:endParaRPr lang="en-US" sz="4400" dirty="0">
              <a:solidFill>
                <a:srgbClr val="FFC000"/>
              </a:solidFill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A4BB3AC-F623-4630-982B-8D019F4257F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2303D31F-598B-47EE-BA37-93F097A3D676}" type="datetime1">
              <a:rPr kumimoji="0" lang="en-GB" altLang="en-US" sz="1050" b="0" i="0" u="none" strike="noStrike" kern="1200" cap="none" spc="0" normalizeH="0" baseline="0" noProof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09/10/2022</a:t>
            </a:fld>
            <a:endParaRPr kumimoji="0" lang="en-GB" altLang="en-US" sz="105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EB2F426-6B89-449B-8908-F7E1F6BC56E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6550E941-99E4-4403-A917-B30FF69A9617}" type="slidenum">
              <a:rPr kumimoji="0" lang="en-GB" altLang="en-US" sz="1200" b="0" i="0" u="none" strike="noStrike" kern="1200" cap="none" spc="0" normalizeH="0" baseline="0" noProof="0">
                <a:ln>
                  <a:noFill/>
                </a:ln>
                <a:solidFill>
                  <a:srgbClr val="898989"/>
                </a:solidFill>
                <a:effectLst/>
                <a:uLnTx/>
                <a:uFillTx/>
                <a:latin typeface="Myriad Pro"/>
                <a:ea typeface="+mn-ea"/>
                <a:cs typeface="Arial" panose="020B0604020202020204" pitchFamily="34" charset="0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19</a:t>
            </a:fld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srgbClr val="898989"/>
              </a:solidFill>
              <a:effectLst/>
              <a:uLnTx/>
              <a:uFillTx/>
              <a:latin typeface="Myriad Pro"/>
              <a:ea typeface="+mn-ea"/>
              <a:cs typeface="Arial" panose="020B0604020202020204" pitchFamily="34" charset="0"/>
            </a:endParaRP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0810" y="0"/>
            <a:ext cx="9144793" cy="41761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225342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2736</TotalTime>
  <Words>952</Words>
  <Application>Microsoft Office PowerPoint</Application>
  <PresentationFormat>On-screen Show (4:3)</PresentationFormat>
  <Paragraphs>235</Paragraphs>
  <Slides>19</Slides>
  <Notes>0</Notes>
  <HiddenSlides>0</HiddenSlides>
  <MMClips>0</MMClips>
  <ScaleCrop>false</ScaleCrop>
  <HeadingPairs>
    <vt:vector size="8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9" baseType="lpstr">
      <vt:lpstr>Arial</vt:lpstr>
      <vt:lpstr>Arial Black</vt:lpstr>
      <vt:lpstr>Calibri</vt:lpstr>
      <vt:lpstr>Myriad Pro</vt:lpstr>
      <vt:lpstr>Myriad Pro (Body)</vt:lpstr>
      <vt:lpstr>Times New Roman</vt:lpstr>
      <vt:lpstr>Verdana</vt:lpstr>
      <vt:lpstr>Wingdings</vt:lpstr>
      <vt:lpstr>20140311PresentationUWTSDTemplate</vt:lpstr>
      <vt:lpstr>Worksheet</vt:lpstr>
      <vt:lpstr>Module Title: International Financial Management</vt:lpstr>
      <vt:lpstr>Lecture 1.1 Objectives</vt:lpstr>
      <vt:lpstr>Introduction</vt:lpstr>
      <vt:lpstr>Module Content / Weekly Schedule</vt:lpstr>
      <vt:lpstr>LEARNING AND TEACHING STRATEGY</vt:lpstr>
      <vt:lpstr>Module Assessments</vt:lpstr>
      <vt:lpstr>Reading List</vt:lpstr>
      <vt:lpstr>Further Readings</vt:lpstr>
      <vt:lpstr>Theories of International Business</vt:lpstr>
      <vt:lpstr>International Product Life cycle (Madura &amp; Fox 2011)</vt:lpstr>
      <vt:lpstr>International Business Methods (Madura &amp; Fox 2011)</vt:lpstr>
      <vt:lpstr>International Business Methods  (Madura &amp; Fox 2011)</vt:lpstr>
      <vt:lpstr>International Business Methods  (Madura &amp; Fox 2011)</vt:lpstr>
      <vt:lpstr>International Business Methods  (Madura &amp; Fox 2011)</vt:lpstr>
      <vt:lpstr>Degree of International Business by MNC  (Madura &amp; Fox 2011)</vt:lpstr>
      <vt:lpstr>International Opportunities  (Madura &amp; Fox 2011)</vt:lpstr>
      <vt:lpstr>Cost-benefit Evaluation for  Purely Domestic Firms versus MNCs (Madura &amp; Fox 2011)</vt:lpstr>
      <vt:lpstr>International Opportunities  (Madura &amp; Fox 2011)</vt:lpstr>
      <vt:lpstr>Any Questions?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Timothy Osadiya</cp:lastModifiedBy>
  <cp:revision>401</cp:revision>
  <cp:lastPrinted>2018-07-09T15:27:01Z</cp:lastPrinted>
  <dcterms:created xsi:type="dcterms:W3CDTF">2002-10-07T19:43:58Z</dcterms:created>
  <dcterms:modified xsi:type="dcterms:W3CDTF">2022-10-09T09:41:13Z</dcterms:modified>
</cp:coreProperties>
</file>