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712" r:id="rId2"/>
    <p:sldId id="715" r:id="rId3"/>
    <p:sldId id="333" r:id="rId4"/>
    <p:sldId id="332" r:id="rId5"/>
    <p:sldId id="452" r:id="rId6"/>
    <p:sldId id="453" r:id="rId7"/>
    <p:sldId id="454" r:id="rId8"/>
    <p:sldId id="694" r:id="rId9"/>
    <p:sldId id="455" r:id="rId10"/>
    <p:sldId id="457" r:id="rId11"/>
    <p:sldId id="458" r:id="rId12"/>
    <p:sldId id="475" r:id="rId13"/>
    <p:sldId id="459" r:id="rId14"/>
    <p:sldId id="69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755"/>
  </p:normalViewPr>
  <p:slideViewPr>
    <p:cSldViewPr snapToGrid="0">
      <p:cViewPr varScale="1">
        <p:scale>
          <a:sx n="105" d="100"/>
          <a:sy n="105" d="100"/>
        </p:scale>
        <p:origin x="74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E57B0-F5B5-C748-AEBE-46A0A8B09C77}" type="datetimeFigureOut">
              <a:rPr lang="en-US" smtClean="0"/>
              <a:t>3/13/24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480A1A-3AC8-8742-96FE-8525B0006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90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5360570-2B09-DB43-BBE0-DA076DA911F1}" type="slidenum">
              <a:rPr lang="en-US" altLang="en-US" smtClean="0"/>
              <a:pPr>
                <a:defRPr/>
              </a:pPr>
              <a:t>1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954758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0C0B25-08B2-4625-96BF-894B3BBBD6F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6576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9225" y="744538"/>
            <a:ext cx="4027488" cy="2266950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13075"/>
            <a:ext cx="6811963" cy="6183313"/>
          </a:xfrm>
        </p:spPr>
        <p:txBody>
          <a:bodyPr>
            <a:noAutofit/>
          </a:bodyPr>
          <a:lstStyle/>
          <a:p>
            <a:pPr>
              <a:defRPr/>
            </a:pPr>
            <a:endParaRPr lang="en-GB" dirty="0"/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A289B1AC-BF71-4B37-8F75-3EE41E600DBB}" type="slidenum">
              <a:rPr lang="en-US" altLang="en-US" smtClean="0">
                <a:latin typeface="Times New Roman" pitchFamily="18" charset="0"/>
              </a:rPr>
              <a:pPr/>
              <a:t>5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75737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53EB744E-34D4-4824-B5E2-CFBB4401687A}" type="slidenum">
              <a:rPr lang="en-US" altLang="en-US" smtClean="0">
                <a:latin typeface="Times New Roman" pitchFamily="18" charset="0"/>
              </a:rPr>
              <a:pPr/>
              <a:t>6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20875" y="744538"/>
            <a:ext cx="3024188" cy="2266950"/>
          </a:xfrm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13075"/>
            <a:ext cx="6811963" cy="6183313"/>
          </a:xfrm>
          <a:ln/>
        </p:spPr>
        <p:txBody>
          <a:bodyPr/>
          <a:lstStyle/>
          <a:p>
            <a:pPr eaLnBrk="1" hangingPunct="1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375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9225" y="744538"/>
            <a:ext cx="4027488" cy="2266950"/>
          </a:xfrm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xfrm>
            <a:off x="0" y="3013075"/>
            <a:ext cx="6811963" cy="6929438"/>
          </a:xfrm>
          <a:ln/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>
          <a:xfrm flipH="1">
            <a:off x="6811963" y="9445625"/>
            <a:ext cx="46037" cy="4968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28A06E43-8490-4A64-B320-39F6C08D4085}" type="slidenum">
              <a:rPr lang="en-US" altLang="en-US" smtClean="0">
                <a:latin typeface="Times New Roman" pitchFamily="18" charset="0"/>
              </a:rPr>
              <a:pPr/>
              <a:t>7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9107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3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3106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20875" y="744538"/>
            <a:ext cx="3024188" cy="2266950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13075"/>
            <a:ext cx="6811963" cy="6183313"/>
          </a:xfrm>
        </p:spPr>
        <p:txBody>
          <a:bodyPr>
            <a:normAutofit/>
          </a:bodyPr>
          <a:lstStyle/>
          <a:p>
            <a:pPr>
              <a:defRPr/>
            </a:pPr>
            <a:endParaRPr lang="en-GB" dirty="0"/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D292B8F7-483A-4C11-B04F-0BE5A3B4AF13}" type="slidenum">
              <a:rPr lang="en-US" altLang="en-US" smtClean="0">
                <a:latin typeface="Times New Roman" pitchFamily="18" charset="0"/>
              </a:rPr>
              <a:pPr/>
              <a:t>9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068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7665402-8D65-412C-87CD-5B98016CA890}" type="slidenum">
              <a:rPr lang="en-US" altLang="en-US" smtClean="0">
                <a:latin typeface="Times New Roman" pitchFamily="18" charset="0"/>
              </a:rPr>
              <a:pPr/>
              <a:t>10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4463" y="0"/>
            <a:ext cx="4029075" cy="2266950"/>
          </a:xfrm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2266951"/>
            <a:ext cx="6811963" cy="6877049"/>
          </a:xfrm>
          <a:ln/>
        </p:spPr>
        <p:txBody>
          <a:bodyPr/>
          <a:lstStyle/>
          <a:p>
            <a:pPr eaLnBrk="1" hangingPunct="1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95408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3EE365AC-F545-46DA-B398-129F5ED00030}" type="slidenum">
              <a:rPr lang="en-US" altLang="en-US" smtClean="0">
                <a:latin typeface="Times New Roman" pitchFamily="18" charset="0"/>
              </a:rPr>
              <a:pPr/>
              <a:t>11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4463" y="0"/>
            <a:ext cx="4029075" cy="2266950"/>
          </a:xfrm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2266951"/>
            <a:ext cx="6811963" cy="6929438"/>
          </a:xfrm>
          <a:ln/>
        </p:spPr>
        <p:txBody>
          <a:bodyPr/>
          <a:lstStyle/>
          <a:p>
            <a:pPr eaLnBrk="1" hangingPunct="1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05370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4F46C742-FE7D-4981-9CCD-B942EBFD97CD}" type="slidenum">
              <a:rPr lang="en-US" altLang="en-US" smtClean="0">
                <a:latin typeface="Times New Roman" pitchFamily="18" charset="0"/>
              </a:rPr>
              <a:pPr/>
              <a:t>12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49873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917700" y="0"/>
            <a:ext cx="3022600" cy="2266950"/>
          </a:xfrm>
          <a:ln/>
        </p:spPr>
      </p:sp>
      <p:sp>
        <p:nvSpPr>
          <p:cNvPr id="88067" name="Notes Placeholder 2"/>
          <p:cNvSpPr>
            <a:spLocks noGrp="1"/>
          </p:cNvSpPr>
          <p:nvPr>
            <p:ph type="body" idx="1"/>
          </p:nvPr>
        </p:nvSpPr>
        <p:spPr>
          <a:xfrm>
            <a:off x="0" y="2266950"/>
            <a:ext cx="6811963" cy="76755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880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DEA78D6B-15D6-43E8-99CE-AC575F656D93}" type="slidenum">
              <a:rPr lang="en-GB" altLang="en-US" smtClean="0">
                <a:latin typeface="Times New Roman" pitchFamily="18" charset="0"/>
              </a:rPr>
              <a:pPr/>
              <a:t>13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48938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2A24ED-3F72-469A-8151-D021C01A6B1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0817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EDF4C-ECA8-8DB5-4EAD-930500A5AB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3EE76B-83C6-AB06-8604-263D625ECB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6062A-985B-2285-DE27-7AEDDD93AA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672A2-71A0-1949-BF23-8A868432CBD8}" type="datetimeFigureOut">
              <a:rPr lang="en-US" smtClean="0"/>
              <a:t>3/13/24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47D02E-60F2-C835-6BAD-14989DFAD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042BDE-130D-B4C7-4235-4D2EA349F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45AB-0A8B-E441-9E17-41ACCFAE5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278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11793-DD24-2112-05AE-C237585F0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F56A7-EC32-9413-0392-65D66308AD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D40C26-397C-E859-22C6-04AFCF816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672A2-71A0-1949-BF23-8A868432CBD8}" type="datetimeFigureOut">
              <a:rPr lang="en-US" smtClean="0"/>
              <a:t>3/13/24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41C9E-72FC-880B-DEBD-7EC2504F8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ACE54B-E732-2A8C-1CF9-526CFA96E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45AB-0A8B-E441-9E17-41ACCFAE5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496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9B312-1DDB-21B8-6422-76A0237EB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674DBF-7838-4F36-4580-191184E098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55BFC-C1D3-ADC2-E271-B005B6A41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672A2-71A0-1949-BF23-8A868432CBD8}" type="datetimeFigureOut">
              <a:rPr lang="en-US" smtClean="0"/>
              <a:t>3/13/24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E53C08-D92C-FB37-4CD0-E112C56F3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F1EE4F-866D-E4A1-9C52-DEC922ACA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45AB-0A8B-E441-9E17-41ACCFAE5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380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92273-5411-55AE-918C-DAF33D3D0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A3475-A51D-4E1F-D937-E51C6E18CE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6BCC3A-EBE2-91DC-5984-2165ADC099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126C8A-721A-3A9F-D9D2-4222764D6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672A2-71A0-1949-BF23-8A868432CBD8}" type="datetimeFigureOut">
              <a:rPr lang="en-US" smtClean="0"/>
              <a:t>3/13/24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281007-8362-678C-FF9A-A34E8DB96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6E032-03F0-C7FC-4DC2-D0DBD216E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45AB-0A8B-E441-9E17-41ACCFAE5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669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99EFF-DFA2-A7BE-2333-C73133B36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CFF8D0-0199-ED13-4571-C5A5407C0E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907BC0-1342-51CE-7581-EF9751FC3E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69EA82-A525-2A86-9F79-4F0AD65084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F1F58E-7481-E14F-B5D6-886418D2D8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6C49F9-DC67-51C7-3CDD-F251EFCC7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672A2-71A0-1949-BF23-8A868432CBD8}" type="datetimeFigureOut">
              <a:rPr lang="en-US" smtClean="0"/>
              <a:t>3/13/24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293FEF-DFE9-4ADE-89C4-AC84ACBFE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6C3B5D-4938-A331-BB90-9E2B31D4D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45AB-0A8B-E441-9E17-41ACCFAE5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276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0E8E5-800E-B15C-A483-0D7090A27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D8A8EB-7A70-B204-6BB7-B85858053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672A2-71A0-1949-BF23-8A868432CBD8}" type="datetimeFigureOut">
              <a:rPr lang="en-US" smtClean="0"/>
              <a:t>3/13/24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570871-C604-618F-7A95-B4D1DB4C1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82F5C6-0224-F215-D629-F8D50C54A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45AB-0A8B-E441-9E17-41ACCFAE5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181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E2E347-C89D-3A17-AAC5-1AE6E8956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672A2-71A0-1949-BF23-8A868432CBD8}" type="datetimeFigureOut">
              <a:rPr lang="en-US" smtClean="0"/>
              <a:t>3/13/24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26DBC4-E423-7E37-43FF-3AFD8A6D2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741B41-63F6-648D-71EF-F15FF171A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45AB-0A8B-E441-9E17-41ACCFAE5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732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24A9A-1471-7C1D-45F8-3537A2BDD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DDA6D-C5B5-1576-7A19-43182C8529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3D946C-E24B-DC5B-16BE-5A27B66703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C5C052-7A48-70E6-96EF-A63DE28F6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672A2-71A0-1949-BF23-8A868432CBD8}" type="datetimeFigureOut">
              <a:rPr lang="en-US" smtClean="0"/>
              <a:t>3/13/24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62AEDD-A15B-9274-4A14-E31826165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254654-1D7D-22EF-433A-B13BC9523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45AB-0A8B-E441-9E17-41ACCFAE5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879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FEB35-B525-3769-EE5C-2E9C13E65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DDF5FC-ED88-A790-17CE-96F059F38F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A20A09-A8DF-3933-5BB8-8893112F1A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6E8D79-703C-E35C-8E07-4645DE60E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672A2-71A0-1949-BF23-8A868432CBD8}" type="datetimeFigureOut">
              <a:rPr lang="en-US" smtClean="0"/>
              <a:t>3/13/24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59F586-905D-2EE7-8269-58D3F77B3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E1AACE-443A-8537-2288-45E2BBA9C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45AB-0A8B-E441-9E17-41ACCFAE5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367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10522-E270-293B-C04C-A73BA6BF1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F42149-BB9C-740A-C6F4-3A4DE3F37C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6F67F-9D65-9D80-E6BA-31D493480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672A2-71A0-1949-BF23-8A868432CBD8}" type="datetimeFigureOut">
              <a:rPr lang="en-US" smtClean="0"/>
              <a:t>3/13/24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5C1F6A-DA3E-9E5D-84A6-7EDCA2BF7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0B9BC2-63B8-3F31-A812-544D86E16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45AB-0A8B-E441-9E17-41ACCFAE5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036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927A6F-26C9-E989-C872-2EBEAA25E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FF8794-BBF9-209E-9B93-B89DFC5346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D298AD-B31E-2926-1704-1B4B86A24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672A2-71A0-1949-BF23-8A868432CBD8}" type="datetimeFigureOut">
              <a:rPr lang="en-US" smtClean="0"/>
              <a:t>3/13/24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B0659-AFF0-93B9-6962-FA30E9D6F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1EA424-E024-B92B-247C-8E7B39AEC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45AB-0A8B-E441-9E17-41ACCFAE5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667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5A6D60-984A-2D4F-0001-3E2B2B5B1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822A4B-72DD-6C33-76A0-27F655E68F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825467-D27A-8DC8-F862-686DC40856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5672A2-71A0-1949-BF23-8A868432CBD8}" type="datetimeFigureOut">
              <a:rPr lang="en-US" smtClean="0"/>
              <a:t>3/13/24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9579E5-7DF3-DB11-47B2-04A80D7B97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6AA9A-59ED-E4BA-9849-42D718C739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9C45AB-0A8B-E441-9E17-41ACCFAE51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986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79F4C42-BE07-4808-96A7-472F4A147D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altLang="en-US" sz="5400" b="1" dirty="0">
                <a:solidFill>
                  <a:schemeClr val="accent6">
                    <a:lumMod val="75000"/>
                  </a:schemeClr>
                </a:solidFill>
                <a:latin typeface="+mn-lt"/>
                <a:ea typeface="ＭＳ Ｐゴシック" charset="-128"/>
              </a:rPr>
              <a:t>Thematic analysis</a:t>
            </a:r>
            <a:br>
              <a:rPr lang="en-GB" altLang="en-US" sz="5400" b="1" dirty="0">
                <a:solidFill>
                  <a:schemeClr val="accent6">
                    <a:lumMod val="75000"/>
                  </a:schemeClr>
                </a:solidFill>
                <a:latin typeface="+mn-lt"/>
                <a:ea typeface="ＭＳ Ｐゴシック" charset="-128"/>
              </a:rPr>
            </a:br>
            <a:br>
              <a:rPr lang="en-GB" altLang="en-US" sz="4000" dirty="0">
                <a:solidFill>
                  <a:schemeClr val="accent6">
                    <a:lumMod val="75000"/>
                  </a:schemeClr>
                </a:solidFill>
                <a:latin typeface="+mn-lt"/>
                <a:ea typeface="ＭＳ Ｐゴシック" charset="-128"/>
              </a:rPr>
            </a:br>
            <a:r>
              <a:rPr lang="en-GB" altLang="en-US" sz="4000" dirty="0">
                <a:solidFill>
                  <a:schemeClr val="accent6">
                    <a:lumMod val="75000"/>
                  </a:schemeClr>
                </a:solidFill>
                <a:latin typeface="+mn-lt"/>
                <a:ea typeface="ＭＳ Ｐゴシック" charset="-128"/>
              </a:rPr>
              <a:t>Six phases of reflexive thematic analysis</a:t>
            </a:r>
          </a:p>
        </p:txBody>
      </p:sp>
    </p:spTree>
    <p:extLst>
      <p:ext uri="{BB962C8B-B14F-4D97-AF65-F5344CB8AC3E}">
        <p14:creationId xmlns:p14="http://schemas.microsoft.com/office/powerpoint/2010/main" val="3966025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07FC8C-9A28-481F-BE34-D63AB0781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+mn-lt"/>
              </a:rPr>
              <a:t>Lecture overview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51B3A-4E56-4BEC-AA4F-3317B58C8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200"/>
              <a:t>What is thematic analysis?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/>
              <a:t>Thematic analysis is uniquely flexible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 b="1"/>
              <a:t>Six phases of reflexive thematic analysis</a:t>
            </a:r>
          </a:p>
        </p:txBody>
      </p:sp>
      <p:pic>
        <p:nvPicPr>
          <p:cNvPr id="5" name="Picture 4" descr="A person laughing in a street&#10;&#10;Description automatically generated">
            <a:extLst>
              <a:ext uri="{FF2B5EF4-FFF2-40B4-BE49-F238E27FC236}">
                <a16:creationId xmlns:a16="http://schemas.microsoft.com/office/drawing/2014/main" id="{9D2FC10F-9151-68FD-835E-5770F2F958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288" r="25289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3068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56C7A-58D8-B242-E689-8B7348261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thematic analysis?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79372-E8B5-FAB5-46AB-86D45E3AA5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US" dirty="0"/>
              <a:t>Thematic analysis is a method for analyzing qualitative data that entails searching across a data set to identify, analyze, and report repeated patterns (Braun and Clarke 2006).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It is a method for describing data, but it also involves interpretation in the processes of selecting codes and constructing themes. A distinguishing feature of thematic analysis is its flexibility to be used within a wide range of theoretical and epistemological frameworks, and to be applied to a wide range of study questions, designs, and sample sizes. </a:t>
            </a:r>
          </a:p>
        </p:txBody>
      </p:sp>
    </p:spTree>
    <p:extLst>
      <p:ext uri="{BB962C8B-B14F-4D97-AF65-F5344CB8AC3E}">
        <p14:creationId xmlns:p14="http://schemas.microsoft.com/office/powerpoint/2010/main" val="3264290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D3821-76D6-50B8-E4DC-E61E9FB75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9056" y="548681"/>
            <a:ext cx="10241280" cy="5628283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US" dirty="0"/>
              <a:t>Data analysis has been described as ‘the most complex and mysterious of all of the phases of a qualitative project, and the one that receives the least thoughtful discussion in the literature’ (Thorne 2000).</a:t>
            </a:r>
          </a:p>
          <a:p>
            <a:pPr marL="0" indent="0">
              <a:lnSpc>
                <a:spcPct val="120000"/>
              </a:lnSpc>
              <a:buNone/>
            </a:pPr>
            <a:endParaRPr lang="en-US" dirty="0"/>
          </a:p>
          <a:p>
            <a:pPr>
              <a:lnSpc>
                <a:spcPct val="120000"/>
              </a:lnSpc>
            </a:pPr>
            <a:r>
              <a:rPr lang="en-US" dirty="0"/>
              <a:t>Data analysis has been described as ‘the most complex and mysterious of all of the phases of a qualitative project, and the one that receives the least thoughtful discussion in the literature’ (Thorne 2000).</a:t>
            </a:r>
          </a:p>
          <a:p>
            <a:pPr>
              <a:lnSpc>
                <a:spcPct val="120000"/>
              </a:lnSpc>
            </a:pPr>
            <a:endParaRPr lang="en-US" dirty="0"/>
          </a:p>
          <a:p>
            <a:pPr>
              <a:lnSpc>
                <a:spcPct val="120000"/>
              </a:lnSpc>
            </a:pPr>
            <a:r>
              <a:rPr lang="en-US" dirty="0"/>
              <a:t>Thematic analysis is a term that has been variably defined (Merton 1975; Aronson 1995; Boyatzis 1998; </a:t>
            </a:r>
            <a:r>
              <a:rPr lang="en-US" dirty="0" err="1"/>
              <a:t>Attride</a:t>
            </a:r>
            <a:r>
              <a:rPr lang="en-US" dirty="0"/>
              <a:t>-Stirling 2001; Braun and Clarke 2006; Joffe 2011), and that has even been discounted as unsophisticated or inferior to other qualitative methods (Braun and Clarke 2006, 2014). </a:t>
            </a:r>
          </a:p>
        </p:txBody>
      </p:sp>
    </p:spTree>
    <p:extLst>
      <p:ext uri="{BB962C8B-B14F-4D97-AF65-F5344CB8AC3E}">
        <p14:creationId xmlns:p14="http://schemas.microsoft.com/office/powerpoint/2010/main" val="11804018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4" name="Rectangle 2458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0EDB7E-E819-8B6B-D76B-8AEA1CAFBB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531" r="4749" b="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4586" name="Rectangle 2458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>
                <a:latin typeface="+mn-lt"/>
              </a:rPr>
              <a:t>Six Phases of Thematic Analysis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000">
                <a:ea typeface="Tahoma" panose="020B0604030504040204" pitchFamily="34" charset="0"/>
                <a:cs typeface="Tahoma" panose="020B0604030504040204" pitchFamily="34" charset="0"/>
              </a:rPr>
              <a:t>Familiarisation with the data.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000">
                <a:ea typeface="Tahoma" panose="020B0604030504040204" pitchFamily="34" charset="0"/>
                <a:cs typeface="Tahoma" panose="020B0604030504040204" pitchFamily="34" charset="0"/>
              </a:rPr>
              <a:t>Coding the data.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000">
                <a:ea typeface="Tahoma" panose="020B0604030504040204" pitchFamily="34" charset="0"/>
                <a:cs typeface="Tahoma" panose="020B0604030504040204" pitchFamily="34" charset="0"/>
              </a:rPr>
              <a:t>Generating initial themes.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000">
                <a:ea typeface="Tahoma" panose="020B0604030504040204" pitchFamily="34" charset="0"/>
                <a:cs typeface="Tahoma" panose="020B0604030504040204" pitchFamily="34" charset="0"/>
              </a:rPr>
              <a:t>Reviewing and developing themes.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000">
                <a:ea typeface="Tahoma" panose="020B0604030504040204" pitchFamily="34" charset="0"/>
                <a:cs typeface="Tahoma" panose="020B0604030504040204" pitchFamily="34" charset="0"/>
              </a:rPr>
              <a:t>Refining, defining and naming themes.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000">
                <a:ea typeface="Tahoma" panose="020B0604030504040204" pitchFamily="34" charset="0"/>
                <a:cs typeface="Tahoma" panose="020B0604030504040204" pitchFamily="34" charset="0"/>
              </a:rPr>
              <a:t>Producing the report.</a:t>
            </a:r>
          </a:p>
          <a:p>
            <a:pPr>
              <a:defRPr/>
            </a:pPr>
            <a:endParaRPr lang="en-NZ" sz="2000" dirty="0"/>
          </a:p>
        </p:txBody>
      </p:sp>
    </p:spTree>
    <p:extLst>
      <p:ext uri="{BB962C8B-B14F-4D97-AF65-F5344CB8AC3E}">
        <p14:creationId xmlns:p14="http://schemas.microsoft.com/office/powerpoint/2010/main" val="4002926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1) Familiarisation </a:t>
            </a:r>
            <a:br>
              <a:rPr lang="en-US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with the data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Read through each data item and make a note of: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altLang="en-US" dirty="0">
                <a:ea typeface="Tahoma" panose="020B0604030504040204" pitchFamily="34" charset="0"/>
                <a:cs typeface="Tahoma" panose="020B0604030504040204" pitchFamily="34" charset="0"/>
              </a:rPr>
              <a:t>Things of potential interest.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altLang="en-US" dirty="0">
                <a:ea typeface="Tahoma" panose="020B0604030504040204" pitchFamily="34" charset="0"/>
                <a:cs typeface="Tahoma" panose="020B0604030504040204" pitchFamily="34" charset="0"/>
              </a:rPr>
              <a:t>Ideas to explore further in coding.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altLang="en-US" dirty="0">
                <a:ea typeface="Tahoma" panose="020B0604030504040204" pitchFamily="34" charset="0"/>
                <a:cs typeface="Tahoma" panose="020B0604030504040204" pitchFamily="34" charset="0"/>
              </a:rPr>
              <a:t>Your responses to the data.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Read actively, analytically and critically (read data as </a:t>
            </a:r>
            <a:r>
              <a:rPr lang="en-US" altLang="en-US" sz="2400" i="1" dirty="0">
                <a:ea typeface="Tahoma" panose="020B0604030504040204" pitchFamily="34" charset="0"/>
                <a:cs typeface="Tahoma" panose="020B0604030504040204" pitchFamily="34" charset="0"/>
              </a:rPr>
              <a:t>data</a:t>
            </a:r>
            <a:r>
              <a:rPr lang="en-US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>
                <a:ea typeface="Tahoma" panose="020B0604030504040204" pitchFamily="34" charset="0"/>
                <a:cs typeface="Tahoma" panose="020B0604030504040204" pitchFamily="34" charset="0"/>
              </a:rPr>
              <a:t>Try to unpick the assumptions that underpin your initial reactions and analytic observations -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ea typeface="Tahoma" panose="020B0604030504040204" pitchFamily="34" charset="0"/>
                <a:cs typeface="Tahoma" panose="020B0604030504040204" pitchFamily="34" charset="0"/>
              </a:rPr>
              <a:t>What was familiar?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ea typeface="Tahoma" panose="020B0604030504040204" pitchFamily="34" charset="0"/>
                <a:cs typeface="Tahoma" panose="020B0604030504040204" pitchFamily="34" charset="0"/>
              </a:rPr>
              <a:t>What was unfamiliar/surprising?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ea typeface="Tahoma" panose="020B0604030504040204" pitchFamily="34" charset="0"/>
                <a:cs typeface="Tahoma" panose="020B0604030504040204" pitchFamily="34" charset="0"/>
              </a:rPr>
              <a:t>Why are you reacting to the data in </a:t>
            </a:r>
            <a:r>
              <a:rPr lang="en-GB" i="1" dirty="0">
                <a:ea typeface="Tahoma" panose="020B0604030504040204" pitchFamily="34" charset="0"/>
                <a:cs typeface="Tahoma" panose="020B0604030504040204" pitchFamily="34" charset="0"/>
              </a:rPr>
              <a:t>that </a:t>
            </a:r>
            <a:r>
              <a:rPr lang="en-GB" dirty="0">
                <a:ea typeface="Tahoma" panose="020B0604030504040204" pitchFamily="34" charset="0"/>
                <a:cs typeface="Tahoma" panose="020B0604030504040204" pitchFamily="34" charset="0"/>
              </a:rPr>
              <a:t>way?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End this phase by writing familiarisation notes for the whole dataset.</a:t>
            </a:r>
          </a:p>
        </p:txBody>
      </p:sp>
      <p:pic>
        <p:nvPicPr>
          <p:cNvPr id="3" name="Picture 2" descr="An aerial view of a swimming pool - there is a diving board over the rippling, shimmering water">
            <a:extLst>
              <a:ext uri="{FF2B5EF4-FFF2-40B4-BE49-F238E27FC236}">
                <a16:creationId xmlns:a16="http://schemas.microsoft.com/office/drawing/2014/main" id="{04B415BB-2455-46D5-B697-24A77DFBE9F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30" t="-1" r="14736" b="4"/>
          <a:stretch/>
        </p:blipFill>
        <p:spPr>
          <a:xfrm>
            <a:off x="8841620" y="0"/>
            <a:ext cx="1826381" cy="1889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058266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2033452" y="365127"/>
            <a:ext cx="8005898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(2) Coding the data</a:t>
            </a:r>
            <a:b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endParaRPr lang="en-GB" altLang="en-US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2033453" y="1254035"/>
            <a:ext cx="6453051" cy="4922929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buFont typeface="Courier New" panose="02070309020205020404" pitchFamily="49" charset="0"/>
              <a:buChar char="o"/>
              <a:defRPr/>
            </a:pPr>
            <a:r>
              <a:rPr lang="en-GB" sz="2600" dirty="0">
                <a:ea typeface="Tahoma" panose="020B0604030504040204" pitchFamily="34" charset="0"/>
                <a:cs typeface="Tahoma" panose="020B0604030504040204" pitchFamily="34" charset="0"/>
              </a:rPr>
              <a:t>A code captures what is analytically interesting about the data – consists of a coding label that evokes what is analytically relevant and the underlying idea/concept/take.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sz="2600" dirty="0">
                <a:ea typeface="Tahoma" panose="020B0604030504040204" pitchFamily="34" charset="0"/>
                <a:cs typeface="Tahoma" panose="020B0604030504040204" pitchFamily="34" charset="0"/>
              </a:rPr>
              <a:t>‘Take away the data’ test…</a:t>
            </a:r>
          </a:p>
          <a:p>
            <a:pPr eaLnBrk="1" hangingPunct="1">
              <a:buFont typeface="Courier New" panose="02070309020205020404" pitchFamily="49" charset="0"/>
              <a:buChar char="o"/>
              <a:defRPr/>
            </a:pPr>
            <a:r>
              <a:rPr lang="en-GB" sz="2600" dirty="0">
                <a:ea typeface="Tahoma" panose="020B0604030504040204" pitchFamily="34" charset="0"/>
                <a:cs typeface="Tahoma" panose="020B0604030504040204" pitchFamily="34" charset="0"/>
              </a:rPr>
              <a:t>Code inclusively, comprehensively and systematically.</a:t>
            </a:r>
          </a:p>
          <a:p>
            <a:pPr eaLnBrk="1" hangingPunct="1">
              <a:buFont typeface="Courier New" panose="02070309020205020404" pitchFamily="49" charset="0"/>
              <a:buChar char="o"/>
              <a:defRPr/>
            </a:pPr>
            <a:r>
              <a:rPr lang="en-GB" sz="2600" dirty="0">
                <a:ea typeface="Tahoma" panose="020B0604030504040204" pitchFamily="34" charset="0"/>
                <a:cs typeface="Tahoma" panose="020B0604030504040204" pitchFamily="34" charset="0"/>
              </a:rPr>
              <a:t>Codes can be semantic or latent; coding can be fine or coarse – but should be fine enough to parse out relevant meaning.</a:t>
            </a:r>
          </a:p>
          <a:p>
            <a:pPr eaLnBrk="1" hangingPunct="1">
              <a:buFont typeface="Courier New" panose="02070309020205020404" pitchFamily="49" charset="0"/>
              <a:buChar char="o"/>
              <a:defRPr/>
            </a:pPr>
            <a:r>
              <a:rPr lang="en-GB" sz="2600" dirty="0">
                <a:ea typeface="Tahoma" panose="020B0604030504040204" pitchFamily="34" charset="0"/>
                <a:cs typeface="Tahoma" panose="020B0604030504040204" pitchFamily="34" charset="0"/>
              </a:rPr>
              <a:t>Give each data item broadly equal attention.</a:t>
            </a:r>
          </a:p>
          <a:p>
            <a:pPr eaLnBrk="1" hangingPunct="1">
              <a:buFont typeface="Courier New" panose="02070309020205020404" pitchFamily="49" charset="0"/>
              <a:buChar char="o"/>
              <a:defRPr/>
            </a:pPr>
            <a:r>
              <a:rPr lang="en-GB" sz="2600" dirty="0">
                <a:ea typeface="Tahoma" panose="020B0604030504040204" pitchFamily="34" charset="0"/>
                <a:cs typeface="Tahoma" panose="020B0604030504040204" pitchFamily="34" charset="0"/>
              </a:rPr>
              <a:t>More than one sweep of coding may be necessary.</a:t>
            </a:r>
          </a:p>
          <a:p>
            <a:pPr eaLnBrk="1" hangingPunct="1">
              <a:buFont typeface="Courier New" panose="02070309020205020404" pitchFamily="49" charset="0"/>
              <a:buChar char="o"/>
              <a:defRPr/>
            </a:pPr>
            <a:r>
              <a:rPr lang="en-GB" sz="2600" dirty="0">
                <a:ea typeface="Tahoma" panose="020B0604030504040204" pitchFamily="34" charset="0"/>
                <a:cs typeface="Tahoma" panose="020B0604030504040204" pitchFamily="34" charset="0"/>
              </a:rPr>
              <a:t>End this phase, with a list of codes and all the data relevant to each code collated (important for next phase).</a:t>
            </a:r>
          </a:p>
          <a:p>
            <a:pPr eaLnBrk="1" hangingPunct="1">
              <a:defRPr/>
            </a:pPr>
            <a:endParaRPr lang="en-GB" sz="2200" dirty="0"/>
          </a:p>
        </p:txBody>
      </p:sp>
      <p:pic>
        <p:nvPicPr>
          <p:cNvPr id="3" name="Picture 2" descr="An image of four gifts tags laid out in a row">
            <a:extLst>
              <a:ext uri="{FF2B5EF4-FFF2-40B4-BE49-F238E27FC236}">
                <a16:creationId xmlns:a16="http://schemas.microsoft.com/office/drawing/2014/main" id="{CCA58196-CA20-403E-8731-916DA68D749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51" r="47954" b="3"/>
          <a:stretch/>
        </p:blipFill>
        <p:spPr>
          <a:xfrm>
            <a:off x="8760824" y="1683661"/>
            <a:ext cx="1907177" cy="4272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493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Semantic and latent codes</a:t>
            </a:r>
            <a:b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endParaRPr lang="en-GB" altLang="en-US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xfrm>
            <a:off x="2152650" y="1384663"/>
            <a:ext cx="3886200" cy="4792300"/>
          </a:xfrm>
        </p:spPr>
        <p:txBody>
          <a:bodyPr>
            <a:normAutofit fontScale="92500" lnSpcReduction="1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  <a:ea typeface="Tahoma" panose="020B0604030504040204" pitchFamily="34" charset="0"/>
                <a:cs typeface="Tahoma" panose="020B0604030504040204" pitchFamily="34" charset="0"/>
              </a:rPr>
              <a:t>Semantic codes </a:t>
            </a:r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capture the surface meaning of the data.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  <a:ea typeface="Tahoma" panose="020B0604030504040204" pitchFamily="34" charset="0"/>
                <a:cs typeface="Tahoma" panose="020B0604030504040204" pitchFamily="34" charset="0"/>
              </a:rPr>
              <a:t>Latent codes </a:t>
            </a:r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capture the assumptions underpinning the surface meanings, or use pre-existing theories and concepts to interpret the data.</a:t>
            </a:r>
          </a:p>
          <a:p>
            <a:endParaRPr lang="en-GB" altLang="en-US" dirty="0"/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xfrm>
            <a:off x="6153150" y="1384663"/>
            <a:ext cx="3886200" cy="4792300"/>
          </a:xfrm>
        </p:spPr>
        <p:txBody>
          <a:bodyPr>
            <a:normAutofit fontScale="92500" lnSpcReduction="1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NZ" sz="2400" dirty="0">
                <a:ea typeface="Tahoma" panose="020B0604030504040204" pitchFamily="34" charset="0"/>
                <a:cs typeface="Tahoma" panose="020B0604030504040204" pitchFamily="34" charset="0"/>
              </a:rPr>
              <a:t>Don’t reify these!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NZ" dirty="0">
                <a:ea typeface="Tahoma" panose="020B0604030504040204" pitchFamily="34" charset="0"/>
                <a:cs typeface="Tahoma" panose="020B0604030504040204" pitchFamily="34" charset="0"/>
              </a:rPr>
              <a:t>‘Types’ of codes (e.g. latent, semantic) are conceptual tools for analytic development.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NZ" sz="2400" dirty="0">
                <a:ea typeface="Tahoma" panose="020B0604030504040204" pitchFamily="34" charset="0"/>
                <a:cs typeface="Tahoma" panose="020B0604030504040204" pitchFamily="34" charset="0"/>
              </a:rPr>
              <a:t>Retain fluidity in thinking and conceptualisation.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>
                <a:ea typeface="Tahoma" panose="020B0604030504040204" pitchFamily="34" charset="0"/>
                <a:cs typeface="Tahoma" panose="020B0604030504040204" pitchFamily="34" charset="0"/>
              </a:rPr>
              <a:t>Neither is necessarily better – most analyses will use both types of code.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>
                <a:ea typeface="Tahoma" panose="020B0604030504040204" pitchFamily="34" charset="0"/>
                <a:cs typeface="Tahoma" panose="020B0604030504040204" pitchFamily="34" charset="0"/>
              </a:rPr>
              <a:t>When we lack experience, we tend to rely on descriptive codes; conceptual codes can be harder to develop.</a:t>
            </a:r>
          </a:p>
          <a:p>
            <a:pPr>
              <a:buFont typeface="Arial" panose="020B0604020202020204" pitchFamily="34" charset="0"/>
              <a:buChar char="•"/>
            </a:pPr>
            <a:endParaRPr lang="en-N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811138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4959531" y="365127"/>
            <a:ext cx="5079819" cy="1325563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41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Managing the coding process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4959530" y="1825625"/>
            <a:ext cx="5079820" cy="4351338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Code on the (hard copy or electronic) data items with wide margins – highlighting/underlining /commenting on the relevant data (helps stay </a:t>
            </a:r>
            <a:r>
              <a:rPr lang="en-GB" altLang="en-US" sz="2400" i="1" dirty="0">
                <a:ea typeface="Tahoma" panose="020B0604030504040204" pitchFamily="34" charset="0"/>
                <a:cs typeface="Tahoma" panose="020B0604030504040204" pitchFamily="34" charset="0"/>
              </a:rPr>
              <a:t>close</a:t>
            </a:r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 to the data) – and then collate data.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File cards (old school!) or CAQDAS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dirty="0">
                <a:ea typeface="Tahoma" panose="020B0604030504040204" pitchFamily="34" charset="0"/>
                <a:cs typeface="Tahoma" panose="020B0604030504040204" pitchFamily="34" charset="0"/>
              </a:rPr>
              <a:t>These coding strategies allow for simultaneous coding and collation of coded extracts and can help you to code </a:t>
            </a:r>
            <a:r>
              <a:rPr lang="en-GB" altLang="en-US" i="1" dirty="0">
                <a:ea typeface="Tahoma" panose="020B0604030504040204" pitchFamily="34" charset="0"/>
                <a:cs typeface="Tahoma" panose="020B0604030504040204" pitchFamily="34" charset="0"/>
              </a:rPr>
              <a:t>beyond</a:t>
            </a:r>
            <a:r>
              <a:rPr lang="en-GB" altLang="en-US" dirty="0">
                <a:ea typeface="Tahoma" panose="020B0604030504040204" pitchFamily="34" charset="0"/>
                <a:cs typeface="Tahoma" panose="020B0604030504040204" pitchFamily="34" charset="0"/>
              </a:rPr>
              <a:t> the data surface.</a:t>
            </a:r>
          </a:p>
        </p:txBody>
      </p:sp>
      <p:pic>
        <p:nvPicPr>
          <p:cNvPr id="3" name="Picture 2" descr="An image of a notebook open on blank pages, a block of coloured sticky notes and 3 pens of different colours">
            <a:extLst>
              <a:ext uri="{FF2B5EF4-FFF2-40B4-BE49-F238E27FC236}">
                <a16:creationId xmlns:a16="http://schemas.microsoft.com/office/drawing/2014/main" id="{560D6E15-D923-4FF4-B326-4391B90E7B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867" r="21084" b="1"/>
          <a:stretch/>
        </p:blipFill>
        <p:spPr>
          <a:xfrm>
            <a:off x="21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62640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4) Reviewing and developing themes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2103882" y="1447673"/>
            <a:ext cx="8241030" cy="4351338"/>
          </a:xfrm>
        </p:spPr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Start to identify the nature or character of the potential themes.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Questions to ask: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dirty="0">
                <a:ea typeface="Tahoma" panose="020B0604030504040204" pitchFamily="34" charset="0"/>
                <a:cs typeface="Tahoma" panose="020B0604030504040204" pitchFamily="34" charset="0"/>
              </a:rPr>
              <a:t>Is this a theme?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dirty="0">
                <a:ea typeface="Tahoma" panose="020B0604030504040204" pitchFamily="34" charset="0"/>
                <a:cs typeface="Tahoma" panose="020B0604030504040204" pitchFamily="34" charset="0"/>
              </a:rPr>
              <a:t>What is the quality of this theme?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dirty="0">
                <a:ea typeface="Tahoma" panose="020B0604030504040204" pitchFamily="34" charset="0"/>
                <a:cs typeface="Tahoma" panose="020B0604030504040204" pitchFamily="34" charset="0"/>
              </a:rPr>
              <a:t>What are the boundaries of this theme?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dirty="0">
                <a:ea typeface="Tahoma" panose="020B0604030504040204" pitchFamily="34" charset="0"/>
                <a:cs typeface="Tahoma" panose="020B0604030504040204" pitchFamily="34" charset="0"/>
              </a:rPr>
              <a:t>Are there enough (meaningful) data to support this theme?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dirty="0">
                <a:ea typeface="Tahoma" panose="020B0604030504040204" pitchFamily="34" charset="0"/>
                <a:cs typeface="Tahoma" panose="020B0604030504040204" pitchFamily="34" charset="0"/>
              </a:rPr>
              <a:t>Are the data too diverse and wide-ranging?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Check if the themes work in relation to (a) the coded extracts and (b) the entire data set.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Be prepared to let things go.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altLang="en-US" sz="2400" dirty="0" err="1">
                <a:ea typeface="Tahoma" panose="020B0604030504040204" pitchFamily="34" charset="0"/>
                <a:cs typeface="Tahoma" panose="020B0604030504040204" pitchFamily="34" charset="0"/>
              </a:rPr>
              <a:t>Finalise</a:t>
            </a:r>
            <a:r>
              <a:rPr lang="en-US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 your thematic map.</a:t>
            </a:r>
          </a:p>
        </p:txBody>
      </p:sp>
    </p:spTree>
    <p:extLst>
      <p:ext uri="{BB962C8B-B14F-4D97-AF65-F5344CB8AC3E}">
        <p14:creationId xmlns:p14="http://schemas.microsoft.com/office/powerpoint/2010/main" val="3120921061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buFont typeface="Symbol" pitchFamily="18" charset="2"/>
              <a:buNone/>
            </a:pPr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5) Refining, defining and naming themes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2152650" y="1825625"/>
            <a:ext cx="7886700" cy="4667249"/>
          </a:xfrm>
        </p:spPr>
        <p:txBody>
          <a:bodyPr>
            <a:normAutofit fontScale="925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A name or label - beware one-word theme names!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Avoid domain summary-type names too (e.g. Benefits of… Barriers to… Experiences of…).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Write a definition - a short description or ‘abstract’ - for each theme (a few hundred words).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Refine the specifics of each theme and the overall story of your analysis.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sz="2400" i="1" dirty="0">
                <a:ea typeface="Tahoma" panose="020B0604030504040204" pitchFamily="34" charset="0"/>
                <a:cs typeface="Tahoma" panose="020B0604030504040204" pitchFamily="34" charset="0"/>
              </a:rPr>
              <a:t>How many themes are enough (or too many)?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dirty="0">
                <a:ea typeface="Tahoma" panose="020B0604030504040204" pitchFamily="34" charset="0"/>
                <a:cs typeface="Tahoma" panose="020B0604030504040204" pitchFamily="34" charset="0"/>
              </a:rPr>
              <a:t>There is no magic formula that states that if you have X amount of data, and you’re writing a report of Y length, you should have Z number of themes!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dirty="0">
                <a:ea typeface="Tahoma" panose="020B0604030504040204" pitchFamily="34" charset="0"/>
                <a:cs typeface="Tahoma" panose="020B0604030504040204" pitchFamily="34" charset="0"/>
              </a:rPr>
              <a:t>However, lots of themes and sub-themes are suggestive of a fragmented and under-developed analysis.</a:t>
            </a:r>
          </a:p>
        </p:txBody>
      </p:sp>
    </p:spTree>
    <p:extLst>
      <p:ext uri="{BB962C8B-B14F-4D97-AF65-F5344CB8AC3E}">
        <p14:creationId xmlns:p14="http://schemas.microsoft.com/office/powerpoint/2010/main" val="3345494578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4410891" y="365127"/>
            <a:ext cx="5628459" cy="1325563"/>
          </a:xfrm>
        </p:spPr>
        <p:txBody>
          <a:bodyPr anchor="b">
            <a:normAutofit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Side bar: Theme levels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4410892" y="1825625"/>
            <a:ext cx="5628458" cy="4351338"/>
          </a:xfrm>
        </p:spPr>
        <p:txBody>
          <a:bodyPr>
            <a:normAutofit fontScale="92500"/>
          </a:bodyPr>
          <a:lstStyle/>
          <a:p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We suggest a maximum of three theme levels (to avoid the risk of fragmentation and an under-developed analysis):</a:t>
            </a:r>
          </a:p>
          <a:p>
            <a:r>
              <a:rPr lang="en-GB" altLang="en-US" sz="2400" i="1" dirty="0">
                <a:ea typeface="Tahoma" panose="020B0604030504040204" pitchFamily="34" charset="0"/>
                <a:cs typeface="Tahoma" panose="020B0604030504040204" pitchFamily="34" charset="0"/>
              </a:rPr>
              <a:t>Overarching themes </a:t>
            </a:r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– often used to organise.</a:t>
            </a:r>
          </a:p>
          <a:p>
            <a:pPr lvl="1"/>
            <a:r>
              <a:rPr lang="en-GB" altLang="en-US" i="1" dirty="0">
                <a:ea typeface="Tahoma" panose="020B0604030504040204" pitchFamily="34" charset="0"/>
                <a:cs typeface="Tahoma" panose="020B0604030504040204" pitchFamily="34" charset="0"/>
              </a:rPr>
              <a:t>Themes</a:t>
            </a:r>
            <a:r>
              <a:rPr lang="en-GB" altLang="en-US" dirty="0">
                <a:ea typeface="Tahoma" panose="020B0604030504040204" pitchFamily="34" charset="0"/>
                <a:cs typeface="Tahoma" panose="020B0604030504040204" pitchFamily="34" charset="0"/>
              </a:rPr>
              <a:t> – organised around a central concept.</a:t>
            </a:r>
            <a:endParaRPr lang="en-GB" altLang="en-US" i="1" dirty="0"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2"/>
            <a:r>
              <a:rPr lang="en-GB" altLang="en-US" sz="2400" i="1" dirty="0">
                <a:ea typeface="Tahoma" panose="020B0604030504040204" pitchFamily="34" charset="0"/>
                <a:cs typeface="Tahoma" panose="020B0604030504040204" pitchFamily="34" charset="0"/>
              </a:rPr>
              <a:t>Sub-themes</a:t>
            </a:r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 – capture and highlight an important facet of a theme.</a:t>
            </a:r>
          </a:p>
          <a:p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There isn’t a requirement to have multiple theme levels – only use if helpful to structure and organise the analysis.</a:t>
            </a:r>
          </a:p>
        </p:txBody>
      </p:sp>
      <p:pic>
        <p:nvPicPr>
          <p:cNvPr id="3" name="Picture 2" descr="A close up of three rocks of different sizes balanced on top of each other on a beach - the biggest at the bottom, and the smallest on top">
            <a:extLst>
              <a:ext uri="{FF2B5EF4-FFF2-40B4-BE49-F238E27FC236}">
                <a16:creationId xmlns:a16="http://schemas.microsoft.com/office/drawing/2014/main" id="{D6ECB914-E577-405F-A49D-0C48553D3F7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31" t="-1" r="25705" b="-1"/>
          <a:stretch/>
        </p:blipFill>
        <p:spPr>
          <a:xfrm>
            <a:off x="1524000" y="10"/>
            <a:ext cx="266745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646856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NZ" altLang="en-US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6) Producing the report</a:t>
            </a:r>
            <a:br>
              <a:rPr lang="en-NZ" altLang="en-US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endParaRPr lang="en-NZ" altLang="en-US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2152650" y="1280161"/>
            <a:ext cx="6091468" cy="4896803"/>
          </a:xfrm>
        </p:spPr>
        <p:txBody>
          <a:bodyPr>
            <a:noAutofit/>
          </a:bodyPr>
          <a:lstStyle/>
          <a:p>
            <a:pPr eaLnBrk="1" hangingPunct="1">
              <a:buFont typeface="Courier New" panose="02070309020205020404" pitchFamily="49" charset="0"/>
              <a:buChar char="o"/>
            </a:pPr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Final chance for analysis!</a:t>
            </a:r>
          </a:p>
          <a:p>
            <a:pPr eaLnBrk="1" hangingPunct="1">
              <a:buFont typeface="Courier New" panose="02070309020205020404" pitchFamily="49" charset="0"/>
              <a:buChar char="o"/>
            </a:pPr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Analysis consists of analytic commentary, data extracts and themes.</a:t>
            </a:r>
          </a:p>
          <a:p>
            <a:pPr eaLnBrk="1" hangingPunct="1">
              <a:buFont typeface="Courier New" panose="02070309020205020404" pitchFamily="49" charset="0"/>
              <a:buChar char="o"/>
            </a:pPr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Decide on the order in which to present your themes.</a:t>
            </a:r>
          </a:p>
          <a:p>
            <a:pPr eaLnBrk="1" hangingPunct="1">
              <a:buFont typeface="Courier New" panose="02070309020205020404" pitchFamily="49" charset="0"/>
              <a:buChar char="o"/>
            </a:pPr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Select vivid and compelling examples of data to illustrate each theme.</a:t>
            </a:r>
          </a:p>
          <a:p>
            <a:pPr eaLnBrk="1" hangingPunct="1">
              <a:buFont typeface="Courier New" panose="02070309020205020404" pitchFamily="49" charset="0"/>
              <a:buChar char="o"/>
            </a:pPr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Final analysis of selected examples (if using data analytically to further your analysis).</a:t>
            </a:r>
          </a:p>
          <a:p>
            <a:pPr eaLnBrk="1" hangingPunct="1">
              <a:buFont typeface="Courier New" panose="02070309020205020404" pitchFamily="49" charset="0"/>
              <a:buChar char="o"/>
            </a:pPr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Relate analysis to research question and the literature (and the wider context).</a:t>
            </a:r>
          </a:p>
          <a:p>
            <a:pPr eaLnBrk="1" hangingPunct="1">
              <a:buFont typeface="Courier New" panose="02070309020205020404" pitchFamily="49" charset="0"/>
              <a:buChar char="o"/>
            </a:pPr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(Still) be prepared to let things go.</a:t>
            </a:r>
          </a:p>
          <a:p>
            <a:pPr eaLnBrk="1" hangingPunct="1">
              <a:buFont typeface="Courier New" panose="02070309020205020404" pitchFamily="49" charset="0"/>
              <a:buChar char="o"/>
            </a:pPr>
            <a:r>
              <a:rPr lang="en-GB" altLang="en-US" sz="2400" dirty="0">
                <a:ea typeface="Tahoma" panose="020B0604030504040204" pitchFamily="34" charset="0"/>
                <a:cs typeface="Tahoma" panose="020B0604030504040204" pitchFamily="34" charset="0"/>
              </a:rPr>
              <a:t>Draw out analytic conclusions across themes.</a:t>
            </a:r>
            <a:endParaRPr lang="en-NZ" altLang="en-US" sz="2400" dirty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5" name="Picture 4" descr="An image of a vintage typewriter on a table, there is a piece of paper in the typewriter&#10;&#10;">
            <a:extLst>
              <a:ext uri="{FF2B5EF4-FFF2-40B4-BE49-F238E27FC236}">
                <a16:creationId xmlns:a16="http://schemas.microsoft.com/office/drawing/2014/main" id="{DD717289-3A66-4B69-97A5-9F913DAB6C9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16" r="22491" b="14656"/>
          <a:stretch/>
        </p:blipFill>
        <p:spPr>
          <a:xfrm>
            <a:off x="8244118" y="1877310"/>
            <a:ext cx="2423882" cy="310338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1952421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68C15-C12E-4D9E-B64A-F101E5D33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DDDDD-31D6-4029-87D3-38C10D1385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Braun, V., &amp; Clarke, V. (2006). Using thematic analysis in psychology. </a:t>
            </a:r>
            <a:r>
              <a:rPr lang="en-GB" i="1" dirty="0"/>
              <a:t>Qualitative Research in Psychology, 3</a:t>
            </a:r>
            <a:r>
              <a:rPr lang="en-GB" dirty="0"/>
              <a:t>(2), 77-101.</a:t>
            </a:r>
          </a:p>
          <a:p>
            <a:r>
              <a:rPr lang="en-GB" dirty="0"/>
              <a:t>Braun, V., &amp; Clarke, V. (2012). Thematic analysis. In H. Cooper, P. M. </a:t>
            </a:r>
            <a:r>
              <a:rPr lang="en-GB" dirty="0" err="1"/>
              <a:t>Camic</a:t>
            </a:r>
            <a:r>
              <a:rPr lang="en-GB" dirty="0"/>
              <a:t>, D. L. Long, A. T. </a:t>
            </a:r>
            <a:r>
              <a:rPr lang="en-GB" dirty="0" err="1"/>
              <a:t>Panter</a:t>
            </a:r>
            <a:r>
              <a:rPr lang="en-GB" dirty="0"/>
              <a:t>, D. </a:t>
            </a:r>
            <a:r>
              <a:rPr lang="en-GB" dirty="0" err="1"/>
              <a:t>Rindskopf</a:t>
            </a:r>
            <a:r>
              <a:rPr lang="en-GB" dirty="0"/>
              <a:t>, &amp; K. J. Sher (Eds.), </a:t>
            </a:r>
            <a:r>
              <a:rPr lang="en-GB" i="1" dirty="0"/>
              <a:t>APA handbook of research methods in psychology, Vol. 2: Research designs: Quantitative, qualitative, neuropsychological, and biological</a:t>
            </a:r>
            <a:r>
              <a:rPr lang="en-GB" dirty="0"/>
              <a:t> (pp. 57-71). American Psychological Association.</a:t>
            </a:r>
          </a:p>
          <a:p>
            <a:r>
              <a:rPr lang="en-GB" dirty="0"/>
              <a:t>Braun, V., &amp; Clarke, V. (2013). </a:t>
            </a:r>
            <a:r>
              <a:rPr lang="en-GB" i="1" dirty="0"/>
              <a:t>Successful qualitative research: A practical guide for beginners</a:t>
            </a:r>
            <a:r>
              <a:rPr lang="en-GB" dirty="0"/>
              <a:t>. Sage.</a:t>
            </a:r>
          </a:p>
          <a:p>
            <a:r>
              <a:rPr lang="en-US" dirty="0"/>
              <a:t>Clarke, V., Braun, V., &amp; Hayfield, N. (2015). Thematic analysis. In J. Smith (Ed.), </a:t>
            </a:r>
            <a:r>
              <a:rPr lang="en-US" i="1" dirty="0"/>
              <a:t>Qualitative psychology: A practical guide to research methods</a:t>
            </a:r>
            <a:r>
              <a:rPr lang="en-US" dirty="0"/>
              <a:t>, 3</a:t>
            </a:r>
            <a:r>
              <a:rPr lang="en-US" baseline="30000" dirty="0"/>
              <a:t>rd</a:t>
            </a:r>
            <a:r>
              <a:rPr lang="en-US" dirty="0"/>
              <a:t> ed. (pp. 222-248)</a:t>
            </a:r>
            <a:r>
              <a:rPr lang="en-GB" dirty="0"/>
              <a:t>. Sage.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3362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1271</Words>
  <Application>Microsoft Macintosh PowerPoint</Application>
  <PresentationFormat>Widescreen</PresentationFormat>
  <Paragraphs>104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Courier New</vt:lpstr>
      <vt:lpstr>Symbol</vt:lpstr>
      <vt:lpstr>Tahoma</vt:lpstr>
      <vt:lpstr>Times New Roman</vt:lpstr>
      <vt:lpstr>Office Theme</vt:lpstr>
      <vt:lpstr>Thematic analysis  Six phases of reflexive thematic analysis</vt:lpstr>
      <vt:lpstr>Lecture overview</vt:lpstr>
      <vt:lpstr>What is thematic analysis? </vt:lpstr>
      <vt:lpstr>PowerPoint Presentation</vt:lpstr>
      <vt:lpstr>Six Phases of Thematic Analysis</vt:lpstr>
      <vt:lpstr>1) Familiarisation  with the data</vt:lpstr>
      <vt:lpstr>(2) Coding the data </vt:lpstr>
      <vt:lpstr>Semantic and latent codes </vt:lpstr>
      <vt:lpstr>Managing the coding process</vt:lpstr>
      <vt:lpstr>4) Reviewing and developing themes</vt:lpstr>
      <vt:lpstr>5) Refining, defining and naming themes</vt:lpstr>
      <vt:lpstr>Side bar: Theme levels</vt:lpstr>
      <vt:lpstr>6) Producing the report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 analysis  Six phases of reflexive thematic analysis</dc:title>
  <dc:creator>Timi O'neill</dc:creator>
  <cp:lastModifiedBy>Timi O'neill</cp:lastModifiedBy>
  <cp:revision>2</cp:revision>
  <dcterms:created xsi:type="dcterms:W3CDTF">2024-03-13T20:39:40Z</dcterms:created>
  <dcterms:modified xsi:type="dcterms:W3CDTF">2024-03-13T20:48:20Z</dcterms:modified>
</cp:coreProperties>
</file>