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5" r:id="rId3"/>
    <p:sldId id="258" r:id="rId4"/>
    <p:sldId id="266" r:id="rId5"/>
    <p:sldId id="267" r:id="rId6"/>
    <p:sldId id="283" r:id="rId7"/>
    <p:sldId id="286" r:id="rId8"/>
    <p:sldId id="285" r:id="rId9"/>
    <p:sldId id="287" r:id="rId10"/>
    <p:sldId id="268" r:id="rId11"/>
    <p:sldId id="269" r:id="rId12"/>
    <p:sldId id="270" r:id="rId13"/>
    <p:sldId id="271" r:id="rId14"/>
    <p:sldId id="277" r:id="rId15"/>
    <p:sldId id="288" r:id="rId16"/>
    <p:sldId id="278" r:id="rId17"/>
    <p:sldId id="273" r:id="rId18"/>
    <p:sldId id="274" r:id="rId19"/>
    <p:sldId id="275" r:id="rId20"/>
    <p:sldId id="276" r:id="rId21"/>
    <p:sldId id="261" r:id="rId22"/>
    <p:sldId id="262" r:id="rId23"/>
    <p:sldId id="281" r:id="rId24"/>
    <p:sldId id="263"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D87"/>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113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512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688B622-D92D-4A84-92FF-B9F6918AD8A3}"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45C603-EAAE-4175-A558-FAC1F2361905}" type="slidenum">
              <a:rPr lang="en-US"/>
              <a:pPr/>
              <a:t>1</a:t>
            </a:fld>
            <a:endParaRPr lang="en-US"/>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p:txBody>
          <a:bodyPr/>
          <a:lstStyle/>
          <a:p>
            <a:pPr>
              <a:lnSpc>
                <a:spcPct val="90000"/>
              </a:lnSpc>
            </a:pPr>
            <a:r>
              <a:rPr lang="en-US"/>
              <a:t>Using the Internet to conduct quantitative and qualitative research presents challenges not found in conventional research. Some of our knowledge concerning the effective design and use of paper-based surveys does translate into electronic formats. However, electronic surveys have distinctive technological, demographic and response characteristics that affect how they should be designed, when they can be used and how they can be implemented. Survey design, subject privacy and confidentiality, sampling and subject solicitation, distribution methods and response rates and survey piloting are critical methodological components that must be addressed in order to conduct sound online research. For example, online consumers overestimate the amount they purchase online by 55% [Comscore, 2001].</a:t>
            </a:r>
          </a:p>
          <a:p>
            <a:pPr>
              <a:lnSpc>
                <a:spcPct val="90000"/>
              </a:lnSpc>
            </a:pPr>
            <a:r>
              <a:rPr lang="en-US"/>
              <a:t>Observations, focus groups, individual interviews, email, Web-based, postal, and random digital dial telephone surveys can be used in combination to improve results quality [Smith, 1997] and sample representativeness [Yun &amp; Trumbo, 2000; Swoboda, et al., 1997]. For example, Yun &amp; Trumbo (2000) achieved a 72% return rate within a one-month period by combining postal, email and Web-based survey forms.</a:t>
            </a:r>
          </a:p>
          <a:p>
            <a:pPr>
              <a:lnSpc>
                <a:spcPct val="90000"/>
              </a:lnSpc>
            </a:pPr>
            <a:r>
              <a:rPr lang="en-GB"/>
              <a:t>It has been argued that surveys are an inappropriate instrument with which to collect information from a relatively small but potentially diverse group of persons such as problem gamblers in terms of culture, experience and support requirements (McMillen and Bellew, 2001).</a:t>
            </a:r>
          </a:p>
          <a:p>
            <a:pPr>
              <a:lnSpc>
                <a:spcPct val="90000"/>
              </a:lnSpc>
            </a:pPr>
            <a:r>
              <a:rPr lang="en-GB"/>
              <a:t>First of all, there is the problem of finding suitable participants and then there is the issue of whether or not they will want to be included in the study.</a:t>
            </a:r>
          </a:p>
          <a:p>
            <a:pPr>
              <a:lnSpc>
                <a:spcPct val="90000"/>
              </a:lnSpc>
            </a:pP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E3CDBD-8715-4F9F-A062-4CEC833BB2E9}" type="slidenum">
              <a:rPr lang="en-US"/>
              <a:pPr/>
              <a:t>2</a:t>
            </a:fld>
            <a:endParaRPr lang="en-US"/>
          </a:p>
        </p:txBody>
      </p:sp>
      <p:sp>
        <p:nvSpPr>
          <p:cNvPr id="15362" name="Rectangle 2"/>
          <p:cNvSpPr>
            <a:spLocks noRot="1" noChangeArrowheads="1" noTextEdit="1"/>
          </p:cNvSpPr>
          <p:nvPr>
            <p:ph type="sldImg"/>
          </p:nvPr>
        </p:nvSpPr>
        <p:spPr>
          <a:ln/>
        </p:spPr>
      </p:sp>
      <p:sp>
        <p:nvSpPr>
          <p:cNvPr id="15363" name="Rectangle 3"/>
          <p:cNvSpPr>
            <a:spLocks noGrp="1" noChangeArrowheads="1"/>
          </p:cNvSpPr>
          <p:nvPr>
            <p:ph type="body" idx="1"/>
          </p:nvPr>
        </p:nvSpPr>
        <p:spPr/>
        <p:txBody>
          <a:bodyPr/>
          <a:lstStyle/>
          <a:p>
            <a:r>
              <a:rPr lang="en-US" sz="1000"/>
              <a:t>Conducting an Internet-based research project has a number of advantages to laboratory work (as opposed to simply using the internet/server to house your research materials. </a:t>
            </a:r>
            <a:r>
              <a:rPr lang="en-GB" sz="1000"/>
              <a:t>It has been suggested that online surveys may be especially suitable for dealing with sensitive issues that respondents may find embarrassing or awkward in a face-to-face situation (Wood, Griffiths and Eatough, 2004). </a:t>
            </a:r>
            <a:endParaRPr lang="en-US" sz="1000"/>
          </a:p>
          <a:p>
            <a:endParaRPr lang="en-US" sz="1000"/>
          </a:p>
          <a:p>
            <a:r>
              <a:rPr lang="en-US" sz="1000"/>
              <a:t>If participants do decide to take part in a study, assuming it is not a postal survey or a telephone interview, then someone has to travel to take part, i.e., either the researcher must travel to the participant or vice versa. Either way, it takes time and money before the research can commence, and sometimes participants do not turn up and even more time is wasted. However, participants in online studies can usually take part from the comfort and privacy of their own homes, at their own pace, and at a time that is convenient for them. Online research is easy to publicise by posting links on relevant bulletin boards and sending emails to all the people that maybe interested with a note to “forward this link to anyone else who may be interested.” If the research sounds interesting enough this snowball technique can be very effective and is not limited to the geographical boundaries  determined by the costs usually associated with face-to-face (FTF) interactions. Therefore, using online research methods can allow a study to be both international and multicultural in scope. Furthermore, the speed and efficiency of online research means that often the study can obtain much larger and</a:t>
            </a:r>
          </a:p>
          <a:p>
            <a:r>
              <a:rPr lang="en-US" sz="1000"/>
              <a:t>possibly more diverse samples than would otherwise be possible to attain. </a:t>
            </a:r>
          </a:p>
          <a:p>
            <a:r>
              <a:rPr lang="en-GB" sz="1000"/>
              <a:t>The data can be automatically transcribed, which is suitable for certain methodologies such as interpretive psychological analysis, discourse analysis. </a:t>
            </a:r>
          </a:p>
          <a:p>
            <a:r>
              <a:rPr lang="en-GB" sz="1000"/>
              <a:t>It is also argued that though the researcher requires knowledge of web design this is becoming less important as simple-to-use web design software becomes available. </a:t>
            </a:r>
            <a:endParaRPr lang="en-US" sz="10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B2448D-9343-4177-BDFE-B98B1A30D67D}" type="slidenum">
              <a:rPr lang="en-US"/>
              <a:pPr/>
              <a:t>3</a:t>
            </a:fld>
            <a:endParaRPr lang="en-US"/>
          </a:p>
        </p:txBody>
      </p:sp>
      <p:sp>
        <p:nvSpPr>
          <p:cNvPr id="16386" name="Rectangle 2"/>
          <p:cNvSpPr>
            <a:spLocks noRot="1" noChangeArrowheads="1" noTextEdit="1"/>
          </p:cNvSpPr>
          <p:nvPr>
            <p:ph type="sldImg"/>
          </p:nvPr>
        </p:nvSpPr>
        <p:spPr>
          <a:ln/>
        </p:spPr>
      </p:sp>
      <p:sp>
        <p:nvSpPr>
          <p:cNvPr id="16387" name="Rectangle 3"/>
          <p:cNvSpPr>
            <a:spLocks noGrp="1" noChangeArrowheads="1"/>
          </p:cNvSpPr>
          <p:nvPr>
            <p:ph type="body" idx="1"/>
          </p:nvPr>
        </p:nvSpPr>
        <p:spPr/>
        <p:txBody>
          <a:bodyPr/>
          <a:lstStyle/>
          <a:p>
            <a:r>
              <a:rPr lang="en-US" sz="1000"/>
              <a:t>While the dynamic nature of the internet allows communication between researcher and respondent, help may not be available in a timely manner.  Also, integrity of the data becomes a bigger issue, with increased possibility of multiple submissions, incomplete responses, and data security. Measures can be taken when creating the survey software to minimise the frequency and negative consequences of such incidents. Validity</a:t>
            </a:r>
          </a:p>
          <a:p>
            <a:r>
              <a:rPr lang="en-US" sz="1000"/>
              <a:t>When gathering online data from online gamblers the researcher cannot always be sure that people are who they say they are, or that people are answering truthfully. However, this is also the case for any other kind of remotely administered study (e.g., postal or telephone). There is also the issue that any type of self-report is reliant on participants answering truthfully, although this is not just limited to online studies but a more general issue. One</a:t>
            </a:r>
          </a:p>
          <a:p>
            <a:r>
              <a:rPr lang="en-US" sz="1000"/>
              <a:t>way to try to maximise truthfulness is to obtain a current email address from participants so that checks can be made at a later date, if necessary. This should also minimise the risk of people taking in part in the study more than once, unless they have several email addresses. Often, non-genuine responses become apparent at the analysis stage and tend to be in the form of exaggerated answers. For example, if a participant reports that they gamble for 20 h a day this may warrant further investigation and verification before it is included in the analysis. Furthermore non-genuine responses tend to be inconsistent. For example, if a participant rates their enjoyment of online gambling as low, and they say that they do not own any kind of computer or have regular access to the Internet then it is unlikely that they play for many hours at a time, 7 days a week. There is also the issue of multiple responses. For instance, a participant may respond to the research question more than once particularly if there is some kind of incentive being offered for participation (e.g., entry into a competition draw). However, often these types of entries are far easier to identify with online studies as the data is usually displayed in a spreadsheet format and similarities or patterns are visibly apparent.  </a:t>
            </a:r>
          </a:p>
          <a:p>
            <a:endParaRPr lang="en-US" sz="1000"/>
          </a:p>
          <a:p>
            <a:r>
              <a:rPr lang="en-GB" b="1"/>
              <a:t>There are various advantages and disadvantages for the types of data that can be collected online. Much of the data gathered is going to be based on self-report measures, and this has its own set of limitations.  Social desirability bias refers to the propensity to report self-report items in a way as to deliberately or unconsciously represent oneself in a favourable light (Edwards, 1953).</a:t>
            </a:r>
            <a:r>
              <a:rPr lang="en-US"/>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3AC123-855D-408B-9C6D-CCC42C8F77DE}" type="slidenum">
              <a:rPr lang="en-US"/>
              <a:pPr/>
              <a:t>10</a:t>
            </a:fld>
            <a:endParaRPr lang="en-US"/>
          </a:p>
        </p:txBody>
      </p:sp>
      <p:sp>
        <p:nvSpPr>
          <p:cNvPr id="20482" name="Rectangle 2"/>
          <p:cNvSpPr>
            <a:spLocks noRot="1" noChangeArrowheads="1" noTextEdit="1"/>
          </p:cNvSpPr>
          <p:nvPr>
            <p:ph type="sldImg"/>
          </p:nvPr>
        </p:nvSpPr>
        <p:spPr>
          <a:ln/>
        </p:spPr>
      </p:sp>
      <p:sp>
        <p:nvSpPr>
          <p:cNvPr id="20483" name="Rectangle 3"/>
          <p:cNvSpPr>
            <a:spLocks noGrp="1" noChangeArrowheads="1"/>
          </p:cNvSpPr>
          <p:nvPr>
            <p:ph type="body" idx="1"/>
          </p:nvPr>
        </p:nvSpPr>
        <p:spPr/>
        <p:txBody>
          <a:bodyPr/>
          <a:lstStyle/>
          <a:p>
            <a:r>
              <a:rPr lang="en-US"/>
              <a:t>For example, when collaborating with a colleague at another institution, data collected with the same instrument is stored in the same place.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A6F9C1-1FE3-469B-AC36-C1EBF30CD05E}" type="slidenum">
              <a:rPr lang="en-US"/>
              <a:pPr/>
              <a:t>11</a:t>
            </a:fld>
            <a:endParaRPr lang="en-US"/>
          </a:p>
        </p:txBody>
      </p:sp>
      <p:sp>
        <p:nvSpPr>
          <p:cNvPr id="23554" name="Rectangle 2"/>
          <p:cNvSpPr>
            <a:spLocks noRo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This is a problem that is only increasing. </a:t>
            </a:r>
            <a:br>
              <a:rPr lang="en-US"/>
            </a:br>
            <a:r>
              <a:rPr lang="en-US"/>
              <a:t>Email response rates of 20%</a:t>
            </a:r>
          </a:p>
          <a:p>
            <a:r>
              <a:rPr lang="en-US"/>
              <a:t>or lower are not uncommon [Witmer, et al in Jones, 1999] and, although rates exceeding 70% have been recorded,</a:t>
            </a:r>
          </a:p>
          <a:p>
            <a:r>
              <a:rPr lang="en-US"/>
              <a:t>they are attributed to respondent cohesiveness (e.g. an existing workgroup) - This is a problem that is only increasing. </a:t>
            </a:r>
            <a:br>
              <a:rPr lang="en-US"/>
            </a:br>
            <a:r>
              <a:rPr lang="en-US"/>
              <a:t>       </a:t>
            </a:r>
          </a:p>
          <a:p>
            <a:r>
              <a:rPr lang="en-US"/>
              <a:t>Problem – growing regarding junk email.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E4D3B1-374F-40A3-8E42-DE4841B6C052}" type="slidenum">
              <a:rPr lang="en-US"/>
              <a:pPr/>
              <a:t>12</a:t>
            </a:fld>
            <a:endParaRPr lang="en-US"/>
          </a:p>
        </p:txBody>
      </p:sp>
      <p:sp>
        <p:nvSpPr>
          <p:cNvPr id="52226" name="Rectangle 2"/>
          <p:cNvSpPr>
            <a:spLocks noRo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a:t>a </a:t>
            </a:r>
            <a:r>
              <a:rPr lang="en-US" b="1"/>
              <a:t>meta-analysis</a:t>
            </a:r>
            <a:r>
              <a:rPr lang="en-US"/>
              <a:t> combines the results of several studies that address a set of related research hypotheses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B40A64-9ECD-45C4-9F5E-7D3721062C41}" type="slidenum">
              <a:rPr lang="en-US"/>
              <a:pPr/>
              <a:t>17</a:t>
            </a:fld>
            <a:endParaRPr lang="en-US"/>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r>
              <a:rPr lang="en-US"/>
              <a:t/>
            </a:r>
            <a:br>
              <a:rPr lang="en-US"/>
            </a:br>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276CE1-3239-4ECB-974B-50B7C9BFAFDC}" type="slidenum">
              <a:rPr lang="en-US"/>
              <a:pPr/>
              <a:t>18</a:t>
            </a:fld>
            <a:endParaRPr lang="en-US"/>
          </a:p>
        </p:txBody>
      </p:sp>
      <p:sp>
        <p:nvSpPr>
          <p:cNvPr id="49154" name="Rectangle 2"/>
          <p:cNvSpPr>
            <a:spLocks noRo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GB" u="sng"/>
              <a:t>Wood et al suggest one way to try to maximize truthfulness is to request a current email address from participants so that checks can be made date, if required.</a:t>
            </a:r>
            <a:r>
              <a:rPr lang="en-GB"/>
              <a:t>  This would also reduce the number of respondents taking part repeatedly, unless they have several email addresses.</a:t>
            </a:r>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06CAA9-9431-4307-89ED-FB936FEBE31B}" type="slidenum">
              <a:rPr lang="en-US"/>
              <a:pPr/>
              <a:t>20</a:t>
            </a:fld>
            <a:endParaRPr lang="en-US"/>
          </a:p>
        </p:txBody>
      </p:sp>
      <p:sp>
        <p:nvSpPr>
          <p:cNvPr id="44034" name="Rectangle 2"/>
          <p:cNvSpPr>
            <a:spLocks noRot="1" noChangeArrowheads="1" noTextEdit="1"/>
          </p:cNvSpPr>
          <p:nvPr>
            <p:ph type="sldImg"/>
          </p:nvPr>
        </p:nvSpPr>
        <p:spPr>
          <a:ln/>
        </p:spPr>
      </p:sp>
      <p:sp>
        <p:nvSpPr>
          <p:cNvPr id="44035" name="Rectangle 3"/>
          <p:cNvSpPr>
            <a:spLocks noGrp="1" noChangeArrowheads="1"/>
          </p:cNvSpPr>
          <p:nvPr>
            <p:ph type="body" idx="1"/>
          </p:nvPr>
        </p:nvSpPr>
        <p:spPr/>
        <p:txBody>
          <a:bodyPr/>
          <a:lstStyle/>
          <a:p>
            <a:pPr>
              <a:lnSpc>
                <a:spcPct val="80000"/>
              </a:lnSpc>
            </a:pPr>
            <a:r>
              <a:rPr lang="en-US" sz="900" b="1"/>
              <a:t>Sources of error</a:t>
            </a:r>
          </a:p>
          <a:p>
            <a:pPr>
              <a:lnSpc>
                <a:spcPct val="80000"/>
              </a:lnSpc>
            </a:pPr>
            <a:r>
              <a:rPr lang="en-US" sz="900"/>
              <a:t>The use of Web-based surveys has increased dramatically, but the growth hasn't focused on survey error reduction (Dillman, 2000; Dillman and Bowker, 2001). The major sources of error in any survey include sampling, coverage, non-response, and what was actually being measured (Couper, 2000). Couper discussed how these sources of error are particularly relevant for Web surveys. Coverage is also a big concern in Web-based surveys. Estimates of household access to the Internet vary greatly, and household access does not mean that all age groups in the household actually are Internet users. The Internet population differs from the general population in many ways, and there is great variation in Internet access between some rural and urban areas and with different ethnic groups (Couper, 2000). However, there are some communities where connectivity is almost universal. Some university campuses, for example, have universal Internet access. This makes sample bias with Web surveys not as great a concern in those populations. Therefore, Web surveys are a more common survey method on university campuses that with the general population (Couper, 2000).</a:t>
            </a:r>
          </a:p>
          <a:p>
            <a:pPr>
              <a:lnSpc>
                <a:spcPct val="80000"/>
              </a:lnSpc>
            </a:pPr>
            <a:r>
              <a:rPr lang="en-US" sz="900"/>
              <a:t>Non-response errors are the result of not all people in a sample willing to complete the survey, or failing to finish it. Generally, Web surveys have a lower response rate than mail surveys (Couper, 2000), and failure to complete a questionnaire or abandonment is a major concern in Web surveys (Couper et al., 2001). Couper et al. (2001) hypothesised that progress indicators would improve response rate in Web surveys where only one question appeared on a screen at a time; however, their research results were inconclusive since their progress indicators took too long to load and slowed the download time for the survey.</a:t>
            </a:r>
          </a:p>
          <a:p>
            <a:pPr>
              <a:lnSpc>
                <a:spcPct val="80000"/>
              </a:lnSpc>
            </a:pPr>
            <a:r>
              <a:rPr lang="en-US" sz="900"/>
              <a:t>There are many reasons why respondents fail to complete a Web-based survey. Bosnjak and Tuten (2001) cited research that explained some of the reasons for dropping out in Web-based surveys, and included open-ended questions, questions arranged in tables, fancy or graphically complex design, pull-down menus, unclear instructions, and the absence of navigation aids as reasons for survey abandonment. Dillman and Bowker (2001) showed how survey design was related to survey error. Jeavons (n.d.) determined that the first question was a significant dropout point for many Web survey respondents. Solomon (2001) wondered if lower response rate in Web-based surveys is due to our lack of knowledge of how to increase response rate in this new type of data collection. Solomon described two points in a Web survey when respondents stop completing the survey: (1) when respondents encounter a complex grid of questions and responses, and (2) when respondents were asked to their give their e-mail address. He noted that user logs do not show any difference in the failure to complete surveys based on gender, age or education.</a:t>
            </a:r>
          </a:p>
          <a:p>
            <a:pPr>
              <a:lnSpc>
                <a:spcPct val="80000"/>
              </a:lnSpc>
            </a:pPr>
            <a:r>
              <a:rPr lang="en-US" sz="90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C4FA97-58EC-4576-B241-68FD44962DB6}" type="slidenum">
              <a:rPr lang="en-US"/>
              <a:pPr/>
              <a:t>22</a:t>
            </a:fld>
            <a:endParaRPr lang="en-US"/>
          </a:p>
        </p:txBody>
      </p:sp>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p:txBody>
          <a:bodyPr/>
          <a:lstStyle/>
          <a:p>
            <a:r>
              <a:rPr lang="en-US" sz="1000"/>
              <a:t>For studying online gamblers these advantages tend to be more prominent. Firstly, online gamblers nearly always have access to the Internet and they are usually proficient at using it. They are invariably interested in what the researchers are studying and often want to take part. Furthermore, they often know other gamblers who will take part and can often recommend good places to post links to contact other gamblers. However, all of this “good</a:t>
            </a:r>
          </a:p>
          <a:p>
            <a:r>
              <a:rPr lang="en-US" sz="1000"/>
              <a:t>faith” is based on the premise that the researcher will treat them and their community with respect, something that any researcher should do anyway. Today there is a growing body of research that is beginning to examine online gambling as an entertainment and cultural phenomenon in its own right. One way to maximise the number of people who are likely to take part is by explaining in detail who the researchers are and why they are doing the</a:t>
            </a:r>
          </a:p>
          <a:p>
            <a:r>
              <a:rPr lang="en-US" sz="1000"/>
              <a:t>research. Many people are suspicious of unsolicited requests to take part in studies and they need to be assured that the research is not a hoax, or part of a marketing scam, and that the researchers’ intentions are worthy. Our own experiences have demonstrated that sometimes the researcher may have to spend some time actually taking part in online discussions, and become familiar to that particular online community before any potential participants will trust them enough to take part. Researchers from universities or other established institutions have the advantage here in that they are more likely to be trusted than a private company or individual for several reasons. They aren’t selling anything, they have a high level of credibility, the researchers’ profile can be checked out online, and they are more likely to follow a set of established ethical guidelines.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038286-104F-4C4A-9B27-44FC7608BC08}" type="slidenum">
              <a:rPr lang="en-US"/>
              <a:pPr/>
              <a:t>23</a:t>
            </a:fld>
            <a:endParaRPr lang="en-US"/>
          </a:p>
        </p:txBody>
      </p:sp>
      <p:sp>
        <p:nvSpPr>
          <p:cNvPr id="43010" name="Rectangle 2"/>
          <p:cNvSpPr>
            <a:spLocks noRot="1" noChangeArrowheads="1" noTextEdit="1"/>
          </p:cNvSpPr>
          <p:nvPr>
            <p:ph type="sldImg"/>
          </p:nvPr>
        </p:nvSpPr>
        <p:spPr>
          <a:ln/>
        </p:spPr>
      </p:sp>
      <p:sp>
        <p:nvSpPr>
          <p:cNvPr id="43011" name="Rectangle 3"/>
          <p:cNvSpPr>
            <a:spLocks noGrp="1" noChangeArrowheads="1"/>
          </p:cNvSpPr>
          <p:nvPr>
            <p:ph type="body" idx="1"/>
          </p:nvPr>
        </p:nvSpPr>
        <p:spPr/>
        <p:txBody>
          <a:bodyPr/>
          <a:lstStyle/>
          <a:p>
            <a:r>
              <a:rPr lang="en-US" sz="1000"/>
              <a:t>How</a:t>
            </a:r>
          </a:p>
          <a:p>
            <a:r>
              <a:rPr lang="en-US" sz="1000"/>
              <a:t>can we be sure who is actually taking part in the study? Previous research has identified that</a:t>
            </a:r>
          </a:p>
          <a:p>
            <a:r>
              <a:rPr lang="en-US" sz="1000"/>
              <a:t>some online video game players will actually switch genders during the playing of video</a:t>
            </a:r>
          </a:p>
          <a:p>
            <a:r>
              <a:rPr lang="en-US" sz="1000"/>
              <a:t>games (Griffiths et al., 2003, 2004a, 2004b) or whilst in chat rooms (Bruckman, 1993).</a:t>
            </a:r>
          </a:p>
          <a:p>
            <a:r>
              <a:rPr lang="en-US" sz="1000"/>
              <a:t>There is anecdotal evidence of this occurring in online poker rooms (Parke, Griffiths, &amp;</a:t>
            </a:r>
          </a:p>
          <a:p>
            <a:r>
              <a:rPr lang="en-US" sz="1000"/>
              <a:t>Parke, 2005). This</a:t>
            </a:r>
          </a:p>
          <a:p>
            <a:r>
              <a:rPr lang="en-US" sz="1000"/>
              <a:t>raises problems about the issue of consent particularly in relation to minors. How can we be</a:t>
            </a:r>
          </a:p>
          <a:p>
            <a:r>
              <a:rPr lang="en-US" sz="1000"/>
              <a:t>sure that our participants are consenting adults? The short answer is that we can never be</a:t>
            </a:r>
          </a:p>
          <a:p>
            <a:r>
              <a:rPr lang="en-US" sz="1000"/>
              <a:t>100% sure and thus we should be aware of the implications and consequences should</a:t>
            </a:r>
          </a:p>
          <a:p>
            <a:r>
              <a:rPr lang="en-US" sz="1000"/>
              <a:t>minors take part in our studies. It is often difficult to ascertain in online studies who may be a vulnerable</a:t>
            </a:r>
          </a:p>
          <a:p>
            <a:r>
              <a:rPr lang="en-US" sz="1000"/>
              <a:t>participant, and these people could be in a relative state of isolation sat behind their</a:t>
            </a:r>
          </a:p>
          <a:p>
            <a:r>
              <a:rPr lang="en-US" sz="1000"/>
              <a:t>computers with little or no social support.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0EAFAB0-4438-4FA0-8BC5-49BCAD2ABABD}"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D417271-2AF8-4BEA-9FC9-A123F5A4DDCE}"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497AA20-67D5-4978-8022-48706121F9D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4A4C9C8-A6BF-4F30-8CFF-07FCC0AF49E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5A5EB2D-A498-40FD-B256-E8596409C7D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2E49163-3D7A-460E-9A6C-AD2D80C0F8A4}"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068EB54-94E0-4FF8-96CE-5CEB24546531}"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CED7286-CA9D-451E-BC24-832ED7418BA8}"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24730A-FACC-4C87-85C6-41D348304010}"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8852191-99F5-4393-9EDD-91AA644861F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D55211C-8C43-40B0-AECC-4C15083421C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99"/>
            </a:gs>
            <a:gs pos="100000">
              <a:srgbClr val="F2FD87"/>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AA53E01-9688-468C-989E-ED742697CDF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t>Caroline Jawad</a:t>
            </a:r>
          </a:p>
        </p:txBody>
      </p:sp>
      <p:sp>
        <p:nvSpPr>
          <p:cNvPr id="2051" name="Rectangle 3"/>
          <p:cNvSpPr>
            <a:spLocks noGrp="1" noChangeArrowheads="1"/>
          </p:cNvSpPr>
          <p:nvPr>
            <p:ph type="subTitle" idx="1"/>
          </p:nvPr>
        </p:nvSpPr>
        <p:spPr/>
        <p:txBody>
          <a:bodyPr/>
          <a:lstStyle/>
          <a:p>
            <a:r>
              <a:rPr lang="en-US"/>
              <a:t>Online Surveys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z="4000" b="1"/>
              <a:t>Advantages to Internet research</a:t>
            </a:r>
          </a:p>
        </p:txBody>
      </p:sp>
      <p:sp>
        <p:nvSpPr>
          <p:cNvPr id="14339" name="Rectangle 3"/>
          <p:cNvSpPr>
            <a:spLocks noGrp="1" noChangeArrowheads="1"/>
          </p:cNvSpPr>
          <p:nvPr>
            <p:ph type="body" idx="1"/>
          </p:nvPr>
        </p:nvSpPr>
        <p:spPr/>
        <p:txBody>
          <a:bodyPr/>
          <a:lstStyle/>
          <a:p>
            <a:pPr>
              <a:lnSpc>
                <a:spcPct val="80000"/>
              </a:lnSpc>
            </a:pPr>
            <a:r>
              <a:rPr lang="en-US" sz="2800"/>
              <a:t>The costs in terms of both time and money for publishing a survey online are low compared with costs associated with conventional surveying methods. </a:t>
            </a:r>
          </a:p>
          <a:p>
            <a:pPr>
              <a:lnSpc>
                <a:spcPct val="80000"/>
              </a:lnSpc>
            </a:pPr>
            <a:r>
              <a:rPr lang="en-US" sz="2800"/>
              <a:t>The data entry stage is eliminated for the survey administrator, and software can ensure that the data acquired from participants is free from common entry errors. </a:t>
            </a:r>
          </a:p>
          <a:p>
            <a:pPr>
              <a:lnSpc>
                <a:spcPct val="80000"/>
              </a:lnSpc>
            </a:pPr>
            <a:r>
              <a:rPr lang="en-US" sz="2800"/>
              <a:t>Online surveys can interactively provide participants with customised feedback.</a:t>
            </a:r>
          </a:p>
          <a:p>
            <a:pPr>
              <a:lnSpc>
                <a:spcPct val="80000"/>
              </a:lnSpc>
            </a:pPr>
            <a:r>
              <a:rPr lang="en-US" sz="2800"/>
              <a:t>Access to a wider range of participants than a lab study usually allows.</a:t>
            </a:r>
          </a:p>
          <a:p>
            <a:pPr>
              <a:lnSpc>
                <a:spcPct val="80000"/>
              </a:lnSpc>
            </a:pPr>
            <a:endParaRPr lang="en-US"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a:t>Disadvantages</a:t>
            </a:r>
          </a:p>
        </p:txBody>
      </p:sp>
      <p:sp>
        <p:nvSpPr>
          <p:cNvPr id="4099" name="Rectangle 3"/>
          <p:cNvSpPr>
            <a:spLocks noGrp="1" noChangeArrowheads="1"/>
          </p:cNvSpPr>
          <p:nvPr>
            <p:ph type="body" idx="1"/>
          </p:nvPr>
        </p:nvSpPr>
        <p:spPr/>
        <p:txBody>
          <a:bodyPr/>
          <a:lstStyle/>
          <a:p>
            <a:pPr>
              <a:lnSpc>
                <a:spcPct val="90000"/>
              </a:lnSpc>
            </a:pPr>
            <a:r>
              <a:rPr lang="en-US"/>
              <a:t>Loss of control by the researcher.  For example, when conducting Internet research, the researcher is unavailable to answer questions, deal with concerns, or troubleshoot problems. </a:t>
            </a:r>
          </a:p>
          <a:p>
            <a:pPr>
              <a:lnSpc>
                <a:spcPct val="90000"/>
              </a:lnSpc>
            </a:pPr>
            <a:r>
              <a:rPr lang="en-US"/>
              <a:t>Potential for missing data.</a:t>
            </a:r>
          </a:p>
          <a:p>
            <a:pPr>
              <a:lnSpc>
                <a:spcPct val="90000"/>
              </a:lnSpc>
            </a:pPr>
            <a:r>
              <a:rPr lang="en-US"/>
              <a:t>Unacceptable responses.</a:t>
            </a:r>
          </a:p>
          <a:p>
            <a:pPr>
              <a:lnSpc>
                <a:spcPct val="90000"/>
              </a:lnSpc>
            </a:pPr>
            <a:r>
              <a:rPr lang="en-US"/>
              <a:t>Duplicate or multiple submissions.</a:t>
            </a:r>
          </a:p>
          <a:p>
            <a:pPr>
              <a:lnSpc>
                <a:spcPct val="90000"/>
              </a:lnSpc>
            </a:pPr>
            <a:r>
              <a:rPr lang="en-US"/>
              <a:t>Internet abuse.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b="1"/>
              <a:t>Online Survey Distribution</a:t>
            </a:r>
          </a:p>
        </p:txBody>
      </p:sp>
      <p:sp>
        <p:nvSpPr>
          <p:cNvPr id="17411" name="Rectangle 3"/>
          <p:cNvSpPr>
            <a:spLocks noGrp="1" noChangeArrowheads="1"/>
          </p:cNvSpPr>
          <p:nvPr>
            <p:ph type="body" idx="1"/>
          </p:nvPr>
        </p:nvSpPr>
        <p:spPr/>
        <p:txBody>
          <a:bodyPr/>
          <a:lstStyle/>
          <a:p>
            <a:pPr>
              <a:lnSpc>
                <a:spcPct val="80000"/>
              </a:lnSpc>
            </a:pPr>
            <a:r>
              <a:rPr lang="en-US" sz="2800"/>
              <a:t>Common methods for disseminating surveys are embedding the survey in an email message or including the necessary URL in an email message.</a:t>
            </a:r>
          </a:p>
          <a:p>
            <a:pPr>
              <a:lnSpc>
                <a:spcPct val="80000"/>
              </a:lnSpc>
            </a:pPr>
            <a:r>
              <a:rPr lang="en-US" sz="2800"/>
              <a:t>If the study is posted in a research website you will get some traffic just from random visitors.  These sites frequently report up-to-date statistics on visitors to the site.   </a:t>
            </a:r>
          </a:p>
          <a:p>
            <a:pPr>
              <a:lnSpc>
                <a:spcPct val="80000"/>
              </a:lnSpc>
            </a:pPr>
            <a:r>
              <a:rPr lang="en-US" sz="2800"/>
              <a:t>It is not uncommon to email notices to relevant listservs, though it is advisable to check on the listserv's policy or check with the moderator first. </a:t>
            </a:r>
            <a:br>
              <a:rPr lang="en-US" sz="2800"/>
            </a:br>
            <a:r>
              <a:rPr lang="en-US" sz="2800"/>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a:t>Online Survey Distribution</a:t>
            </a:r>
          </a:p>
        </p:txBody>
      </p:sp>
      <p:sp>
        <p:nvSpPr>
          <p:cNvPr id="18435" name="Rectangle 3"/>
          <p:cNvSpPr>
            <a:spLocks noGrp="1" noChangeArrowheads="1"/>
          </p:cNvSpPr>
          <p:nvPr>
            <p:ph type="body" idx="1"/>
          </p:nvPr>
        </p:nvSpPr>
        <p:spPr/>
        <p:txBody>
          <a:bodyPr/>
          <a:lstStyle/>
          <a:p>
            <a:pPr>
              <a:lnSpc>
                <a:spcPct val="90000"/>
              </a:lnSpc>
            </a:pPr>
            <a:r>
              <a:rPr lang="en-US" sz="2400"/>
              <a:t>There are definite cost advantages to Internet distribution rather than other methods (e.g., saving on postage and copying, saving interviewer costs).  </a:t>
            </a:r>
          </a:p>
          <a:p>
            <a:pPr>
              <a:lnSpc>
                <a:spcPct val="90000"/>
              </a:lnSpc>
            </a:pPr>
            <a:r>
              <a:rPr lang="en-US" sz="2400"/>
              <a:t>Businesses are increasingly using Local Area Networks (LANs) to collect evaluations and surveys (Thompson, Surface, Martin, &amp; Sanders, 2003).  </a:t>
            </a:r>
          </a:p>
          <a:p>
            <a:pPr>
              <a:lnSpc>
                <a:spcPct val="90000"/>
              </a:lnSpc>
            </a:pPr>
            <a:r>
              <a:rPr lang="en-US" sz="2400"/>
              <a:t>Advantages must be tempered with the disadvantages of the non-coverage problem and reduced response rates to Internet instruments.  </a:t>
            </a:r>
          </a:p>
          <a:p>
            <a:pPr>
              <a:lnSpc>
                <a:spcPct val="90000"/>
              </a:lnSpc>
            </a:pPr>
            <a:r>
              <a:rPr lang="en-US" sz="2400"/>
              <a:t>More online users but the sample is ‘probably’ not representative of the general public.</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a:t>Online Demography</a:t>
            </a:r>
          </a:p>
        </p:txBody>
      </p:sp>
      <p:sp>
        <p:nvSpPr>
          <p:cNvPr id="46083" name="Rectangle 3"/>
          <p:cNvSpPr>
            <a:spLocks noGrp="1" noChangeArrowheads="1"/>
          </p:cNvSpPr>
          <p:nvPr>
            <p:ph type="body" idx="1"/>
          </p:nvPr>
        </p:nvSpPr>
        <p:spPr/>
        <p:txBody>
          <a:bodyPr/>
          <a:lstStyle/>
          <a:p>
            <a:pPr>
              <a:lnSpc>
                <a:spcPct val="80000"/>
              </a:lnSpc>
            </a:pPr>
            <a:r>
              <a:rPr lang="en-US" sz="2400"/>
              <a:t>Some studies show that those who participate in online surveys may be more experienced, more intense Internet users and have stronger Internet skill sets than those who do not participate in the survey (Kehoe &amp; Pitkow, 1997). </a:t>
            </a:r>
          </a:p>
          <a:p>
            <a:pPr>
              <a:lnSpc>
                <a:spcPct val="80000"/>
              </a:lnSpc>
            </a:pPr>
            <a:r>
              <a:rPr lang="en-US" sz="2400"/>
              <a:t>They may be predominately male, younger and from households with fairly high incomes (Sheehan &amp; Hoy, 1999; Sohn, 2001); or consist of more whites, less African Americans and Hispanics than are in the general population (Witte, et al., 2000). </a:t>
            </a:r>
          </a:p>
          <a:p>
            <a:pPr>
              <a:lnSpc>
                <a:spcPct val="80000"/>
              </a:lnSpc>
            </a:pPr>
            <a:r>
              <a:rPr lang="en-US" sz="2400"/>
              <a:t>However, recent surveys geared towards examining the demography of the digital divide show that the gap between the number of men and women users has disappeared (NUA, 2001).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t>Online Demography</a:t>
            </a:r>
          </a:p>
        </p:txBody>
      </p:sp>
      <p:sp>
        <p:nvSpPr>
          <p:cNvPr id="50179" name="Rectangle 3"/>
          <p:cNvSpPr>
            <a:spLocks noGrp="1" noChangeArrowheads="1"/>
          </p:cNvSpPr>
          <p:nvPr>
            <p:ph type="body" idx="1"/>
          </p:nvPr>
        </p:nvSpPr>
        <p:spPr/>
        <p:txBody>
          <a:bodyPr/>
          <a:lstStyle/>
          <a:p>
            <a:pPr>
              <a:lnSpc>
                <a:spcPct val="90000"/>
              </a:lnSpc>
            </a:pPr>
            <a:r>
              <a:rPr lang="en-US" sz="2800"/>
              <a:t>Economics, age and ethnicity as percentages of the total population continue to have significant gaps although all ages and ethnic groups are now online (NUA, 2000).</a:t>
            </a:r>
          </a:p>
          <a:p>
            <a:pPr>
              <a:lnSpc>
                <a:spcPct val="90000"/>
              </a:lnSpc>
            </a:pPr>
            <a:r>
              <a:rPr lang="en-US" sz="2800"/>
              <a:t>Yun &amp; Trumbo (2000)  found that those who return electronic surveys tended to have high connectedness with their profession, more education, greater number of contacts with other colleagues, a greater volume of email use and more task-related email then those who completed the paper survey. </a:t>
            </a:r>
          </a:p>
          <a:p>
            <a:pPr>
              <a:lnSpc>
                <a:spcPct val="90000"/>
              </a:lnSpc>
            </a:pPr>
            <a:endParaRPr lang="en-US" sz="2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t>Online Demography</a:t>
            </a:r>
          </a:p>
        </p:txBody>
      </p:sp>
      <p:sp>
        <p:nvSpPr>
          <p:cNvPr id="48131" name="Rectangle 3"/>
          <p:cNvSpPr>
            <a:spLocks noGrp="1" noChangeArrowheads="1"/>
          </p:cNvSpPr>
          <p:nvPr>
            <p:ph type="body" idx="1"/>
          </p:nvPr>
        </p:nvSpPr>
        <p:spPr/>
        <p:txBody>
          <a:bodyPr/>
          <a:lstStyle/>
          <a:p>
            <a:r>
              <a:rPr lang="en-US" sz="2800"/>
              <a:t>Zhang (2000)] found that Internet survey respondents had a higher self-perceived ability to use the Internet, used the Internet more often, were seven years younger in mean age, but did not differ significantly in years of Internet experience, Internet access or gender from those who responded using fax or postal mail. </a:t>
            </a:r>
          </a:p>
          <a:p>
            <a:r>
              <a:rPr lang="en-US" sz="2800"/>
              <a:t>In summary, whether or not the Internet access will ever be universal remains speculation (Couper, 2000).</a:t>
            </a:r>
          </a:p>
          <a:p>
            <a:endParaRPr lang="en-US"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a:t>Online Demography</a:t>
            </a:r>
          </a:p>
        </p:txBody>
      </p:sp>
      <p:sp>
        <p:nvSpPr>
          <p:cNvPr id="51203" name="Rectangle 3"/>
          <p:cNvSpPr>
            <a:spLocks noGrp="1" noChangeArrowheads="1"/>
          </p:cNvSpPr>
          <p:nvPr>
            <p:ph type="body" idx="1"/>
          </p:nvPr>
        </p:nvSpPr>
        <p:spPr/>
        <p:txBody>
          <a:bodyPr/>
          <a:lstStyle/>
          <a:p>
            <a:pPr>
              <a:lnSpc>
                <a:spcPct val="90000"/>
              </a:lnSpc>
            </a:pPr>
            <a:r>
              <a:rPr lang="en-US" sz="2800"/>
              <a:t>The online population is not reflective of the offline population distribution, and it is changing continually. To infer for a general population based on a sample drawn from an online population is not as yet possible and will not be possible until the online and offline populations reflect each other. In the meantime, it is suggested that marketing and promotion techniques may mitigate demographic differences, at least in some characteristics other than gender (Kehoe &amp; Pitkow, 1996).</a:t>
            </a:r>
          </a:p>
          <a:p>
            <a:pPr>
              <a:lnSpc>
                <a:spcPct val="90000"/>
              </a:lnSpc>
            </a:pPr>
            <a:endParaRPr lang="en-US"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b="1"/>
              <a:t>Online Storage</a:t>
            </a:r>
          </a:p>
        </p:txBody>
      </p:sp>
      <p:sp>
        <p:nvSpPr>
          <p:cNvPr id="19459" name="Rectangle 3"/>
          <p:cNvSpPr>
            <a:spLocks noGrp="1" noChangeArrowheads="1"/>
          </p:cNvSpPr>
          <p:nvPr>
            <p:ph type="body" idx="1"/>
          </p:nvPr>
        </p:nvSpPr>
        <p:spPr/>
        <p:txBody>
          <a:bodyPr/>
          <a:lstStyle/>
          <a:p>
            <a:pPr>
              <a:lnSpc>
                <a:spcPct val="90000"/>
              </a:lnSpc>
            </a:pPr>
            <a:r>
              <a:rPr lang="en-US" sz="2400" u="sng"/>
              <a:t>Advantages</a:t>
            </a:r>
          </a:p>
          <a:p>
            <a:pPr>
              <a:lnSpc>
                <a:spcPct val="90000"/>
              </a:lnSpc>
            </a:pPr>
            <a:r>
              <a:rPr lang="en-US" sz="2400"/>
              <a:t>Centralises your data collection instrument and storage, eliminating the loading and troubleshooting of problems on multiple machines.  </a:t>
            </a:r>
          </a:p>
          <a:p>
            <a:pPr>
              <a:lnSpc>
                <a:spcPct val="90000"/>
              </a:lnSpc>
            </a:pPr>
            <a:r>
              <a:rPr lang="en-US" sz="2400"/>
              <a:t>Simplifies data collection if the same study is being conducted at multiple locations (such as other institutions).  </a:t>
            </a:r>
          </a:p>
          <a:p>
            <a:pPr>
              <a:lnSpc>
                <a:spcPct val="90000"/>
              </a:lnSpc>
            </a:pPr>
            <a:r>
              <a:rPr lang="en-US" sz="2400" u="sng"/>
              <a:t>Disadvantages </a:t>
            </a:r>
          </a:p>
          <a:p>
            <a:pPr>
              <a:lnSpc>
                <a:spcPct val="90000"/>
              </a:lnSpc>
            </a:pPr>
            <a:r>
              <a:rPr lang="en-US" sz="2400"/>
              <a:t>Include the possibility of server malfunctions (e.g., if the server goes down, it's a global data collection problem rather than a localised problem) and a lack of control should server problems occur.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b="1"/>
              <a:t>Response rates</a:t>
            </a:r>
          </a:p>
        </p:txBody>
      </p:sp>
      <p:sp>
        <p:nvSpPr>
          <p:cNvPr id="21507" name="Rectangle 3"/>
          <p:cNvSpPr>
            <a:spLocks noGrp="1" noChangeArrowheads="1"/>
          </p:cNvSpPr>
          <p:nvPr>
            <p:ph type="body" idx="1"/>
          </p:nvPr>
        </p:nvSpPr>
        <p:spPr/>
        <p:txBody>
          <a:bodyPr/>
          <a:lstStyle/>
          <a:p>
            <a:pPr>
              <a:lnSpc>
                <a:spcPct val="80000"/>
              </a:lnSpc>
            </a:pPr>
            <a:r>
              <a:rPr lang="en-US" sz="2400"/>
              <a:t>Studies conducted have shown emailed (and email announced) surveys, show lower response rates than "snail" mail or telephone surveys (for a review, see Cook, Heath, &amp; Thompson, 2000).  </a:t>
            </a:r>
          </a:p>
          <a:p>
            <a:pPr>
              <a:lnSpc>
                <a:spcPct val="80000"/>
              </a:lnSpc>
            </a:pPr>
            <a:r>
              <a:rPr lang="en-US" sz="2400"/>
              <a:t>One early study compare e-mail to "snail" mail response rates showed a drop in response rates between 1995 and 1998.  </a:t>
            </a:r>
          </a:p>
          <a:p>
            <a:pPr>
              <a:lnSpc>
                <a:spcPct val="80000"/>
              </a:lnSpc>
            </a:pPr>
            <a:r>
              <a:rPr lang="en-US" sz="2400"/>
              <a:t>For both years, mail responses exceeded email responses, but there was a more dramatic difference in 1998 than 1995 (Bachamann, Elfrink, &amp; Vazzana, 1999/2000).  </a:t>
            </a:r>
          </a:p>
          <a:p>
            <a:pPr>
              <a:lnSpc>
                <a:spcPct val="80000"/>
              </a:lnSpc>
            </a:pPr>
            <a:r>
              <a:rPr lang="en-US" sz="2400"/>
              <a:t>It could be argued that the increased use of email for for communication, which includes junk mail, helped lower the response rates.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4000" b="1"/>
              <a:t>Attrition to Web-based research</a:t>
            </a:r>
          </a:p>
        </p:txBody>
      </p:sp>
      <p:sp>
        <p:nvSpPr>
          <p:cNvPr id="22531" name="Rectangle 3"/>
          <p:cNvSpPr>
            <a:spLocks noGrp="1" noChangeArrowheads="1"/>
          </p:cNvSpPr>
          <p:nvPr>
            <p:ph type="body" idx="1"/>
          </p:nvPr>
        </p:nvSpPr>
        <p:spPr/>
        <p:txBody>
          <a:bodyPr/>
          <a:lstStyle/>
          <a:p>
            <a:pPr>
              <a:lnSpc>
                <a:spcPct val="90000"/>
              </a:lnSpc>
            </a:pPr>
            <a:r>
              <a:rPr lang="en-US" sz="2400"/>
              <a:t>Related is the issue of drop-out rate.  With no researcher/interviewer watching, and often little incentive, incompletion rates can be high.  </a:t>
            </a:r>
          </a:p>
          <a:p>
            <a:pPr>
              <a:lnSpc>
                <a:spcPct val="90000"/>
              </a:lnSpc>
            </a:pPr>
            <a:r>
              <a:rPr lang="en-US" sz="2400" b="1"/>
              <a:t>Who</a:t>
            </a:r>
            <a:r>
              <a:rPr lang="en-US" sz="2400"/>
              <a:t> drops out is also a problem.  Inadequate research has assessed what specific aspects of Internet studies could reduce attrition and increase valid responses.  However, a meta-analysis of response rates to online surveys analysed 68 surveys (from 49 studies) and found 1) number of contacts, 2) use of personalised contact letters, and 3) use of precontact increased response rates.  Notably, offering incentives tended to decrease response rates (Cook, Heath, &amp; Thompson, 2000). </a:t>
            </a:r>
          </a:p>
          <a:p>
            <a:pPr>
              <a:lnSpc>
                <a:spcPct val="90000"/>
              </a:lnSpc>
            </a:pPr>
            <a:endParaRPr lang="en-US" sz="2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z="4000" b="1"/>
              <a:t>Issues of privacy, anonymity, and confidentiality </a:t>
            </a:r>
          </a:p>
        </p:txBody>
      </p:sp>
      <p:sp>
        <p:nvSpPr>
          <p:cNvPr id="24579" name="Rectangle 3"/>
          <p:cNvSpPr>
            <a:spLocks noGrp="1" noChangeArrowheads="1"/>
          </p:cNvSpPr>
          <p:nvPr>
            <p:ph type="body" idx="1"/>
          </p:nvPr>
        </p:nvSpPr>
        <p:spPr/>
        <p:txBody>
          <a:bodyPr/>
          <a:lstStyle/>
          <a:p>
            <a:pPr>
              <a:lnSpc>
                <a:spcPct val="90000"/>
              </a:lnSpc>
            </a:pPr>
            <a:r>
              <a:rPr lang="en-US" sz="2400"/>
              <a:t>Privacy and anonymity on the Internet are popular and real concerns.  </a:t>
            </a:r>
          </a:p>
          <a:p>
            <a:pPr>
              <a:lnSpc>
                <a:spcPct val="90000"/>
              </a:lnSpc>
            </a:pPr>
            <a:r>
              <a:rPr lang="en-US" sz="2400"/>
              <a:t>Frequent stories of credit card number thefts and privacy invasions leave many Internet users understandably weary of Internet use.  Coupled with the perception of research materials is just more Spam, response rates to research materials is affected.  </a:t>
            </a:r>
          </a:p>
          <a:p>
            <a:pPr>
              <a:lnSpc>
                <a:spcPct val="90000"/>
              </a:lnSpc>
            </a:pPr>
            <a:r>
              <a:rPr lang="en-US" sz="2400"/>
              <a:t>Cho and LaRose (1999) discuss Internet surveys from the perspective of privacy violation and offer recommendations to decrease this perception of violation. </a:t>
            </a:r>
            <a:br>
              <a:rPr lang="en-US" sz="2400"/>
            </a:br>
            <a:r>
              <a:rPr lang="en-US" sz="240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z="4000"/>
              <a:t>Cho &amp; LaRose’s Recommendations</a:t>
            </a:r>
          </a:p>
        </p:txBody>
      </p:sp>
      <p:sp>
        <p:nvSpPr>
          <p:cNvPr id="34819" name="Rectangle 3"/>
          <p:cNvSpPr>
            <a:spLocks noGrp="1" noChangeArrowheads="1"/>
          </p:cNvSpPr>
          <p:nvPr>
            <p:ph type="body" idx="1"/>
          </p:nvPr>
        </p:nvSpPr>
        <p:spPr/>
        <p:txBody>
          <a:bodyPr/>
          <a:lstStyle/>
          <a:p>
            <a:pPr>
              <a:lnSpc>
                <a:spcPct val="90000"/>
              </a:lnSpc>
            </a:pPr>
            <a:r>
              <a:rPr lang="en-US" sz="2800"/>
              <a:t>Recommendations for mitigating privacy issues that may help build a trusting, quality relationship between the survey subjects and the researchers;</a:t>
            </a:r>
          </a:p>
          <a:p>
            <a:pPr>
              <a:lnSpc>
                <a:spcPct val="90000"/>
              </a:lnSpc>
            </a:pPr>
            <a:r>
              <a:rPr lang="en-US" sz="2800"/>
              <a:t>(1) separate the invitation to participate (e.g. consent) from the survey questionnaire</a:t>
            </a:r>
          </a:p>
          <a:p>
            <a:pPr>
              <a:lnSpc>
                <a:spcPct val="90000"/>
              </a:lnSpc>
            </a:pPr>
            <a:r>
              <a:rPr lang="en-US" sz="2800"/>
              <a:t>(2) offer e-incentives as a trade-off for the intrusion</a:t>
            </a:r>
          </a:p>
          <a:p>
            <a:pPr>
              <a:lnSpc>
                <a:spcPct val="90000"/>
              </a:lnSpc>
            </a:pPr>
            <a:r>
              <a:rPr lang="en-US" sz="2800"/>
              <a:t>(3) collect data through Web page</a:t>
            </a:r>
          </a:p>
          <a:p>
            <a:pPr>
              <a:lnSpc>
                <a:spcPct val="90000"/>
              </a:lnSpc>
            </a:pPr>
            <a:r>
              <a:rPr lang="en-US" sz="2800"/>
              <a:t>(4) provide multiple response options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t>Cho &amp; LaRose</a:t>
            </a:r>
          </a:p>
        </p:txBody>
      </p:sp>
      <p:sp>
        <p:nvSpPr>
          <p:cNvPr id="53251" name="Rectangle 3"/>
          <p:cNvSpPr>
            <a:spLocks noGrp="1" noChangeArrowheads="1"/>
          </p:cNvSpPr>
          <p:nvPr>
            <p:ph type="body" idx="1"/>
          </p:nvPr>
        </p:nvSpPr>
        <p:spPr/>
        <p:txBody>
          <a:bodyPr/>
          <a:lstStyle/>
          <a:p>
            <a:r>
              <a:rPr lang="en-US" sz="2800"/>
              <a:t>(5) use remailers, entities that disguise actual email addresses with pseudonym addresses to prevent tracability back to the original author, to ensure anonymity in email surveys</a:t>
            </a:r>
          </a:p>
          <a:p>
            <a:r>
              <a:rPr lang="en-US" sz="2800"/>
              <a:t>(6) do not troll through observation</a:t>
            </a:r>
          </a:p>
          <a:p>
            <a:r>
              <a:rPr lang="en-US" sz="2800"/>
              <a:t>(7) do not use cookies</a:t>
            </a:r>
          </a:p>
          <a:p>
            <a:r>
              <a:rPr lang="en-US" sz="2800"/>
              <a:t>(8) do not use links from personalised sites</a:t>
            </a:r>
          </a:p>
          <a:p>
            <a:r>
              <a:rPr lang="en-US" sz="2800"/>
              <a:t>(9) provide disclosures</a:t>
            </a:r>
          </a:p>
          <a:p>
            <a:endParaRPr lang="en-US" sz="2800"/>
          </a:p>
          <a:p>
            <a:endParaRPr lang="en-US" sz="2800"/>
          </a:p>
          <a:p>
            <a:endParaRPr lang="en-US" sz="2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4000"/>
              <a:t>Cho &amp; LaRose </a:t>
            </a:r>
          </a:p>
        </p:txBody>
      </p:sp>
      <p:sp>
        <p:nvSpPr>
          <p:cNvPr id="35843" name="Rectangle 3"/>
          <p:cNvSpPr>
            <a:spLocks noGrp="1" noChangeArrowheads="1"/>
          </p:cNvSpPr>
          <p:nvPr>
            <p:ph type="body" idx="1"/>
          </p:nvPr>
        </p:nvSpPr>
        <p:spPr/>
        <p:txBody>
          <a:bodyPr/>
          <a:lstStyle/>
          <a:p>
            <a:pPr>
              <a:lnSpc>
                <a:spcPct val="80000"/>
              </a:lnSpc>
            </a:pPr>
            <a:r>
              <a:rPr lang="en-US" sz="2800"/>
              <a:t>(10) certify privacy through 3rd parties</a:t>
            </a:r>
          </a:p>
          <a:p>
            <a:pPr>
              <a:lnSpc>
                <a:spcPct val="80000"/>
              </a:lnSpc>
            </a:pPr>
            <a:r>
              <a:rPr lang="en-US" sz="2800"/>
              <a:t>(11) use credible domains</a:t>
            </a:r>
          </a:p>
          <a:p>
            <a:pPr>
              <a:lnSpc>
                <a:spcPct val="80000"/>
              </a:lnSpc>
            </a:pPr>
            <a:r>
              <a:rPr lang="en-US" sz="2800"/>
              <a:t>(12) use encryption for extremely sensitive material</a:t>
            </a:r>
          </a:p>
          <a:p>
            <a:pPr>
              <a:lnSpc>
                <a:spcPct val="80000"/>
              </a:lnSpc>
            </a:pPr>
            <a:r>
              <a:rPr lang="en-US" sz="2800"/>
              <a:t>(13) use hypertext links for long disclosures</a:t>
            </a:r>
          </a:p>
          <a:p>
            <a:pPr>
              <a:lnSpc>
                <a:spcPct val="80000"/>
              </a:lnSpc>
            </a:pPr>
            <a:r>
              <a:rPr lang="en-US" sz="2800"/>
              <a:t>(14) disclose sampling procedures</a:t>
            </a:r>
          </a:p>
          <a:p>
            <a:pPr>
              <a:lnSpc>
                <a:spcPct val="80000"/>
              </a:lnSpc>
            </a:pPr>
            <a:r>
              <a:rPr lang="en-US" sz="2800"/>
              <a:t>(15) obtain consent of online community leaders to obtain email addresses and even have</a:t>
            </a:r>
          </a:p>
          <a:p>
            <a:pPr>
              <a:lnSpc>
                <a:spcPct val="80000"/>
              </a:lnSpc>
            </a:pPr>
            <a:r>
              <a:rPr lang="en-US" sz="2800"/>
              <a:t>leaders provide the message</a:t>
            </a:r>
          </a:p>
          <a:p>
            <a:pPr>
              <a:lnSpc>
                <a:spcPct val="80000"/>
              </a:lnSpc>
            </a:pPr>
            <a:r>
              <a:rPr lang="en-US" sz="2800"/>
              <a:t>(16) post survey results or summaries of results</a:t>
            </a:r>
          </a:p>
          <a:p>
            <a:pPr>
              <a:lnSpc>
                <a:spcPct val="80000"/>
              </a:lnSpc>
            </a:pPr>
            <a:endParaRPr lang="en-US" sz="2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sz="4000" b="1"/>
              <a:t>Issues of privacy, anonymity, and confidentiality</a:t>
            </a:r>
          </a:p>
        </p:txBody>
      </p:sp>
      <p:sp>
        <p:nvSpPr>
          <p:cNvPr id="27651" name="Rectangle 3"/>
          <p:cNvSpPr>
            <a:spLocks noGrp="1" noChangeArrowheads="1"/>
          </p:cNvSpPr>
          <p:nvPr>
            <p:ph type="body" idx="1"/>
          </p:nvPr>
        </p:nvSpPr>
        <p:spPr/>
        <p:txBody>
          <a:bodyPr/>
          <a:lstStyle/>
          <a:p>
            <a:r>
              <a:rPr lang="en-US"/>
              <a:t>Anonymity for information gathered of the Internet is usually attainable.</a:t>
            </a:r>
          </a:p>
          <a:p>
            <a:r>
              <a:rPr lang="en-US"/>
              <a:t>Though some data collection procedures automatically collect the IP address of the computer from which the data was sent, it is usually difficult or impossible to match that address with a specific individual. </a:t>
            </a:r>
          </a:p>
          <a:p>
            <a:endParaRPr lang="en-US"/>
          </a:p>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z="4000" b="1"/>
              <a:t>Issues of privacy, anonymity, and confidentiality</a:t>
            </a:r>
          </a:p>
        </p:txBody>
      </p:sp>
      <p:sp>
        <p:nvSpPr>
          <p:cNvPr id="28675" name="Rectangle 3"/>
          <p:cNvSpPr>
            <a:spLocks noGrp="1" noChangeArrowheads="1"/>
          </p:cNvSpPr>
          <p:nvPr>
            <p:ph type="body" idx="1"/>
          </p:nvPr>
        </p:nvSpPr>
        <p:spPr/>
        <p:txBody>
          <a:bodyPr/>
          <a:lstStyle/>
          <a:p>
            <a:pPr>
              <a:lnSpc>
                <a:spcPct val="90000"/>
              </a:lnSpc>
            </a:pPr>
            <a:r>
              <a:rPr lang="en-US" sz="2800"/>
              <a:t>Studies conducted via email accounts are more prone to a lack of anonymity.  </a:t>
            </a:r>
          </a:p>
          <a:p>
            <a:pPr>
              <a:lnSpc>
                <a:spcPct val="90000"/>
              </a:lnSpc>
            </a:pPr>
            <a:r>
              <a:rPr lang="en-US" sz="2800"/>
              <a:t>Data can be transferred to a data file coded by subject number rather than email address.  </a:t>
            </a:r>
          </a:p>
          <a:p>
            <a:pPr>
              <a:lnSpc>
                <a:spcPct val="90000"/>
              </a:lnSpc>
            </a:pPr>
            <a:r>
              <a:rPr lang="en-US" sz="2800"/>
              <a:t>As in all cases, it is the responsibility of the investigators to keep sensitive data protected.  </a:t>
            </a:r>
          </a:p>
          <a:p>
            <a:pPr>
              <a:lnSpc>
                <a:spcPct val="90000"/>
              </a:lnSpc>
            </a:pPr>
            <a:r>
              <a:rPr lang="en-US" sz="2800"/>
              <a:t>Generally speaking, data transferred over the Internet could potentially be intercepted, though again, with only an IP address, a respondent is reasonably protected.</a:t>
            </a:r>
          </a:p>
        </p:txBody>
      </p:sp>
      <p:sp>
        <p:nvSpPr>
          <p:cNvPr id="28676" name="Rectangle 4"/>
          <p:cNvSpPr>
            <a:spLocks noChangeArrowheads="1"/>
          </p:cNvSpPr>
          <p:nvPr/>
        </p:nvSpPr>
        <p:spPr bwMode="auto">
          <a:xfrm>
            <a:off x="-4645025" y="2422525"/>
            <a:ext cx="311150" cy="641350"/>
          </a:xfrm>
          <a:prstGeom prst="rect">
            <a:avLst/>
          </a:prstGeom>
          <a:noFill/>
          <a:ln w="9525">
            <a:noFill/>
            <a:miter lim="800000"/>
            <a:headEnd/>
            <a:tailEnd/>
          </a:ln>
          <a:effectLst/>
        </p:spPr>
        <p:txBody>
          <a:bodyPr wrap="none">
            <a:spAutoFit/>
          </a:bodyPr>
          <a:lstStyle/>
          <a:p>
            <a:r>
              <a:rPr lang="en-US"/>
              <a:t>  </a:t>
            </a:r>
            <a:br>
              <a:rPr lang="en-US"/>
            </a:b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b="1"/>
              <a:t>Maximising responses</a:t>
            </a:r>
          </a:p>
        </p:txBody>
      </p:sp>
      <p:sp>
        <p:nvSpPr>
          <p:cNvPr id="31747" name="Rectangle 3"/>
          <p:cNvSpPr>
            <a:spLocks noGrp="1" noChangeArrowheads="1"/>
          </p:cNvSpPr>
          <p:nvPr>
            <p:ph type="body" idx="1"/>
          </p:nvPr>
        </p:nvSpPr>
        <p:spPr/>
        <p:txBody>
          <a:bodyPr/>
          <a:lstStyle/>
          <a:p>
            <a:pPr>
              <a:lnSpc>
                <a:spcPct val="90000"/>
              </a:lnSpc>
            </a:pPr>
            <a:r>
              <a:rPr lang="en-US"/>
              <a:t>As with any survey tool, there are characteristics of the instrument themselves which influence completion rate.  </a:t>
            </a:r>
          </a:p>
          <a:p>
            <a:pPr>
              <a:lnSpc>
                <a:spcPct val="90000"/>
              </a:lnSpc>
            </a:pPr>
            <a:r>
              <a:rPr lang="en-US"/>
              <a:t>For example, graphics and graphical sliding tools are attractive but the additional download time might make them too cumbersome for many respondents (Couper, Traugott, &amp; Lamias, 2003).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t>Potential problem areas</a:t>
            </a:r>
          </a:p>
        </p:txBody>
      </p:sp>
      <p:sp>
        <p:nvSpPr>
          <p:cNvPr id="32771" name="Rectangle 3"/>
          <p:cNvSpPr>
            <a:spLocks noGrp="1" noChangeArrowheads="1"/>
          </p:cNvSpPr>
          <p:nvPr>
            <p:ph type="body" idx="1"/>
          </p:nvPr>
        </p:nvSpPr>
        <p:spPr/>
        <p:txBody>
          <a:bodyPr/>
          <a:lstStyle/>
          <a:p>
            <a:pPr>
              <a:lnSpc>
                <a:spcPct val="80000"/>
              </a:lnSpc>
            </a:pPr>
            <a:r>
              <a:rPr lang="en-US" sz="2800"/>
              <a:t>Dillman, Tortora, &amp; Bowker, (1999) point out 4 potential problem areas when conducting online  surveys:  </a:t>
            </a:r>
          </a:p>
          <a:p>
            <a:pPr>
              <a:lnSpc>
                <a:spcPct val="80000"/>
              </a:lnSpc>
            </a:pPr>
            <a:r>
              <a:rPr lang="en-US" sz="2800"/>
              <a:t>Coverage error</a:t>
            </a:r>
          </a:p>
          <a:p>
            <a:pPr>
              <a:lnSpc>
                <a:spcPct val="80000"/>
              </a:lnSpc>
            </a:pPr>
            <a:r>
              <a:rPr lang="en-US" sz="2800"/>
              <a:t>Sampling error</a:t>
            </a:r>
          </a:p>
          <a:p>
            <a:pPr>
              <a:lnSpc>
                <a:spcPct val="80000"/>
              </a:lnSpc>
            </a:pPr>
            <a:r>
              <a:rPr lang="en-US" sz="2800"/>
              <a:t>Measurement error</a:t>
            </a:r>
          </a:p>
          <a:p>
            <a:pPr>
              <a:lnSpc>
                <a:spcPct val="80000"/>
              </a:lnSpc>
            </a:pPr>
            <a:r>
              <a:rPr lang="en-US" sz="2800"/>
              <a:t>Nonresponse error</a:t>
            </a:r>
          </a:p>
          <a:p>
            <a:pPr>
              <a:lnSpc>
                <a:spcPct val="80000"/>
              </a:lnSpc>
            </a:pPr>
            <a:r>
              <a:rPr lang="en-US" sz="2800"/>
              <a:t>Failing to adequately address any of these can seriously impair the quality of your data.  They offer a number of specific principles to maximise responses. </a:t>
            </a:r>
          </a:p>
          <a:p>
            <a:pPr>
              <a:lnSpc>
                <a:spcPct val="80000"/>
              </a:lnSpc>
            </a:pPr>
            <a:endParaRPr lang="en-US" sz="28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z="4000"/>
              <a:t>Internet Gambling and Online Surveys</a:t>
            </a:r>
          </a:p>
        </p:txBody>
      </p:sp>
      <p:sp>
        <p:nvSpPr>
          <p:cNvPr id="10243" name="Rectangle 3"/>
          <p:cNvSpPr>
            <a:spLocks noGrp="1" noChangeArrowheads="1"/>
          </p:cNvSpPr>
          <p:nvPr>
            <p:ph type="body" idx="1"/>
          </p:nvPr>
        </p:nvSpPr>
        <p:spPr/>
        <p:txBody>
          <a:bodyPr/>
          <a:lstStyle/>
          <a:p>
            <a:pPr>
              <a:lnSpc>
                <a:spcPct val="90000"/>
              </a:lnSpc>
            </a:pPr>
            <a:r>
              <a:rPr lang="en-US" sz="2400"/>
              <a:t>There are a number of very good reasons why the Internet is a good medium to conduct research with online gamblers. For instance, the Internet:</a:t>
            </a:r>
          </a:p>
          <a:p>
            <a:pPr>
              <a:lnSpc>
                <a:spcPct val="90000"/>
              </a:lnSpc>
            </a:pPr>
            <a:r>
              <a:rPr lang="en-US" sz="2400"/>
              <a:t>Is usually accessible to these gamblers, and they are usually proficient in using it</a:t>
            </a:r>
          </a:p>
          <a:p>
            <a:pPr>
              <a:lnSpc>
                <a:spcPct val="90000"/>
              </a:lnSpc>
            </a:pPr>
            <a:r>
              <a:rPr lang="en-US" sz="2400"/>
              <a:t>Allows for studies to be administered to potentially large scale samples quickly and efficiently</a:t>
            </a:r>
          </a:p>
          <a:p>
            <a:pPr>
              <a:lnSpc>
                <a:spcPct val="90000"/>
              </a:lnSpc>
            </a:pPr>
            <a:r>
              <a:rPr lang="en-US" sz="2400"/>
              <a:t>Can facilitate automated data inputting allowing large scale samples to be administered at a fraction of the cost of ‘pen and paper’ equivalents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4000"/>
              <a:t>Internet Gambling and Online Surveys</a:t>
            </a:r>
          </a:p>
        </p:txBody>
      </p:sp>
      <p:sp>
        <p:nvSpPr>
          <p:cNvPr id="11267" name="Rectangle 3"/>
          <p:cNvSpPr>
            <a:spLocks noGrp="1" noChangeArrowheads="1"/>
          </p:cNvSpPr>
          <p:nvPr>
            <p:ph type="body" idx="1"/>
          </p:nvPr>
        </p:nvSpPr>
        <p:spPr/>
        <p:txBody>
          <a:bodyPr/>
          <a:lstStyle/>
          <a:p>
            <a:pPr>
              <a:lnSpc>
                <a:spcPct val="90000"/>
              </a:lnSpc>
            </a:pPr>
            <a:r>
              <a:rPr lang="en-US" sz="2400"/>
              <a:t>Has a dis-inhibiting effect on users and reduces social desirability. This may lead to increased levels of honesty (and therefore higher validity in the case of self-report)</a:t>
            </a:r>
          </a:p>
          <a:p>
            <a:pPr>
              <a:lnSpc>
                <a:spcPct val="90000"/>
              </a:lnSpc>
            </a:pPr>
            <a:r>
              <a:rPr lang="en-US" sz="2400"/>
              <a:t>Has a potentially global pool of participants, therefore researchers are able to study extreme and uncommon behaviours as well as make cross-cultural comparisons</a:t>
            </a:r>
          </a:p>
          <a:p>
            <a:pPr>
              <a:lnSpc>
                <a:spcPct val="90000"/>
              </a:lnSpc>
            </a:pPr>
            <a:r>
              <a:rPr lang="en-US" sz="2400"/>
              <a:t>Provides access to "socially unskilled" individuals who may not have taken part in the research if it was offline</a:t>
            </a:r>
          </a:p>
          <a:p>
            <a:pPr>
              <a:lnSpc>
                <a:spcPct val="90000"/>
              </a:lnSpc>
            </a:pPr>
            <a:r>
              <a:rPr lang="en-US" sz="2400"/>
              <a:t>Can aid participant recruitment through advertising on various bulletin boards and web sites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t>Protecting the Individual</a:t>
            </a:r>
          </a:p>
        </p:txBody>
      </p:sp>
      <p:sp>
        <p:nvSpPr>
          <p:cNvPr id="40963" name="Rectangle 3"/>
          <p:cNvSpPr>
            <a:spLocks noGrp="1" noChangeArrowheads="1"/>
          </p:cNvSpPr>
          <p:nvPr>
            <p:ph type="body" idx="1"/>
          </p:nvPr>
        </p:nvSpPr>
        <p:spPr/>
        <p:txBody>
          <a:bodyPr/>
          <a:lstStyle/>
          <a:p>
            <a:pPr>
              <a:lnSpc>
                <a:spcPct val="80000"/>
              </a:lnSpc>
            </a:pPr>
            <a:r>
              <a:rPr lang="en-US" sz="2400"/>
              <a:t>Protection of the individual can be a far more difficult process than in offline settings. Therefore, it is just as conceivable that participants could lie about their age, their location, or any number of demographic variables. For example, consider the news stories about paedophiles who pose as children in chat rooms (O’Connell, 2001). </a:t>
            </a:r>
          </a:p>
          <a:p>
            <a:pPr>
              <a:lnSpc>
                <a:spcPct val="80000"/>
              </a:lnSpc>
            </a:pPr>
            <a:r>
              <a:rPr lang="en-US" sz="2400"/>
              <a:t>We can never be sure that our participants are consenting adults and so we should be aware of the implications and consequences should minors take part in our studies. </a:t>
            </a:r>
          </a:p>
          <a:p>
            <a:pPr>
              <a:lnSpc>
                <a:spcPct val="80000"/>
              </a:lnSpc>
            </a:pPr>
            <a:r>
              <a:rPr lang="en-US" sz="2400"/>
              <a:t>We should still make it clear that we require participants to state that they are over 18 years-of-age or that they have permission to take part from their parents.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t>Protecting the individual</a:t>
            </a:r>
          </a:p>
        </p:txBody>
      </p:sp>
      <p:sp>
        <p:nvSpPr>
          <p:cNvPr id="12291" name="Rectangle 3"/>
          <p:cNvSpPr>
            <a:spLocks noGrp="1" noChangeArrowheads="1"/>
          </p:cNvSpPr>
          <p:nvPr>
            <p:ph type="body" idx="1"/>
          </p:nvPr>
        </p:nvSpPr>
        <p:spPr/>
        <p:txBody>
          <a:bodyPr/>
          <a:lstStyle/>
          <a:p>
            <a:pPr>
              <a:lnSpc>
                <a:spcPct val="90000"/>
              </a:lnSpc>
            </a:pPr>
            <a:r>
              <a:rPr lang="en-US" sz="2400"/>
              <a:t>Extra care should be taken when researching sensitive issues (e.g., problem gambling behaviour).</a:t>
            </a:r>
          </a:p>
          <a:p>
            <a:pPr>
              <a:lnSpc>
                <a:spcPct val="90000"/>
              </a:lnSpc>
            </a:pPr>
            <a:r>
              <a:rPr lang="en-US" sz="2400"/>
              <a:t>It is often difficult to ascertain in online studies who may be a vulnerable participant, and these people could be in a relative state of isolation sat behind their computers with little or no social support. </a:t>
            </a:r>
          </a:p>
          <a:p>
            <a:pPr>
              <a:lnSpc>
                <a:spcPct val="90000"/>
              </a:lnSpc>
            </a:pPr>
            <a:r>
              <a:rPr lang="en-US" sz="2400"/>
              <a:t>Providing an e-mail address for correspondence and/or details of support groups my be worth considering, but the researcher must be careful not to provide advice that is beyond their professional knowledge.</a:t>
            </a:r>
          </a:p>
          <a:p>
            <a:pPr>
              <a:lnSpc>
                <a:spcPct val="90000"/>
              </a:lnSpc>
            </a:pPr>
            <a:endParaRPr lang="en-GB" sz="240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TotalTime>
  <Words>3132</Words>
  <Application>Microsoft Office PowerPoint</Application>
  <PresentationFormat>On-screen Show (4:3)</PresentationFormat>
  <Paragraphs>165</Paragraphs>
  <Slides>24</Slides>
  <Notes>11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24</vt:i4>
      </vt:variant>
    </vt:vector>
  </HeadingPairs>
  <TitlesOfParts>
    <vt:vector size="26" baseType="lpstr">
      <vt:lpstr>Arial</vt:lpstr>
      <vt:lpstr>Default Design</vt:lpstr>
      <vt:lpstr>Caroline Jawad</vt:lpstr>
      <vt:lpstr>Advantages to Internet research</vt:lpstr>
      <vt:lpstr>Disadvantages</vt:lpstr>
      <vt:lpstr>Online Survey Distribution</vt:lpstr>
      <vt:lpstr>Online Survey Distribution</vt:lpstr>
      <vt:lpstr>Online Demography</vt:lpstr>
      <vt:lpstr>Online Demography</vt:lpstr>
      <vt:lpstr>Online Demography</vt:lpstr>
      <vt:lpstr>Online Demography</vt:lpstr>
      <vt:lpstr>Online Storage</vt:lpstr>
      <vt:lpstr>Response rates</vt:lpstr>
      <vt:lpstr>Attrition to Web-based research</vt:lpstr>
      <vt:lpstr>Issues of privacy, anonymity, and confidentiality </vt:lpstr>
      <vt:lpstr>Cho &amp; LaRose’s Recommendations</vt:lpstr>
      <vt:lpstr>Cho &amp; LaRose</vt:lpstr>
      <vt:lpstr>Cho &amp; LaRose </vt:lpstr>
      <vt:lpstr>Issues of privacy, anonymity, and confidentiality</vt:lpstr>
      <vt:lpstr>Issues of privacy, anonymity, and confidentiality</vt:lpstr>
      <vt:lpstr>Maximising responses</vt:lpstr>
      <vt:lpstr>Potential problem areas</vt:lpstr>
      <vt:lpstr>Internet Gambling and Online Surveys</vt:lpstr>
      <vt:lpstr>Internet Gambling and Online Surveys</vt:lpstr>
      <vt:lpstr>Protecting the Individual</vt:lpstr>
      <vt:lpstr>Protecting the individual</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Caroline Jawad</dc:title>
  <dc:creator>george jawad</dc:creator>
  <cp:lastModifiedBy>Andy</cp:lastModifiedBy>
  <cp:revision>14</cp:revision>
  <dcterms:created xsi:type="dcterms:W3CDTF">2009-02-22T16:04:54Z</dcterms:created>
  <dcterms:modified xsi:type="dcterms:W3CDTF">2009-11-11T19:45:25Z</dcterms:modified>
</cp:coreProperties>
</file>