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13"/>
  </p:notesMasterIdLst>
  <p:sldIdLst>
    <p:sldId id="256" r:id="rId2"/>
    <p:sldId id="257" r:id="rId3"/>
    <p:sldId id="259" r:id="rId4"/>
    <p:sldId id="260" r:id="rId5"/>
    <p:sldId id="261" r:id="rId6"/>
    <p:sldId id="263" r:id="rId7"/>
    <p:sldId id="262" r:id="rId8"/>
    <p:sldId id="264" r:id="rId9"/>
    <p:sldId id="267" r:id="rId10"/>
    <p:sldId id="265"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83" autoAdjust="0"/>
    <p:restoredTop sz="94660"/>
  </p:normalViewPr>
  <p:slideViewPr>
    <p:cSldViewPr snapToGrid="0">
      <p:cViewPr varScale="1">
        <p:scale>
          <a:sx n="114" d="100"/>
          <a:sy n="114" d="100"/>
        </p:scale>
        <p:origin x="246" y="8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501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1215120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2320815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3713501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933203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202825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2397411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4029975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37656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3236222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19488620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Tree>
    <p:extLst>
      <p:ext uri="{BB962C8B-B14F-4D97-AF65-F5344CB8AC3E}">
        <p14:creationId xmlns:p14="http://schemas.microsoft.com/office/powerpoint/2010/main" val="1852203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FA7AC5-6045-4418-8E60-F48788734473}"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1614164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FA7AC5-6045-4418-8E60-F48788734473}"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1770423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FA7AC5-6045-4418-8E60-F48788734473}"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3908952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FA7AC5-6045-4418-8E60-F48788734473}" type="datetimeFigureOut">
              <a:rPr lang="en-US" smtClean="0"/>
              <a:t>3/4/2020</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3716288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FA7AC5-6045-4418-8E60-F48788734473}" type="datetimeFigureOut">
              <a:rPr lang="en-US" smtClean="0"/>
              <a:t>3/4/2020</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4261795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FA7AC5-6045-4418-8E60-F48788734473}" type="datetimeFigureOut">
              <a:rPr lang="en-US" smtClean="0"/>
              <a:t>3/4/2020</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2198318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FA7AC5-6045-4418-8E60-F48788734473}" type="datetimeFigureOut">
              <a:rPr lang="en-US" smtClean="0"/>
              <a:t>3/4/2020</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335189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FA7AC5-6045-4418-8E60-F48788734473}" type="datetimeFigureOut">
              <a:rPr lang="en-US" smtClean="0"/>
              <a:t>3/4/2020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2557345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FA7AC5-6045-4418-8E60-F48788734473}" type="datetimeFigureOut">
              <a:rPr lang="en-US" smtClean="0"/>
              <a:t>3/4/2020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940233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FA7AC5-6045-4418-8E60-F48788734473}"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267492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FA7AC5-6045-4418-8E60-F48788734473}"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C71CAF9-4461-454A-B702-D536C3775752}"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003695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1FA7AC5-6045-4418-8E60-F48788734473}" type="datetimeFigureOut">
              <a:rPr lang="en-US" smtClean="0"/>
              <a:t>3/4/2020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39516589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1FA7AC5-6045-4418-8E60-F48788734473}" type="datetimeFigureOut">
              <a:rPr lang="en-US" smtClean="0"/>
              <a:t>3/4/2020</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C71CAF9-4461-454A-B702-D536C3775752}"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99271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1FA7AC5-6045-4418-8E60-F48788734473}" type="datetimeFigureOut">
              <a:rPr lang="en-US" smtClean="0"/>
              <a:t>3/4/2020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3099726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FA7AC5-6045-4418-8E60-F48788734473}"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38064213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FA7AC5-6045-4418-8E60-F48788734473}"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C71CAF9-4461-454A-B702-D536C3775752}" type="slidenum">
              <a:rPr lang="en-US" smtClean="0"/>
              <a:t>‹#›</a:t>
            </a:fld>
            <a:endParaRPr lang="en-US"/>
          </a:p>
        </p:txBody>
      </p:sp>
    </p:spTree>
    <p:extLst>
      <p:ext uri="{BB962C8B-B14F-4D97-AF65-F5344CB8AC3E}">
        <p14:creationId xmlns:p14="http://schemas.microsoft.com/office/powerpoint/2010/main" val="2903787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1FA7AC5-6045-4418-8E60-F48788734473}" type="datetimeFigureOut">
              <a:rPr lang="en-US" smtClean="0"/>
              <a:t>3/4/2020</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C71CAF9-4461-454A-B702-D536C3775752}" type="slidenum">
              <a:rPr lang="en-US" smtClean="0"/>
              <a:t>‹#›</a:t>
            </a:fld>
            <a:endParaRPr lang="en-US"/>
          </a:p>
        </p:txBody>
      </p:sp>
    </p:spTree>
    <p:extLst>
      <p:ext uri="{BB962C8B-B14F-4D97-AF65-F5344CB8AC3E}">
        <p14:creationId xmlns:p14="http://schemas.microsoft.com/office/powerpoint/2010/main" val="136500077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92388" y="623888"/>
            <a:ext cx="8912225" cy="1358810"/>
          </a:xfrm>
        </p:spPr>
        <p:txBody>
          <a:bodyPr>
            <a:normAutofit/>
          </a:bodyPr>
          <a:lstStyle/>
          <a:p>
            <a:r>
              <a:rPr lang="en-US" dirty="0"/>
              <a:t>An investigation into the skills gap in the workforce </a:t>
            </a:r>
          </a:p>
        </p:txBody>
      </p:sp>
      <p:sp>
        <p:nvSpPr>
          <p:cNvPr id="5" name="Content Placeholder 4"/>
          <p:cNvSpPr>
            <a:spLocks noGrp="1"/>
          </p:cNvSpPr>
          <p:nvPr>
            <p:ph idx="1"/>
          </p:nvPr>
        </p:nvSpPr>
        <p:spPr>
          <a:xfrm>
            <a:off x="2592388" y="2146810"/>
            <a:ext cx="4716697" cy="3920615"/>
          </a:xfrm>
        </p:spPr>
        <p:txBody>
          <a:bodyPr>
            <a:normAutofit lnSpcReduction="10000"/>
          </a:bodyPr>
          <a:lstStyle/>
          <a:p>
            <a:pPr marL="0" indent="0" algn="ctr">
              <a:buNone/>
            </a:pPr>
            <a:endParaRPr lang="en-US" b="1" dirty="0">
              <a:solidFill>
                <a:srgbClr val="404040"/>
              </a:solidFill>
              <a:latin typeface="Century Gothic"/>
            </a:endParaRPr>
          </a:p>
          <a:p>
            <a:pPr>
              <a:buFont typeface="Wingdings" pitchFamily="2" charset="2"/>
              <a:buChar char="Ø"/>
            </a:pPr>
            <a:r>
              <a:rPr lang="en-GB" dirty="0"/>
              <a:t>Introduction</a:t>
            </a:r>
          </a:p>
          <a:p>
            <a:pPr>
              <a:buFont typeface="Wingdings" pitchFamily="2" charset="2"/>
              <a:buChar char="Ø"/>
            </a:pPr>
            <a:r>
              <a:rPr lang="en-GB" dirty="0"/>
              <a:t>Literature Review</a:t>
            </a:r>
          </a:p>
          <a:p>
            <a:pPr>
              <a:buFont typeface="Wingdings" pitchFamily="2" charset="2"/>
              <a:buChar char="Ø"/>
            </a:pPr>
            <a:r>
              <a:rPr lang="en-GB" dirty="0"/>
              <a:t>Aims / Objectives</a:t>
            </a:r>
          </a:p>
          <a:p>
            <a:pPr>
              <a:buFont typeface="Wingdings" pitchFamily="2" charset="2"/>
              <a:buChar char="Ø"/>
            </a:pPr>
            <a:r>
              <a:rPr lang="en-GB" dirty="0"/>
              <a:t>Limitations</a:t>
            </a:r>
          </a:p>
          <a:p>
            <a:pPr>
              <a:buFont typeface="Wingdings" pitchFamily="2" charset="2"/>
              <a:buChar char="Ø"/>
            </a:pPr>
            <a:r>
              <a:rPr lang="en-GB" dirty="0"/>
              <a:t>Methodology</a:t>
            </a:r>
          </a:p>
          <a:p>
            <a:pPr>
              <a:buFont typeface="Wingdings" pitchFamily="2" charset="2"/>
              <a:buChar char="Ø"/>
            </a:pPr>
            <a:r>
              <a:rPr lang="en-GB" dirty="0"/>
              <a:t>Ethics</a:t>
            </a:r>
          </a:p>
          <a:p>
            <a:pPr>
              <a:buFont typeface="Wingdings" pitchFamily="2" charset="2"/>
              <a:buChar char="Ø"/>
            </a:pPr>
            <a:r>
              <a:rPr lang="en-GB" dirty="0"/>
              <a:t>Costings</a:t>
            </a:r>
          </a:p>
          <a:p>
            <a:pPr>
              <a:buFont typeface="Wingdings" pitchFamily="2" charset="2"/>
              <a:buChar char="Ø"/>
            </a:pPr>
            <a:r>
              <a:rPr lang="en-GB" dirty="0"/>
              <a:t>Evaluation</a:t>
            </a:r>
          </a:p>
          <a:p>
            <a:pPr>
              <a:buFont typeface="Wingdings" pitchFamily="2" charset="2"/>
              <a:buChar char="Ø"/>
            </a:pPr>
            <a:r>
              <a:rPr lang="en-GB" dirty="0"/>
              <a:t>References</a:t>
            </a:r>
          </a:p>
          <a:p>
            <a:pPr marL="0" indent="0">
              <a:buNone/>
            </a:pPr>
            <a:endParaRPr lang="en-US" dirty="0">
              <a:solidFill>
                <a:srgbClr val="404040"/>
              </a:solidFill>
              <a:latin typeface="Century Gothic"/>
            </a:endParaRPr>
          </a:p>
          <a:p>
            <a:pPr marL="0" indent="0" algn="ctr">
              <a:buNone/>
            </a:pPr>
            <a:endParaRPr lang="en-US" dirty="0">
              <a:solidFill>
                <a:srgbClr val="404040"/>
              </a:solidFill>
              <a:latin typeface="Century Gothic"/>
            </a:endParaRPr>
          </a:p>
        </p:txBody>
      </p:sp>
      <p:sp>
        <p:nvSpPr>
          <p:cNvPr id="2" name="TextBox 1"/>
          <p:cNvSpPr txBox="1"/>
          <p:nvPr/>
        </p:nvSpPr>
        <p:spPr>
          <a:xfrm>
            <a:off x="8537575" y="6111001"/>
            <a:ext cx="2310493" cy="276999"/>
          </a:xfrm>
          <a:prstGeom prst="rect">
            <a:avLst/>
          </a:prstGeom>
          <a:noFill/>
        </p:spPr>
        <p:txBody>
          <a:bodyPr wrap="square" rtlCol="0">
            <a:spAutoFit/>
          </a:bodyPr>
          <a:lstStyle/>
          <a:p>
            <a:r>
              <a:rPr lang="en-GB" sz="1200" dirty="0" err="1"/>
              <a:t>Gettyimages</a:t>
            </a:r>
            <a:r>
              <a:rPr lang="en-GB" sz="1200" dirty="0"/>
              <a:t>, 2020</a:t>
            </a:r>
          </a:p>
        </p:txBody>
      </p:sp>
      <p:pic>
        <p:nvPicPr>
          <p:cNvPr id="3" name="Picture 2">
            <a:extLst>
              <a:ext uri="{FF2B5EF4-FFF2-40B4-BE49-F238E27FC236}">
                <a16:creationId xmlns:a16="http://schemas.microsoft.com/office/drawing/2014/main" id="{508A1759-10FB-4F54-9C99-07C8EF419D66}"/>
              </a:ext>
            </a:extLst>
          </p:cNvPr>
          <p:cNvPicPr>
            <a:picLocks noChangeAspect="1"/>
          </p:cNvPicPr>
          <p:nvPr/>
        </p:nvPicPr>
        <p:blipFill>
          <a:blip r:embed="rId3"/>
          <a:stretch>
            <a:fillRect/>
          </a:stretch>
        </p:blipFill>
        <p:spPr>
          <a:xfrm>
            <a:off x="8537575" y="3429000"/>
            <a:ext cx="2705100" cy="2638425"/>
          </a:xfrm>
          <a:prstGeom prst="rect">
            <a:avLst/>
          </a:prstGeom>
        </p:spPr>
      </p:pic>
    </p:spTree>
    <p:extLst>
      <p:ext uri="{BB962C8B-B14F-4D97-AF65-F5344CB8AC3E}">
        <p14:creationId xmlns:p14="http://schemas.microsoft.com/office/powerpoint/2010/main" val="4157082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92388" y="623888"/>
            <a:ext cx="8912225" cy="647071"/>
          </a:xfrm>
        </p:spPr>
        <p:txBody>
          <a:bodyPr/>
          <a:lstStyle/>
          <a:p>
            <a:r>
              <a:rPr lang="en-US" dirty="0"/>
              <a:t>Introduction/ Background</a:t>
            </a:r>
          </a:p>
        </p:txBody>
      </p:sp>
      <p:sp>
        <p:nvSpPr>
          <p:cNvPr id="4" name="Content Placeholder 3"/>
          <p:cNvSpPr>
            <a:spLocks noGrp="1"/>
          </p:cNvSpPr>
          <p:nvPr>
            <p:ph sz="half" idx="1"/>
          </p:nvPr>
        </p:nvSpPr>
        <p:spPr>
          <a:xfrm>
            <a:off x="2598738" y="1552575"/>
            <a:ext cx="4313237" cy="4981845"/>
          </a:xfrm>
        </p:spPr>
        <p:txBody>
          <a:bodyPr>
            <a:normAutofit/>
          </a:bodyPr>
          <a:lstStyle/>
          <a:p>
            <a:pPr>
              <a:buFont typeface="Wingdings" panose="05000000000000000000" pitchFamily="2" charset="2"/>
              <a:buChar char="Ø"/>
            </a:pPr>
            <a:r>
              <a:rPr lang="en-US" dirty="0"/>
              <a:t>Wales has the toughest building regulations in the UK.</a:t>
            </a:r>
          </a:p>
          <a:p>
            <a:pPr>
              <a:buFont typeface="Wingdings" panose="05000000000000000000" pitchFamily="2" charset="2"/>
              <a:buChar char="Ø"/>
            </a:pPr>
            <a:r>
              <a:rPr lang="en-US" dirty="0"/>
              <a:t>More homes are needed each year than are currently being built.</a:t>
            </a:r>
          </a:p>
          <a:p>
            <a:pPr>
              <a:buFont typeface="Wingdings" panose="05000000000000000000" pitchFamily="2" charset="2"/>
              <a:buChar char="Ø"/>
            </a:pPr>
            <a:r>
              <a:rPr lang="en-US" dirty="0"/>
              <a:t>The minimum wage has increased from 12.8k to 18.1k since 2012.</a:t>
            </a:r>
          </a:p>
          <a:p>
            <a:pPr>
              <a:buFont typeface="Wingdings" panose="05000000000000000000" pitchFamily="2" charset="2"/>
              <a:buChar char="Ø"/>
            </a:pPr>
            <a:r>
              <a:rPr lang="en-US" dirty="0"/>
              <a:t>Lack of apprenticeships.</a:t>
            </a:r>
          </a:p>
          <a:p>
            <a:pPr>
              <a:buFont typeface="Wingdings" panose="05000000000000000000" pitchFamily="2" charset="2"/>
              <a:buChar char="Ø"/>
            </a:pPr>
            <a:r>
              <a:rPr lang="en-US" dirty="0"/>
              <a:t>Lack of skilled workers.</a:t>
            </a:r>
          </a:p>
          <a:p>
            <a:pPr>
              <a:buFont typeface="Wingdings" panose="05000000000000000000" pitchFamily="2" charset="2"/>
              <a:buChar char="Ø"/>
            </a:pPr>
            <a:r>
              <a:rPr lang="en-US" dirty="0"/>
              <a:t>Skilled workers are becoming specialist.</a:t>
            </a:r>
          </a:p>
          <a:p>
            <a:pPr>
              <a:buFont typeface="Wingdings" panose="05000000000000000000" pitchFamily="2" charset="2"/>
              <a:buChar char="Ø"/>
            </a:pPr>
            <a:r>
              <a:rPr lang="en-US" dirty="0"/>
              <a:t>Recession from 2007 to 2012.</a:t>
            </a:r>
          </a:p>
          <a:p>
            <a:endParaRPr lang="en-US" dirty="0"/>
          </a:p>
          <a:p>
            <a:endParaRPr lang="en-US" dirty="0"/>
          </a:p>
        </p:txBody>
      </p:sp>
      <p:sp>
        <p:nvSpPr>
          <p:cNvPr id="5" name="Content Placeholder 4"/>
          <p:cNvSpPr>
            <a:spLocks noGrp="1"/>
          </p:cNvSpPr>
          <p:nvPr>
            <p:ph sz="half" idx="2"/>
          </p:nvPr>
        </p:nvSpPr>
        <p:spPr>
          <a:xfrm>
            <a:off x="7191375" y="1543050"/>
            <a:ext cx="4505325" cy="4749051"/>
          </a:xfrm>
        </p:spPr>
        <p:txBody>
          <a:bodyPr>
            <a:normAutofit/>
          </a:bodyPr>
          <a:lstStyle/>
          <a:p>
            <a:pPr>
              <a:buFont typeface="Wingdings" panose="05000000000000000000" pitchFamily="2" charset="2"/>
              <a:buChar char="Ø"/>
            </a:pPr>
            <a:r>
              <a:rPr lang="en-US" dirty="0"/>
              <a:t>Customers/ consumers don’t know – don’t understand – don’t care.</a:t>
            </a:r>
          </a:p>
          <a:p>
            <a:pPr>
              <a:buFont typeface="Wingdings" panose="05000000000000000000" pitchFamily="2" charset="2"/>
              <a:buChar char="Ø"/>
            </a:pPr>
            <a:r>
              <a:rPr lang="en-US" dirty="0"/>
              <a:t>Communication - failure at different levels.</a:t>
            </a:r>
          </a:p>
          <a:p>
            <a:pPr>
              <a:buFont typeface="Wingdings" panose="05000000000000000000" pitchFamily="2" charset="2"/>
              <a:buChar char="Ø"/>
            </a:pPr>
            <a:r>
              <a:rPr lang="en-US" dirty="0"/>
              <a:t>What makes a good worker?</a:t>
            </a:r>
          </a:p>
          <a:p>
            <a:pPr>
              <a:buFont typeface="Wingdings" panose="05000000000000000000" pitchFamily="2" charset="2"/>
              <a:buChar char="Ø"/>
            </a:pPr>
            <a:r>
              <a:rPr lang="en-US" dirty="0"/>
              <a:t>Inexperience – Lack of knowledge – Laziness.</a:t>
            </a:r>
          </a:p>
        </p:txBody>
      </p:sp>
    </p:spTree>
    <p:extLst>
      <p:ext uri="{BB962C8B-B14F-4D97-AF65-F5344CB8AC3E}">
        <p14:creationId xmlns:p14="http://schemas.microsoft.com/office/powerpoint/2010/main" val="3937636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4065588" cy="560882"/>
          </a:xfrm>
        </p:spPr>
        <p:txBody>
          <a:bodyPr>
            <a:noAutofit/>
          </a:bodyPr>
          <a:lstStyle/>
          <a:p>
            <a:r>
              <a:rPr lang="en-US" sz="3600" dirty="0"/>
              <a:t>Literature Review</a:t>
            </a:r>
          </a:p>
        </p:txBody>
      </p:sp>
      <p:sp>
        <p:nvSpPr>
          <p:cNvPr id="3" name="Content Placeholder 2"/>
          <p:cNvSpPr>
            <a:spLocks noGrp="1"/>
          </p:cNvSpPr>
          <p:nvPr>
            <p:ph idx="1"/>
          </p:nvPr>
        </p:nvSpPr>
        <p:spPr>
          <a:xfrm>
            <a:off x="5251508" y="1006970"/>
            <a:ext cx="6154927" cy="5713407"/>
          </a:xfrm>
        </p:spPr>
        <p:txBody>
          <a:bodyPr/>
          <a:lstStyle/>
          <a:p>
            <a:pPr>
              <a:buFont typeface="Wingdings" panose="05000000000000000000" pitchFamily="2" charset="2"/>
              <a:buChar char="Ø"/>
            </a:pPr>
            <a:r>
              <a:rPr lang="en-GB" dirty="0"/>
              <a:t>More than 80 per cent of UK companies advised that lack of skills was harming the country’s competitiveness. There is a skills mismatch, and around 40 per cent of UK workers do not have the correct qualifications for their jobs</a:t>
            </a:r>
            <a:r>
              <a:rPr lang="en-GB" dirty="0">
                <a:solidFill>
                  <a:schemeClr val="tx1"/>
                </a:solidFill>
              </a:rPr>
              <a:t>. </a:t>
            </a:r>
            <a:r>
              <a:rPr lang="en-US" dirty="0">
                <a:solidFill>
                  <a:schemeClr val="tx1"/>
                </a:solidFill>
              </a:rPr>
              <a:t>(The Financial Times, 2019)</a:t>
            </a:r>
          </a:p>
          <a:p>
            <a:pPr>
              <a:buFont typeface="Wingdings" panose="05000000000000000000" pitchFamily="2" charset="2"/>
              <a:buChar char="Ø"/>
            </a:pPr>
            <a:r>
              <a:rPr lang="en-GB" dirty="0">
                <a:solidFill>
                  <a:schemeClr val="tx1"/>
                </a:solidFill>
              </a:rPr>
              <a:t>The poor image of construction has a detrimental impact on construction business’ ability to recruit and retain people with the right type of skills. (KLH Sustainability, 2020)</a:t>
            </a:r>
          </a:p>
          <a:p>
            <a:pPr>
              <a:buFont typeface="Wingdings" panose="05000000000000000000" pitchFamily="2" charset="2"/>
              <a:buChar char="Ø"/>
            </a:pPr>
            <a:r>
              <a:rPr lang="en-GB" dirty="0"/>
              <a:t>Skills gaps in key sectors such as construction are well-documented and getting worse across the country. (Balfour Beatty, 2020)</a:t>
            </a:r>
          </a:p>
          <a:p>
            <a:pPr>
              <a:buFont typeface="Wingdings" panose="05000000000000000000" pitchFamily="2" charset="2"/>
              <a:buChar char="Ø"/>
            </a:pPr>
            <a:r>
              <a:rPr lang="en-GB" dirty="0"/>
              <a:t>Key trades in the construction industry are currently in short supply. According to the Chief  Executive of The Federation of Master Builders, the industry is experiencing a serious skills shortage. (</a:t>
            </a:r>
            <a:r>
              <a:rPr lang="en-GB" dirty="0" err="1"/>
              <a:t>Ukconstructionmedia</a:t>
            </a:r>
            <a:r>
              <a:rPr lang="en-GB" dirty="0"/>
              <a:t>, 2018)</a:t>
            </a:r>
            <a:endParaRPr lang="en-US" dirty="0">
              <a:solidFill>
                <a:schemeClr val="tx1"/>
              </a:solidFill>
            </a:endParaRPr>
          </a:p>
        </p:txBody>
      </p:sp>
      <p:sp>
        <p:nvSpPr>
          <p:cNvPr id="4" name="Text Placeholder 3"/>
          <p:cNvSpPr>
            <a:spLocks noGrp="1"/>
          </p:cNvSpPr>
          <p:nvPr>
            <p:ph type="body" sz="half" idx="2"/>
          </p:nvPr>
        </p:nvSpPr>
        <p:spPr>
          <a:xfrm>
            <a:off x="2589212" y="5354022"/>
            <a:ext cx="3143190" cy="497008"/>
          </a:xfrm>
        </p:spPr>
        <p:txBody>
          <a:bodyPr>
            <a:normAutofit/>
          </a:bodyPr>
          <a:lstStyle/>
          <a:p>
            <a:r>
              <a:rPr lang="en-US" sz="1200" dirty="0" err="1">
                <a:solidFill>
                  <a:schemeClr val="tx1"/>
                </a:solidFill>
              </a:rPr>
              <a:t>Vectorstock</a:t>
            </a:r>
            <a:r>
              <a:rPr lang="en-US" sz="1200" dirty="0">
                <a:solidFill>
                  <a:schemeClr val="tx1"/>
                </a:solidFill>
              </a:rPr>
              <a:t>, 2020</a:t>
            </a:r>
          </a:p>
        </p:txBody>
      </p:sp>
      <p:pic>
        <p:nvPicPr>
          <p:cNvPr id="6" name="Picture 5">
            <a:extLst>
              <a:ext uri="{FF2B5EF4-FFF2-40B4-BE49-F238E27FC236}">
                <a16:creationId xmlns:a16="http://schemas.microsoft.com/office/drawing/2014/main" id="{1ED34681-599A-4139-BE10-360D876709DA}"/>
              </a:ext>
            </a:extLst>
          </p:cNvPr>
          <p:cNvPicPr>
            <a:picLocks noChangeAspect="1"/>
          </p:cNvPicPr>
          <p:nvPr/>
        </p:nvPicPr>
        <p:blipFill>
          <a:blip r:embed="rId3"/>
          <a:stretch>
            <a:fillRect/>
          </a:stretch>
        </p:blipFill>
        <p:spPr>
          <a:xfrm>
            <a:off x="2589212" y="1981011"/>
            <a:ext cx="2338189" cy="3322040"/>
          </a:xfrm>
          <a:prstGeom prst="rect">
            <a:avLst/>
          </a:prstGeom>
        </p:spPr>
      </p:pic>
    </p:spTree>
    <p:extLst>
      <p:ext uri="{BB962C8B-B14F-4D97-AF65-F5344CB8AC3E}">
        <p14:creationId xmlns:p14="http://schemas.microsoft.com/office/powerpoint/2010/main" val="3775165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a:t>
            </a:r>
          </a:p>
        </p:txBody>
      </p:sp>
      <p:sp>
        <p:nvSpPr>
          <p:cNvPr id="3" name="Content Placeholder 2"/>
          <p:cNvSpPr>
            <a:spLocks noGrp="1"/>
          </p:cNvSpPr>
          <p:nvPr>
            <p:ph idx="1"/>
          </p:nvPr>
        </p:nvSpPr>
        <p:spPr/>
        <p:txBody>
          <a:bodyPr>
            <a:normAutofit/>
          </a:bodyPr>
          <a:lstStyle/>
          <a:p>
            <a:pPr marL="0" indent="0">
              <a:buNone/>
            </a:pPr>
            <a:r>
              <a:rPr lang="en-GB" dirty="0"/>
              <a:t>The aims of the research should be to identify:</a:t>
            </a:r>
          </a:p>
          <a:p>
            <a:pPr marL="0" indent="0">
              <a:buNone/>
            </a:pPr>
            <a:endParaRPr lang="en-GB" dirty="0"/>
          </a:p>
          <a:p>
            <a:pPr>
              <a:buFont typeface="Wingdings" panose="05000000000000000000" pitchFamily="2" charset="2"/>
              <a:buChar char="Ø"/>
            </a:pPr>
            <a:r>
              <a:rPr lang="en-GB" dirty="0">
                <a:solidFill>
                  <a:schemeClr val="tx1">
                    <a:lumMod val="95000"/>
                    <a:lumOff val="5000"/>
                  </a:schemeClr>
                </a:solidFill>
              </a:rPr>
              <a:t>skills gaps within the workforce.</a:t>
            </a:r>
          </a:p>
          <a:p>
            <a:pPr>
              <a:buFont typeface="Wingdings" panose="05000000000000000000" pitchFamily="2" charset="2"/>
              <a:buChar char="Ø"/>
            </a:pPr>
            <a:r>
              <a:rPr lang="en-GB" dirty="0">
                <a:solidFill>
                  <a:schemeClr val="tx1">
                    <a:lumMod val="95000"/>
                    <a:lumOff val="5000"/>
                  </a:schemeClr>
                </a:solidFill>
              </a:rPr>
              <a:t>Communication barriers within the workforce.</a:t>
            </a:r>
          </a:p>
          <a:p>
            <a:pPr>
              <a:buFont typeface="Wingdings" panose="05000000000000000000" pitchFamily="2" charset="2"/>
              <a:buChar char="Ø"/>
            </a:pPr>
            <a:r>
              <a:rPr lang="en-GB" dirty="0">
                <a:solidFill>
                  <a:schemeClr val="tx1">
                    <a:lumMod val="95000"/>
                    <a:lumOff val="5000"/>
                  </a:schemeClr>
                </a:solidFill>
              </a:rPr>
              <a:t>The publics understanding/ perception of the workforce.</a:t>
            </a:r>
          </a:p>
          <a:p>
            <a:endParaRPr lang="en-US" dirty="0">
              <a:solidFill>
                <a:srgbClr val="A53010"/>
              </a:solidFill>
              <a:latin typeface="Calibri"/>
            </a:endParaRPr>
          </a:p>
          <a:p>
            <a:endParaRPr lang="en-US" dirty="0">
              <a:solidFill>
                <a:srgbClr val="A53010"/>
              </a:solidFill>
              <a:latin typeface="Calibri"/>
            </a:endParaRPr>
          </a:p>
        </p:txBody>
      </p:sp>
    </p:spTree>
    <p:extLst>
      <p:ext uri="{BB962C8B-B14F-4D97-AF65-F5344CB8AC3E}">
        <p14:creationId xmlns:p14="http://schemas.microsoft.com/office/powerpoint/2010/main" val="2987280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9500" y="564353"/>
            <a:ext cx="6235700" cy="677864"/>
          </a:xfrm>
        </p:spPr>
        <p:txBody>
          <a:bodyPr>
            <a:noAutofit/>
          </a:bodyPr>
          <a:lstStyle/>
          <a:p>
            <a:r>
              <a:rPr lang="en-US" sz="3600" dirty="0"/>
              <a:t>Objectives.</a:t>
            </a:r>
          </a:p>
        </p:txBody>
      </p:sp>
      <p:sp>
        <p:nvSpPr>
          <p:cNvPr id="4" name="Content Placeholder 3"/>
          <p:cNvSpPr>
            <a:spLocks noGrp="1"/>
          </p:cNvSpPr>
          <p:nvPr>
            <p:ph idx="1"/>
          </p:nvPr>
        </p:nvSpPr>
        <p:spPr>
          <a:xfrm>
            <a:off x="2349500" y="1757364"/>
            <a:ext cx="5778500" cy="4536283"/>
          </a:xfrm>
        </p:spPr>
        <p:txBody>
          <a:bodyPr>
            <a:normAutofit lnSpcReduction="10000"/>
          </a:bodyPr>
          <a:lstStyle/>
          <a:p>
            <a:pPr marL="0" indent="0" algn="just">
              <a:buNone/>
            </a:pPr>
            <a:r>
              <a:rPr lang="en-GB" dirty="0">
                <a:solidFill>
                  <a:schemeClr val="tx1">
                    <a:lumMod val="95000"/>
                    <a:lumOff val="5000"/>
                  </a:schemeClr>
                </a:solidFill>
              </a:rPr>
              <a:t>The objectives of the research will be to:</a:t>
            </a:r>
          </a:p>
          <a:p>
            <a:pPr>
              <a:buFont typeface="Wingdings" panose="05000000000000000000" pitchFamily="2" charset="2"/>
              <a:buChar char="Ø"/>
            </a:pPr>
            <a:r>
              <a:rPr lang="en-GB" dirty="0">
                <a:solidFill>
                  <a:schemeClr val="tx1">
                    <a:lumMod val="95000"/>
                    <a:lumOff val="5000"/>
                  </a:schemeClr>
                </a:solidFill>
              </a:rPr>
              <a:t>Collect and analyse data.</a:t>
            </a:r>
          </a:p>
          <a:p>
            <a:pPr>
              <a:buFont typeface="Wingdings" panose="05000000000000000000" pitchFamily="2" charset="2"/>
              <a:buChar char="Ø"/>
            </a:pPr>
            <a:r>
              <a:rPr lang="en-GB" dirty="0">
                <a:solidFill>
                  <a:schemeClr val="tx1">
                    <a:lumMod val="95000"/>
                    <a:lumOff val="5000"/>
                  </a:schemeClr>
                </a:solidFill>
              </a:rPr>
              <a:t>Highlight major/ repetitive skills gaps.</a:t>
            </a:r>
          </a:p>
          <a:p>
            <a:pPr>
              <a:buFont typeface="Wingdings" panose="05000000000000000000" pitchFamily="2" charset="2"/>
              <a:buChar char="Ø"/>
            </a:pPr>
            <a:r>
              <a:rPr lang="en-GB" dirty="0">
                <a:solidFill>
                  <a:schemeClr val="tx1">
                    <a:lumMod val="95000"/>
                    <a:lumOff val="5000"/>
                  </a:schemeClr>
                </a:solidFill>
              </a:rPr>
              <a:t>Highlight barriers to improving the skills gap.</a:t>
            </a:r>
          </a:p>
          <a:p>
            <a:pPr>
              <a:buFont typeface="Wingdings" panose="05000000000000000000" pitchFamily="2" charset="2"/>
              <a:buChar char="Ø"/>
            </a:pPr>
            <a:r>
              <a:rPr lang="en-US" dirty="0">
                <a:solidFill>
                  <a:schemeClr val="tx1">
                    <a:lumMod val="95000"/>
                    <a:lumOff val="5000"/>
                  </a:schemeClr>
                </a:solidFill>
              </a:rPr>
              <a:t>Make recommendations to improve the skills gap.</a:t>
            </a:r>
          </a:p>
          <a:p>
            <a:pPr>
              <a:buFont typeface="Wingdings" panose="05000000000000000000" pitchFamily="2" charset="2"/>
              <a:buChar char="Ø"/>
            </a:pPr>
            <a:r>
              <a:rPr lang="en-US" dirty="0">
                <a:solidFill>
                  <a:schemeClr val="tx1">
                    <a:lumMod val="95000"/>
                    <a:lumOff val="5000"/>
                  </a:schemeClr>
                </a:solidFill>
              </a:rPr>
              <a:t>Highlight major/ repetitive communication issues.</a:t>
            </a:r>
          </a:p>
          <a:p>
            <a:pPr>
              <a:buFont typeface="Wingdings" panose="05000000000000000000" pitchFamily="2" charset="2"/>
              <a:buChar char="Ø"/>
            </a:pPr>
            <a:r>
              <a:rPr lang="en-US" dirty="0">
                <a:solidFill>
                  <a:schemeClr val="tx1">
                    <a:lumMod val="95000"/>
                    <a:lumOff val="5000"/>
                  </a:schemeClr>
                </a:solidFill>
              </a:rPr>
              <a:t>Make recommendations to overcome the communication barriers. </a:t>
            </a:r>
            <a:endParaRPr lang="en-GB" dirty="0">
              <a:solidFill>
                <a:schemeClr val="tx1">
                  <a:lumMod val="95000"/>
                  <a:lumOff val="5000"/>
                </a:schemeClr>
              </a:solidFill>
            </a:endParaRPr>
          </a:p>
          <a:p>
            <a:pPr>
              <a:buFont typeface="Wingdings" panose="05000000000000000000" pitchFamily="2" charset="2"/>
              <a:buChar char="Ø"/>
            </a:pPr>
            <a:r>
              <a:rPr lang="en-US" dirty="0">
                <a:solidFill>
                  <a:schemeClr val="tx1">
                    <a:lumMod val="95000"/>
                    <a:lumOff val="5000"/>
                  </a:schemeClr>
                </a:solidFill>
              </a:rPr>
              <a:t>Extend the published knowledge of the skills gap.</a:t>
            </a:r>
          </a:p>
          <a:p>
            <a:pPr>
              <a:buFont typeface="Wingdings" panose="05000000000000000000" pitchFamily="2" charset="2"/>
              <a:buChar char="Ø"/>
            </a:pPr>
            <a:r>
              <a:rPr lang="en-US" dirty="0">
                <a:solidFill>
                  <a:schemeClr val="tx1">
                    <a:lumMod val="95000"/>
                    <a:lumOff val="5000"/>
                  </a:schemeClr>
                </a:solidFill>
              </a:rPr>
              <a:t>Improve public awareness of the skills gap.</a:t>
            </a:r>
          </a:p>
        </p:txBody>
      </p:sp>
      <p:sp>
        <p:nvSpPr>
          <p:cNvPr id="5" name="Text Placeholder 4"/>
          <p:cNvSpPr>
            <a:spLocks noGrp="1"/>
          </p:cNvSpPr>
          <p:nvPr>
            <p:ph type="body" sz="half" idx="2"/>
          </p:nvPr>
        </p:nvSpPr>
        <p:spPr>
          <a:xfrm>
            <a:off x="8357805" y="4408784"/>
            <a:ext cx="2564138" cy="677863"/>
          </a:xfrm>
        </p:spPr>
        <p:txBody>
          <a:bodyPr>
            <a:normAutofit/>
          </a:bodyPr>
          <a:lstStyle/>
          <a:p>
            <a:r>
              <a:rPr lang="en-US" sz="1200" dirty="0" err="1">
                <a:solidFill>
                  <a:schemeClr val="tx1"/>
                </a:solidFill>
              </a:rPr>
              <a:t>Storyblocks</a:t>
            </a:r>
            <a:r>
              <a:rPr lang="en-US" sz="1200" dirty="0">
                <a:solidFill>
                  <a:schemeClr val="tx1"/>
                </a:solidFill>
              </a:rPr>
              <a:t>, 2020.</a:t>
            </a:r>
          </a:p>
        </p:txBody>
      </p:sp>
      <p:pic>
        <p:nvPicPr>
          <p:cNvPr id="3" name="Picture 2">
            <a:extLst>
              <a:ext uri="{FF2B5EF4-FFF2-40B4-BE49-F238E27FC236}">
                <a16:creationId xmlns:a16="http://schemas.microsoft.com/office/drawing/2014/main" id="{C1602DC4-AAA8-4A65-9B27-877C54AC22D9}"/>
              </a:ext>
            </a:extLst>
          </p:cNvPr>
          <p:cNvPicPr>
            <a:picLocks noChangeAspect="1"/>
          </p:cNvPicPr>
          <p:nvPr/>
        </p:nvPicPr>
        <p:blipFill>
          <a:blip r:embed="rId3"/>
          <a:stretch>
            <a:fillRect/>
          </a:stretch>
        </p:blipFill>
        <p:spPr>
          <a:xfrm>
            <a:off x="8357804" y="2671699"/>
            <a:ext cx="2564138" cy="1677318"/>
          </a:xfrm>
          <a:prstGeom prst="rect">
            <a:avLst/>
          </a:prstGeom>
        </p:spPr>
      </p:pic>
    </p:spTree>
    <p:extLst>
      <p:ext uri="{BB962C8B-B14F-4D97-AF65-F5344CB8AC3E}">
        <p14:creationId xmlns:p14="http://schemas.microsoft.com/office/powerpoint/2010/main" val="2323277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388" y="623888"/>
            <a:ext cx="8912225" cy="634131"/>
          </a:xfrm>
        </p:spPr>
        <p:txBody>
          <a:bodyPr>
            <a:noAutofit/>
          </a:bodyPr>
          <a:lstStyle/>
          <a:p>
            <a:r>
              <a:rPr lang="en-US" dirty="0"/>
              <a:t>Limitations/ Scope.</a:t>
            </a:r>
          </a:p>
        </p:txBody>
      </p:sp>
      <p:sp>
        <p:nvSpPr>
          <p:cNvPr id="3" name="Content Placeholder 2"/>
          <p:cNvSpPr>
            <a:spLocks noGrp="1"/>
          </p:cNvSpPr>
          <p:nvPr>
            <p:ph idx="1"/>
          </p:nvPr>
        </p:nvSpPr>
        <p:spPr>
          <a:xfrm>
            <a:off x="2589213" y="1538378"/>
            <a:ext cx="8915400" cy="4373472"/>
          </a:xfrm>
        </p:spPr>
        <p:txBody>
          <a:bodyPr/>
          <a:lstStyle/>
          <a:p>
            <a:pPr marL="0" indent="0">
              <a:buNone/>
            </a:pPr>
            <a:endParaRPr lang="en-US" b="1" dirty="0">
              <a:solidFill>
                <a:srgbClr val="A53010"/>
              </a:solidFill>
              <a:latin typeface="Century Gothic"/>
            </a:endParaRPr>
          </a:p>
          <a:p>
            <a:pPr>
              <a:buFont typeface="Wingdings" panose="05000000000000000000" pitchFamily="2" charset="2"/>
              <a:buChar char="Ø"/>
            </a:pPr>
            <a:r>
              <a:rPr lang="en-US" dirty="0">
                <a:solidFill>
                  <a:srgbClr val="404040"/>
                </a:solidFill>
                <a:latin typeface="Century Gothic"/>
              </a:rPr>
              <a:t>Restricted to the construction industry only.</a:t>
            </a:r>
          </a:p>
          <a:p>
            <a:pPr>
              <a:buFont typeface="Wingdings" panose="05000000000000000000" pitchFamily="2" charset="2"/>
              <a:buChar char="Ø"/>
            </a:pPr>
            <a:r>
              <a:rPr lang="en-US" dirty="0">
                <a:solidFill>
                  <a:srgbClr val="404040"/>
                </a:solidFill>
                <a:latin typeface="Century Gothic"/>
              </a:rPr>
              <a:t>Restricted to Wales.</a:t>
            </a:r>
          </a:p>
          <a:p>
            <a:pPr>
              <a:buFont typeface="Wingdings" panose="05000000000000000000" pitchFamily="2" charset="2"/>
              <a:buChar char="Ø"/>
            </a:pPr>
            <a:r>
              <a:rPr lang="en-US" dirty="0">
                <a:solidFill>
                  <a:srgbClr val="404040"/>
                </a:solidFill>
                <a:latin typeface="Century Gothic"/>
              </a:rPr>
              <a:t>Restricted to dwellings.</a:t>
            </a:r>
          </a:p>
          <a:p>
            <a:pPr>
              <a:buFont typeface="Wingdings" panose="05000000000000000000" pitchFamily="2" charset="2"/>
              <a:buChar char="Ø"/>
            </a:pPr>
            <a:r>
              <a:rPr lang="en-US" dirty="0">
                <a:solidFill>
                  <a:srgbClr val="404040"/>
                </a:solidFill>
                <a:latin typeface="Century Gothic"/>
              </a:rPr>
              <a:t>Looking at new build rather than retrofit.</a:t>
            </a:r>
          </a:p>
          <a:p>
            <a:endParaRPr lang="en-US" dirty="0">
              <a:solidFill>
                <a:srgbClr val="404040"/>
              </a:solidFill>
              <a:latin typeface="Century Gothic"/>
            </a:endParaRPr>
          </a:p>
          <a:p>
            <a:endParaRPr lang="en-US" dirty="0">
              <a:solidFill>
                <a:srgbClr val="404040"/>
              </a:solidFill>
              <a:latin typeface="Century Gothic"/>
            </a:endParaRPr>
          </a:p>
        </p:txBody>
      </p:sp>
    </p:spTree>
    <p:extLst>
      <p:ext uri="{BB962C8B-B14F-4D97-AF65-F5344CB8AC3E}">
        <p14:creationId xmlns:p14="http://schemas.microsoft.com/office/powerpoint/2010/main" val="2531562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5803" y="590407"/>
            <a:ext cx="8912225" cy="711769"/>
          </a:xfrm>
        </p:spPr>
        <p:txBody>
          <a:bodyPr/>
          <a:lstStyle/>
          <a:p>
            <a:r>
              <a:rPr lang="en-US" dirty="0"/>
              <a:t>Methodology</a:t>
            </a:r>
          </a:p>
        </p:txBody>
      </p:sp>
      <p:sp>
        <p:nvSpPr>
          <p:cNvPr id="3" name="Content Placeholder 2"/>
          <p:cNvSpPr>
            <a:spLocks noGrp="1"/>
          </p:cNvSpPr>
          <p:nvPr>
            <p:ph sz="half" idx="1"/>
          </p:nvPr>
        </p:nvSpPr>
        <p:spPr>
          <a:xfrm>
            <a:off x="2585803" y="1744679"/>
            <a:ext cx="4313237" cy="4522914"/>
          </a:xfrm>
        </p:spPr>
        <p:txBody>
          <a:bodyPr>
            <a:normAutofit/>
          </a:bodyPr>
          <a:lstStyle/>
          <a:p>
            <a:pPr marL="0" indent="0">
              <a:buNone/>
            </a:pPr>
            <a:r>
              <a:rPr lang="en-US" dirty="0">
                <a:solidFill>
                  <a:schemeClr val="accent2">
                    <a:lumMod val="75000"/>
                  </a:schemeClr>
                </a:solidFill>
                <a:latin typeface="Century Gothic"/>
              </a:rPr>
              <a:t>Primary Sources</a:t>
            </a:r>
          </a:p>
          <a:p>
            <a:pPr>
              <a:buFont typeface="Wingdings" panose="05000000000000000000" pitchFamily="2" charset="2"/>
              <a:buChar char="Ø"/>
            </a:pPr>
            <a:r>
              <a:rPr lang="en-US" sz="1600" dirty="0">
                <a:solidFill>
                  <a:srgbClr val="404040"/>
                </a:solidFill>
                <a:latin typeface="Century Gothic"/>
              </a:rPr>
              <a:t>To conduct individual interviews with construction employees using a questionnaire as a template.</a:t>
            </a:r>
          </a:p>
          <a:p>
            <a:pPr>
              <a:buFont typeface="Wingdings" panose="05000000000000000000" pitchFamily="2" charset="2"/>
              <a:buChar char="Ø"/>
            </a:pPr>
            <a:r>
              <a:rPr lang="en-US" sz="1600" dirty="0">
                <a:solidFill>
                  <a:srgbClr val="404040"/>
                </a:solidFill>
              </a:rPr>
              <a:t>To conduct individual interviews with construction employers using a questionnaire as a template.</a:t>
            </a:r>
          </a:p>
          <a:p>
            <a:pPr>
              <a:buFont typeface="Wingdings" panose="05000000000000000000" pitchFamily="2" charset="2"/>
              <a:buChar char="Ø"/>
            </a:pPr>
            <a:r>
              <a:rPr lang="en-US" sz="1600" dirty="0">
                <a:solidFill>
                  <a:srgbClr val="404040"/>
                </a:solidFill>
              </a:rPr>
              <a:t>To conduct individual interviews with customers/ consumers using a questionnaire as a template.</a:t>
            </a:r>
          </a:p>
          <a:p>
            <a:pPr>
              <a:buFont typeface="Wingdings" panose="05000000000000000000" pitchFamily="2" charset="2"/>
              <a:buChar char="Ø"/>
            </a:pPr>
            <a:r>
              <a:rPr lang="en-US" sz="1600" dirty="0">
                <a:solidFill>
                  <a:srgbClr val="404040"/>
                </a:solidFill>
                <a:latin typeface="Century Gothic"/>
              </a:rPr>
              <a:t>To question groups of apprentices.</a:t>
            </a:r>
          </a:p>
          <a:p>
            <a:pPr>
              <a:buFont typeface="Wingdings" panose="05000000000000000000" pitchFamily="2" charset="2"/>
              <a:buChar char="Ø"/>
            </a:pPr>
            <a:r>
              <a:rPr lang="en-US" sz="1600" dirty="0">
                <a:solidFill>
                  <a:srgbClr val="404040"/>
                </a:solidFill>
                <a:latin typeface="Century Gothic"/>
              </a:rPr>
              <a:t>Interviews with industry professionals.</a:t>
            </a:r>
          </a:p>
          <a:p>
            <a:pPr>
              <a:buFont typeface="Wingdings" panose="05000000000000000000" pitchFamily="2" charset="2"/>
              <a:buChar char="Ø"/>
            </a:pPr>
            <a:r>
              <a:rPr lang="en-US" sz="1600" dirty="0">
                <a:solidFill>
                  <a:srgbClr val="404040"/>
                </a:solidFill>
                <a:latin typeface="Century Gothic"/>
              </a:rPr>
              <a:t>Own experience.</a:t>
            </a:r>
          </a:p>
        </p:txBody>
      </p:sp>
      <p:sp>
        <p:nvSpPr>
          <p:cNvPr id="4" name="Content Placeholder 3"/>
          <p:cNvSpPr>
            <a:spLocks noGrp="1"/>
          </p:cNvSpPr>
          <p:nvPr>
            <p:ph sz="half" idx="2"/>
          </p:nvPr>
        </p:nvSpPr>
        <p:spPr>
          <a:xfrm>
            <a:off x="7184790" y="1744679"/>
            <a:ext cx="4313238" cy="4522914"/>
          </a:xfrm>
        </p:spPr>
        <p:txBody>
          <a:bodyPr>
            <a:normAutofit/>
          </a:bodyPr>
          <a:lstStyle/>
          <a:p>
            <a:pPr marL="0" indent="0">
              <a:buNone/>
            </a:pPr>
            <a:r>
              <a:rPr lang="en-US" dirty="0">
                <a:solidFill>
                  <a:schemeClr val="accent2">
                    <a:lumMod val="75000"/>
                  </a:schemeClr>
                </a:solidFill>
              </a:rPr>
              <a:t>Secondary Sources</a:t>
            </a:r>
          </a:p>
          <a:p>
            <a:pPr>
              <a:buFont typeface="Wingdings" panose="05000000000000000000" pitchFamily="2" charset="2"/>
              <a:buChar char="Ø"/>
            </a:pPr>
            <a:r>
              <a:rPr lang="en-US" dirty="0">
                <a:solidFill>
                  <a:srgbClr val="404040"/>
                </a:solidFill>
              </a:rPr>
              <a:t>Basic Training. </a:t>
            </a:r>
          </a:p>
          <a:p>
            <a:pPr>
              <a:buFont typeface="Wingdings" panose="05000000000000000000" pitchFamily="2" charset="2"/>
              <a:buChar char="Ø"/>
            </a:pPr>
            <a:r>
              <a:rPr lang="en-US" dirty="0">
                <a:solidFill>
                  <a:srgbClr val="404040"/>
                </a:solidFill>
              </a:rPr>
              <a:t>Availability/ types of courses. </a:t>
            </a:r>
          </a:p>
          <a:p>
            <a:pPr>
              <a:buFont typeface="Wingdings" panose="05000000000000000000" pitchFamily="2" charset="2"/>
              <a:buChar char="Ø"/>
            </a:pPr>
            <a:r>
              <a:rPr lang="en-US" dirty="0">
                <a:solidFill>
                  <a:srgbClr val="404040"/>
                </a:solidFill>
              </a:rPr>
              <a:t>CPD events available.</a:t>
            </a:r>
          </a:p>
          <a:p>
            <a:pPr>
              <a:buFont typeface="Wingdings" panose="05000000000000000000" pitchFamily="2" charset="2"/>
              <a:buChar char="Ø"/>
            </a:pPr>
            <a:r>
              <a:rPr lang="en-US" dirty="0">
                <a:solidFill>
                  <a:srgbClr val="404040"/>
                </a:solidFill>
              </a:rPr>
              <a:t>Apprenticeship availability.</a:t>
            </a:r>
          </a:p>
          <a:p>
            <a:pPr>
              <a:buFont typeface="Wingdings" panose="05000000000000000000" pitchFamily="2" charset="2"/>
              <a:buChar char="Ø"/>
            </a:pPr>
            <a:r>
              <a:rPr lang="en-US" dirty="0">
                <a:solidFill>
                  <a:srgbClr val="404040"/>
                </a:solidFill>
              </a:rPr>
              <a:t>Literature from books.</a:t>
            </a:r>
          </a:p>
          <a:p>
            <a:pPr>
              <a:buFont typeface="Wingdings" panose="05000000000000000000" pitchFamily="2" charset="2"/>
              <a:buChar char="Ø"/>
            </a:pPr>
            <a:r>
              <a:rPr lang="en-US" dirty="0">
                <a:solidFill>
                  <a:srgbClr val="404040"/>
                </a:solidFill>
              </a:rPr>
              <a:t>Online literature.</a:t>
            </a:r>
          </a:p>
          <a:p>
            <a:pPr>
              <a:buFont typeface="Wingdings" panose="05000000000000000000" pitchFamily="2" charset="2"/>
              <a:buChar char="Ø"/>
            </a:pPr>
            <a:r>
              <a:rPr lang="en-US" dirty="0">
                <a:solidFill>
                  <a:srgbClr val="404040"/>
                </a:solidFill>
              </a:rPr>
              <a:t>Literature from journals.</a:t>
            </a:r>
          </a:p>
          <a:p>
            <a:endParaRPr lang="en-US" dirty="0">
              <a:solidFill>
                <a:srgbClr val="404040"/>
              </a:solidFill>
            </a:endParaRPr>
          </a:p>
          <a:p>
            <a:pPr marL="0" indent="0">
              <a:buNone/>
            </a:pPr>
            <a:endParaRPr lang="en-US" dirty="0">
              <a:solidFill>
                <a:srgbClr val="404040"/>
              </a:solidFill>
              <a:latin typeface="Century Gothic"/>
            </a:endParaRPr>
          </a:p>
        </p:txBody>
      </p:sp>
    </p:spTree>
    <p:extLst>
      <p:ext uri="{BB962C8B-B14F-4D97-AF65-F5344CB8AC3E}">
        <p14:creationId xmlns:p14="http://schemas.microsoft.com/office/powerpoint/2010/main" val="1473294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1" y="265905"/>
            <a:ext cx="3505199" cy="976312"/>
          </a:xfrm>
        </p:spPr>
        <p:txBody>
          <a:bodyPr>
            <a:normAutofit/>
          </a:bodyPr>
          <a:lstStyle/>
          <a:p>
            <a:r>
              <a:rPr lang="en-US" sz="3600" dirty="0"/>
              <a:t>Ethics</a:t>
            </a:r>
          </a:p>
        </p:txBody>
      </p:sp>
      <p:sp>
        <p:nvSpPr>
          <p:cNvPr id="4" name="Content Placeholder 3"/>
          <p:cNvSpPr>
            <a:spLocks noGrp="1"/>
          </p:cNvSpPr>
          <p:nvPr>
            <p:ph idx="1"/>
          </p:nvPr>
        </p:nvSpPr>
        <p:spPr>
          <a:xfrm>
            <a:off x="2534087" y="1242217"/>
            <a:ext cx="5181600" cy="5414963"/>
          </a:xfrm>
        </p:spPr>
        <p:txBody>
          <a:bodyPr/>
          <a:lstStyle/>
          <a:p>
            <a:pPr>
              <a:buFont typeface="Wingdings" panose="05000000000000000000" pitchFamily="2" charset="2"/>
              <a:buChar char="Ø"/>
            </a:pPr>
            <a:r>
              <a:rPr lang="en-US" dirty="0"/>
              <a:t>There should be no direct human impacts from the study.</a:t>
            </a:r>
          </a:p>
          <a:p>
            <a:pPr>
              <a:buFont typeface="Wingdings" panose="05000000000000000000" pitchFamily="2" charset="2"/>
              <a:buChar char="Ø"/>
            </a:pPr>
            <a:r>
              <a:rPr lang="en-GB" dirty="0"/>
              <a:t>The questionnaire should explain about confidentiality and abide by the data protection act (DPA) and General Data Protection Regulations (GDPR).</a:t>
            </a:r>
          </a:p>
          <a:p>
            <a:pPr>
              <a:buFont typeface="Wingdings" panose="05000000000000000000" pitchFamily="2" charset="2"/>
              <a:buChar char="Ø"/>
            </a:pPr>
            <a:r>
              <a:rPr lang="en-GB" dirty="0"/>
              <a:t>The research will not omit any ethnic or religious groups. </a:t>
            </a:r>
          </a:p>
          <a:p>
            <a:pPr>
              <a:buFont typeface="Wingdings" panose="05000000000000000000" pitchFamily="2" charset="2"/>
              <a:buChar char="Ø"/>
            </a:pPr>
            <a:r>
              <a:rPr lang="en-GB" dirty="0"/>
              <a:t>The questionnaires should be filled out by the research student directly with candidates.</a:t>
            </a:r>
          </a:p>
        </p:txBody>
      </p:sp>
      <p:sp>
        <p:nvSpPr>
          <p:cNvPr id="3" name="TextBox 2"/>
          <p:cNvSpPr txBox="1"/>
          <p:nvPr/>
        </p:nvSpPr>
        <p:spPr>
          <a:xfrm>
            <a:off x="8474184" y="5261666"/>
            <a:ext cx="2161732" cy="276999"/>
          </a:xfrm>
          <a:prstGeom prst="rect">
            <a:avLst/>
          </a:prstGeom>
          <a:noFill/>
        </p:spPr>
        <p:txBody>
          <a:bodyPr wrap="square" rtlCol="0">
            <a:spAutoFit/>
          </a:bodyPr>
          <a:lstStyle/>
          <a:p>
            <a:r>
              <a:rPr lang="en-GB" sz="1200" dirty="0" err="1"/>
              <a:t>Dreamstime</a:t>
            </a:r>
            <a:r>
              <a:rPr lang="en-GB" sz="1200" dirty="0"/>
              <a:t>, 2020.</a:t>
            </a:r>
          </a:p>
        </p:txBody>
      </p:sp>
      <p:pic>
        <p:nvPicPr>
          <p:cNvPr id="5" name="Picture 4">
            <a:extLst>
              <a:ext uri="{FF2B5EF4-FFF2-40B4-BE49-F238E27FC236}">
                <a16:creationId xmlns:a16="http://schemas.microsoft.com/office/drawing/2014/main" id="{905C2479-4E9A-4D15-AA83-369070100BAA}"/>
              </a:ext>
            </a:extLst>
          </p:cNvPr>
          <p:cNvPicPr>
            <a:picLocks noChangeAspect="1"/>
          </p:cNvPicPr>
          <p:nvPr/>
        </p:nvPicPr>
        <p:blipFill>
          <a:blip r:embed="rId3"/>
          <a:stretch>
            <a:fillRect/>
          </a:stretch>
        </p:blipFill>
        <p:spPr>
          <a:xfrm>
            <a:off x="8474184" y="3205212"/>
            <a:ext cx="2995528" cy="1972527"/>
          </a:xfrm>
          <a:prstGeom prst="rect">
            <a:avLst/>
          </a:prstGeom>
        </p:spPr>
      </p:pic>
    </p:spTree>
    <p:extLst>
      <p:ext uri="{BB962C8B-B14F-4D97-AF65-F5344CB8AC3E}">
        <p14:creationId xmlns:p14="http://schemas.microsoft.com/office/powerpoint/2010/main" val="1225480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Costings.</a:t>
            </a:r>
          </a:p>
        </p:txBody>
      </p:sp>
      <p:sp>
        <p:nvSpPr>
          <p:cNvPr id="3" name="Content Placeholder 2"/>
          <p:cNvSpPr>
            <a:spLocks noGrp="1"/>
          </p:cNvSpPr>
          <p:nvPr>
            <p:ph sz="half" idx="1"/>
          </p:nvPr>
        </p:nvSpPr>
        <p:spPr>
          <a:xfrm>
            <a:off x="2589212" y="2133600"/>
            <a:ext cx="4764088" cy="3777622"/>
          </a:xfrm>
        </p:spPr>
        <p:txBody>
          <a:bodyPr>
            <a:normAutofit/>
          </a:bodyPr>
          <a:lstStyle/>
          <a:p>
            <a:pPr algn="just">
              <a:buFont typeface="Wingdings" panose="05000000000000000000" pitchFamily="2" charset="2"/>
              <a:buChar char="Ø"/>
            </a:pPr>
            <a:r>
              <a:rPr lang="en-GB" dirty="0"/>
              <a:t>This research project will not be cash intensive and much of the data can be gathered and analysed by the researcher. There will not be a need for a budget unless the findings are carried forward to publication for the general public. The maximum amount of time to gather this information and analyse it has been set to eight months.</a:t>
            </a:r>
          </a:p>
        </p:txBody>
      </p:sp>
    </p:spTree>
    <p:extLst>
      <p:ext uri="{BB962C8B-B14F-4D97-AF65-F5344CB8AC3E}">
        <p14:creationId xmlns:p14="http://schemas.microsoft.com/office/powerpoint/2010/main" val="3842811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Evalution</a:t>
            </a:r>
            <a:endParaRPr lang="en-US" dirty="0"/>
          </a:p>
        </p:txBody>
      </p:sp>
      <p:sp>
        <p:nvSpPr>
          <p:cNvPr id="3" name="Content Placeholder 2"/>
          <p:cNvSpPr>
            <a:spLocks noGrp="1"/>
          </p:cNvSpPr>
          <p:nvPr>
            <p:ph sz="half" idx="1"/>
          </p:nvPr>
        </p:nvSpPr>
        <p:spPr>
          <a:xfrm>
            <a:off x="2592924" y="1905000"/>
            <a:ext cx="5183188" cy="3777622"/>
          </a:xfrm>
        </p:spPr>
        <p:txBody>
          <a:bodyPr>
            <a:normAutofit/>
          </a:bodyPr>
          <a:lstStyle/>
          <a:p>
            <a:pPr>
              <a:buFont typeface="Wingdings" panose="05000000000000000000" pitchFamily="2" charset="2"/>
              <a:buChar char="Ø"/>
            </a:pPr>
            <a:r>
              <a:rPr lang="en-US" dirty="0"/>
              <a:t>Decreased skills gap leads to better quality of work by workers.</a:t>
            </a:r>
          </a:p>
          <a:p>
            <a:pPr>
              <a:buFont typeface="Wingdings" panose="05000000000000000000" pitchFamily="2" charset="2"/>
              <a:buChar char="Ø"/>
            </a:pPr>
            <a:r>
              <a:rPr lang="en-US" dirty="0"/>
              <a:t>Employer has less defects to deal with.</a:t>
            </a:r>
          </a:p>
          <a:p>
            <a:pPr>
              <a:buFont typeface="Wingdings" panose="05000000000000000000" pitchFamily="2" charset="2"/>
              <a:buChar char="Ø"/>
            </a:pPr>
            <a:r>
              <a:rPr lang="en-US" dirty="0"/>
              <a:t>Improved communication gives a better experience to customers/ consumers/ workers/ employers.</a:t>
            </a:r>
          </a:p>
          <a:p>
            <a:pPr>
              <a:buFont typeface="Wingdings" panose="05000000000000000000" pitchFamily="2" charset="2"/>
              <a:buChar char="Ø"/>
            </a:pPr>
            <a:r>
              <a:rPr lang="en-US" dirty="0"/>
              <a:t>Increase in understanding leads to improved morale.</a:t>
            </a:r>
          </a:p>
          <a:p>
            <a:pPr>
              <a:buFont typeface="Wingdings" panose="05000000000000000000" pitchFamily="2" charset="2"/>
              <a:buChar char="Ø"/>
            </a:pPr>
            <a:r>
              <a:rPr lang="en-US" dirty="0"/>
              <a:t>Employer has more efficient workforce.</a:t>
            </a:r>
          </a:p>
          <a:p>
            <a:pPr>
              <a:buFont typeface="Wingdings" panose="05000000000000000000" pitchFamily="2" charset="2"/>
              <a:buChar char="Ø"/>
            </a:pPr>
            <a:r>
              <a:rPr lang="en-US" dirty="0"/>
              <a:t>Public perception improves creating higher trust levels in construction industry.</a:t>
            </a:r>
          </a:p>
        </p:txBody>
      </p:sp>
    </p:spTree>
    <p:extLst>
      <p:ext uri="{BB962C8B-B14F-4D97-AF65-F5344CB8AC3E}">
        <p14:creationId xmlns:p14="http://schemas.microsoft.com/office/powerpoint/2010/main" val="3548769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88989" y="627063"/>
            <a:ext cx="9659938" cy="923330"/>
          </a:xfrm>
          <a:prstGeom prst="rect">
            <a:avLst/>
          </a:prstGeom>
        </p:spPr>
        <p:txBody>
          <a:bodyPr wrap="square" rtlCol="0">
            <a:spAutoFit/>
          </a:bodyPr>
          <a:lstStyle/>
          <a:p>
            <a:r>
              <a:rPr lang="en-US" sz="3600" dirty="0">
                <a:solidFill>
                  <a:srgbClr val="0070C0"/>
                </a:solidFill>
                <a:latin typeface="+mj-lt"/>
              </a:rPr>
              <a:t>References</a:t>
            </a:r>
          </a:p>
          <a:p>
            <a:pPr algn="ctr"/>
            <a:endParaRPr lang="en-US" dirty="0"/>
          </a:p>
        </p:txBody>
      </p:sp>
      <p:sp>
        <p:nvSpPr>
          <p:cNvPr id="3" name="TextBox 2"/>
          <p:cNvSpPr txBox="1"/>
          <p:nvPr/>
        </p:nvSpPr>
        <p:spPr>
          <a:xfrm>
            <a:off x="2188989" y="1486072"/>
            <a:ext cx="9659938" cy="6740307"/>
          </a:xfrm>
          <a:prstGeom prst="rect">
            <a:avLst/>
          </a:prstGeom>
        </p:spPr>
        <p:txBody>
          <a:bodyPr rtlCol="0">
            <a:spAutoFit/>
          </a:bodyPr>
          <a:lstStyle/>
          <a:p>
            <a:pPr marL="285750" indent="-285750">
              <a:buFont typeface="Wingdings" panose="05000000000000000000" pitchFamily="2" charset="2"/>
              <a:buChar char="Ø"/>
            </a:pPr>
            <a:r>
              <a:rPr lang="en-GB" sz="1200" dirty="0"/>
              <a:t>Balfour Beatty, 2020. Further and faster: Closing the construction skills gap, (Online) Available at: https://balfourbeatty.com/how-we-work/public-policy/further-and-faster-closing-the-construction-skills-gap/ (Accessed 3 March 2020).</a:t>
            </a:r>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r>
              <a:rPr lang="en-GB" sz="1200" dirty="0" err="1"/>
              <a:t>Dreamstime</a:t>
            </a:r>
            <a:r>
              <a:rPr lang="en-GB" sz="1200" dirty="0"/>
              <a:t>, 2020. Data Protection, (Online) Available at: https://www.dreamstime.com/royalty-free-stock-images-data-protection-image7891309 (Accessed 28 February 2020).</a:t>
            </a:r>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r>
              <a:rPr lang="en-GB" sz="1200" dirty="0" err="1"/>
              <a:t>Gettyimages</a:t>
            </a:r>
            <a:r>
              <a:rPr lang="en-GB" sz="1200" dirty="0"/>
              <a:t>, 2020. Construction Worker, (Online) Available at: https://www.gettyimages.co.uk/photos/construction-worker?mediatype=photography&amp;phrase=construction%20worker&amp;sort=best (Accessed 27 February 2020). </a:t>
            </a:r>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r>
              <a:rPr lang="en-GB" sz="1200" dirty="0"/>
              <a:t>KLH Sustainability, 2020. Tackling the construction skills shortage, (Online) Available at: https://www.designingbuildings.co.uk/wiki/Tackling_the_construction_skills_shortage (Accessed 28 February 2020). </a:t>
            </a:r>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r>
              <a:rPr lang="en-GB" sz="1200" dirty="0" err="1"/>
              <a:t>Storyblocks</a:t>
            </a:r>
            <a:r>
              <a:rPr lang="en-GB" sz="1200" dirty="0"/>
              <a:t>, 2020. Objective, (Online) Available at: https://www.storyblocks.com/stock-image/objective-bpbl9uxrxo-j6gnq5o3 (Accessed 28 February 2020).</a:t>
            </a:r>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r>
              <a:rPr lang="en-GB" sz="1200" dirty="0"/>
              <a:t>The Financial Times Ltd (FT), 2020. Worsening UK skills gap will hold the country back, (Online) Available at: https://www.ft.com/content/96e43c16-f592-11e9-bbe1-4db3476c5ff0 (Accessed 25 February 2020) </a:t>
            </a:r>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r>
              <a:rPr lang="en-GB" sz="1200" dirty="0" err="1"/>
              <a:t>Vectorstock</a:t>
            </a:r>
            <a:r>
              <a:rPr lang="en-GB" sz="1200" dirty="0"/>
              <a:t>, 2020. Cartoon Builder Thinking vector image, (Online) Available at: https://www.vectorstock.com/royalty-free-vector/cartoon-builder-thinking-vector-7674738 (Accessed 28 February 2020)</a:t>
            </a:r>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r>
              <a:rPr lang="en-GB" sz="1200" dirty="0"/>
              <a:t>Welsh Government, 2019. Statistical First Release, (Online) Available at: https://gov.wales/sites/default/files/statistics-and-research/2019-09/dwelling-stock-estimates-april-2017-march-2019-225.pdf (Accessed 25 February 2020).</a:t>
            </a:r>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endParaRPr lang="en-GB" sz="1200" dirty="0"/>
          </a:p>
          <a:p>
            <a:pPr marL="285750" indent="-285750">
              <a:buFont typeface="Wingdings" panose="05000000000000000000" pitchFamily="2" charset="2"/>
              <a:buChar char="Ø"/>
            </a:pPr>
            <a:endParaRPr lang="en-GB" sz="1200" dirty="0"/>
          </a:p>
          <a:p>
            <a:pPr marL="285750" indent="-285750">
              <a:buFont typeface="Arial" panose="020B0604020202020204" pitchFamily="34" charset="0"/>
              <a:buChar char="•"/>
            </a:pPr>
            <a:endParaRPr lang="en-GB" sz="1200" dirty="0">
              <a:solidFill>
                <a:srgbClr val="728653"/>
              </a:solidFill>
              <a:latin typeface="+mj-lt"/>
            </a:endParaRPr>
          </a:p>
          <a:p>
            <a:pPr marL="285750" indent="-285750">
              <a:buFont typeface="Arial" panose="020B0604020202020204" pitchFamily="34" charset="0"/>
              <a:buChar char="•"/>
            </a:pPr>
            <a:endParaRPr lang="en-GB" sz="1200" dirty="0">
              <a:solidFill>
                <a:srgbClr val="728653"/>
              </a:solidFill>
              <a:latin typeface="+mj-lt"/>
            </a:endParaRPr>
          </a:p>
          <a:p>
            <a:pPr marL="285750" indent="-285750">
              <a:buFont typeface="Arial" panose="020B0604020202020204" pitchFamily="34" charset="0"/>
              <a:buChar char="•"/>
            </a:pPr>
            <a:endParaRPr lang="en-GB" sz="1200" dirty="0">
              <a:solidFill>
                <a:srgbClr val="728653"/>
              </a:solidFill>
              <a:latin typeface="+mj-lt"/>
            </a:endParaRPr>
          </a:p>
          <a:p>
            <a:pPr marL="285750" indent="-285750">
              <a:buFont typeface="Arial" panose="020B0604020202020204" pitchFamily="34" charset="0"/>
              <a:buChar char="•"/>
            </a:pPr>
            <a:endParaRPr lang="en-GB" sz="1200" dirty="0">
              <a:solidFill>
                <a:srgbClr val="728653"/>
              </a:solidFill>
              <a:latin typeface="+mj-lt"/>
            </a:endParaRPr>
          </a:p>
          <a:p>
            <a:pPr marL="285750" indent="-285750">
              <a:buFont typeface="Arial" panose="020B0604020202020204" pitchFamily="34" charset="0"/>
              <a:buChar char="•"/>
            </a:pPr>
            <a:endParaRPr lang="en-GB" sz="1200" dirty="0">
              <a:solidFill>
                <a:srgbClr val="728653"/>
              </a:solidFill>
              <a:latin typeface="+mj-lt"/>
            </a:endParaRPr>
          </a:p>
          <a:p>
            <a:pPr marL="285750" indent="-285750">
              <a:buFont typeface="Arial" panose="020B0604020202020204" pitchFamily="34" charset="0"/>
              <a:buChar char="•"/>
            </a:pPr>
            <a:endParaRPr lang="en-US" sz="1200" dirty="0">
              <a:solidFill>
                <a:srgbClr val="728653"/>
              </a:solidFill>
              <a:latin typeface="+mj-lt"/>
            </a:endParaRPr>
          </a:p>
        </p:txBody>
      </p:sp>
    </p:spTree>
    <p:extLst>
      <p:ext uri="{BB962C8B-B14F-4D97-AF65-F5344CB8AC3E}">
        <p14:creationId xmlns:p14="http://schemas.microsoft.com/office/powerpoint/2010/main" val="185889867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387</TotalTime>
  <Words>979</Words>
  <Application>Microsoft Office PowerPoint</Application>
  <PresentationFormat>Widescreen</PresentationFormat>
  <Paragraphs>109</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Wingdings</vt:lpstr>
      <vt:lpstr>Wingdings 3</vt:lpstr>
      <vt:lpstr>Wisp</vt:lpstr>
      <vt:lpstr>An investigation into the skills gap in the workforce </vt:lpstr>
      <vt:lpstr>Introduction/ Background</vt:lpstr>
      <vt:lpstr>Literature Review</vt:lpstr>
      <vt:lpstr>Aims</vt:lpstr>
      <vt:lpstr>Objectives.</vt:lpstr>
      <vt:lpstr>Limitations/ Scope.</vt:lpstr>
      <vt:lpstr>Methodology</vt:lpstr>
      <vt:lpstr>Ethics</vt:lpstr>
      <vt:lpstr>Costings.</vt:lpstr>
      <vt:lpstr>Evalution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methods for encouraging natural succession as a tool for reclaiming minespoil.</dc:title>
  <dc:creator>Alun Elanor Cerys Hannah</dc:creator>
  <cp:lastModifiedBy>Sean Black</cp:lastModifiedBy>
  <cp:revision>47</cp:revision>
  <dcterms:created xsi:type="dcterms:W3CDTF">2012-07-27T01:16:44Z</dcterms:created>
  <dcterms:modified xsi:type="dcterms:W3CDTF">2020-03-04T09:47:05Z</dcterms:modified>
</cp:coreProperties>
</file>