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65" r:id="rId2"/>
    <p:sldId id="257" r:id="rId3"/>
    <p:sldId id="258" r:id="rId4"/>
    <p:sldId id="259" r:id="rId5"/>
    <p:sldId id="260" r:id="rId6"/>
    <p:sldId id="261" r:id="rId7"/>
    <p:sldId id="262" r:id="rId8"/>
    <p:sldId id="263" r:id="rId9"/>
    <p:sldId id="266"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66" d="100"/>
          <a:sy n="66" d="100"/>
        </p:scale>
        <p:origin x="204" y="2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F7AFFB9B-9FB8-469E-96F9-4D32314110B6}" type="datetimeFigureOut">
              <a:rPr lang="en-US" dirty="0"/>
              <a:t>3/28/2018</a:t>
            </a:fld>
            <a:endParaRPr lang="en-US" dirty="0"/>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dirty="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FBDC27-E420-4878-9EE6-7B9656D6442A}" type="datetimeFigureOut">
              <a:rPr lang="en-US" dirty="0"/>
              <a:t>3/28/2018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7F47CF-67C9-420C-80A5-E2069FF0C2DF}" type="datetimeFigureOut">
              <a:rPr lang="en-US" dirty="0"/>
              <a:t>3/28/2018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E22DC73-F065-42F5-A9F2-D90B2E42A0B3}" type="datetimeFigureOut">
              <a:rPr lang="en-US" dirty="0"/>
              <a:t>3/28/2018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6BEA702-9B29-41CC-9BCC-3DF8A0D379FE}" type="datetimeFigureOut">
              <a:rPr lang="en-US" dirty="0"/>
              <a:t>3/28/2018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97649AC-CB8F-4FF1-9A34-5861C74DD0A7}" type="datetimeFigureOut">
              <a:rPr lang="en-US" dirty="0"/>
              <a:t>3/28/2018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C5CECA-2D3A-4680-9B49-752200DE467C}" type="datetimeFigureOut">
              <a:rPr lang="en-US" dirty="0"/>
              <a:t>3/28/2018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0C3BFE2-83B7-4B0A-B9D3-AB28331082B3}" type="datetimeFigureOut">
              <a:rPr lang="en-US" dirty="0"/>
              <a:t>3/28/2018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2EF78E3-FDA3-4D28-AAA2-0B81F349A39D}" type="datetimeFigureOut">
              <a:rPr lang="en-US" dirty="0"/>
              <a:t>3/28/2018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D2AC3-6A0B-4169-B1EA-E3AE8B351BDD}" type="datetimeFigureOut">
              <a:rPr lang="en-US" dirty="0"/>
              <a:t>3/28/2018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D4B9363-8B87-41B7-9F8E-64519CBB8F34}" type="datetimeFigureOut">
              <a:rPr lang="en-US" dirty="0"/>
              <a:t>3/28/2018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AEF5746-5284-4951-9F37-7AE924EDBCB7}" type="datetimeFigureOut">
              <a:rPr lang="en-US" dirty="0"/>
              <a:t>3/28/2018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2398B29-7265-4A65-A2A4-6703C057B7C1}" type="datetimeFigureOut">
              <a:rPr lang="en-US" dirty="0"/>
              <a:t>3/28/2018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28FBA082-94DF-4C4B-A041-6624924AB0A8}" type="datetimeFigureOut">
              <a:rPr lang="en-US" dirty="0"/>
              <a:t>3/28/2018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B27686C4-3AB5-4E0C-86CA-FB108C350AA9}" type="datetimeFigureOut">
              <a:rPr lang="en-US" dirty="0"/>
              <a:t>3/28/2018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FF1211-4E0C-4AB3-B04F-585959BDAFE8}" type="datetimeFigureOut">
              <a:rPr lang="en-US" dirty="0"/>
              <a:t>3/28/2018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BDECAF-D3BE-4069-9C78-642ECCD01477}" type="datetimeFigureOut">
              <a:rPr lang="en-US" dirty="0"/>
              <a:t>3/28/2018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C35BB1C6-BF8F-4481-8AB2-603A1C8A906A}" type="datetimeFigureOut">
              <a:rPr lang="en-US" dirty="0"/>
              <a:t>3/28/2018</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26.png"/><Relationship Id="rId11" Type="http://schemas.openxmlformats.org/officeDocument/2006/relationships/image" Target="../media/image31.png"/><Relationship Id="rId5" Type="http://schemas.openxmlformats.org/officeDocument/2006/relationships/image" Target="../media/image25.pn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2ABB8F-79C2-43F3-BD2F-AC41D3A4DD0C}"/>
              </a:ext>
            </a:extLst>
          </p:cNvPr>
          <p:cNvSpPr>
            <a:spLocks noGrp="1"/>
          </p:cNvSpPr>
          <p:nvPr>
            <p:ph type="title"/>
          </p:nvPr>
        </p:nvSpPr>
        <p:spPr>
          <a:xfrm>
            <a:off x="683625" y="247650"/>
            <a:ext cx="10396882" cy="1151965"/>
          </a:xfrm>
        </p:spPr>
        <p:txBody>
          <a:bodyPr/>
          <a:lstStyle/>
          <a:p>
            <a:r>
              <a:rPr lang="en-GB" dirty="0">
                <a:latin typeface="Arial Narrow" panose="020B0606020202030204" pitchFamily="34" charset="0"/>
              </a:rPr>
              <a:t>A Bit about </a:t>
            </a:r>
            <a:r>
              <a:rPr lang="en-GB" dirty="0" err="1">
                <a:latin typeface="Arial Narrow" panose="020B0606020202030204" pitchFamily="34" charset="0"/>
              </a:rPr>
              <a:t>netflix</a:t>
            </a:r>
            <a:endParaRPr lang="en-GB" dirty="0">
              <a:latin typeface="Arial Narrow" panose="020B0606020202030204" pitchFamily="34" charset="0"/>
            </a:endParaRPr>
          </a:p>
        </p:txBody>
      </p:sp>
      <p:sp>
        <p:nvSpPr>
          <p:cNvPr id="3" name="Content Placeholder 2">
            <a:extLst>
              <a:ext uri="{FF2B5EF4-FFF2-40B4-BE49-F238E27FC236}">
                <a16:creationId xmlns:a16="http://schemas.microsoft.com/office/drawing/2014/main" id="{0009F8D0-36F1-46D8-85FB-A4E342669850}"/>
              </a:ext>
            </a:extLst>
          </p:cNvPr>
          <p:cNvSpPr>
            <a:spLocks noGrp="1"/>
          </p:cNvSpPr>
          <p:nvPr>
            <p:ph sz="quarter" idx="13"/>
          </p:nvPr>
        </p:nvSpPr>
        <p:spPr>
          <a:xfrm>
            <a:off x="395514" y="247650"/>
            <a:ext cx="10394707" cy="5066274"/>
          </a:xfrm>
        </p:spPr>
        <p:txBody>
          <a:bodyPr>
            <a:normAutofit fontScale="25000" lnSpcReduction="20000"/>
          </a:bodyPr>
          <a:lstStyle/>
          <a:p>
            <a:pPr marL="0" indent="0">
              <a:buNone/>
            </a:pPr>
            <a:endParaRPr lang="en-GB" dirty="0"/>
          </a:p>
          <a:p>
            <a:pPr marL="0" indent="0">
              <a:buNone/>
            </a:pPr>
            <a:endParaRPr lang="en-GB" dirty="0"/>
          </a:p>
          <a:p>
            <a:pPr marL="0" indent="0">
              <a:buNone/>
            </a:pPr>
            <a:endParaRPr lang="en-GB" dirty="0">
              <a:latin typeface="Bell MT" panose="02020503060305020303" pitchFamily="18" charset="0"/>
            </a:endParaRPr>
          </a:p>
          <a:p>
            <a:pPr marL="0" indent="0">
              <a:buNone/>
            </a:pPr>
            <a:endParaRPr lang="en-GB" dirty="0">
              <a:latin typeface="Bell MT" panose="02020503060305020303" pitchFamily="18" charset="0"/>
            </a:endParaRPr>
          </a:p>
          <a:p>
            <a:endParaRPr lang="en-GB" cap="none" dirty="0">
              <a:latin typeface="Bell MT" panose="02020503060305020303" pitchFamily="18" charset="0"/>
            </a:endParaRPr>
          </a:p>
          <a:p>
            <a:endParaRPr lang="en-GB" cap="none" dirty="0">
              <a:latin typeface="Bell MT" panose="02020503060305020303" pitchFamily="18" charset="0"/>
            </a:endParaRPr>
          </a:p>
          <a:p>
            <a:endParaRPr lang="en-GB" cap="none" dirty="0">
              <a:latin typeface="Bell MT" panose="02020503060305020303" pitchFamily="18" charset="0"/>
            </a:endParaRPr>
          </a:p>
          <a:p>
            <a:endParaRPr lang="en-GB" cap="none" dirty="0">
              <a:latin typeface="Bell MT" panose="02020503060305020303" pitchFamily="18" charset="0"/>
            </a:endParaRPr>
          </a:p>
          <a:p>
            <a:endParaRPr lang="en-GB" cap="none" dirty="0">
              <a:latin typeface="Bell MT" panose="02020503060305020303" pitchFamily="18" charset="0"/>
            </a:endParaRPr>
          </a:p>
          <a:p>
            <a:endParaRPr lang="en-GB" sz="4900" cap="none" dirty="0">
              <a:latin typeface="Bell MT" panose="02020503060305020303" pitchFamily="18" charset="0"/>
            </a:endParaRPr>
          </a:p>
          <a:p>
            <a:endParaRPr lang="en-GB" sz="4900" cap="none" dirty="0">
              <a:latin typeface="Bell MT" panose="02020503060305020303" pitchFamily="18" charset="0"/>
            </a:endParaRPr>
          </a:p>
          <a:p>
            <a:endParaRPr lang="en-GB" sz="4900" cap="none" dirty="0">
              <a:latin typeface="Bell MT" panose="02020503060305020303" pitchFamily="18" charset="0"/>
            </a:endParaRPr>
          </a:p>
          <a:p>
            <a:endParaRPr lang="en-GB" sz="4900" cap="none" dirty="0">
              <a:latin typeface="Bell MT" panose="02020503060305020303" pitchFamily="18" charset="0"/>
            </a:endParaRPr>
          </a:p>
          <a:p>
            <a:endParaRPr lang="en-GB" sz="6400" cap="none" dirty="0">
              <a:latin typeface="Bell MT" panose="02020503060305020303" pitchFamily="18" charset="0"/>
            </a:endParaRPr>
          </a:p>
          <a:p>
            <a:endParaRPr lang="en-GB" sz="6400" cap="none" dirty="0">
              <a:latin typeface="Bell MT" panose="02020503060305020303" pitchFamily="18" charset="0"/>
            </a:endParaRPr>
          </a:p>
          <a:p>
            <a:r>
              <a:rPr lang="en-GB" sz="6400" cap="none" dirty="0">
                <a:latin typeface="Bell MT" panose="02020503060305020303" pitchFamily="18" charset="0"/>
              </a:rPr>
              <a:t>Netflix was founded in 1997 by Reed Hastings and Marc Randolph.</a:t>
            </a:r>
          </a:p>
          <a:p>
            <a:r>
              <a:rPr lang="en-GB" sz="6400" cap="none" dirty="0">
                <a:latin typeface="Bell MT" panose="02020503060305020303" pitchFamily="18" charset="0"/>
              </a:rPr>
              <a:t>It began as an online mail order DVD rental store but debuted its subscription service in 1999, offering unlimited DVDs for a monthly cost.</a:t>
            </a:r>
          </a:p>
          <a:p>
            <a:r>
              <a:rPr lang="en-GB" sz="6400" cap="none" dirty="0">
                <a:latin typeface="Bell MT" panose="02020503060305020303" pitchFamily="18" charset="0"/>
              </a:rPr>
              <a:t>The range of movies it began to acquire as well as the convenience served as a huge disruption to other rental shops such as Blockbuster, ultimately leading to its demise in 2013.</a:t>
            </a:r>
          </a:p>
          <a:p>
            <a:r>
              <a:rPr lang="en-GB" sz="6400" cap="none" dirty="0">
                <a:latin typeface="Bell MT" panose="02020503060305020303" pitchFamily="18" charset="0"/>
              </a:rPr>
              <a:t>That same year, Netflix began releasing its own licenced content starting with its </a:t>
            </a:r>
            <a:r>
              <a:rPr lang="en-GB" sz="6400" cap="none" dirty="0" err="1">
                <a:latin typeface="Bell MT" panose="02020503060305020303" pitchFamily="18" charset="0"/>
              </a:rPr>
              <a:t>emmy</a:t>
            </a:r>
            <a:r>
              <a:rPr lang="en-GB" sz="6400" cap="none" dirty="0">
                <a:latin typeface="Bell MT" panose="02020503060305020303" pitchFamily="18" charset="0"/>
              </a:rPr>
              <a:t> award winning ‘House of Cards’. Since then Netflix has produced other award winning content such as ‘Orange is the New Black’ and ‘Stranger Things’.</a:t>
            </a:r>
          </a:p>
          <a:p>
            <a:r>
              <a:rPr lang="en-GB" sz="6400" cap="none" dirty="0">
                <a:latin typeface="Bell MT" panose="02020503060305020303" pitchFamily="18" charset="0"/>
              </a:rPr>
              <a:t>Netflix has rapidly grown in the years since the previous SFF. It has more than quadrupled its subscriber count from 23.53 million subscribers in 2011 to more than 117 million subscribers in 2017. 62.8% of its subscriber base are international subscribers.</a:t>
            </a:r>
          </a:p>
          <a:p>
            <a:r>
              <a:rPr lang="en-GB" sz="6400" cap="none" dirty="0">
                <a:latin typeface="Bell MT" panose="02020503060305020303" pitchFamily="18" charset="0"/>
              </a:rPr>
              <a:t>Netflix reached a revenue of $11.69 billion US dollars in 2017, a 32.41% increase from 2016</a:t>
            </a:r>
          </a:p>
          <a:p>
            <a:r>
              <a:rPr lang="en-GB" sz="6400" cap="none" dirty="0">
                <a:latin typeface="Bell MT" panose="02020503060305020303" pitchFamily="18" charset="0"/>
              </a:rPr>
              <a:t>The objective to conclude the previous SFF was ‘get big fast’. </a:t>
            </a:r>
          </a:p>
          <a:p>
            <a:r>
              <a:rPr lang="en-GB" sz="6400" cap="none" dirty="0">
                <a:latin typeface="Bell MT" panose="02020503060305020303" pitchFamily="18" charset="0"/>
              </a:rPr>
              <a:t>An SFF will be conducted to illustrate the differences between the previous SFF in 2011 to now.</a:t>
            </a:r>
          </a:p>
          <a:p>
            <a:pPr marL="0" indent="0">
              <a:buNone/>
            </a:pPr>
            <a:endParaRPr lang="en-GB" sz="6400" cap="none" dirty="0">
              <a:latin typeface="Bell MT" panose="02020503060305020303" pitchFamily="18" charset="0"/>
            </a:endParaRPr>
          </a:p>
          <a:p>
            <a:endParaRPr lang="en-GB" cap="none" dirty="0">
              <a:latin typeface="Bell MT" panose="02020503060305020303" pitchFamily="18" charset="0"/>
            </a:endParaRPr>
          </a:p>
          <a:p>
            <a:pPr marL="0" indent="0">
              <a:buNone/>
            </a:pPr>
            <a:endParaRPr lang="en-GB" cap="none" dirty="0">
              <a:latin typeface="Bell MT" panose="02020503060305020303" pitchFamily="18" charset="0"/>
            </a:endParaRP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315393522"/>
      </p:ext>
    </p:extLst>
  </p:cSld>
  <p:clrMapOvr>
    <a:masterClrMapping/>
  </p:clrMapOvr>
  <mc:AlternateContent xmlns:mc="http://schemas.openxmlformats.org/markup-compatibility/2006">
    <mc:Choice xmlns:p14="http://schemas.microsoft.com/office/powerpoint/2010/main" Requires="p14">
      <p:transition spd="slow" p14:dur="2000" advTm="45000"/>
    </mc:Choice>
    <mc:Fallback>
      <p:transition spd="slow" advTm="45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78ECC-AD8C-4C30-9B74-D54D1AF3FEF5}"/>
              </a:ext>
            </a:extLst>
          </p:cNvPr>
          <p:cNvSpPr>
            <a:spLocks noGrp="1"/>
          </p:cNvSpPr>
          <p:nvPr>
            <p:ph type="title"/>
          </p:nvPr>
        </p:nvSpPr>
        <p:spPr>
          <a:xfrm>
            <a:off x="540028" y="0"/>
            <a:ext cx="10396882" cy="1151965"/>
          </a:xfrm>
        </p:spPr>
        <p:txBody>
          <a:bodyPr/>
          <a:lstStyle/>
          <a:p>
            <a:r>
              <a:rPr lang="en-GB" dirty="0">
                <a:latin typeface="Arial Narrow" panose="020B0606020202030204" pitchFamily="34" charset="0"/>
              </a:rPr>
              <a:t>Phase 1 - CPM</a:t>
            </a:r>
          </a:p>
        </p:txBody>
      </p:sp>
      <p:pic>
        <p:nvPicPr>
          <p:cNvPr id="7" name="Content Placeholder 6">
            <a:extLst>
              <a:ext uri="{FF2B5EF4-FFF2-40B4-BE49-F238E27FC236}">
                <a16:creationId xmlns:a16="http://schemas.microsoft.com/office/drawing/2014/main" id="{C0F6B254-0130-4083-A65B-A7D2235E9F56}"/>
              </a:ext>
            </a:extLst>
          </p:cNvPr>
          <p:cNvPicPr>
            <a:picLocks noGrp="1" noChangeAspect="1"/>
          </p:cNvPicPr>
          <p:nvPr>
            <p:ph sz="quarter" idx="13"/>
          </p:nvPr>
        </p:nvPicPr>
        <p:blipFill rotWithShape="1">
          <a:blip r:embed="rId2"/>
          <a:srcRect l="14013" t="26521" r="14889" b="17454"/>
          <a:stretch/>
        </p:blipFill>
        <p:spPr>
          <a:xfrm>
            <a:off x="466401" y="2051261"/>
            <a:ext cx="5543647" cy="2755478"/>
          </a:xfrm>
          <a:prstGeom prst="rect">
            <a:avLst/>
          </a:prstGeom>
        </p:spPr>
      </p:pic>
      <p:pic>
        <p:nvPicPr>
          <p:cNvPr id="8" name="Picture 7">
            <a:extLst>
              <a:ext uri="{FF2B5EF4-FFF2-40B4-BE49-F238E27FC236}">
                <a16:creationId xmlns:a16="http://schemas.microsoft.com/office/drawing/2014/main" id="{D35B8085-0863-4994-B77F-41E4FD2ECBD8}"/>
              </a:ext>
            </a:extLst>
          </p:cNvPr>
          <p:cNvPicPr>
            <a:picLocks noChangeAspect="1"/>
          </p:cNvPicPr>
          <p:nvPr/>
        </p:nvPicPr>
        <p:blipFill rotWithShape="1">
          <a:blip r:embed="rId3"/>
          <a:srcRect l="30326" t="31457" r="16413" b="26786"/>
          <a:stretch/>
        </p:blipFill>
        <p:spPr>
          <a:xfrm>
            <a:off x="6010048" y="2051261"/>
            <a:ext cx="5715551" cy="2755478"/>
          </a:xfrm>
          <a:prstGeom prst="rect">
            <a:avLst/>
          </a:prstGeom>
        </p:spPr>
      </p:pic>
      <p:sp>
        <p:nvSpPr>
          <p:cNvPr id="10" name="TextBox 9">
            <a:extLst>
              <a:ext uri="{FF2B5EF4-FFF2-40B4-BE49-F238E27FC236}">
                <a16:creationId xmlns:a16="http://schemas.microsoft.com/office/drawing/2014/main" id="{53436B9C-9D22-4C13-8A1F-F522E61A66CE}"/>
              </a:ext>
            </a:extLst>
          </p:cNvPr>
          <p:cNvSpPr txBox="1"/>
          <p:nvPr/>
        </p:nvSpPr>
        <p:spPr>
          <a:xfrm>
            <a:off x="2757714" y="1654629"/>
            <a:ext cx="1146629" cy="369332"/>
          </a:xfrm>
          <a:prstGeom prst="rect">
            <a:avLst/>
          </a:prstGeom>
          <a:noFill/>
        </p:spPr>
        <p:txBody>
          <a:bodyPr wrap="square" rtlCol="0">
            <a:spAutoFit/>
          </a:bodyPr>
          <a:lstStyle/>
          <a:p>
            <a:pPr algn="ctr"/>
            <a:r>
              <a:rPr lang="en-GB" dirty="0"/>
              <a:t>2011</a:t>
            </a:r>
          </a:p>
        </p:txBody>
      </p:sp>
      <p:sp>
        <p:nvSpPr>
          <p:cNvPr id="11" name="TextBox 10">
            <a:extLst>
              <a:ext uri="{FF2B5EF4-FFF2-40B4-BE49-F238E27FC236}">
                <a16:creationId xmlns:a16="http://schemas.microsoft.com/office/drawing/2014/main" id="{5A404ED2-676F-492F-9839-21503D35C3B9}"/>
              </a:ext>
            </a:extLst>
          </p:cNvPr>
          <p:cNvSpPr txBox="1"/>
          <p:nvPr/>
        </p:nvSpPr>
        <p:spPr>
          <a:xfrm>
            <a:off x="8781143" y="1654629"/>
            <a:ext cx="957943" cy="369332"/>
          </a:xfrm>
          <a:prstGeom prst="rect">
            <a:avLst/>
          </a:prstGeom>
          <a:noFill/>
        </p:spPr>
        <p:txBody>
          <a:bodyPr wrap="square" rtlCol="0">
            <a:spAutoFit/>
          </a:bodyPr>
          <a:lstStyle/>
          <a:p>
            <a:r>
              <a:rPr lang="en-GB" dirty="0"/>
              <a:t>2018</a:t>
            </a:r>
          </a:p>
        </p:txBody>
      </p:sp>
    </p:spTree>
    <p:extLst>
      <p:ext uri="{BB962C8B-B14F-4D97-AF65-F5344CB8AC3E}">
        <p14:creationId xmlns:p14="http://schemas.microsoft.com/office/powerpoint/2010/main" val="1742300781"/>
      </p:ext>
    </p:extLst>
  </p:cSld>
  <p:clrMapOvr>
    <a:masterClrMapping/>
  </p:clrMapOvr>
  <mc:AlternateContent xmlns:mc="http://schemas.openxmlformats.org/markup-compatibility/2006">
    <mc:Choice xmlns:p14="http://schemas.microsoft.com/office/powerpoint/2010/main" Requires="p14">
      <p:transition p14:dur="0" advTm="45000"/>
    </mc:Choice>
    <mc:Fallback>
      <p:transition advTm="45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73AD6-F183-4D99-85BA-725F3B354AD8}"/>
              </a:ext>
            </a:extLst>
          </p:cNvPr>
          <p:cNvSpPr>
            <a:spLocks noGrp="1"/>
          </p:cNvSpPr>
          <p:nvPr>
            <p:ph type="title"/>
          </p:nvPr>
        </p:nvSpPr>
        <p:spPr>
          <a:xfrm>
            <a:off x="22791" y="0"/>
            <a:ext cx="10396882" cy="1151965"/>
          </a:xfrm>
        </p:spPr>
        <p:txBody>
          <a:bodyPr/>
          <a:lstStyle/>
          <a:p>
            <a:r>
              <a:rPr lang="en-GB" dirty="0">
                <a:latin typeface="Arial Narrow" panose="020B0606020202030204" pitchFamily="34" charset="0"/>
              </a:rPr>
              <a:t>EFE</a:t>
            </a:r>
          </a:p>
        </p:txBody>
      </p:sp>
      <p:pic>
        <p:nvPicPr>
          <p:cNvPr id="5" name="Content Placeholder 4">
            <a:extLst>
              <a:ext uri="{FF2B5EF4-FFF2-40B4-BE49-F238E27FC236}">
                <a16:creationId xmlns:a16="http://schemas.microsoft.com/office/drawing/2014/main" id="{C307F875-7F59-429D-95E1-7C292BB0BA71}"/>
              </a:ext>
            </a:extLst>
          </p:cNvPr>
          <p:cNvPicPr>
            <a:picLocks noGrp="1" noChangeAspect="1"/>
          </p:cNvPicPr>
          <p:nvPr>
            <p:ph sz="quarter" idx="13"/>
          </p:nvPr>
        </p:nvPicPr>
        <p:blipFill rotWithShape="1">
          <a:blip r:embed="rId2"/>
          <a:srcRect l="18513" t="19442" r="20514" b="11797"/>
          <a:stretch/>
        </p:blipFill>
        <p:spPr>
          <a:xfrm>
            <a:off x="6880626" y="432933"/>
            <a:ext cx="4916557" cy="3117270"/>
          </a:xfrm>
          <a:prstGeom prst="rect">
            <a:avLst/>
          </a:prstGeom>
        </p:spPr>
      </p:pic>
      <p:pic>
        <p:nvPicPr>
          <p:cNvPr id="4" name="Picture 3">
            <a:extLst>
              <a:ext uri="{FF2B5EF4-FFF2-40B4-BE49-F238E27FC236}">
                <a16:creationId xmlns:a16="http://schemas.microsoft.com/office/drawing/2014/main" id="{1AFE1F59-E234-4D02-A624-B9C2CB2615AB}"/>
              </a:ext>
            </a:extLst>
          </p:cNvPr>
          <p:cNvPicPr>
            <a:picLocks noChangeAspect="1"/>
          </p:cNvPicPr>
          <p:nvPr/>
        </p:nvPicPr>
        <p:blipFill rotWithShape="1">
          <a:blip r:embed="rId3"/>
          <a:srcRect l="18805" t="21617" r="20326" b="13412"/>
          <a:stretch/>
        </p:blipFill>
        <p:spPr>
          <a:xfrm>
            <a:off x="6827953" y="3498326"/>
            <a:ext cx="4916557" cy="3117269"/>
          </a:xfrm>
          <a:prstGeom prst="rect">
            <a:avLst/>
          </a:prstGeom>
        </p:spPr>
      </p:pic>
      <p:pic>
        <p:nvPicPr>
          <p:cNvPr id="6" name="Picture 5">
            <a:extLst>
              <a:ext uri="{FF2B5EF4-FFF2-40B4-BE49-F238E27FC236}">
                <a16:creationId xmlns:a16="http://schemas.microsoft.com/office/drawing/2014/main" id="{DB333C22-3D4E-4CE6-BB2A-33ECAA954E7E}"/>
              </a:ext>
            </a:extLst>
          </p:cNvPr>
          <p:cNvPicPr>
            <a:picLocks noChangeAspect="1"/>
          </p:cNvPicPr>
          <p:nvPr/>
        </p:nvPicPr>
        <p:blipFill rotWithShape="1">
          <a:blip r:embed="rId4"/>
          <a:srcRect l="36739" t="43475" r="19783" b="18439"/>
          <a:stretch/>
        </p:blipFill>
        <p:spPr>
          <a:xfrm>
            <a:off x="1885060" y="3498325"/>
            <a:ext cx="4969230" cy="3117269"/>
          </a:xfrm>
          <a:prstGeom prst="rect">
            <a:avLst/>
          </a:prstGeom>
        </p:spPr>
      </p:pic>
      <p:pic>
        <p:nvPicPr>
          <p:cNvPr id="7" name="Picture 6">
            <a:extLst>
              <a:ext uri="{FF2B5EF4-FFF2-40B4-BE49-F238E27FC236}">
                <a16:creationId xmlns:a16="http://schemas.microsoft.com/office/drawing/2014/main" id="{F3573B88-5E6C-474B-B2EF-B8BBC8AE4667}"/>
              </a:ext>
            </a:extLst>
          </p:cNvPr>
          <p:cNvPicPr>
            <a:picLocks noChangeAspect="1"/>
          </p:cNvPicPr>
          <p:nvPr/>
        </p:nvPicPr>
        <p:blipFill rotWithShape="1">
          <a:blip r:embed="rId5"/>
          <a:srcRect l="36848" t="27622" r="20217" b="37192"/>
          <a:stretch/>
        </p:blipFill>
        <p:spPr>
          <a:xfrm>
            <a:off x="1772327" y="381055"/>
            <a:ext cx="5118440" cy="3117269"/>
          </a:xfrm>
          <a:prstGeom prst="rect">
            <a:avLst/>
          </a:prstGeom>
        </p:spPr>
      </p:pic>
      <p:sp>
        <p:nvSpPr>
          <p:cNvPr id="8" name="TextBox 7">
            <a:extLst>
              <a:ext uri="{FF2B5EF4-FFF2-40B4-BE49-F238E27FC236}">
                <a16:creationId xmlns:a16="http://schemas.microsoft.com/office/drawing/2014/main" id="{AC5B87C7-F097-4CE3-B88A-7CD776020904}"/>
              </a:ext>
            </a:extLst>
          </p:cNvPr>
          <p:cNvSpPr txBox="1"/>
          <p:nvPr/>
        </p:nvSpPr>
        <p:spPr>
          <a:xfrm>
            <a:off x="841829" y="3164114"/>
            <a:ext cx="877825" cy="369332"/>
          </a:xfrm>
          <a:prstGeom prst="rect">
            <a:avLst/>
          </a:prstGeom>
          <a:noFill/>
        </p:spPr>
        <p:txBody>
          <a:bodyPr wrap="square" rtlCol="0">
            <a:spAutoFit/>
          </a:bodyPr>
          <a:lstStyle/>
          <a:p>
            <a:pPr algn="r"/>
            <a:r>
              <a:rPr lang="en-GB" dirty="0"/>
              <a:t>2011</a:t>
            </a:r>
          </a:p>
        </p:txBody>
      </p:sp>
      <p:sp>
        <p:nvSpPr>
          <p:cNvPr id="9" name="TextBox 8">
            <a:extLst>
              <a:ext uri="{FF2B5EF4-FFF2-40B4-BE49-F238E27FC236}">
                <a16:creationId xmlns:a16="http://schemas.microsoft.com/office/drawing/2014/main" id="{DD465180-BF65-445E-8020-8A5F304411C8}"/>
              </a:ext>
            </a:extLst>
          </p:cNvPr>
          <p:cNvSpPr txBox="1"/>
          <p:nvPr/>
        </p:nvSpPr>
        <p:spPr>
          <a:xfrm>
            <a:off x="8832956" y="57739"/>
            <a:ext cx="1124568" cy="369332"/>
          </a:xfrm>
          <a:prstGeom prst="rect">
            <a:avLst/>
          </a:prstGeom>
          <a:noFill/>
        </p:spPr>
        <p:txBody>
          <a:bodyPr wrap="square" rtlCol="0">
            <a:spAutoFit/>
          </a:bodyPr>
          <a:lstStyle/>
          <a:p>
            <a:pPr algn="ctr"/>
            <a:r>
              <a:rPr lang="en-GB" dirty="0"/>
              <a:t>2018</a:t>
            </a:r>
          </a:p>
        </p:txBody>
      </p:sp>
    </p:spTree>
    <p:extLst>
      <p:ext uri="{BB962C8B-B14F-4D97-AF65-F5344CB8AC3E}">
        <p14:creationId xmlns:p14="http://schemas.microsoft.com/office/powerpoint/2010/main" val="629457672"/>
      </p:ext>
    </p:extLst>
  </p:cSld>
  <p:clrMapOvr>
    <a:masterClrMapping/>
  </p:clrMapOvr>
  <mc:AlternateContent xmlns:mc="http://schemas.openxmlformats.org/markup-compatibility/2006">
    <mc:Choice xmlns:p14="http://schemas.microsoft.com/office/powerpoint/2010/main" Requires="p14">
      <p:transition spd="slow" p14:dur="2000" advTm="45000"/>
    </mc:Choice>
    <mc:Fallback>
      <p:transition spd="slow" advTm="45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70C0E-331B-4252-80EC-156F18F95E72}"/>
              </a:ext>
            </a:extLst>
          </p:cNvPr>
          <p:cNvSpPr>
            <a:spLocks noGrp="1"/>
          </p:cNvSpPr>
          <p:nvPr>
            <p:ph type="title"/>
          </p:nvPr>
        </p:nvSpPr>
        <p:spPr>
          <a:xfrm>
            <a:off x="0" y="-34945"/>
            <a:ext cx="10396882" cy="1151965"/>
          </a:xfrm>
        </p:spPr>
        <p:txBody>
          <a:bodyPr/>
          <a:lstStyle/>
          <a:p>
            <a:r>
              <a:rPr lang="en-GB" dirty="0">
                <a:latin typeface="Arial Narrow" panose="020B0606020202030204" pitchFamily="34" charset="0"/>
              </a:rPr>
              <a:t>IFE</a:t>
            </a:r>
          </a:p>
        </p:txBody>
      </p:sp>
      <p:pic>
        <p:nvPicPr>
          <p:cNvPr id="5" name="Content Placeholder 4">
            <a:extLst>
              <a:ext uri="{FF2B5EF4-FFF2-40B4-BE49-F238E27FC236}">
                <a16:creationId xmlns:a16="http://schemas.microsoft.com/office/drawing/2014/main" id="{136678E0-F21D-4031-ACDA-77729859E4D0}"/>
              </a:ext>
            </a:extLst>
          </p:cNvPr>
          <p:cNvPicPr>
            <a:picLocks noGrp="1" noChangeAspect="1"/>
          </p:cNvPicPr>
          <p:nvPr>
            <p:ph sz="quarter" idx="13"/>
          </p:nvPr>
        </p:nvPicPr>
        <p:blipFill rotWithShape="1">
          <a:blip r:embed="rId2"/>
          <a:srcRect l="27062" t="20287" r="28612" b="13183"/>
          <a:stretch/>
        </p:blipFill>
        <p:spPr>
          <a:xfrm>
            <a:off x="6858427" y="3214420"/>
            <a:ext cx="4986681" cy="3660243"/>
          </a:xfrm>
          <a:prstGeom prst="rect">
            <a:avLst/>
          </a:prstGeom>
        </p:spPr>
      </p:pic>
      <p:pic>
        <p:nvPicPr>
          <p:cNvPr id="4" name="Picture 3">
            <a:extLst>
              <a:ext uri="{FF2B5EF4-FFF2-40B4-BE49-F238E27FC236}">
                <a16:creationId xmlns:a16="http://schemas.microsoft.com/office/drawing/2014/main" id="{222D04F7-30C1-4E57-AFBE-500B2C5E45C1}"/>
              </a:ext>
            </a:extLst>
          </p:cNvPr>
          <p:cNvPicPr>
            <a:picLocks noChangeAspect="1"/>
          </p:cNvPicPr>
          <p:nvPr/>
        </p:nvPicPr>
        <p:blipFill rotWithShape="1">
          <a:blip r:embed="rId3"/>
          <a:srcRect l="18695" t="21617" r="19891" b="13412"/>
          <a:stretch/>
        </p:blipFill>
        <p:spPr>
          <a:xfrm>
            <a:off x="6889826" y="231365"/>
            <a:ext cx="4923883" cy="2928730"/>
          </a:xfrm>
          <a:prstGeom prst="rect">
            <a:avLst/>
          </a:prstGeom>
        </p:spPr>
      </p:pic>
      <p:pic>
        <p:nvPicPr>
          <p:cNvPr id="6" name="Picture 5">
            <a:extLst>
              <a:ext uri="{FF2B5EF4-FFF2-40B4-BE49-F238E27FC236}">
                <a16:creationId xmlns:a16="http://schemas.microsoft.com/office/drawing/2014/main" id="{B39B01AA-7483-4FAA-BE34-246BE8AA96ED}"/>
              </a:ext>
            </a:extLst>
          </p:cNvPr>
          <p:cNvPicPr>
            <a:picLocks noChangeAspect="1"/>
          </p:cNvPicPr>
          <p:nvPr/>
        </p:nvPicPr>
        <p:blipFill rotWithShape="1">
          <a:blip r:embed="rId4"/>
          <a:srcRect l="33043" t="48115" r="21522" b="15346"/>
          <a:stretch/>
        </p:blipFill>
        <p:spPr>
          <a:xfrm>
            <a:off x="1350416" y="684628"/>
            <a:ext cx="5539410" cy="2928730"/>
          </a:xfrm>
          <a:prstGeom prst="rect">
            <a:avLst/>
          </a:prstGeom>
        </p:spPr>
      </p:pic>
      <p:pic>
        <p:nvPicPr>
          <p:cNvPr id="7" name="Picture 6">
            <a:extLst>
              <a:ext uri="{FF2B5EF4-FFF2-40B4-BE49-F238E27FC236}">
                <a16:creationId xmlns:a16="http://schemas.microsoft.com/office/drawing/2014/main" id="{4375139C-C683-4D59-9533-0F94A0E7B8AC}"/>
              </a:ext>
            </a:extLst>
          </p:cNvPr>
          <p:cNvPicPr>
            <a:picLocks noChangeAspect="1"/>
          </p:cNvPicPr>
          <p:nvPr/>
        </p:nvPicPr>
        <p:blipFill rotWithShape="1">
          <a:blip r:embed="rId5"/>
          <a:srcRect l="33043" t="35549" r="21522" b="23465"/>
          <a:stretch/>
        </p:blipFill>
        <p:spPr>
          <a:xfrm>
            <a:off x="1350416" y="3639812"/>
            <a:ext cx="5539411" cy="2809461"/>
          </a:xfrm>
          <a:prstGeom prst="rect">
            <a:avLst/>
          </a:prstGeom>
        </p:spPr>
      </p:pic>
      <p:sp>
        <p:nvSpPr>
          <p:cNvPr id="8" name="TextBox 7">
            <a:extLst>
              <a:ext uri="{FF2B5EF4-FFF2-40B4-BE49-F238E27FC236}">
                <a16:creationId xmlns:a16="http://schemas.microsoft.com/office/drawing/2014/main" id="{4E06F07C-0068-4C78-A102-75C95878D1BB}"/>
              </a:ext>
            </a:extLst>
          </p:cNvPr>
          <p:cNvSpPr txBox="1"/>
          <p:nvPr/>
        </p:nvSpPr>
        <p:spPr>
          <a:xfrm>
            <a:off x="315492" y="2975429"/>
            <a:ext cx="773079" cy="369332"/>
          </a:xfrm>
          <a:prstGeom prst="rect">
            <a:avLst/>
          </a:prstGeom>
          <a:noFill/>
        </p:spPr>
        <p:txBody>
          <a:bodyPr wrap="square" rtlCol="0">
            <a:spAutoFit/>
          </a:bodyPr>
          <a:lstStyle/>
          <a:p>
            <a:r>
              <a:rPr lang="en-GB" dirty="0"/>
              <a:t>2011</a:t>
            </a:r>
          </a:p>
        </p:txBody>
      </p:sp>
      <p:sp>
        <p:nvSpPr>
          <p:cNvPr id="9" name="TextBox 8">
            <a:extLst>
              <a:ext uri="{FF2B5EF4-FFF2-40B4-BE49-F238E27FC236}">
                <a16:creationId xmlns:a16="http://schemas.microsoft.com/office/drawing/2014/main" id="{87B70981-6375-4349-817F-9DF252367FD4}"/>
              </a:ext>
            </a:extLst>
          </p:cNvPr>
          <p:cNvSpPr txBox="1"/>
          <p:nvPr/>
        </p:nvSpPr>
        <p:spPr>
          <a:xfrm>
            <a:off x="5834743" y="101600"/>
            <a:ext cx="1055083" cy="369332"/>
          </a:xfrm>
          <a:prstGeom prst="rect">
            <a:avLst/>
          </a:prstGeom>
          <a:noFill/>
        </p:spPr>
        <p:txBody>
          <a:bodyPr wrap="square" rtlCol="0">
            <a:spAutoFit/>
          </a:bodyPr>
          <a:lstStyle/>
          <a:p>
            <a:pPr algn="r"/>
            <a:r>
              <a:rPr lang="en-GB" dirty="0"/>
              <a:t>2018</a:t>
            </a:r>
          </a:p>
        </p:txBody>
      </p:sp>
    </p:spTree>
    <p:extLst>
      <p:ext uri="{BB962C8B-B14F-4D97-AF65-F5344CB8AC3E}">
        <p14:creationId xmlns:p14="http://schemas.microsoft.com/office/powerpoint/2010/main" val="3107505353"/>
      </p:ext>
    </p:extLst>
  </p:cSld>
  <p:clrMapOvr>
    <a:masterClrMapping/>
  </p:clrMapOvr>
  <mc:AlternateContent xmlns:mc="http://schemas.openxmlformats.org/markup-compatibility/2006">
    <mc:Choice xmlns:p14="http://schemas.microsoft.com/office/powerpoint/2010/main" Requires="p14">
      <p:transition spd="slow" p14:dur="2000" advTm="45000"/>
    </mc:Choice>
    <mc:Fallback>
      <p:transition spd="slow" advTm="45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114F7C-665A-4FCE-BE4E-AF91CBF8E44E}"/>
              </a:ext>
            </a:extLst>
          </p:cNvPr>
          <p:cNvSpPr>
            <a:spLocks noGrp="1"/>
          </p:cNvSpPr>
          <p:nvPr>
            <p:ph type="title"/>
          </p:nvPr>
        </p:nvSpPr>
        <p:spPr>
          <a:xfrm>
            <a:off x="685800" y="0"/>
            <a:ext cx="10396882" cy="1151965"/>
          </a:xfrm>
        </p:spPr>
        <p:txBody>
          <a:bodyPr/>
          <a:lstStyle/>
          <a:p>
            <a:r>
              <a:rPr lang="en-GB" dirty="0">
                <a:latin typeface="Arial Narrow" panose="020B0606020202030204" pitchFamily="34" charset="0"/>
              </a:rPr>
              <a:t>Stage 2 - TOWS</a:t>
            </a:r>
          </a:p>
        </p:txBody>
      </p:sp>
      <p:pic>
        <p:nvPicPr>
          <p:cNvPr id="4" name="Content Placeholder 3">
            <a:extLst>
              <a:ext uri="{FF2B5EF4-FFF2-40B4-BE49-F238E27FC236}">
                <a16:creationId xmlns:a16="http://schemas.microsoft.com/office/drawing/2014/main" id="{EA4455A5-3EC4-4426-80F4-8FFD133DFE91}"/>
              </a:ext>
            </a:extLst>
          </p:cNvPr>
          <p:cNvPicPr>
            <a:picLocks noGrp="1" noChangeAspect="1"/>
          </p:cNvPicPr>
          <p:nvPr>
            <p:ph sz="quarter" idx="13"/>
          </p:nvPr>
        </p:nvPicPr>
        <p:blipFill rotWithShape="1">
          <a:blip r:embed="rId2"/>
          <a:srcRect l="36513" t="43000" r="22972" b="25972"/>
          <a:stretch/>
        </p:blipFill>
        <p:spPr>
          <a:xfrm>
            <a:off x="406019" y="2038067"/>
            <a:ext cx="5804454" cy="2499282"/>
          </a:xfrm>
          <a:prstGeom prst="rect">
            <a:avLst/>
          </a:prstGeom>
        </p:spPr>
      </p:pic>
      <p:pic>
        <p:nvPicPr>
          <p:cNvPr id="5" name="Picture 4">
            <a:extLst>
              <a:ext uri="{FF2B5EF4-FFF2-40B4-BE49-F238E27FC236}">
                <a16:creationId xmlns:a16="http://schemas.microsoft.com/office/drawing/2014/main" id="{B87FEFB2-F237-4E9F-8648-15B998508208}"/>
              </a:ext>
            </a:extLst>
          </p:cNvPr>
          <p:cNvPicPr>
            <a:picLocks noChangeAspect="1"/>
          </p:cNvPicPr>
          <p:nvPr/>
        </p:nvPicPr>
        <p:blipFill rotWithShape="1">
          <a:blip r:embed="rId3"/>
          <a:srcRect l="54348" t="19501" r="9099" b="7033"/>
          <a:stretch/>
        </p:blipFill>
        <p:spPr>
          <a:xfrm>
            <a:off x="6490254" y="575982"/>
            <a:ext cx="4799637" cy="5423452"/>
          </a:xfrm>
          <a:prstGeom prst="rect">
            <a:avLst/>
          </a:prstGeom>
        </p:spPr>
      </p:pic>
      <p:sp>
        <p:nvSpPr>
          <p:cNvPr id="6" name="TextBox 5">
            <a:extLst>
              <a:ext uri="{FF2B5EF4-FFF2-40B4-BE49-F238E27FC236}">
                <a16:creationId xmlns:a16="http://schemas.microsoft.com/office/drawing/2014/main" id="{A972054F-BABE-43AE-8858-9E70D1724248}"/>
              </a:ext>
            </a:extLst>
          </p:cNvPr>
          <p:cNvSpPr txBox="1"/>
          <p:nvPr/>
        </p:nvSpPr>
        <p:spPr>
          <a:xfrm>
            <a:off x="2728686" y="1509486"/>
            <a:ext cx="1175657" cy="369332"/>
          </a:xfrm>
          <a:prstGeom prst="rect">
            <a:avLst/>
          </a:prstGeom>
          <a:noFill/>
        </p:spPr>
        <p:txBody>
          <a:bodyPr wrap="square" rtlCol="0">
            <a:spAutoFit/>
          </a:bodyPr>
          <a:lstStyle/>
          <a:p>
            <a:pPr algn="ctr"/>
            <a:r>
              <a:rPr lang="en-GB" dirty="0"/>
              <a:t>2011</a:t>
            </a:r>
          </a:p>
        </p:txBody>
      </p:sp>
      <p:sp>
        <p:nvSpPr>
          <p:cNvPr id="7" name="TextBox 6">
            <a:extLst>
              <a:ext uri="{FF2B5EF4-FFF2-40B4-BE49-F238E27FC236}">
                <a16:creationId xmlns:a16="http://schemas.microsoft.com/office/drawing/2014/main" id="{F591BAB9-704D-4901-A522-7F9E49A8960C}"/>
              </a:ext>
            </a:extLst>
          </p:cNvPr>
          <p:cNvSpPr txBox="1"/>
          <p:nvPr/>
        </p:nvSpPr>
        <p:spPr>
          <a:xfrm>
            <a:off x="8574314" y="206650"/>
            <a:ext cx="1135743" cy="369332"/>
          </a:xfrm>
          <a:prstGeom prst="rect">
            <a:avLst/>
          </a:prstGeom>
          <a:noFill/>
        </p:spPr>
        <p:txBody>
          <a:bodyPr wrap="square" rtlCol="0">
            <a:spAutoFit/>
          </a:bodyPr>
          <a:lstStyle/>
          <a:p>
            <a:pPr algn="ctr"/>
            <a:r>
              <a:rPr lang="en-GB" dirty="0"/>
              <a:t>2018</a:t>
            </a:r>
          </a:p>
        </p:txBody>
      </p:sp>
    </p:spTree>
    <p:extLst>
      <p:ext uri="{BB962C8B-B14F-4D97-AF65-F5344CB8AC3E}">
        <p14:creationId xmlns:p14="http://schemas.microsoft.com/office/powerpoint/2010/main" val="1127198052"/>
      </p:ext>
    </p:extLst>
  </p:cSld>
  <p:clrMapOvr>
    <a:masterClrMapping/>
  </p:clrMapOvr>
  <mc:AlternateContent xmlns:mc="http://schemas.openxmlformats.org/markup-compatibility/2006">
    <mc:Choice xmlns:p14="http://schemas.microsoft.com/office/powerpoint/2010/main" Requires="p14">
      <p:transition spd="slow" p14:dur="2000" advTm="45000"/>
    </mc:Choice>
    <mc:Fallback>
      <p:transition spd="slow" advTm="45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83A49-6654-43FC-8C98-EF29651C1563}"/>
              </a:ext>
            </a:extLst>
          </p:cNvPr>
          <p:cNvSpPr>
            <a:spLocks noGrp="1"/>
          </p:cNvSpPr>
          <p:nvPr>
            <p:ph type="title"/>
          </p:nvPr>
        </p:nvSpPr>
        <p:spPr>
          <a:xfrm>
            <a:off x="683625" y="0"/>
            <a:ext cx="10396882" cy="1151965"/>
          </a:xfrm>
        </p:spPr>
        <p:txBody>
          <a:bodyPr/>
          <a:lstStyle/>
          <a:p>
            <a:r>
              <a:rPr lang="en-GB" dirty="0">
                <a:latin typeface="Arial Narrow" panose="020B0606020202030204" pitchFamily="34" charset="0"/>
              </a:rPr>
              <a:t>Space Matrix</a:t>
            </a:r>
          </a:p>
        </p:txBody>
      </p:sp>
      <p:pic>
        <p:nvPicPr>
          <p:cNvPr id="4" name="Picture 3">
            <a:extLst>
              <a:ext uri="{FF2B5EF4-FFF2-40B4-BE49-F238E27FC236}">
                <a16:creationId xmlns:a16="http://schemas.microsoft.com/office/drawing/2014/main" id="{4C56BED6-8888-4A2F-BBE5-0E1024DBD633}"/>
              </a:ext>
            </a:extLst>
          </p:cNvPr>
          <p:cNvPicPr>
            <a:picLocks noChangeAspect="1"/>
          </p:cNvPicPr>
          <p:nvPr/>
        </p:nvPicPr>
        <p:blipFill rotWithShape="1">
          <a:blip r:embed="rId2"/>
          <a:srcRect l="26250" t="21616" r="29431" b="7051"/>
          <a:stretch/>
        </p:blipFill>
        <p:spPr>
          <a:xfrm>
            <a:off x="7292820" y="3676984"/>
            <a:ext cx="4317866" cy="2728903"/>
          </a:xfrm>
          <a:prstGeom prst="rect">
            <a:avLst/>
          </a:prstGeom>
        </p:spPr>
      </p:pic>
      <p:pic>
        <p:nvPicPr>
          <p:cNvPr id="5" name="Picture 4">
            <a:extLst>
              <a:ext uri="{FF2B5EF4-FFF2-40B4-BE49-F238E27FC236}">
                <a16:creationId xmlns:a16="http://schemas.microsoft.com/office/drawing/2014/main" id="{42D4AAEE-2C12-4D0F-B3AE-BC923C44A811}"/>
              </a:ext>
            </a:extLst>
          </p:cNvPr>
          <p:cNvPicPr>
            <a:picLocks noChangeAspect="1"/>
          </p:cNvPicPr>
          <p:nvPr/>
        </p:nvPicPr>
        <p:blipFill rotWithShape="1">
          <a:blip r:embed="rId3"/>
          <a:srcRect l="22841" t="27666" r="38977" b="26857"/>
          <a:stretch/>
        </p:blipFill>
        <p:spPr>
          <a:xfrm>
            <a:off x="7292820" y="785556"/>
            <a:ext cx="4317866" cy="2891428"/>
          </a:xfrm>
          <a:prstGeom prst="rect">
            <a:avLst/>
          </a:prstGeom>
        </p:spPr>
      </p:pic>
      <p:pic>
        <p:nvPicPr>
          <p:cNvPr id="6" name="Picture 5">
            <a:extLst>
              <a:ext uri="{FF2B5EF4-FFF2-40B4-BE49-F238E27FC236}">
                <a16:creationId xmlns:a16="http://schemas.microsoft.com/office/drawing/2014/main" id="{E1A2EDB5-63BF-4792-9846-A65886F81194}"/>
              </a:ext>
            </a:extLst>
          </p:cNvPr>
          <p:cNvPicPr>
            <a:picLocks noChangeAspect="1"/>
          </p:cNvPicPr>
          <p:nvPr/>
        </p:nvPicPr>
        <p:blipFill rotWithShape="1">
          <a:blip r:embed="rId4"/>
          <a:srcRect l="21364" t="37367" r="19204" b="21617"/>
          <a:stretch/>
        </p:blipFill>
        <p:spPr>
          <a:xfrm>
            <a:off x="462530" y="3676984"/>
            <a:ext cx="6830290" cy="2811494"/>
          </a:xfrm>
          <a:prstGeom prst="rect">
            <a:avLst/>
          </a:prstGeom>
        </p:spPr>
      </p:pic>
      <p:pic>
        <p:nvPicPr>
          <p:cNvPr id="7" name="Picture 6">
            <a:extLst>
              <a:ext uri="{FF2B5EF4-FFF2-40B4-BE49-F238E27FC236}">
                <a16:creationId xmlns:a16="http://schemas.microsoft.com/office/drawing/2014/main" id="{0F54B778-FD42-445D-85C8-A24716A2E2A5}"/>
              </a:ext>
            </a:extLst>
          </p:cNvPr>
          <p:cNvPicPr>
            <a:picLocks noChangeAspect="1"/>
          </p:cNvPicPr>
          <p:nvPr/>
        </p:nvPicPr>
        <p:blipFill rotWithShape="1">
          <a:blip r:embed="rId5"/>
          <a:srcRect l="50909" t="24432" r="5625" b="15538"/>
          <a:stretch/>
        </p:blipFill>
        <p:spPr>
          <a:xfrm>
            <a:off x="1867395" y="888064"/>
            <a:ext cx="3591791" cy="2788920"/>
          </a:xfrm>
          <a:prstGeom prst="rect">
            <a:avLst/>
          </a:prstGeom>
        </p:spPr>
      </p:pic>
      <p:sp>
        <p:nvSpPr>
          <p:cNvPr id="8" name="TextBox 7">
            <a:extLst>
              <a:ext uri="{FF2B5EF4-FFF2-40B4-BE49-F238E27FC236}">
                <a16:creationId xmlns:a16="http://schemas.microsoft.com/office/drawing/2014/main" id="{2113377F-3D18-44DC-8152-2401005AB76D}"/>
              </a:ext>
            </a:extLst>
          </p:cNvPr>
          <p:cNvSpPr txBox="1"/>
          <p:nvPr/>
        </p:nvSpPr>
        <p:spPr>
          <a:xfrm>
            <a:off x="683625" y="1930400"/>
            <a:ext cx="1029061" cy="369332"/>
          </a:xfrm>
          <a:prstGeom prst="rect">
            <a:avLst/>
          </a:prstGeom>
          <a:noFill/>
        </p:spPr>
        <p:txBody>
          <a:bodyPr wrap="square" rtlCol="0">
            <a:spAutoFit/>
          </a:bodyPr>
          <a:lstStyle/>
          <a:p>
            <a:pPr algn="ctr"/>
            <a:r>
              <a:rPr lang="en-GB" dirty="0"/>
              <a:t>2011</a:t>
            </a:r>
          </a:p>
        </p:txBody>
      </p:sp>
      <p:sp>
        <p:nvSpPr>
          <p:cNvPr id="9" name="TextBox 8">
            <a:extLst>
              <a:ext uri="{FF2B5EF4-FFF2-40B4-BE49-F238E27FC236}">
                <a16:creationId xmlns:a16="http://schemas.microsoft.com/office/drawing/2014/main" id="{F40E0F64-B637-409E-908C-48C62A173FB0}"/>
              </a:ext>
            </a:extLst>
          </p:cNvPr>
          <p:cNvSpPr txBox="1"/>
          <p:nvPr/>
        </p:nvSpPr>
        <p:spPr>
          <a:xfrm>
            <a:off x="8418287" y="452113"/>
            <a:ext cx="1741714" cy="369332"/>
          </a:xfrm>
          <a:prstGeom prst="rect">
            <a:avLst/>
          </a:prstGeom>
          <a:noFill/>
        </p:spPr>
        <p:txBody>
          <a:bodyPr wrap="square" rtlCol="0">
            <a:spAutoFit/>
          </a:bodyPr>
          <a:lstStyle/>
          <a:p>
            <a:pPr algn="ctr"/>
            <a:r>
              <a:rPr lang="en-GB" dirty="0"/>
              <a:t>2018</a:t>
            </a:r>
          </a:p>
        </p:txBody>
      </p:sp>
    </p:spTree>
    <p:extLst>
      <p:ext uri="{BB962C8B-B14F-4D97-AF65-F5344CB8AC3E}">
        <p14:creationId xmlns:p14="http://schemas.microsoft.com/office/powerpoint/2010/main" val="2087612590"/>
      </p:ext>
    </p:extLst>
  </p:cSld>
  <p:clrMapOvr>
    <a:masterClrMapping/>
  </p:clrMapOvr>
  <mc:AlternateContent xmlns:mc="http://schemas.openxmlformats.org/markup-compatibility/2006">
    <mc:Choice xmlns:p14="http://schemas.microsoft.com/office/powerpoint/2010/main" Requires="p14">
      <p:transition spd="slow" p14:dur="2000" advTm="45000"/>
    </mc:Choice>
    <mc:Fallback>
      <p:transition spd="slow" advTm="45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90338-883C-4883-9A79-BEE7E9E1EE8E}"/>
              </a:ext>
            </a:extLst>
          </p:cNvPr>
          <p:cNvSpPr>
            <a:spLocks noGrp="1"/>
          </p:cNvSpPr>
          <p:nvPr>
            <p:ph type="title"/>
          </p:nvPr>
        </p:nvSpPr>
        <p:spPr>
          <a:xfrm>
            <a:off x="685800" y="0"/>
            <a:ext cx="10396882" cy="1151965"/>
          </a:xfrm>
        </p:spPr>
        <p:txBody>
          <a:bodyPr/>
          <a:lstStyle/>
          <a:p>
            <a:r>
              <a:rPr lang="en-GB" dirty="0">
                <a:latin typeface="Arial Narrow" panose="020B0606020202030204" pitchFamily="34" charset="0"/>
              </a:rPr>
              <a:t>Grand Strategy Matrix</a:t>
            </a:r>
          </a:p>
        </p:txBody>
      </p:sp>
      <p:sp>
        <p:nvSpPr>
          <p:cNvPr id="3" name="Content Placeholder 2">
            <a:extLst>
              <a:ext uri="{FF2B5EF4-FFF2-40B4-BE49-F238E27FC236}">
                <a16:creationId xmlns:a16="http://schemas.microsoft.com/office/drawing/2014/main" id="{0FFD7254-BDA7-4149-9641-C994D2DA4F89}"/>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7456D605-BE23-4F68-A4BB-D57B146D229B}"/>
              </a:ext>
            </a:extLst>
          </p:cNvPr>
          <p:cNvPicPr>
            <a:picLocks noChangeAspect="1"/>
          </p:cNvPicPr>
          <p:nvPr/>
        </p:nvPicPr>
        <p:blipFill rotWithShape="1">
          <a:blip r:embed="rId2"/>
          <a:srcRect l="29432" t="37368" r="30341" b="10081"/>
          <a:stretch/>
        </p:blipFill>
        <p:spPr>
          <a:xfrm>
            <a:off x="6096000" y="1428986"/>
            <a:ext cx="5525671" cy="4225636"/>
          </a:xfrm>
          <a:prstGeom prst="rect">
            <a:avLst/>
          </a:prstGeom>
        </p:spPr>
      </p:pic>
      <p:pic>
        <p:nvPicPr>
          <p:cNvPr id="5" name="Picture 4">
            <a:extLst>
              <a:ext uri="{FF2B5EF4-FFF2-40B4-BE49-F238E27FC236}">
                <a16:creationId xmlns:a16="http://schemas.microsoft.com/office/drawing/2014/main" id="{DDF2BD44-8622-48A9-B6D0-2E5F7898C19B}"/>
              </a:ext>
            </a:extLst>
          </p:cNvPr>
          <p:cNvPicPr>
            <a:picLocks noChangeAspect="1"/>
          </p:cNvPicPr>
          <p:nvPr/>
        </p:nvPicPr>
        <p:blipFill rotWithShape="1">
          <a:blip r:embed="rId3"/>
          <a:srcRect l="36421" t="23624" r="19205" b="14729"/>
          <a:stretch/>
        </p:blipFill>
        <p:spPr>
          <a:xfrm>
            <a:off x="685800" y="1428986"/>
            <a:ext cx="5410200" cy="4225636"/>
          </a:xfrm>
          <a:prstGeom prst="rect">
            <a:avLst/>
          </a:prstGeom>
        </p:spPr>
      </p:pic>
      <p:sp>
        <p:nvSpPr>
          <p:cNvPr id="6" name="TextBox 5">
            <a:extLst>
              <a:ext uri="{FF2B5EF4-FFF2-40B4-BE49-F238E27FC236}">
                <a16:creationId xmlns:a16="http://schemas.microsoft.com/office/drawing/2014/main" id="{86560494-E311-4D9F-AD4B-A4D11E0B55A6}"/>
              </a:ext>
            </a:extLst>
          </p:cNvPr>
          <p:cNvSpPr txBox="1"/>
          <p:nvPr/>
        </p:nvSpPr>
        <p:spPr>
          <a:xfrm>
            <a:off x="2772229" y="1045029"/>
            <a:ext cx="1117600" cy="383957"/>
          </a:xfrm>
          <a:prstGeom prst="rect">
            <a:avLst/>
          </a:prstGeom>
          <a:noFill/>
        </p:spPr>
        <p:txBody>
          <a:bodyPr wrap="square" rtlCol="0">
            <a:spAutoFit/>
          </a:bodyPr>
          <a:lstStyle/>
          <a:p>
            <a:pPr algn="ctr"/>
            <a:r>
              <a:rPr lang="en-GB" dirty="0"/>
              <a:t>2011</a:t>
            </a:r>
          </a:p>
        </p:txBody>
      </p:sp>
      <p:sp>
        <p:nvSpPr>
          <p:cNvPr id="7" name="TextBox 6">
            <a:extLst>
              <a:ext uri="{FF2B5EF4-FFF2-40B4-BE49-F238E27FC236}">
                <a16:creationId xmlns:a16="http://schemas.microsoft.com/office/drawing/2014/main" id="{ADCCA9ED-9556-4B92-B3DC-2B1437EC412F}"/>
              </a:ext>
            </a:extLst>
          </p:cNvPr>
          <p:cNvSpPr txBox="1"/>
          <p:nvPr/>
        </p:nvSpPr>
        <p:spPr>
          <a:xfrm>
            <a:off x="8374743" y="1045029"/>
            <a:ext cx="1117600" cy="369332"/>
          </a:xfrm>
          <a:prstGeom prst="rect">
            <a:avLst/>
          </a:prstGeom>
          <a:noFill/>
        </p:spPr>
        <p:txBody>
          <a:bodyPr wrap="square" rtlCol="0">
            <a:spAutoFit/>
          </a:bodyPr>
          <a:lstStyle/>
          <a:p>
            <a:pPr algn="ctr"/>
            <a:r>
              <a:rPr lang="en-GB" dirty="0"/>
              <a:t>2018</a:t>
            </a:r>
          </a:p>
        </p:txBody>
      </p:sp>
    </p:spTree>
    <p:extLst>
      <p:ext uri="{BB962C8B-B14F-4D97-AF65-F5344CB8AC3E}">
        <p14:creationId xmlns:p14="http://schemas.microsoft.com/office/powerpoint/2010/main" val="2961051"/>
      </p:ext>
    </p:extLst>
  </p:cSld>
  <p:clrMapOvr>
    <a:masterClrMapping/>
  </p:clrMapOvr>
  <mc:AlternateContent xmlns:mc="http://schemas.openxmlformats.org/markup-compatibility/2006">
    <mc:Choice xmlns:p14="http://schemas.microsoft.com/office/powerpoint/2010/main" Requires="p14">
      <p:transition spd="slow" p14:dur="2000" advTm="45000"/>
    </mc:Choice>
    <mc:Fallback>
      <p:transition spd="slow" advTm="45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EC4A6-D45E-4B92-ACE3-B35EE7C7CFC6}"/>
              </a:ext>
            </a:extLst>
          </p:cNvPr>
          <p:cNvSpPr>
            <a:spLocks noGrp="1"/>
          </p:cNvSpPr>
          <p:nvPr>
            <p:ph type="title"/>
          </p:nvPr>
        </p:nvSpPr>
        <p:spPr>
          <a:xfrm>
            <a:off x="685800" y="-273914"/>
            <a:ext cx="10396882" cy="1151965"/>
          </a:xfrm>
        </p:spPr>
        <p:txBody>
          <a:bodyPr/>
          <a:lstStyle/>
          <a:p>
            <a:r>
              <a:rPr lang="en-GB" dirty="0">
                <a:latin typeface="Arial Narrow" panose="020B0606020202030204" pitchFamily="34" charset="0"/>
              </a:rPr>
              <a:t>Stage 3 - </a:t>
            </a:r>
            <a:r>
              <a:rPr lang="en-GB" dirty="0" err="1">
                <a:latin typeface="Arial Narrow" panose="020B0606020202030204" pitchFamily="34" charset="0"/>
              </a:rPr>
              <a:t>qspm</a:t>
            </a:r>
            <a:endParaRPr lang="en-GB" dirty="0">
              <a:latin typeface="Arial Narrow" panose="020B0606020202030204" pitchFamily="34" charset="0"/>
            </a:endParaRPr>
          </a:p>
        </p:txBody>
      </p:sp>
      <p:pic>
        <p:nvPicPr>
          <p:cNvPr id="4" name="Content Placeholder 3">
            <a:extLst>
              <a:ext uri="{FF2B5EF4-FFF2-40B4-BE49-F238E27FC236}">
                <a16:creationId xmlns:a16="http://schemas.microsoft.com/office/drawing/2014/main" id="{BF6F254D-4592-4FB6-96F7-1B21ACF25A3E}"/>
              </a:ext>
            </a:extLst>
          </p:cNvPr>
          <p:cNvPicPr>
            <a:picLocks noGrp="1" noChangeAspect="1"/>
          </p:cNvPicPr>
          <p:nvPr>
            <p:ph sz="quarter" idx="13"/>
          </p:nvPr>
        </p:nvPicPr>
        <p:blipFill rotWithShape="1">
          <a:blip r:embed="rId2"/>
          <a:srcRect l="25149" t="41228" r="20153" b="6526"/>
          <a:stretch/>
        </p:blipFill>
        <p:spPr>
          <a:xfrm>
            <a:off x="3458097" y="3177991"/>
            <a:ext cx="3144981" cy="1688970"/>
          </a:xfrm>
          <a:prstGeom prst="rect">
            <a:avLst/>
          </a:prstGeom>
        </p:spPr>
      </p:pic>
      <p:pic>
        <p:nvPicPr>
          <p:cNvPr id="5" name="Picture 4">
            <a:extLst>
              <a:ext uri="{FF2B5EF4-FFF2-40B4-BE49-F238E27FC236}">
                <a16:creationId xmlns:a16="http://schemas.microsoft.com/office/drawing/2014/main" id="{95E94FD2-14D2-47B7-AF65-09E1361CAA7D}"/>
              </a:ext>
            </a:extLst>
          </p:cNvPr>
          <p:cNvPicPr>
            <a:picLocks noChangeAspect="1"/>
          </p:cNvPicPr>
          <p:nvPr/>
        </p:nvPicPr>
        <p:blipFill rotWithShape="1">
          <a:blip r:embed="rId3"/>
          <a:srcRect l="25567" t="22007" r="21365" b="28474"/>
          <a:stretch/>
        </p:blipFill>
        <p:spPr>
          <a:xfrm>
            <a:off x="238713" y="2773246"/>
            <a:ext cx="3219384" cy="1688970"/>
          </a:xfrm>
          <a:prstGeom prst="rect">
            <a:avLst/>
          </a:prstGeom>
        </p:spPr>
      </p:pic>
      <p:pic>
        <p:nvPicPr>
          <p:cNvPr id="6" name="Picture 5">
            <a:extLst>
              <a:ext uri="{FF2B5EF4-FFF2-40B4-BE49-F238E27FC236}">
                <a16:creationId xmlns:a16="http://schemas.microsoft.com/office/drawing/2014/main" id="{6E902CE7-15ED-4073-B40A-5B4B9260473C}"/>
              </a:ext>
            </a:extLst>
          </p:cNvPr>
          <p:cNvPicPr>
            <a:picLocks noChangeAspect="1"/>
          </p:cNvPicPr>
          <p:nvPr/>
        </p:nvPicPr>
        <p:blipFill rotWithShape="1">
          <a:blip r:embed="rId4"/>
          <a:srcRect l="20796" t="20390" r="22613" b="28272"/>
          <a:stretch/>
        </p:blipFill>
        <p:spPr>
          <a:xfrm>
            <a:off x="3376788" y="4866961"/>
            <a:ext cx="3144981" cy="1688970"/>
          </a:xfrm>
          <a:prstGeom prst="rect">
            <a:avLst/>
          </a:prstGeom>
        </p:spPr>
      </p:pic>
      <p:pic>
        <p:nvPicPr>
          <p:cNvPr id="7" name="Picture 6">
            <a:extLst>
              <a:ext uri="{FF2B5EF4-FFF2-40B4-BE49-F238E27FC236}">
                <a16:creationId xmlns:a16="http://schemas.microsoft.com/office/drawing/2014/main" id="{FCBB272C-80C0-4494-A6A1-4709A36D40C1}"/>
              </a:ext>
            </a:extLst>
          </p:cNvPr>
          <p:cNvPicPr>
            <a:picLocks noChangeAspect="1"/>
          </p:cNvPicPr>
          <p:nvPr/>
        </p:nvPicPr>
        <p:blipFill rotWithShape="1">
          <a:blip r:embed="rId5"/>
          <a:srcRect l="21250" t="18570" r="22727" b="8667"/>
          <a:stretch/>
        </p:blipFill>
        <p:spPr>
          <a:xfrm>
            <a:off x="192536" y="4461730"/>
            <a:ext cx="3247093" cy="2094201"/>
          </a:xfrm>
          <a:prstGeom prst="rect">
            <a:avLst/>
          </a:prstGeom>
        </p:spPr>
      </p:pic>
      <p:pic>
        <p:nvPicPr>
          <p:cNvPr id="8" name="Picture 7">
            <a:extLst>
              <a:ext uri="{FF2B5EF4-FFF2-40B4-BE49-F238E27FC236}">
                <a16:creationId xmlns:a16="http://schemas.microsoft.com/office/drawing/2014/main" id="{659BA024-81B4-4E8C-A4D1-B6A8E214033B}"/>
              </a:ext>
            </a:extLst>
          </p:cNvPr>
          <p:cNvPicPr>
            <a:picLocks noChangeAspect="1"/>
          </p:cNvPicPr>
          <p:nvPr/>
        </p:nvPicPr>
        <p:blipFill rotWithShape="1">
          <a:blip r:embed="rId6"/>
          <a:srcRect l="59432" t="60611" r="12954" b="14749"/>
          <a:stretch/>
        </p:blipFill>
        <p:spPr>
          <a:xfrm>
            <a:off x="165077" y="1057343"/>
            <a:ext cx="3366655" cy="1688970"/>
          </a:xfrm>
          <a:prstGeom prst="rect">
            <a:avLst/>
          </a:prstGeom>
        </p:spPr>
      </p:pic>
      <p:pic>
        <p:nvPicPr>
          <p:cNvPr id="9" name="Picture 8">
            <a:extLst>
              <a:ext uri="{FF2B5EF4-FFF2-40B4-BE49-F238E27FC236}">
                <a16:creationId xmlns:a16="http://schemas.microsoft.com/office/drawing/2014/main" id="{C02FA700-F928-4050-B276-CCD9F0128094}"/>
              </a:ext>
            </a:extLst>
          </p:cNvPr>
          <p:cNvPicPr>
            <a:picLocks noChangeAspect="1"/>
          </p:cNvPicPr>
          <p:nvPr/>
        </p:nvPicPr>
        <p:blipFill rotWithShape="1">
          <a:blip r:embed="rId7"/>
          <a:srcRect l="29886" t="37955" r="15228" b="19379"/>
          <a:stretch/>
        </p:blipFill>
        <p:spPr>
          <a:xfrm>
            <a:off x="7858535" y="1692379"/>
            <a:ext cx="3521672" cy="1539125"/>
          </a:xfrm>
          <a:prstGeom prst="rect">
            <a:avLst/>
          </a:prstGeom>
        </p:spPr>
      </p:pic>
      <p:pic>
        <p:nvPicPr>
          <p:cNvPr id="10" name="Picture 9">
            <a:extLst>
              <a:ext uri="{FF2B5EF4-FFF2-40B4-BE49-F238E27FC236}">
                <a16:creationId xmlns:a16="http://schemas.microsoft.com/office/drawing/2014/main" id="{7013A7A3-5BD7-48E0-B225-AAC6AD39EBE4}"/>
              </a:ext>
            </a:extLst>
          </p:cNvPr>
          <p:cNvPicPr>
            <a:picLocks noChangeAspect="1"/>
          </p:cNvPicPr>
          <p:nvPr/>
        </p:nvPicPr>
        <p:blipFill rotWithShape="1">
          <a:blip r:embed="rId8"/>
          <a:srcRect l="29742" t="28091" r="15223" b="33378"/>
          <a:stretch/>
        </p:blipFill>
        <p:spPr>
          <a:xfrm>
            <a:off x="7840067" y="36070"/>
            <a:ext cx="3558609" cy="1620239"/>
          </a:xfrm>
          <a:prstGeom prst="rect">
            <a:avLst/>
          </a:prstGeom>
        </p:spPr>
      </p:pic>
      <p:pic>
        <p:nvPicPr>
          <p:cNvPr id="11" name="Picture 10">
            <a:extLst>
              <a:ext uri="{FF2B5EF4-FFF2-40B4-BE49-F238E27FC236}">
                <a16:creationId xmlns:a16="http://schemas.microsoft.com/office/drawing/2014/main" id="{45556803-466C-4ABF-8B9D-02897451582D}"/>
              </a:ext>
            </a:extLst>
          </p:cNvPr>
          <p:cNvPicPr>
            <a:picLocks noChangeAspect="1"/>
          </p:cNvPicPr>
          <p:nvPr/>
        </p:nvPicPr>
        <p:blipFill rotWithShape="1">
          <a:blip r:embed="rId9"/>
          <a:srcRect l="36005" t="37405" r="5682" b="24330"/>
          <a:stretch/>
        </p:blipFill>
        <p:spPr>
          <a:xfrm>
            <a:off x="7830060" y="3274888"/>
            <a:ext cx="3560816" cy="1313656"/>
          </a:xfrm>
          <a:prstGeom prst="rect">
            <a:avLst/>
          </a:prstGeom>
        </p:spPr>
      </p:pic>
      <p:pic>
        <p:nvPicPr>
          <p:cNvPr id="12" name="Picture 11">
            <a:extLst>
              <a:ext uri="{FF2B5EF4-FFF2-40B4-BE49-F238E27FC236}">
                <a16:creationId xmlns:a16="http://schemas.microsoft.com/office/drawing/2014/main" id="{48CFBB51-80A7-438E-B694-C2664A678A70}"/>
              </a:ext>
            </a:extLst>
          </p:cNvPr>
          <p:cNvPicPr>
            <a:picLocks noChangeAspect="1"/>
          </p:cNvPicPr>
          <p:nvPr/>
        </p:nvPicPr>
        <p:blipFill rotWithShape="1">
          <a:blip r:embed="rId10"/>
          <a:srcRect l="36005" t="30121" r="5796" b="19783"/>
          <a:stretch/>
        </p:blipFill>
        <p:spPr>
          <a:xfrm>
            <a:off x="7830060" y="4631928"/>
            <a:ext cx="3548602" cy="1644343"/>
          </a:xfrm>
          <a:prstGeom prst="rect">
            <a:avLst/>
          </a:prstGeom>
        </p:spPr>
      </p:pic>
      <p:pic>
        <p:nvPicPr>
          <p:cNvPr id="13" name="Picture 12">
            <a:extLst>
              <a:ext uri="{FF2B5EF4-FFF2-40B4-BE49-F238E27FC236}">
                <a16:creationId xmlns:a16="http://schemas.microsoft.com/office/drawing/2014/main" id="{99561CB4-3CA6-4EE3-B459-4182F5CD9613}"/>
              </a:ext>
            </a:extLst>
          </p:cNvPr>
          <p:cNvPicPr>
            <a:picLocks noChangeAspect="1"/>
          </p:cNvPicPr>
          <p:nvPr/>
        </p:nvPicPr>
        <p:blipFill rotWithShape="1">
          <a:blip r:embed="rId11"/>
          <a:srcRect l="66250" t="42166" r="15682" b="44644"/>
          <a:stretch/>
        </p:blipFill>
        <p:spPr>
          <a:xfrm>
            <a:off x="4949279" y="1545956"/>
            <a:ext cx="2890788" cy="1186501"/>
          </a:xfrm>
          <a:prstGeom prst="rect">
            <a:avLst/>
          </a:prstGeom>
        </p:spPr>
      </p:pic>
      <p:sp>
        <p:nvSpPr>
          <p:cNvPr id="14" name="TextBox 13">
            <a:extLst>
              <a:ext uri="{FF2B5EF4-FFF2-40B4-BE49-F238E27FC236}">
                <a16:creationId xmlns:a16="http://schemas.microsoft.com/office/drawing/2014/main" id="{92A97497-AE63-4305-A073-BEFFC89B1DF0}"/>
              </a:ext>
            </a:extLst>
          </p:cNvPr>
          <p:cNvSpPr txBox="1"/>
          <p:nvPr/>
        </p:nvSpPr>
        <p:spPr>
          <a:xfrm>
            <a:off x="856343" y="740229"/>
            <a:ext cx="2046514" cy="369332"/>
          </a:xfrm>
          <a:prstGeom prst="rect">
            <a:avLst/>
          </a:prstGeom>
          <a:noFill/>
        </p:spPr>
        <p:txBody>
          <a:bodyPr wrap="square" rtlCol="0">
            <a:spAutoFit/>
          </a:bodyPr>
          <a:lstStyle/>
          <a:p>
            <a:pPr algn="ctr"/>
            <a:r>
              <a:rPr lang="en-GB" dirty="0"/>
              <a:t>2018</a:t>
            </a:r>
          </a:p>
        </p:txBody>
      </p:sp>
      <p:sp>
        <p:nvSpPr>
          <p:cNvPr id="15" name="TextBox 14">
            <a:extLst>
              <a:ext uri="{FF2B5EF4-FFF2-40B4-BE49-F238E27FC236}">
                <a16:creationId xmlns:a16="http://schemas.microsoft.com/office/drawing/2014/main" id="{E4FF9219-C54D-4AAE-96CC-567474EE0954}"/>
              </a:ext>
            </a:extLst>
          </p:cNvPr>
          <p:cNvSpPr txBox="1"/>
          <p:nvPr/>
        </p:nvSpPr>
        <p:spPr>
          <a:xfrm>
            <a:off x="5964173" y="1088114"/>
            <a:ext cx="1115192" cy="369332"/>
          </a:xfrm>
          <a:prstGeom prst="rect">
            <a:avLst/>
          </a:prstGeom>
          <a:noFill/>
        </p:spPr>
        <p:txBody>
          <a:bodyPr wrap="square" rtlCol="0">
            <a:spAutoFit/>
          </a:bodyPr>
          <a:lstStyle/>
          <a:p>
            <a:r>
              <a:rPr lang="en-GB" dirty="0"/>
              <a:t>2011</a:t>
            </a:r>
          </a:p>
        </p:txBody>
      </p:sp>
    </p:spTree>
    <p:extLst>
      <p:ext uri="{BB962C8B-B14F-4D97-AF65-F5344CB8AC3E}">
        <p14:creationId xmlns:p14="http://schemas.microsoft.com/office/powerpoint/2010/main" val="3180522471"/>
      </p:ext>
    </p:extLst>
  </p:cSld>
  <p:clrMapOvr>
    <a:masterClrMapping/>
  </p:clrMapOvr>
  <mc:AlternateContent xmlns:mc="http://schemas.openxmlformats.org/markup-compatibility/2006">
    <mc:Choice xmlns:p14="http://schemas.microsoft.com/office/powerpoint/2010/main" Requires="p14">
      <p:transition spd="slow" p14:dur="2000" advTm="45000"/>
    </mc:Choice>
    <mc:Fallback>
      <p:transition spd="slow" advTm="45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A499A7-86D8-4036-9534-2967D5E81372}"/>
              </a:ext>
            </a:extLst>
          </p:cNvPr>
          <p:cNvSpPr>
            <a:spLocks noGrp="1"/>
          </p:cNvSpPr>
          <p:nvPr>
            <p:ph type="title"/>
          </p:nvPr>
        </p:nvSpPr>
        <p:spPr>
          <a:xfrm>
            <a:off x="685800" y="0"/>
            <a:ext cx="10396882" cy="1151965"/>
          </a:xfrm>
        </p:spPr>
        <p:txBody>
          <a:bodyPr/>
          <a:lstStyle/>
          <a:p>
            <a:r>
              <a:rPr lang="en-GB" dirty="0">
                <a:latin typeface="Arial Narrow" panose="020B0606020202030204" pitchFamily="34" charset="0"/>
              </a:rPr>
              <a:t>Evaluation of </a:t>
            </a:r>
            <a:r>
              <a:rPr lang="en-GB" dirty="0" err="1">
                <a:latin typeface="Arial Narrow" panose="020B0606020202030204" pitchFamily="34" charset="0"/>
              </a:rPr>
              <a:t>Sff</a:t>
            </a:r>
            <a:endParaRPr lang="en-GB" dirty="0">
              <a:latin typeface="Arial Narrow" panose="020B0606020202030204" pitchFamily="34" charset="0"/>
            </a:endParaRPr>
          </a:p>
        </p:txBody>
      </p:sp>
      <p:sp>
        <p:nvSpPr>
          <p:cNvPr id="3" name="Content Placeholder 2">
            <a:extLst>
              <a:ext uri="{FF2B5EF4-FFF2-40B4-BE49-F238E27FC236}">
                <a16:creationId xmlns:a16="http://schemas.microsoft.com/office/drawing/2014/main" id="{F171FBFC-33A3-472B-B782-E7952B4E5D20}"/>
              </a:ext>
            </a:extLst>
          </p:cNvPr>
          <p:cNvSpPr>
            <a:spLocks noGrp="1"/>
          </p:cNvSpPr>
          <p:nvPr>
            <p:ph sz="quarter" idx="13"/>
          </p:nvPr>
        </p:nvSpPr>
        <p:spPr>
          <a:xfrm>
            <a:off x="685800" y="575982"/>
            <a:ext cx="10394707" cy="5279901"/>
          </a:xfrm>
        </p:spPr>
        <p:txBody>
          <a:bodyPr>
            <a:normAutofit fontScale="85000" lnSpcReduction="20000"/>
          </a:bodyPr>
          <a:lstStyle/>
          <a:p>
            <a:pPr marL="0" indent="0">
              <a:buNone/>
            </a:pPr>
            <a:endParaRPr lang="en-GB" b="1" cap="none" dirty="0">
              <a:latin typeface="Arial Narrow" panose="020B0606020202030204" pitchFamily="34" charset="0"/>
            </a:endParaRPr>
          </a:p>
          <a:p>
            <a:pPr marL="0" indent="0">
              <a:buNone/>
            </a:pPr>
            <a:br>
              <a:rPr lang="en-GB" cap="none" dirty="0">
                <a:latin typeface="Arial Narrow" panose="020B0606020202030204" pitchFamily="34" charset="0"/>
              </a:rPr>
            </a:br>
            <a:r>
              <a:rPr lang="en-GB" cap="none" dirty="0">
                <a:latin typeface="Arial Narrow" panose="020B0606020202030204" pitchFamily="34" charset="0"/>
              </a:rPr>
              <a:t>Netflix has expanded massively over the seven years since the previous SFF.</a:t>
            </a:r>
            <a:br>
              <a:rPr lang="en-GB" cap="none" dirty="0">
                <a:latin typeface="Arial Narrow" panose="020B0606020202030204" pitchFamily="34" charset="0"/>
              </a:rPr>
            </a:br>
            <a:r>
              <a:rPr lang="en-GB" cap="none" dirty="0">
                <a:latin typeface="Arial Narrow" panose="020B0606020202030204" pitchFamily="34" charset="0"/>
              </a:rPr>
              <a:t>It has become far more aggressive, constantly evolving itself and staying ahead of the game. </a:t>
            </a:r>
            <a:br>
              <a:rPr lang="en-GB" cap="none" dirty="0">
                <a:latin typeface="Arial Narrow" panose="020B0606020202030204" pitchFamily="34" charset="0"/>
              </a:rPr>
            </a:br>
            <a:r>
              <a:rPr lang="en-GB" cap="none" dirty="0">
                <a:latin typeface="Arial Narrow" panose="020B0606020202030204" pitchFamily="34" charset="0"/>
              </a:rPr>
              <a:t>Vertical integration is Netflix’s main approach evident from the decision to produce and distribute its own content.</a:t>
            </a:r>
            <a:br>
              <a:rPr lang="en-GB" cap="none" dirty="0">
                <a:latin typeface="Arial Narrow" panose="020B0606020202030204" pitchFamily="34" charset="0"/>
              </a:rPr>
            </a:br>
            <a:r>
              <a:rPr lang="en-GB" cap="none" dirty="0">
                <a:latin typeface="Arial Narrow" panose="020B0606020202030204" pitchFamily="34" charset="0"/>
              </a:rPr>
              <a:t>Evidently, the objective ‘Get Big Fast’ still applies to this day.</a:t>
            </a:r>
            <a:endParaRPr lang="en-GB" b="1" cap="none" dirty="0">
              <a:latin typeface="Arial Narrow" panose="020B0606020202030204" pitchFamily="34" charset="0"/>
            </a:endParaRPr>
          </a:p>
          <a:p>
            <a:pPr marL="0" indent="0">
              <a:buNone/>
            </a:pPr>
            <a:endParaRPr lang="en-GB" b="1" cap="none" dirty="0">
              <a:latin typeface="Arial Narrow" panose="020B0606020202030204" pitchFamily="34" charset="0"/>
            </a:endParaRPr>
          </a:p>
          <a:p>
            <a:pPr marL="0" indent="0">
              <a:buNone/>
            </a:pPr>
            <a:r>
              <a:rPr lang="en-GB" b="1" cap="none" dirty="0">
                <a:latin typeface="Arial Narrow" panose="020B0606020202030204" pitchFamily="34" charset="0"/>
              </a:rPr>
              <a:t>Advantages</a:t>
            </a:r>
          </a:p>
          <a:p>
            <a:r>
              <a:rPr lang="en-GB" cap="none" dirty="0">
                <a:latin typeface="Arial Narrow" panose="020B0606020202030204" pitchFamily="34" charset="0"/>
              </a:rPr>
              <a:t>It is a great tool for mapping out and visualising strategy at every stage of the process.</a:t>
            </a:r>
          </a:p>
          <a:p>
            <a:r>
              <a:rPr lang="en-GB" cap="none" dirty="0">
                <a:latin typeface="Arial Narrow" panose="020B0606020202030204" pitchFamily="34" charset="0"/>
              </a:rPr>
              <a:t>Strategies can be simultaneously evaluated.</a:t>
            </a:r>
          </a:p>
          <a:p>
            <a:r>
              <a:rPr lang="en-GB" cap="none" dirty="0">
                <a:latin typeface="Arial Narrow" panose="020B0606020202030204" pitchFamily="34" charset="0"/>
              </a:rPr>
              <a:t>A QSPM makes internal and external factors less likely to be overlooked as well as being able to draw attention to relationships that affect strategy decisions. </a:t>
            </a:r>
          </a:p>
          <a:p>
            <a:pPr marL="0" indent="0">
              <a:buNone/>
            </a:pPr>
            <a:r>
              <a:rPr lang="en-GB" b="1" cap="none" dirty="0">
                <a:latin typeface="Arial Narrow" panose="020B0606020202030204" pitchFamily="34" charset="0"/>
              </a:rPr>
              <a:t>Limitations</a:t>
            </a:r>
            <a:r>
              <a:rPr lang="en-GB" cap="none" dirty="0">
                <a:latin typeface="Arial Narrow" panose="020B0606020202030204" pitchFamily="34" charset="0"/>
              </a:rPr>
              <a:t> </a:t>
            </a:r>
          </a:p>
          <a:p>
            <a:r>
              <a:rPr lang="en-GB" cap="none" dirty="0">
                <a:latin typeface="Arial Narrow" panose="020B0606020202030204" pitchFamily="34" charset="0"/>
              </a:rPr>
              <a:t>An SFF is mainly subjective; If SFF is carried out by in-house personnel, Persaud et al (2016) suggests that this carries the limitation of bias, resulting in the compromise of credibility in the process. </a:t>
            </a:r>
          </a:p>
          <a:p>
            <a:pPr marL="0" indent="0">
              <a:buNone/>
            </a:pPr>
            <a:endParaRPr lang="en-GB" cap="none" dirty="0">
              <a:latin typeface="Arial Narrow" panose="020B0606020202030204" pitchFamily="34" charset="0"/>
            </a:endParaRPr>
          </a:p>
        </p:txBody>
      </p:sp>
    </p:spTree>
    <p:extLst>
      <p:ext uri="{BB962C8B-B14F-4D97-AF65-F5344CB8AC3E}">
        <p14:creationId xmlns:p14="http://schemas.microsoft.com/office/powerpoint/2010/main" val="217538990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docProps/app.xml><?xml version="1.0" encoding="utf-8"?>
<Properties xmlns="http://schemas.openxmlformats.org/officeDocument/2006/extended-properties" xmlns:vt="http://schemas.openxmlformats.org/officeDocument/2006/docPropsVTypes">
  <Template>TM04033927[[fn=Main Event]]</Template>
  <TotalTime>1824</TotalTime>
  <Words>252</Words>
  <Application>Microsoft Office PowerPoint</Application>
  <PresentationFormat>Widescreen</PresentationFormat>
  <Paragraphs>65</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Arial Narrow</vt:lpstr>
      <vt:lpstr>Bell MT</vt:lpstr>
      <vt:lpstr>Impact</vt:lpstr>
      <vt:lpstr>Main Event</vt:lpstr>
      <vt:lpstr>A Bit about netflix</vt:lpstr>
      <vt:lpstr>Phase 1 - CPM</vt:lpstr>
      <vt:lpstr>EFE</vt:lpstr>
      <vt:lpstr>IFE</vt:lpstr>
      <vt:lpstr>Stage 2 - TOWS</vt:lpstr>
      <vt:lpstr>Space Matrix</vt:lpstr>
      <vt:lpstr>Grand Strategy Matrix</vt:lpstr>
      <vt:lpstr>Stage 3 - qspm</vt:lpstr>
      <vt:lpstr>Evaluation of Sff</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Netflix</dc:title>
  <dc:creator>Mark Price (1501759)</dc:creator>
  <cp:lastModifiedBy>Mark Price (1501759)</cp:lastModifiedBy>
  <cp:revision>33</cp:revision>
  <dcterms:created xsi:type="dcterms:W3CDTF">2018-03-28T09:24:30Z</dcterms:created>
  <dcterms:modified xsi:type="dcterms:W3CDTF">2018-03-29T15:48:36Z</dcterms:modified>
</cp:coreProperties>
</file>