
<file path=[Content_Types].xml><?xml version="1.0" encoding="utf-8"?>
<Types xmlns="http://schemas.openxmlformats.org/package/2006/content-types">
  <Default Extension="emf" ContentType="image/x-emf"/>
  <Default Extension="gif" ContentType="image/gi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4"/>
  </p:sldMasterIdLst>
  <p:notesMasterIdLst>
    <p:notesMasterId r:id="rId61"/>
  </p:notesMasterIdLst>
  <p:sldIdLst>
    <p:sldId id="256" r:id="rId5"/>
    <p:sldId id="395" r:id="rId6"/>
    <p:sldId id="377" r:id="rId7"/>
    <p:sldId id="399" r:id="rId8"/>
    <p:sldId id="378" r:id="rId9"/>
    <p:sldId id="379" r:id="rId10"/>
    <p:sldId id="380" r:id="rId11"/>
    <p:sldId id="390" r:id="rId12"/>
    <p:sldId id="391" r:id="rId13"/>
    <p:sldId id="335" r:id="rId14"/>
    <p:sldId id="381" r:id="rId15"/>
    <p:sldId id="400" r:id="rId16"/>
    <p:sldId id="401" r:id="rId17"/>
    <p:sldId id="339" r:id="rId18"/>
    <p:sldId id="267" r:id="rId19"/>
    <p:sldId id="405" r:id="rId20"/>
    <p:sldId id="273" r:id="rId21"/>
    <p:sldId id="271" r:id="rId22"/>
    <p:sldId id="270" r:id="rId23"/>
    <p:sldId id="346" r:id="rId24"/>
    <p:sldId id="341" r:id="rId25"/>
    <p:sldId id="269" r:id="rId26"/>
    <p:sldId id="274" r:id="rId27"/>
    <p:sldId id="275" r:id="rId28"/>
    <p:sldId id="272" r:id="rId29"/>
    <p:sldId id="350" r:id="rId30"/>
    <p:sldId id="351" r:id="rId31"/>
    <p:sldId id="352" r:id="rId32"/>
    <p:sldId id="304" r:id="rId33"/>
    <p:sldId id="348" r:id="rId34"/>
    <p:sldId id="349" r:id="rId35"/>
    <p:sldId id="406" r:id="rId36"/>
    <p:sldId id="280" r:id="rId37"/>
    <p:sldId id="278" r:id="rId38"/>
    <p:sldId id="279" r:id="rId39"/>
    <p:sldId id="360" r:id="rId40"/>
    <p:sldId id="362" r:id="rId41"/>
    <p:sldId id="361" r:id="rId42"/>
    <p:sldId id="363" r:id="rId43"/>
    <p:sldId id="277" r:id="rId44"/>
    <p:sldId id="365" r:id="rId45"/>
    <p:sldId id="366" r:id="rId46"/>
    <p:sldId id="294" r:id="rId47"/>
    <p:sldId id="367" r:id="rId48"/>
    <p:sldId id="368" r:id="rId49"/>
    <p:sldId id="342" r:id="rId50"/>
    <p:sldId id="355" r:id="rId51"/>
    <p:sldId id="369" r:id="rId52"/>
    <p:sldId id="284" r:id="rId53"/>
    <p:sldId id="285" r:id="rId54"/>
    <p:sldId id="343" r:id="rId55"/>
    <p:sldId id="286" r:id="rId56"/>
    <p:sldId id="412" r:id="rId57"/>
    <p:sldId id="356" r:id="rId58"/>
    <p:sldId id="357" r:id="rId59"/>
    <p:sldId id="358" r:id="rId6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8D19996-862B-483D-9714-DFF6537C92D4}" v="10" dt="2023-03-02T12:06:29.02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5" d="100"/>
          <a:sy n="85" d="100"/>
        </p:scale>
        <p:origin x="81" y="51"/>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microsoft.com/office/2015/10/relationships/revisionInfo" Target="revisionInfo.xml"/><Relationship Id="rId5" Type="http://schemas.openxmlformats.org/officeDocument/2006/relationships/slide" Target="slides/slide1.xml"/><Relationship Id="rId61" Type="http://schemas.openxmlformats.org/officeDocument/2006/relationships/notesMaster" Target="notesMasters/notesMaster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2E8899D-BCDF-437B-964F-56B367FF75B4}" type="datetimeFigureOut">
              <a:rPr lang="en-GB" smtClean="0"/>
              <a:t>02/10/2023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9161ACB-DED0-400C-8E7D-BD66018325AA}" type="slidenum">
              <a:rPr lang="en-GB" smtClean="0"/>
              <a:t>‹#›</a:t>
            </a:fld>
            <a:endParaRPr lang="en-GB"/>
          </a:p>
        </p:txBody>
      </p:sp>
    </p:spTree>
    <p:extLst>
      <p:ext uri="{BB962C8B-B14F-4D97-AF65-F5344CB8AC3E}">
        <p14:creationId xmlns:p14="http://schemas.microsoft.com/office/powerpoint/2010/main" val="12267187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382EE16-FF58-492B-9179-EFBA61ED9D4C}" type="slidenum">
              <a:rPr lang="en-GB" smtClean="0"/>
              <a:pPr/>
              <a:t>3</a:t>
            </a:fld>
            <a:endParaRPr lang="en-GB"/>
          </a:p>
        </p:txBody>
      </p:sp>
    </p:spTree>
    <p:extLst>
      <p:ext uri="{BB962C8B-B14F-4D97-AF65-F5344CB8AC3E}">
        <p14:creationId xmlns:p14="http://schemas.microsoft.com/office/powerpoint/2010/main" val="13764878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382EE16-FF58-492B-9179-EFBA61ED9D4C}" type="slidenum">
              <a:rPr lang="en-GB" smtClean="0"/>
              <a:pPr/>
              <a:t>7</a:t>
            </a:fld>
            <a:endParaRPr lang="en-GB"/>
          </a:p>
        </p:txBody>
      </p:sp>
    </p:spTree>
    <p:extLst>
      <p:ext uri="{BB962C8B-B14F-4D97-AF65-F5344CB8AC3E}">
        <p14:creationId xmlns:p14="http://schemas.microsoft.com/office/powerpoint/2010/main" val="8046021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p:cNvSpPr>
            <a:spLocks noGrp="1" noRot="1" noChangeAspect="1" noTextEdit="1"/>
          </p:cNvSpPr>
          <p:nvPr>
            <p:ph type="sldImg"/>
          </p:nvPr>
        </p:nvSpPr>
        <p:spPr>
          <a:xfrm>
            <a:off x="90488" y="744538"/>
            <a:ext cx="6616700" cy="3722687"/>
          </a:xfrm>
          <a:ln/>
        </p:spPr>
      </p:sp>
      <p:sp>
        <p:nvSpPr>
          <p:cNvPr id="1843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i="1">
              <a:latin typeface="Arial" panose="020B0604020202020204" pitchFamily="34" charset="0"/>
            </a:endParaRPr>
          </a:p>
        </p:txBody>
      </p:sp>
      <p:sp>
        <p:nvSpPr>
          <p:cNvPr id="1843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ＭＳ Ｐゴシック" panose="020B0600070205080204" pitchFamily="34" charset="-128"/>
              </a:defRPr>
            </a:lvl1pPr>
            <a:lvl2pPr marL="742950" indent="-285750">
              <a:defRPr sz="2400">
                <a:solidFill>
                  <a:schemeClr val="tx1"/>
                </a:solidFill>
                <a:latin typeface="Times" panose="02020603050405020304" pitchFamily="18" charset="0"/>
                <a:ea typeface="ＭＳ Ｐゴシック" panose="020B0600070205080204" pitchFamily="34" charset="-128"/>
              </a:defRPr>
            </a:lvl2pPr>
            <a:lvl3pPr marL="1143000" indent="-228600">
              <a:defRPr sz="2400">
                <a:solidFill>
                  <a:schemeClr val="tx1"/>
                </a:solidFill>
                <a:latin typeface="Times" panose="02020603050405020304" pitchFamily="18" charset="0"/>
                <a:ea typeface="ＭＳ Ｐゴシック" panose="020B0600070205080204" pitchFamily="34" charset="-128"/>
              </a:defRPr>
            </a:lvl3pPr>
            <a:lvl4pPr marL="1600200" indent="-228600">
              <a:defRPr sz="2400">
                <a:solidFill>
                  <a:schemeClr val="tx1"/>
                </a:solidFill>
                <a:latin typeface="Times" panose="02020603050405020304" pitchFamily="18" charset="0"/>
                <a:ea typeface="ＭＳ Ｐゴシック" panose="020B0600070205080204" pitchFamily="34" charset="-128"/>
              </a:defRPr>
            </a:lvl4pPr>
            <a:lvl5pPr marL="2057400" indent="-228600">
              <a:defRPr sz="2400">
                <a:solidFill>
                  <a:schemeClr val="tx1"/>
                </a:solidFill>
                <a:latin typeface="Times"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9pPr>
          </a:lstStyle>
          <a:p>
            <a:fld id="{376AFD6C-5D6C-46E1-90DE-603B0732D3C1}" type="slidenum">
              <a:rPr lang="cy-GB" altLang="en-US" sz="1200" smtClean="0">
                <a:latin typeface="Arial" panose="020B0604020202020204" pitchFamily="34" charset="0"/>
              </a:rPr>
              <a:pPr/>
              <a:t>10</a:t>
            </a:fld>
            <a:endParaRPr lang="cy-GB" altLang="en-US" sz="1200">
              <a:latin typeface="Arial" panose="020B0604020202020204" pitchFamily="34" charset="0"/>
            </a:endParaRPr>
          </a:p>
        </p:txBody>
      </p:sp>
    </p:spTree>
    <p:extLst>
      <p:ext uri="{BB962C8B-B14F-4D97-AF65-F5344CB8AC3E}">
        <p14:creationId xmlns:p14="http://schemas.microsoft.com/office/powerpoint/2010/main" val="32370088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382EE16-FF58-492B-9179-EFBA61ED9D4C}" type="slidenum">
              <a:rPr lang="en-GB" smtClean="0"/>
              <a:t>13</a:t>
            </a:fld>
            <a:endParaRPr lang="en-GB"/>
          </a:p>
        </p:txBody>
      </p:sp>
    </p:spTree>
    <p:extLst>
      <p:ext uri="{BB962C8B-B14F-4D97-AF65-F5344CB8AC3E}">
        <p14:creationId xmlns:p14="http://schemas.microsoft.com/office/powerpoint/2010/main" val="12974801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p:cNvSpPr>
            <a:spLocks noGrp="1" noRot="1" noChangeAspect="1" noTextEdit="1"/>
          </p:cNvSpPr>
          <p:nvPr>
            <p:ph type="sldImg"/>
          </p:nvPr>
        </p:nvSpPr>
        <p:spPr>
          <a:xfrm>
            <a:off x="90488" y="744538"/>
            <a:ext cx="6616700" cy="3722687"/>
          </a:xfrm>
          <a:ln/>
        </p:spPr>
      </p:sp>
      <p:sp>
        <p:nvSpPr>
          <p:cNvPr id="2662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endParaRPr>
          </a:p>
        </p:txBody>
      </p:sp>
      <p:sp>
        <p:nvSpPr>
          <p:cNvPr id="2662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ＭＳ Ｐゴシック" panose="020B0600070205080204" pitchFamily="34" charset="-128"/>
              </a:defRPr>
            </a:lvl1pPr>
            <a:lvl2pPr marL="742950" indent="-285750">
              <a:defRPr sz="2400">
                <a:solidFill>
                  <a:schemeClr val="tx1"/>
                </a:solidFill>
                <a:latin typeface="Times" panose="02020603050405020304" pitchFamily="18" charset="0"/>
                <a:ea typeface="ＭＳ Ｐゴシック" panose="020B0600070205080204" pitchFamily="34" charset="-128"/>
              </a:defRPr>
            </a:lvl2pPr>
            <a:lvl3pPr marL="1143000" indent="-228600">
              <a:defRPr sz="2400">
                <a:solidFill>
                  <a:schemeClr val="tx1"/>
                </a:solidFill>
                <a:latin typeface="Times" panose="02020603050405020304" pitchFamily="18" charset="0"/>
                <a:ea typeface="ＭＳ Ｐゴシック" panose="020B0600070205080204" pitchFamily="34" charset="-128"/>
              </a:defRPr>
            </a:lvl3pPr>
            <a:lvl4pPr marL="1600200" indent="-228600">
              <a:defRPr sz="2400">
                <a:solidFill>
                  <a:schemeClr val="tx1"/>
                </a:solidFill>
                <a:latin typeface="Times" panose="02020603050405020304" pitchFamily="18" charset="0"/>
                <a:ea typeface="ＭＳ Ｐゴシック" panose="020B0600070205080204" pitchFamily="34" charset="-128"/>
              </a:defRPr>
            </a:lvl4pPr>
            <a:lvl5pPr marL="2057400" indent="-228600">
              <a:defRPr sz="2400">
                <a:solidFill>
                  <a:schemeClr val="tx1"/>
                </a:solidFill>
                <a:latin typeface="Times"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9pPr>
          </a:lstStyle>
          <a:p>
            <a:fld id="{9DEA7BD5-31CD-43E0-88A5-1CB93A02690A}" type="slidenum">
              <a:rPr lang="cy-GB" altLang="en-US" sz="1200" smtClean="0">
                <a:latin typeface="Arial" panose="020B0604020202020204" pitchFamily="34" charset="0"/>
              </a:rPr>
              <a:pPr/>
              <a:t>14</a:t>
            </a:fld>
            <a:endParaRPr lang="cy-GB" altLang="en-US" sz="1200">
              <a:latin typeface="Arial" panose="020B0604020202020204" pitchFamily="34" charset="0"/>
            </a:endParaRPr>
          </a:p>
        </p:txBody>
      </p:sp>
    </p:spTree>
    <p:extLst>
      <p:ext uri="{BB962C8B-B14F-4D97-AF65-F5344CB8AC3E}">
        <p14:creationId xmlns:p14="http://schemas.microsoft.com/office/powerpoint/2010/main" val="33365568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382EE16-FF58-492B-9179-EFBA61ED9D4C}" type="slidenum">
              <a:rPr lang="en-GB" smtClean="0"/>
              <a:t>15</a:t>
            </a:fld>
            <a:endParaRPr lang="en-GB"/>
          </a:p>
        </p:txBody>
      </p:sp>
    </p:spTree>
    <p:extLst>
      <p:ext uri="{BB962C8B-B14F-4D97-AF65-F5344CB8AC3E}">
        <p14:creationId xmlns:p14="http://schemas.microsoft.com/office/powerpoint/2010/main" val="184728217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382EE16-FF58-492B-9179-EFBA61ED9D4C}" type="slidenum">
              <a:rPr lang="en-GB" smtClean="0"/>
              <a:t>17</a:t>
            </a:fld>
            <a:endParaRPr lang="en-GB"/>
          </a:p>
        </p:txBody>
      </p:sp>
    </p:spTree>
    <p:extLst>
      <p:ext uri="{BB962C8B-B14F-4D97-AF65-F5344CB8AC3E}">
        <p14:creationId xmlns:p14="http://schemas.microsoft.com/office/powerpoint/2010/main" val="34173867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382EE16-FF58-492B-9179-EFBA61ED9D4C}" type="slidenum">
              <a:rPr lang="en-GB" smtClean="0"/>
              <a:t>18</a:t>
            </a:fld>
            <a:endParaRPr lang="en-GB"/>
          </a:p>
        </p:txBody>
      </p:sp>
    </p:spTree>
    <p:extLst>
      <p:ext uri="{BB962C8B-B14F-4D97-AF65-F5344CB8AC3E}">
        <p14:creationId xmlns:p14="http://schemas.microsoft.com/office/powerpoint/2010/main" val="31627444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endParaRPr lang="en-GB"/>
          </a:p>
        </p:txBody>
      </p:sp>
      <p:sp>
        <p:nvSpPr>
          <p:cNvPr id="4" name="Slide Number Placeholder 3"/>
          <p:cNvSpPr>
            <a:spLocks noGrp="1"/>
          </p:cNvSpPr>
          <p:nvPr>
            <p:ph type="sldNum" sz="quarter" idx="10"/>
          </p:nvPr>
        </p:nvSpPr>
        <p:spPr/>
        <p:txBody>
          <a:bodyPr/>
          <a:lstStyle/>
          <a:p>
            <a:fld id="{A382EE16-FF58-492B-9179-EFBA61ED9D4C}" type="slidenum">
              <a:rPr lang="en-GB" smtClean="0"/>
              <a:t>19</a:t>
            </a:fld>
            <a:endParaRPr lang="en-GB"/>
          </a:p>
        </p:txBody>
      </p:sp>
    </p:spTree>
    <p:extLst>
      <p:ext uri="{BB962C8B-B14F-4D97-AF65-F5344CB8AC3E}">
        <p14:creationId xmlns:p14="http://schemas.microsoft.com/office/powerpoint/2010/main" val="145267666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p:cNvSpPr>
            <a:spLocks noGrp="1" noRot="1" noChangeAspect="1" noTextEdit="1"/>
          </p:cNvSpPr>
          <p:nvPr>
            <p:ph type="sldImg"/>
          </p:nvPr>
        </p:nvSpPr>
        <p:spPr>
          <a:xfrm>
            <a:off x="90488" y="744538"/>
            <a:ext cx="6616700" cy="3722687"/>
          </a:xfrm>
          <a:ln/>
        </p:spPr>
      </p:sp>
      <p:sp>
        <p:nvSpPr>
          <p:cNvPr id="2867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endParaRPr>
          </a:p>
        </p:txBody>
      </p:sp>
      <p:sp>
        <p:nvSpPr>
          <p:cNvPr id="2867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ＭＳ Ｐゴシック" panose="020B0600070205080204" pitchFamily="34" charset="-128"/>
              </a:defRPr>
            </a:lvl1pPr>
            <a:lvl2pPr marL="742950" indent="-285750">
              <a:defRPr sz="2400">
                <a:solidFill>
                  <a:schemeClr val="tx1"/>
                </a:solidFill>
                <a:latin typeface="Times" panose="02020603050405020304" pitchFamily="18" charset="0"/>
                <a:ea typeface="ＭＳ Ｐゴシック" panose="020B0600070205080204" pitchFamily="34" charset="-128"/>
              </a:defRPr>
            </a:lvl2pPr>
            <a:lvl3pPr marL="1143000" indent="-228600">
              <a:defRPr sz="2400">
                <a:solidFill>
                  <a:schemeClr val="tx1"/>
                </a:solidFill>
                <a:latin typeface="Times" panose="02020603050405020304" pitchFamily="18" charset="0"/>
                <a:ea typeface="ＭＳ Ｐゴシック" panose="020B0600070205080204" pitchFamily="34" charset="-128"/>
              </a:defRPr>
            </a:lvl3pPr>
            <a:lvl4pPr marL="1600200" indent="-228600">
              <a:defRPr sz="2400">
                <a:solidFill>
                  <a:schemeClr val="tx1"/>
                </a:solidFill>
                <a:latin typeface="Times" panose="02020603050405020304" pitchFamily="18" charset="0"/>
                <a:ea typeface="ＭＳ Ｐゴシック" panose="020B0600070205080204" pitchFamily="34" charset="-128"/>
              </a:defRPr>
            </a:lvl4pPr>
            <a:lvl5pPr marL="2057400" indent="-228600">
              <a:defRPr sz="2400">
                <a:solidFill>
                  <a:schemeClr val="tx1"/>
                </a:solidFill>
                <a:latin typeface="Times"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9pPr>
          </a:lstStyle>
          <a:p>
            <a:fld id="{E98B49E9-1912-4CDC-80BC-155FB218F295}" type="slidenum">
              <a:rPr lang="cy-GB" altLang="en-US" sz="1200" smtClean="0">
                <a:latin typeface="Arial" panose="020B0604020202020204" pitchFamily="34" charset="0"/>
              </a:rPr>
              <a:pPr/>
              <a:t>20</a:t>
            </a:fld>
            <a:endParaRPr lang="cy-GB" altLang="en-US" sz="1200">
              <a:latin typeface="Arial" panose="020B0604020202020204" pitchFamily="34" charset="0"/>
            </a:endParaRPr>
          </a:p>
        </p:txBody>
      </p:sp>
    </p:spTree>
    <p:extLst>
      <p:ext uri="{BB962C8B-B14F-4D97-AF65-F5344CB8AC3E}">
        <p14:creationId xmlns:p14="http://schemas.microsoft.com/office/powerpoint/2010/main" val="27001897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a:xfrm>
            <a:off x="90488" y="744538"/>
            <a:ext cx="6616700" cy="3722687"/>
          </a:xfrm>
          <a:ln/>
        </p:spPr>
      </p:sp>
      <p:sp>
        <p:nvSpPr>
          <p:cNvPr id="3072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endParaRPr>
          </a:p>
        </p:txBody>
      </p:sp>
      <p:sp>
        <p:nvSpPr>
          <p:cNvPr id="3072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ＭＳ Ｐゴシック" panose="020B0600070205080204" pitchFamily="34" charset="-128"/>
              </a:defRPr>
            </a:lvl1pPr>
            <a:lvl2pPr marL="742950" indent="-285750">
              <a:defRPr sz="2400">
                <a:solidFill>
                  <a:schemeClr val="tx1"/>
                </a:solidFill>
                <a:latin typeface="Times" panose="02020603050405020304" pitchFamily="18" charset="0"/>
                <a:ea typeface="ＭＳ Ｐゴシック" panose="020B0600070205080204" pitchFamily="34" charset="-128"/>
              </a:defRPr>
            </a:lvl2pPr>
            <a:lvl3pPr marL="1143000" indent="-228600">
              <a:defRPr sz="2400">
                <a:solidFill>
                  <a:schemeClr val="tx1"/>
                </a:solidFill>
                <a:latin typeface="Times" panose="02020603050405020304" pitchFamily="18" charset="0"/>
                <a:ea typeface="ＭＳ Ｐゴシック" panose="020B0600070205080204" pitchFamily="34" charset="-128"/>
              </a:defRPr>
            </a:lvl3pPr>
            <a:lvl4pPr marL="1600200" indent="-228600">
              <a:defRPr sz="2400">
                <a:solidFill>
                  <a:schemeClr val="tx1"/>
                </a:solidFill>
                <a:latin typeface="Times" panose="02020603050405020304" pitchFamily="18" charset="0"/>
                <a:ea typeface="ＭＳ Ｐゴシック" panose="020B0600070205080204" pitchFamily="34" charset="-128"/>
              </a:defRPr>
            </a:lvl4pPr>
            <a:lvl5pPr marL="2057400" indent="-228600">
              <a:defRPr sz="2400">
                <a:solidFill>
                  <a:schemeClr val="tx1"/>
                </a:solidFill>
                <a:latin typeface="Times"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9pPr>
          </a:lstStyle>
          <a:p>
            <a:fld id="{285C76BF-6E22-4EC2-8564-88A17316D07B}" type="slidenum">
              <a:rPr lang="cy-GB" altLang="en-US" sz="1200" smtClean="0">
                <a:latin typeface="Arial" panose="020B0604020202020204" pitchFamily="34" charset="0"/>
              </a:rPr>
              <a:pPr/>
              <a:t>21</a:t>
            </a:fld>
            <a:endParaRPr lang="cy-GB" altLang="en-US" sz="1200">
              <a:latin typeface="Arial" panose="020B0604020202020204" pitchFamily="34" charset="0"/>
            </a:endParaRPr>
          </a:p>
        </p:txBody>
      </p:sp>
    </p:spTree>
    <p:extLst>
      <p:ext uri="{BB962C8B-B14F-4D97-AF65-F5344CB8AC3E}">
        <p14:creationId xmlns:p14="http://schemas.microsoft.com/office/powerpoint/2010/main" val="286983694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382EE16-FF58-492B-9179-EFBA61ED9D4C}" type="slidenum">
              <a:rPr lang="en-GB" smtClean="0"/>
              <a:t>22</a:t>
            </a:fld>
            <a:endParaRPr lang="en-GB"/>
          </a:p>
        </p:txBody>
      </p:sp>
    </p:spTree>
    <p:extLst>
      <p:ext uri="{BB962C8B-B14F-4D97-AF65-F5344CB8AC3E}">
        <p14:creationId xmlns:p14="http://schemas.microsoft.com/office/powerpoint/2010/main" val="29562415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382EE16-FF58-492B-9179-EFBA61ED9D4C}" type="slidenum">
              <a:rPr lang="en-GB" smtClean="0"/>
              <a:t>24</a:t>
            </a:fld>
            <a:endParaRPr lang="en-GB"/>
          </a:p>
        </p:txBody>
      </p:sp>
    </p:spTree>
    <p:extLst>
      <p:ext uri="{BB962C8B-B14F-4D97-AF65-F5344CB8AC3E}">
        <p14:creationId xmlns:p14="http://schemas.microsoft.com/office/powerpoint/2010/main" val="402027454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B898645-9473-4C2B-8FD2-197F68B40C78}" type="slidenum">
              <a:rPr lang="en-GB" smtClean="0"/>
              <a:t>26</a:t>
            </a:fld>
            <a:endParaRPr lang="en-GB"/>
          </a:p>
        </p:txBody>
      </p:sp>
    </p:spTree>
    <p:extLst>
      <p:ext uri="{BB962C8B-B14F-4D97-AF65-F5344CB8AC3E}">
        <p14:creationId xmlns:p14="http://schemas.microsoft.com/office/powerpoint/2010/main" val="239979899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B898645-9473-4C2B-8FD2-197F68B40C78}" type="slidenum">
              <a:rPr lang="en-GB" smtClean="0"/>
              <a:t>27</a:t>
            </a:fld>
            <a:endParaRPr lang="en-GB"/>
          </a:p>
        </p:txBody>
      </p:sp>
    </p:spTree>
    <p:extLst>
      <p:ext uri="{BB962C8B-B14F-4D97-AF65-F5344CB8AC3E}">
        <p14:creationId xmlns:p14="http://schemas.microsoft.com/office/powerpoint/2010/main" val="171371144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B898645-9473-4C2B-8FD2-197F68B40C78}" type="slidenum">
              <a:rPr lang="en-GB" smtClean="0"/>
              <a:t>28</a:t>
            </a:fld>
            <a:endParaRPr lang="en-GB"/>
          </a:p>
        </p:txBody>
      </p:sp>
    </p:spTree>
    <p:extLst>
      <p:ext uri="{BB962C8B-B14F-4D97-AF65-F5344CB8AC3E}">
        <p14:creationId xmlns:p14="http://schemas.microsoft.com/office/powerpoint/2010/main" val="332784032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p:cNvSpPr>
            <a:spLocks noGrp="1" noRot="1" noChangeAspect="1" noTextEdit="1"/>
          </p:cNvSpPr>
          <p:nvPr>
            <p:ph type="sldImg"/>
          </p:nvPr>
        </p:nvSpPr>
        <p:spPr>
          <a:xfrm>
            <a:off x="90488" y="744538"/>
            <a:ext cx="6616700" cy="3722687"/>
          </a:xfrm>
          <a:ln/>
        </p:spPr>
      </p:sp>
      <p:sp>
        <p:nvSpPr>
          <p:cNvPr id="2867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endParaRPr>
          </a:p>
        </p:txBody>
      </p:sp>
      <p:sp>
        <p:nvSpPr>
          <p:cNvPr id="2867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ＭＳ Ｐゴシック" panose="020B0600070205080204" pitchFamily="34" charset="-128"/>
              </a:defRPr>
            </a:lvl1pPr>
            <a:lvl2pPr marL="742950" indent="-285750">
              <a:defRPr sz="2400">
                <a:solidFill>
                  <a:schemeClr val="tx1"/>
                </a:solidFill>
                <a:latin typeface="Times" panose="02020603050405020304" pitchFamily="18" charset="0"/>
                <a:ea typeface="ＭＳ Ｐゴシック" panose="020B0600070205080204" pitchFamily="34" charset="-128"/>
              </a:defRPr>
            </a:lvl2pPr>
            <a:lvl3pPr marL="1143000" indent="-228600">
              <a:defRPr sz="2400">
                <a:solidFill>
                  <a:schemeClr val="tx1"/>
                </a:solidFill>
                <a:latin typeface="Times" panose="02020603050405020304" pitchFamily="18" charset="0"/>
                <a:ea typeface="ＭＳ Ｐゴシック" panose="020B0600070205080204" pitchFamily="34" charset="-128"/>
              </a:defRPr>
            </a:lvl3pPr>
            <a:lvl4pPr marL="1600200" indent="-228600">
              <a:defRPr sz="2400">
                <a:solidFill>
                  <a:schemeClr val="tx1"/>
                </a:solidFill>
                <a:latin typeface="Times" panose="02020603050405020304" pitchFamily="18" charset="0"/>
                <a:ea typeface="ＭＳ Ｐゴシック" panose="020B0600070205080204" pitchFamily="34" charset="-128"/>
              </a:defRPr>
            </a:lvl4pPr>
            <a:lvl5pPr marL="2057400" indent="-228600">
              <a:defRPr sz="2400">
                <a:solidFill>
                  <a:schemeClr val="tx1"/>
                </a:solidFill>
                <a:latin typeface="Times"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9pPr>
          </a:lstStyle>
          <a:p>
            <a:fld id="{E98B49E9-1912-4CDC-80BC-155FB218F295}" type="slidenum">
              <a:rPr lang="cy-GB" altLang="en-US" sz="1200" smtClean="0">
                <a:latin typeface="Arial" panose="020B0604020202020204" pitchFamily="34" charset="0"/>
              </a:rPr>
              <a:pPr/>
              <a:t>30</a:t>
            </a:fld>
            <a:endParaRPr lang="cy-GB" altLang="en-US" sz="1200">
              <a:latin typeface="Arial" panose="020B0604020202020204" pitchFamily="34" charset="0"/>
            </a:endParaRPr>
          </a:p>
        </p:txBody>
      </p:sp>
    </p:spTree>
    <p:extLst>
      <p:ext uri="{BB962C8B-B14F-4D97-AF65-F5344CB8AC3E}">
        <p14:creationId xmlns:p14="http://schemas.microsoft.com/office/powerpoint/2010/main" val="408652178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p:cNvSpPr>
            <a:spLocks noGrp="1" noRot="1" noChangeAspect="1" noTextEdit="1"/>
          </p:cNvSpPr>
          <p:nvPr>
            <p:ph type="sldImg"/>
          </p:nvPr>
        </p:nvSpPr>
        <p:spPr>
          <a:xfrm>
            <a:off x="90488" y="744538"/>
            <a:ext cx="6616700" cy="3722687"/>
          </a:xfrm>
          <a:ln/>
        </p:spPr>
      </p:sp>
      <p:sp>
        <p:nvSpPr>
          <p:cNvPr id="2867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endParaRPr>
          </a:p>
        </p:txBody>
      </p:sp>
      <p:sp>
        <p:nvSpPr>
          <p:cNvPr id="2867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ＭＳ Ｐゴシック" panose="020B0600070205080204" pitchFamily="34" charset="-128"/>
              </a:defRPr>
            </a:lvl1pPr>
            <a:lvl2pPr marL="742950" indent="-285750">
              <a:defRPr sz="2400">
                <a:solidFill>
                  <a:schemeClr val="tx1"/>
                </a:solidFill>
                <a:latin typeface="Times" panose="02020603050405020304" pitchFamily="18" charset="0"/>
                <a:ea typeface="ＭＳ Ｐゴシック" panose="020B0600070205080204" pitchFamily="34" charset="-128"/>
              </a:defRPr>
            </a:lvl2pPr>
            <a:lvl3pPr marL="1143000" indent="-228600">
              <a:defRPr sz="2400">
                <a:solidFill>
                  <a:schemeClr val="tx1"/>
                </a:solidFill>
                <a:latin typeface="Times" panose="02020603050405020304" pitchFamily="18" charset="0"/>
                <a:ea typeface="ＭＳ Ｐゴシック" panose="020B0600070205080204" pitchFamily="34" charset="-128"/>
              </a:defRPr>
            </a:lvl3pPr>
            <a:lvl4pPr marL="1600200" indent="-228600">
              <a:defRPr sz="2400">
                <a:solidFill>
                  <a:schemeClr val="tx1"/>
                </a:solidFill>
                <a:latin typeface="Times" panose="02020603050405020304" pitchFamily="18" charset="0"/>
                <a:ea typeface="ＭＳ Ｐゴシック" panose="020B0600070205080204" pitchFamily="34" charset="-128"/>
              </a:defRPr>
            </a:lvl4pPr>
            <a:lvl5pPr marL="2057400" indent="-228600">
              <a:defRPr sz="2400">
                <a:solidFill>
                  <a:schemeClr val="tx1"/>
                </a:solidFill>
                <a:latin typeface="Times"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9pPr>
          </a:lstStyle>
          <a:p>
            <a:fld id="{E98B49E9-1912-4CDC-80BC-155FB218F295}" type="slidenum">
              <a:rPr lang="cy-GB" altLang="en-US" sz="1200" smtClean="0">
                <a:latin typeface="Arial" panose="020B0604020202020204" pitchFamily="34" charset="0"/>
              </a:rPr>
              <a:pPr/>
              <a:t>31</a:t>
            </a:fld>
            <a:endParaRPr lang="cy-GB" altLang="en-US" sz="1200">
              <a:latin typeface="Arial" panose="020B0604020202020204" pitchFamily="34" charset="0"/>
            </a:endParaRPr>
          </a:p>
        </p:txBody>
      </p:sp>
    </p:spTree>
    <p:extLst>
      <p:ext uri="{BB962C8B-B14F-4D97-AF65-F5344CB8AC3E}">
        <p14:creationId xmlns:p14="http://schemas.microsoft.com/office/powerpoint/2010/main" val="17190914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Sinister buttocks - https://www.theguardian.com/education/shortcuts/2014/aug/08/rogeting-sinister-buttocks-students-essays-plagiarising-thesaurus</a:t>
            </a:r>
          </a:p>
        </p:txBody>
      </p:sp>
      <p:sp>
        <p:nvSpPr>
          <p:cNvPr id="4" name="Slide Number Placeholder 3"/>
          <p:cNvSpPr>
            <a:spLocks noGrp="1"/>
          </p:cNvSpPr>
          <p:nvPr>
            <p:ph type="sldNum" sz="quarter" idx="5"/>
          </p:nvPr>
        </p:nvSpPr>
        <p:spPr/>
        <p:txBody>
          <a:bodyPr/>
          <a:lstStyle/>
          <a:p>
            <a:fld id="{B9161ACB-DED0-400C-8E7D-BD66018325AA}" type="slidenum">
              <a:rPr lang="en-GB" smtClean="0"/>
              <a:t>33</a:t>
            </a:fld>
            <a:endParaRPr lang="en-GB"/>
          </a:p>
        </p:txBody>
      </p:sp>
    </p:spTree>
    <p:extLst>
      <p:ext uri="{BB962C8B-B14F-4D97-AF65-F5344CB8AC3E}">
        <p14:creationId xmlns:p14="http://schemas.microsoft.com/office/powerpoint/2010/main" val="245670149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382EE16-FF58-492B-9179-EFBA61ED9D4C}" type="slidenum">
              <a:rPr lang="en-GB" smtClean="0"/>
              <a:t>34</a:t>
            </a:fld>
            <a:endParaRPr lang="en-GB"/>
          </a:p>
        </p:txBody>
      </p:sp>
    </p:spTree>
    <p:extLst>
      <p:ext uri="{BB962C8B-B14F-4D97-AF65-F5344CB8AC3E}">
        <p14:creationId xmlns:p14="http://schemas.microsoft.com/office/powerpoint/2010/main" val="217547509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B898645-9473-4C2B-8FD2-197F68B40C78}" type="slidenum">
              <a:rPr lang="en-GB" smtClean="0"/>
              <a:t>40</a:t>
            </a:fld>
            <a:endParaRPr lang="en-GB"/>
          </a:p>
        </p:txBody>
      </p:sp>
    </p:spTree>
    <p:extLst>
      <p:ext uri="{BB962C8B-B14F-4D97-AF65-F5344CB8AC3E}">
        <p14:creationId xmlns:p14="http://schemas.microsoft.com/office/powerpoint/2010/main" val="138586083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B898645-9473-4C2B-8FD2-197F68B40C78}" type="slidenum">
              <a:rPr lang="en-GB" smtClean="0"/>
              <a:t>43</a:t>
            </a:fld>
            <a:endParaRPr lang="en-GB"/>
          </a:p>
        </p:txBody>
      </p:sp>
    </p:spTree>
    <p:extLst>
      <p:ext uri="{BB962C8B-B14F-4D97-AF65-F5344CB8AC3E}">
        <p14:creationId xmlns:p14="http://schemas.microsoft.com/office/powerpoint/2010/main" val="344129627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p:cNvSpPr>
            <a:spLocks noGrp="1" noRot="1" noChangeAspect="1" noTextEdit="1"/>
          </p:cNvSpPr>
          <p:nvPr>
            <p:ph type="sldImg"/>
          </p:nvPr>
        </p:nvSpPr>
        <p:spPr>
          <a:xfrm>
            <a:off x="90488" y="744538"/>
            <a:ext cx="6616700" cy="3722687"/>
          </a:xfrm>
          <a:ln/>
        </p:spPr>
      </p:sp>
      <p:sp>
        <p:nvSpPr>
          <p:cNvPr id="4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endParaRPr>
          </a:p>
        </p:txBody>
      </p:sp>
      <p:sp>
        <p:nvSpPr>
          <p:cNvPr id="4096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ＭＳ Ｐゴシック" panose="020B0600070205080204" pitchFamily="34" charset="-128"/>
              </a:defRPr>
            </a:lvl1pPr>
            <a:lvl2pPr marL="742950" indent="-285750">
              <a:defRPr sz="2400">
                <a:solidFill>
                  <a:schemeClr val="tx1"/>
                </a:solidFill>
                <a:latin typeface="Times" panose="02020603050405020304" pitchFamily="18" charset="0"/>
                <a:ea typeface="ＭＳ Ｐゴシック" panose="020B0600070205080204" pitchFamily="34" charset="-128"/>
              </a:defRPr>
            </a:lvl2pPr>
            <a:lvl3pPr marL="1143000" indent="-228600">
              <a:defRPr sz="2400">
                <a:solidFill>
                  <a:schemeClr val="tx1"/>
                </a:solidFill>
                <a:latin typeface="Times" panose="02020603050405020304" pitchFamily="18" charset="0"/>
                <a:ea typeface="ＭＳ Ｐゴシック" panose="020B0600070205080204" pitchFamily="34" charset="-128"/>
              </a:defRPr>
            </a:lvl3pPr>
            <a:lvl4pPr marL="1600200" indent="-228600">
              <a:defRPr sz="2400">
                <a:solidFill>
                  <a:schemeClr val="tx1"/>
                </a:solidFill>
                <a:latin typeface="Times" panose="02020603050405020304" pitchFamily="18" charset="0"/>
                <a:ea typeface="ＭＳ Ｐゴシック" panose="020B0600070205080204" pitchFamily="34" charset="-128"/>
              </a:defRPr>
            </a:lvl4pPr>
            <a:lvl5pPr marL="2057400" indent="-228600">
              <a:defRPr sz="2400">
                <a:solidFill>
                  <a:schemeClr val="tx1"/>
                </a:solidFill>
                <a:latin typeface="Times"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9pPr>
          </a:lstStyle>
          <a:p>
            <a:fld id="{B801C702-F79B-4001-B6F5-1C0666D5680B}" type="slidenum">
              <a:rPr lang="cy-GB" altLang="en-US" sz="1200" smtClean="0">
                <a:latin typeface="Arial" panose="020B0604020202020204" pitchFamily="34" charset="0"/>
              </a:rPr>
              <a:pPr/>
              <a:t>46</a:t>
            </a:fld>
            <a:endParaRPr lang="cy-GB" altLang="en-US" sz="1200">
              <a:latin typeface="Arial" panose="020B0604020202020204" pitchFamily="34" charset="0"/>
            </a:endParaRPr>
          </a:p>
        </p:txBody>
      </p:sp>
    </p:spTree>
    <p:extLst>
      <p:ext uri="{BB962C8B-B14F-4D97-AF65-F5344CB8AC3E}">
        <p14:creationId xmlns:p14="http://schemas.microsoft.com/office/powerpoint/2010/main" val="230517301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a:xfrm>
            <a:off x="90488" y="744538"/>
            <a:ext cx="6616700" cy="3722687"/>
          </a:xfrm>
          <a:ln/>
        </p:spPr>
      </p:sp>
      <p:sp>
        <p:nvSpPr>
          <p:cNvPr id="4301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endParaRPr>
          </a:p>
        </p:txBody>
      </p:sp>
      <p:sp>
        <p:nvSpPr>
          <p:cNvPr id="4301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ＭＳ Ｐゴシック" panose="020B0600070205080204" pitchFamily="34" charset="-128"/>
              </a:defRPr>
            </a:lvl1pPr>
            <a:lvl2pPr marL="742950" indent="-285750">
              <a:defRPr sz="2400">
                <a:solidFill>
                  <a:schemeClr val="tx1"/>
                </a:solidFill>
                <a:latin typeface="Times" panose="02020603050405020304" pitchFamily="18" charset="0"/>
                <a:ea typeface="ＭＳ Ｐゴシック" panose="020B0600070205080204" pitchFamily="34" charset="-128"/>
              </a:defRPr>
            </a:lvl2pPr>
            <a:lvl3pPr marL="1143000" indent="-228600">
              <a:defRPr sz="2400">
                <a:solidFill>
                  <a:schemeClr val="tx1"/>
                </a:solidFill>
                <a:latin typeface="Times" panose="02020603050405020304" pitchFamily="18" charset="0"/>
                <a:ea typeface="ＭＳ Ｐゴシック" panose="020B0600070205080204" pitchFamily="34" charset="-128"/>
              </a:defRPr>
            </a:lvl3pPr>
            <a:lvl4pPr marL="1600200" indent="-228600">
              <a:defRPr sz="2400">
                <a:solidFill>
                  <a:schemeClr val="tx1"/>
                </a:solidFill>
                <a:latin typeface="Times" panose="02020603050405020304" pitchFamily="18" charset="0"/>
                <a:ea typeface="ＭＳ Ｐゴシック" panose="020B0600070205080204" pitchFamily="34" charset="-128"/>
              </a:defRPr>
            </a:lvl4pPr>
            <a:lvl5pPr marL="2057400" indent="-228600">
              <a:defRPr sz="2400">
                <a:solidFill>
                  <a:schemeClr val="tx1"/>
                </a:solidFill>
                <a:latin typeface="Times"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Times" panose="02020603050405020304" pitchFamily="18" charset="0"/>
                <a:ea typeface="ＭＳ Ｐゴシック" panose="020B0600070205080204" pitchFamily="34" charset="-128"/>
              </a:defRPr>
            </a:lvl9pPr>
          </a:lstStyle>
          <a:p>
            <a:fld id="{EE1285F9-819F-4D7B-8A34-66C6E2C4D6E8}" type="slidenum">
              <a:rPr lang="cy-GB" altLang="en-US" sz="1200" smtClean="0">
                <a:latin typeface="Arial" panose="020B0604020202020204" pitchFamily="34" charset="0"/>
              </a:rPr>
              <a:pPr/>
              <a:t>51</a:t>
            </a:fld>
            <a:endParaRPr lang="cy-GB" altLang="en-US" sz="1200">
              <a:latin typeface="Arial" panose="020B0604020202020204" pitchFamily="34" charset="0"/>
            </a:endParaRPr>
          </a:p>
        </p:txBody>
      </p:sp>
    </p:spTree>
    <p:extLst>
      <p:ext uri="{BB962C8B-B14F-4D97-AF65-F5344CB8AC3E}">
        <p14:creationId xmlns:p14="http://schemas.microsoft.com/office/powerpoint/2010/main" val="105361816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B898645-9473-4C2B-8FD2-197F68B40C78}" type="slidenum">
              <a:rPr lang="en-GB" smtClean="0"/>
              <a:t>52</a:t>
            </a:fld>
            <a:endParaRPr lang="en-GB"/>
          </a:p>
        </p:txBody>
      </p:sp>
    </p:spTree>
    <p:extLst>
      <p:ext uri="{BB962C8B-B14F-4D97-AF65-F5344CB8AC3E}">
        <p14:creationId xmlns:p14="http://schemas.microsoft.com/office/powerpoint/2010/main" val="158655882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28403" y="945913"/>
            <a:ext cx="8637073" cy="2618554"/>
          </a:xfrm>
        </p:spPr>
        <p:txBody>
          <a:bodyPr bIns="0" anchor="b">
            <a:normAutofit/>
          </a:bodyPr>
          <a:lstStyle>
            <a:lvl1pPr algn="l">
              <a:defRPr sz="6600"/>
            </a:lvl1pPr>
          </a:lstStyle>
          <a:p>
            <a:r>
              <a:rPr lang="en-US"/>
              <a:t>Click to edit Master title style</a:t>
            </a:r>
          </a:p>
        </p:txBody>
      </p:sp>
      <p:sp>
        <p:nvSpPr>
          <p:cNvPr id="3" name="Subtitle 2"/>
          <p:cNvSpPr>
            <a:spLocks noGrp="1"/>
          </p:cNvSpPr>
          <p:nvPr>
            <p:ph type="subTitle" idx="1"/>
          </p:nvPr>
        </p:nvSpPr>
        <p:spPr>
          <a:xfrm>
            <a:off x="1128404" y="3564467"/>
            <a:ext cx="8637072" cy="1071095"/>
          </a:xfrm>
        </p:spPr>
        <p:txBody>
          <a:bodyPr tIns="91440" bIns="91440">
            <a:normAutofit/>
          </a:bodyPr>
          <a:lstStyle>
            <a:lvl1pPr marL="0" indent="0" algn="l">
              <a:buNone/>
              <a:defRPr sz="1800" b="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GB" smtClean="0"/>
              <a:t>02/10/2023</a:t>
            </a:fld>
            <a:endParaRPr lang="en-GB"/>
          </a:p>
        </p:txBody>
      </p:sp>
      <p:sp>
        <p:nvSpPr>
          <p:cNvPr id="5" name="Footer Placeholder 4"/>
          <p:cNvSpPr>
            <a:spLocks noGrp="1"/>
          </p:cNvSpPr>
          <p:nvPr>
            <p:ph type="ftr" sz="quarter" idx="11"/>
          </p:nvPr>
        </p:nvSpPr>
        <p:spPr>
          <a:xfrm>
            <a:off x="1127124" y="329307"/>
            <a:ext cx="5943668" cy="309201"/>
          </a:xfrm>
        </p:spPr>
        <p:txBody>
          <a:bodyPr/>
          <a:lstStyle/>
          <a:p>
            <a:endParaRPr lang="en-GB"/>
          </a:p>
        </p:txBody>
      </p:sp>
      <p:sp>
        <p:nvSpPr>
          <p:cNvPr id="6" name="Slide Number Placeholder 5"/>
          <p:cNvSpPr>
            <a:spLocks noGrp="1"/>
          </p:cNvSpPr>
          <p:nvPr>
            <p:ph type="sldNum" sz="quarter" idx="12"/>
          </p:nvPr>
        </p:nvSpPr>
        <p:spPr>
          <a:xfrm>
            <a:off x="9924392" y="134930"/>
            <a:ext cx="811019" cy="503578"/>
          </a:xfrm>
        </p:spPr>
        <p:txBody>
          <a:bodyPr/>
          <a:lstStyle/>
          <a:p>
            <a:fld id="{330EA680-D336-4FF7-8B7A-9848BB0A1C32}" type="slidenum">
              <a:rPr lang="en-GB" smtClean="0"/>
              <a:t>‹#›</a:t>
            </a:fld>
            <a:endParaRPr lang="en-GB"/>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31849228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sz="1200"/>
            </a:lvl1pPr>
          </a:lstStyle>
          <a:p>
            <a:fld id="{846CE7D5-CF57-46EF-B807-FDD0502418D4}" type="datetimeFigureOut">
              <a:rPr lang="en-GB" smtClean="0"/>
              <a:t>02/10/2023</a:t>
            </a:fld>
            <a:endParaRPr lang="en-GB"/>
          </a:p>
        </p:txBody>
      </p:sp>
      <p:sp>
        <p:nvSpPr>
          <p:cNvPr id="5" name="Footer Placeholder 4"/>
          <p:cNvSpPr>
            <a:spLocks noGrp="1"/>
          </p:cNvSpPr>
          <p:nvPr>
            <p:ph type="ftr" sz="quarter" idx="11"/>
          </p:nvPr>
        </p:nvSpPr>
        <p:spPr/>
        <p:txBody>
          <a:bodyPr/>
          <a:lstStyle>
            <a:lvl1pPr>
              <a:defRPr sz="1200"/>
            </a:lvl1p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pic>
        <p:nvPicPr>
          <p:cNvPr id="24" name="Picture 23"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9024241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29167" y="1756129"/>
            <a:ext cx="8619060" cy="2050065"/>
          </a:xfrm>
        </p:spPr>
        <p:txBody>
          <a:bodyPr anchor="b">
            <a:normAutofit/>
          </a:bodyPr>
          <a:lstStyle>
            <a:lvl1pPr algn="l">
              <a:defRPr sz="3600"/>
            </a:lvl1pPr>
          </a:lstStyle>
          <a:p>
            <a:r>
              <a:rPr lang="en-US"/>
              <a:t>Click to edit Master title style</a:t>
            </a:r>
          </a:p>
        </p:txBody>
      </p:sp>
      <p:sp>
        <p:nvSpPr>
          <p:cNvPr id="3" name="Text Placeholder 2"/>
          <p:cNvSpPr>
            <a:spLocks noGrp="1"/>
          </p:cNvSpPr>
          <p:nvPr>
            <p:ph type="body" idx="1" hasCustomPrompt="1"/>
          </p:nvPr>
        </p:nvSpPr>
        <p:spPr>
          <a:xfrm>
            <a:off x="1129166" y="3806195"/>
            <a:ext cx="8619060"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02/10/2023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40000704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131052" y="958037"/>
            <a:ext cx="9605635" cy="1059305"/>
          </a:xfrm>
        </p:spPr>
        <p:txBody>
          <a:bodyPr/>
          <a:lstStyle/>
          <a:p>
            <a:r>
              <a:rPr lang="en-US"/>
              <a:t>Click to edit Master title style</a:t>
            </a:r>
          </a:p>
        </p:txBody>
      </p:sp>
      <p:sp>
        <p:nvSpPr>
          <p:cNvPr id="3" name="Content Placeholder 2"/>
          <p:cNvSpPr>
            <a:spLocks noGrp="1"/>
          </p:cNvSpPr>
          <p:nvPr>
            <p:ph sz="half" idx="1"/>
          </p:nvPr>
        </p:nvSpPr>
        <p:spPr>
          <a:xfrm>
            <a:off x="1129166" y="2165621"/>
            <a:ext cx="4645152" cy="329385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095606" y="2171769"/>
            <a:ext cx="4645152" cy="328709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46CE7D5-CF57-46EF-B807-FDD0502418D4}" type="datetimeFigureOut">
              <a:rPr lang="en-GB" smtClean="0"/>
              <a:t>02/10/2023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17969835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29166" y="953336"/>
            <a:ext cx="9607661" cy="1056319"/>
          </a:xfrm>
        </p:spPr>
        <p:txBody>
          <a:bodyPr/>
          <a:lstStyle/>
          <a:p>
            <a:r>
              <a:rPr lang="en-US"/>
              <a:t>Click to edit Master title style</a:t>
            </a:r>
          </a:p>
        </p:txBody>
      </p:sp>
      <p:sp>
        <p:nvSpPr>
          <p:cNvPr id="3" name="Text Placeholder 2"/>
          <p:cNvSpPr>
            <a:spLocks noGrp="1"/>
          </p:cNvSpPr>
          <p:nvPr>
            <p:ph type="body" idx="1"/>
          </p:nvPr>
        </p:nvSpPr>
        <p:spPr>
          <a:xfrm>
            <a:off x="1129166" y="2169727"/>
            <a:ext cx="4645152" cy="801943"/>
          </a:xfrm>
        </p:spPr>
        <p:txBody>
          <a:bodyPr anchor="b">
            <a:normAutofit/>
          </a:bodyPr>
          <a:lstStyle>
            <a:lvl1pPr marL="0" indent="0">
              <a:lnSpc>
                <a:spcPct val="100000"/>
              </a:lnSpc>
              <a:buNone/>
              <a:defRPr sz="2800" b="0" cap="none"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29166" y="2974448"/>
            <a:ext cx="4645152" cy="24938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094337" y="2173181"/>
            <a:ext cx="4645152" cy="802237"/>
          </a:xfrm>
        </p:spPr>
        <p:txBody>
          <a:bodyPr anchor="b">
            <a:normAutofit/>
          </a:bodyPr>
          <a:lstStyle>
            <a:lvl1pPr marL="0" indent="0">
              <a:lnSpc>
                <a:spcPct val="100000"/>
              </a:lnSpc>
              <a:buNone/>
              <a:defRPr sz="2800" b="0" cap="none"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094337" y="2971669"/>
            <a:ext cx="4645152" cy="24871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6CE7D5-CF57-46EF-B807-FDD0502418D4}" type="datetimeFigureOut">
              <a:rPr lang="en-GB" smtClean="0"/>
              <a:t>02/10/2023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pic>
        <p:nvPicPr>
          <p:cNvPr id="18" name="Picture 17"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9510482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GB" smtClean="0"/>
              <a:t>02/10/2023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pic>
        <p:nvPicPr>
          <p:cNvPr id="14" name="Picture 13"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5767151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02/10/2023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253740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24291" y="952578"/>
            <a:ext cx="3275013" cy="2322176"/>
          </a:xfrm>
        </p:spPr>
        <p:txBody>
          <a:bodyPr anchor="b">
            <a:normAutofit/>
          </a:bodyPr>
          <a:lstStyle>
            <a:lvl1pPr algn="l">
              <a:defRPr sz="2400"/>
            </a:lvl1pPr>
          </a:lstStyle>
          <a:p>
            <a:r>
              <a:rPr lang="en-US"/>
              <a:t>Click to edit Master title style</a:t>
            </a:r>
          </a:p>
        </p:txBody>
      </p:sp>
      <p:sp>
        <p:nvSpPr>
          <p:cNvPr id="3" name="Content Placeholder 2"/>
          <p:cNvSpPr>
            <a:spLocks noGrp="1"/>
          </p:cNvSpPr>
          <p:nvPr>
            <p:ph idx="1"/>
          </p:nvPr>
        </p:nvSpPr>
        <p:spPr>
          <a:xfrm>
            <a:off x="4723334" y="952578"/>
            <a:ext cx="6012470" cy="4505221"/>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124291" y="3274754"/>
            <a:ext cx="3275013" cy="2178918"/>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02/10/2023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36053707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a:xfrm>
              <a:off x="7477387" y="482170"/>
              <a:ext cx="4074533" cy="5149101"/>
            </a:xfrm>
            <a:prstGeom prst="rect">
              <a:avLst/>
            </a:prstGeom>
            <a:gradFill>
              <a:gsLst>
                <a:gs pos="0">
                  <a:schemeClr val="tx1">
                    <a:lumMod val="85000"/>
                    <a:lumOff val="15000"/>
                  </a:schemeClr>
                </a:gs>
                <a:gs pos="100000">
                  <a:schemeClr val="tx1">
                    <a:lumMod val="95000"/>
                    <a:lumOff val="5000"/>
                  </a:schemeClr>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14300" prst="artDeco"/>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129124" y="1129513"/>
            <a:ext cx="5854872" cy="1924208"/>
          </a:xfrm>
        </p:spPr>
        <p:txBody>
          <a:bodyPr anchor="b">
            <a:normAutofit/>
          </a:bodyPr>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128247" y="3053721"/>
            <a:ext cx="5846486" cy="2096013"/>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125300" y="5469856"/>
            <a:ext cx="5849605" cy="320123"/>
          </a:xfrm>
        </p:spPr>
        <p:txBody>
          <a:bodyPr/>
          <a:lstStyle>
            <a:lvl1pPr algn="l">
              <a:defRPr/>
            </a:lvl1pPr>
          </a:lstStyle>
          <a:p>
            <a:fld id="{846CE7D5-CF57-46EF-B807-FDD0502418D4}" type="datetimeFigureOut">
              <a:rPr lang="en-GB" smtClean="0"/>
              <a:t>02/10/2023</a:t>
            </a:fld>
            <a:endParaRPr lang="en-GB"/>
          </a:p>
        </p:txBody>
      </p:sp>
      <p:sp>
        <p:nvSpPr>
          <p:cNvPr id="6" name="Footer Placeholder 5"/>
          <p:cNvSpPr>
            <a:spLocks noGrp="1"/>
          </p:cNvSpPr>
          <p:nvPr>
            <p:ph type="ftr" sz="quarter" idx="11"/>
          </p:nvPr>
        </p:nvSpPr>
        <p:spPr>
          <a:xfrm>
            <a:off x="1125300" y="318640"/>
            <a:ext cx="4877818" cy="320931"/>
          </a:xfrm>
        </p:spPr>
        <p:txBody>
          <a:bodyPr/>
          <a:lstStyle/>
          <a:p>
            <a:endParaRPr lang="en-GB"/>
          </a:p>
        </p:txBody>
      </p:sp>
      <p:sp>
        <p:nvSpPr>
          <p:cNvPr id="7" name="Slide Number Placeholder 6"/>
          <p:cNvSpPr>
            <a:spLocks noGrp="1"/>
          </p:cNvSpPr>
          <p:nvPr>
            <p:ph type="sldNum" sz="quarter" idx="12"/>
          </p:nvPr>
        </p:nvSpPr>
        <p:spPr>
          <a:xfrm>
            <a:off x="6176794" y="137408"/>
            <a:ext cx="811019" cy="503578"/>
          </a:xfrm>
        </p:spPr>
        <p:txBody>
          <a:bodyPr/>
          <a:lstStyle/>
          <a:p>
            <a:fld id="{330EA680-D336-4FF7-8B7A-9848BB0A1C32}" type="slidenum">
              <a:rPr lang="en-GB" smtClean="0"/>
              <a:t>‹#›</a:t>
            </a:fld>
            <a:endParaRPr lang="en-GB"/>
          </a:p>
        </p:txBody>
      </p:sp>
      <p:pic>
        <p:nvPicPr>
          <p:cNvPr id="22" name="Picture 21"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6" t="474" r="48549" b="36564"/>
          <a:stretch/>
        </p:blipFill>
        <p:spPr>
          <a:xfrm>
            <a:off x="1125460" y="643464"/>
            <a:ext cx="5879592" cy="155448"/>
          </a:xfrm>
          <a:prstGeom prst="rect">
            <a:avLst/>
          </a:prstGeom>
          <a:noFill/>
          <a:ln>
            <a:noFill/>
          </a:ln>
        </p:spPr>
      </p:pic>
    </p:spTree>
    <p:extLst>
      <p:ext uri="{BB962C8B-B14F-4D97-AF65-F5344CB8AC3E}">
        <p14:creationId xmlns:p14="http://schemas.microsoft.com/office/powerpoint/2010/main" val="26085327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02/10/2023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pic>
        <p:nvPicPr>
          <p:cNvPr id="15" name="Picture 14"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5949081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24709" y="798973"/>
            <a:ext cx="1615742" cy="4659889"/>
          </a:xfrm>
        </p:spPr>
        <p:txBody>
          <a:bodyPr vert="eaVert"/>
          <a:lstStyle>
            <a:lvl1pPr algn="l">
              <a:defRPr/>
            </a:lvl1pPr>
          </a:lstStyle>
          <a:p>
            <a:r>
              <a:rPr lang="en-US"/>
              <a:t>Click to edit Master title style</a:t>
            </a:r>
          </a:p>
        </p:txBody>
      </p:sp>
      <p:sp>
        <p:nvSpPr>
          <p:cNvPr id="3" name="Vertical Text Placeholder 2"/>
          <p:cNvSpPr>
            <a:spLocks noGrp="1"/>
          </p:cNvSpPr>
          <p:nvPr>
            <p:ph type="body" orient="vert" idx="1"/>
          </p:nvPr>
        </p:nvSpPr>
        <p:spPr>
          <a:xfrm>
            <a:off x="1130270"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02/10/2023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pic>
        <p:nvPicPr>
          <p:cNvPr id="17" name="Picture 16"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59215" b="36435"/>
          <a:stretch/>
        </p:blipFill>
        <p:spPr>
          <a:xfrm rot="5400000">
            <a:off x="8642279" y="3046916"/>
            <a:ext cx="4663440" cy="155448"/>
          </a:xfrm>
          <a:prstGeom prst="rect">
            <a:avLst/>
          </a:prstGeom>
          <a:noFill/>
          <a:ln>
            <a:noFill/>
          </a:ln>
        </p:spPr>
      </p:pic>
    </p:spTree>
    <p:extLst>
      <p:ext uri="{BB962C8B-B14F-4D97-AF65-F5344CB8AC3E}">
        <p14:creationId xmlns:p14="http://schemas.microsoft.com/office/powerpoint/2010/main" val="22067885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12" name="Picture 11"/>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a:xfrm>
            <a:off x="0" y="6119336"/>
            <a:ext cx="12192000" cy="742950"/>
          </a:xfrm>
          <a:prstGeom prst="rect">
            <a:avLst/>
          </a:prstGeom>
        </p:spPr>
      </p:pic>
      <p:sp>
        <p:nvSpPr>
          <p:cNvPr id="13" name="Rectangle 12"/>
          <p:cNvSpPr/>
          <p:nvPr/>
        </p:nvSpPr>
        <p:spPr>
          <a:xfrm>
            <a:off x="0" y="468769"/>
            <a:ext cx="12192000" cy="5647024"/>
          </a:xfrm>
          <a:prstGeom prst="rect">
            <a:avLst/>
          </a:prstGeom>
          <a:gradFill flip="none" rotWithShape="1">
            <a:gsLst>
              <a:gs pos="0">
                <a:schemeClr val="bg2">
                  <a:alpha val="0"/>
                  <a:lumMod val="100000"/>
                </a:schemeClr>
              </a:gs>
              <a:gs pos="100000">
                <a:schemeClr val="bg2">
                  <a:lumMod val="95000"/>
                  <a:lumOff val="5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4" name="Straight Connector 13"/>
          <p:cNvCxnSpPr/>
          <p:nvPr/>
        </p:nvCxnSpPr>
        <p:spPr>
          <a:xfrm>
            <a:off x="0" y="6121269"/>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2" name="Title Placeholder 1"/>
          <p:cNvSpPr>
            <a:spLocks noGrp="1"/>
          </p:cNvSpPr>
          <p:nvPr>
            <p:ph type="title"/>
          </p:nvPr>
        </p:nvSpPr>
        <p:spPr>
          <a:xfrm>
            <a:off x="1130270" y="953324"/>
            <a:ext cx="9603275" cy="1049235"/>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p:cNvSpPr>
            <a:spLocks noGrp="1"/>
          </p:cNvSpPr>
          <p:nvPr>
            <p:ph type="body" idx="1"/>
          </p:nvPr>
        </p:nvSpPr>
        <p:spPr>
          <a:xfrm>
            <a:off x="1130270" y="2171769"/>
            <a:ext cx="9603275" cy="329457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7232830" y="330370"/>
            <a:ext cx="2515396"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846CE7D5-CF57-46EF-B807-FDD0502418D4}" type="datetimeFigureOut">
              <a:rPr lang="en-GB" smtClean="0"/>
              <a:t>02/10/2023</a:t>
            </a:fld>
            <a:endParaRPr lang="en-GB"/>
          </a:p>
        </p:txBody>
      </p:sp>
      <p:sp>
        <p:nvSpPr>
          <p:cNvPr id="5" name="Footer Placeholder 4"/>
          <p:cNvSpPr>
            <a:spLocks noGrp="1"/>
          </p:cNvSpPr>
          <p:nvPr>
            <p:ph type="ftr" sz="quarter" idx="3"/>
          </p:nvPr>
        </p:nvSpPr>
        <p:spPr>
          <a:xfrm>
            <a:off x="1130270"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9918076" y="137408"/>
            <a:ext cx="811019" cy="503578"/>
          </a:xfrm>
          <a:prstGeom prst="rect">
            <a:avLst/>
          </a:prstGeom>
        </p:spPr>
        <p:txBody>
          <a:bodyPr vert="horz" lIns="91440" tIns="45720" rIns="91440" bIns="45720" rtlCol="0" anchor="t"/>
          <a:lstStyle>
            <a:lvl1pPr algn="r">
              <a:defRPr sz="2800">
                <a:solidFill>
                  <a:schemeClr val="accent1"/>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86299480"/>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3200" b="0" i="0" kern="1200" cap="none">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notesSlide" Target="../notesSlides/notesSlide2.xml"/><Relationship Id="rId1" Type="http://schemas.openxmlformats.org/officeDocument/2006/relationships/slideLayout" Target="../slideLayouts/slideLayout6.xml"/><Relationship Id="rId5" Type="http://schemas.openxmlformats.org/officeDocument/2006/relationships/image" Target="../media/image6.gif"/><Relationship Id="rId4" Type="http://schemas.openxmlformats.org/officeDocument/2006/relationships/image" Target="../media/image5.gif"/></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4.xml"/><Relationship Id="rId4" Type="http://schemas.openxmlformats.org/officeDocument/2006/relationships/image" Target="../media/image12.png"/></Relationships>
</file>

<file path=ppt/slides/_rels/slide2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3" Type="http://schemas.openxmlformats.org/officeDocument/2006/relationships/image" Target="../media/image15.wmf"/><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3" Type="http://schemas.openxmlformats.org/officeDocument/2006/relationships/image" Target="../media/image16.wmf"/><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2" Type="http://schemas.openxmlformats.org/officeDocument/2006/relationships/image" Target="../media/image18.gif"/><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5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5.xml"/><Relationship Id="rId1" Type="http://schemas.openxmlformats.org/officeDocument/2006/relationships/slideLayout" Target="../slideLayouts/slideLayout4.xml"/><Relationship Id="rId4" Type="http://schemas.openxmlformats.org/officeDocument/2006/relationships/image" Target="../media/image20.png"/></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257192" y="1806362"/>
            <a:ext cx="8637072" cy="3756480"/>
          </a:xfrm>
        </p:spPr>
        <p:txBody>
          <a:bodyPr>
            <a:normAutofit lnSpcReduction="10000"/>
          </a:bodyPr>
          <a:lstStyle/>
          <a:p>
            <a:pPr algn="ctr"/>
            <a:r>
              <a:rPr lang="cy-GB" sz="4000" b="1" dirty="0"/>
              <a:t>Meddwl yn Feirniadol ac Ysgrifennu Academaidd</a:t>
            </a:r>
          </a:p>
          <a:p>
            <a:pPr algn="ctr"/>
            <a:endParaRPr lang="cy-GB" sz="4000" b="1" dirty="0"/>
          </a:p>
          <a:p>
            <a:pPr algn="ctr"/>
            <a:r>
              <a:rPr lang="en-GB" sz="4000" b="1" dirty="0"/>
              <a:t>Critical Thinking &amp; Academic Writing</a:t>
            </a: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42159C-8247-7976-A8DB-8736E1B59DF1}"/>
              </a:ext>
            </a:extLst>
          </p:cNvPr>
          <p:cNvSpPr>
            <a:spLocks noGrp="1"/>
          </p:cNvSpPr>
          <p:nvPr>
            <p:ph type="title"/>
          </p:nvPr>
        </p:nvSpPr>
        <p:spPr/>
        <p:txBody>
          <a:bodyPr/>
          <a:lstStyle/>
          <a:p>
            <a:r>
              <a:rPr lang="cy-GB"/>
              <a:t>Amcanion </a:t>
            </a:r>
            <a:r>
              <a:rPr lang="en-GB"/>
              <a:t>                      Objectives</a:t>
            </a:r>
          </a:p>
        </p:txBody>
      </p:sp>
      <p:sp>
        <p:nvSpPr>
          <p:cNvPr id="7" name="Content Placeholder 6">
            <a:extLst>
              <a:ext uri="{FF2B5EF4-FFF2-40B4-BE49-F238E27FC236}">
                <a16:creationId xmlns:a16="http://schemas.microsoft.com/office/drawing/2014/main" id="{E947D873-B272-64D6-A17B-7C69E9B16A23}"/>
              </a:ext>
            </a:extLst>
          </p:cNvPr>
          <p:cNvSpPr>
            <a:spLocks noGrp="1"/>
          </p:cNvSpPr>
          <p:nvPr>
            <p:ph sz="half" idx="1"/>
          </p:nvPr>
        </p:nvSpPr>
        <p:spPr/>
        <p:txBody>
          <a:bodyPr/>
          <a:lstStyle/>
          <a:p>
            <a:r>
              <a:rPr lang="cy-GB"/>
              <a:t>Erbyn diwedd  y sesiwn hon byddwch yn gallu:</a:t>
            </a:r>
          </a:p>
          <a:p>
            <a:pPr lvl="1"/>
            <a:r>
              <a:rPr lang="cy-GB"/>
              <a:t>Disgrifio prif elfennau ysgrifennu yn feirniadol ac yn ddadansoddol </a:t>
            </a:r>
          </a:p>
          <a:p>
            <a:pPr lvl="1"/>
            <a:r>
              <a:rPr lang="cy-GB"/>
              <a:t>Disgrifio prif ddulliau strwythuro traethawd.</a:t>
            </a:r>
          </a:p>
          <a:p>
            <a:endParaRPr lang="en-GB"/>
          </a:p>
        </p:txBody>
      </p:sp>
      <p:sp>
        <p:nvSpPr>
          <p:cNvPr id="4" name="Content Placeholder 3">
            <a:extLst>
              <a:ext uri="{FF2B5EF4-FFF2-40B4-BE49-F238E27FC236}">
                <a16:creationId xmlns:a16="http://schemas.microsoft.com/office/drawing/2014/main" id="{1CD29DB8-FE2C-D694-15D5-E6765C31A3D9}"/>
              </a:ext>
            </a:extLst>
          </p:cNvPr>
          <p:cNvSpPr>
            <a:spLocks noGrp="1"/>
          </p:cNvSpPr>
          <p:nvPr>
            <p:ph sz="half" idx="2"/>
          </p:nvPr>
        </p:nvSpPr>
        <p:spPr/>
        <p:txBody>
          <a:bodyPr/>
          <a:lstStyle/>
          <a:p>
            <a:r>
              <a:rPr lang="en-GB"/>
              <a:t>By the end of this session you will be able to:</a:t>
            </a:r>
          </a:p>
          <a:p>
            <a:pPr lvl="1"/>
            <a:r>
              <a:rPr lang="en-GB"/>
              <a:t>Describe the key elements of critical and analytical writing </a:t>
            </a:r>
          </a:p>
          <a:p>
            <a:pPr lvl="1"/>
            <a:r>
              <a:rPr lang="en-GB"/>
              <a:t>Describe the key methods of structuring an essay.</a:t>
            </a:r>
          </a:p>
        </p:txBody>
      </p:sp>
    </p:spTree>
    <p:extLst>
      <p:ext uri="{BB962C8B-B14F-4D97-AF65-F5344CB8AC3E}">
        <p14:creationId xmlns:p14="http://schemas.microsoft.com/office/powerpoint/2010/main" val="5975937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a:t>Beth welwch chi</a:t>
            </a:r>
            <a:r>
              <a:rPr lang="en-GB"/>
              <a:t>?</a:t>
            </a:r>
            <a:br>
              <a:rPr lang="en-GB"/>
            </a:br>
            <a:r>
              <a:rPr lang="en-GB"/>
              <a:t>What do you see?</a:t>
            </a:r>
          </a:p>
        </p:txBody>
      </p:sp>
      <p:pic>
        <p:nvPicPr>
          <p:cNvPr id="5"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507291" y="2081140"/>
            <a:ext cx="4964246" cy="36633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71198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0ADD03-764F-0146-C183-A13F432372A2}"/>
              </a:ext>
            </a:extLst>
          </p:cNvPr>
          <p:cNvSpPr>
            <a:spLocks noGrp="1"/>
          </p:cNvSpPr>
          <p:nvPr>
            <p:ph type="title"/>
          </p:nvPr>
        </p:nvSpPr>
        <p:spPr>
          <a:xfrm>
            <a:off x="1129167" y="1756129"/>
            <a:ext cx="10359736" cy="2050065"/>
          </a:xfrm>
        </p:spPr>
        <p:txBody>
          <a:bodyPr/>
          <a:lstStyle/>
          <a:p>
            <a:r>
              <a:rPr lang="cy-GB" dirty="0"/>
              <a:t>Meddwl yn Feirniadol ac yn Ddadansoddol</a:t>
            </a:r>
            <a:br>
              <a:rPr lang="en-GB" dirty="0"/>
            </a:br>
            <a:r>
              <a:rPr lang="en-GB" dirty="0"/>
              <a:t>Critical and Analytical Thinking</a:t>
            </a:r>
          </a:p>
        </p:txBody>
      </p:sp>
    </p:spTree>
    <p:extLst>
      <p:ext uri="{BB962C8B-B14F-4D97-AF65-F5344CB8AC3E}">
        <p14:creationId xmlns:p14="http://schemas.microsoft.com/office/powerpoint/2010/main" val="34543858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cy-GB"/>
              <a:t>Beth yw meddwl yn feirniadol</a:t>
            </a:r>
            <a:r>
              <a:rPr lang="en-GB"/>
              <a:t>?</a:t>
            </a:r>
            <a:br>
              <a:rPr lang="en-GB"/>
            </a:br>
            <a:r>
              <a:rPr lang="en-GB"/>
              <a:t>What is critical thinking?</a:t>
            </a:r>
          </a:p>
        </p:txBody>
      </p:sp>
      <p:sp>
        <p:nvSpPr>
          <p:cNvPr id="2" name="Text Placeholder 1">
            <a:extLst>
              <a:ext uri="{FF2B5EF4-FFF2-40B4-BE49-F238E27FC236}">
                <a16:creationId xmlns:a16="http://schemas.microsoft.com/office/drawing/2014/main" id="{A075730E-0133-A801-9D3D-39644374D55C}"/>
              </a:ext>
            </a:extLst>
          </p:cNvPr>
          <p:cNvSpPr>
            <a:spLocks noGrp="1"/>
          </p:cNvSpPr>
          <p:nvPr>
            <p:ph type="body" idx="1"/>
          </p:nvPr>
        </p:nvSpPr>
        <p:spPr>
          <a:xfrm>
            <a:off x="1129166" y="2169727"/>
            <a:ext cx="10056698" cy="801943"/>
          </a:xfrm>
        </p:spPr>
        <p:txBody>
          <a:bodyPr>
            <a:normAutofit fontScale="55000" lnSpcReduction="20000"/>
          </a:bodyPr>
          <a:lstStyle/>
          <a:p>
            <a:pPr marL="0" indent="0">
              <a:buNone/>
            </a:pPr>
            <a:r>
              <a:rPr lang="en-GB" sz="2800"/>
              <a:t>“</a:t>
            </a:r>
            <a:r>
              <a:rPr lang="en-GB" sz="2800">
                <a:latin typeface="Arial" panose="020B0604020202020204" pitchFamily="34" charset="0"/>
                <a:cs typeface="Arial" panose="020B0604020202020204" pitchFamily="34" charset="0"/>
              </a:rPr>
              <a:t>Critical thinking calls for a persistent effort to examine any belief or supposed form of knowledge in the light of evidence that supports it and the further conclusions to which it tends.” </a:t>
            </a:r>
          </a:p>
          <a:p>
            <a:pPr marL="0" indent="0" algn="r">
              <a:buNone/>
            </a:pPr>
            <a:r>
              <a:rPr lang="en-GB" sz="2800">
                <a:latin typeface="Arial" panose="020B0604020202020204" pitchFamily="34" charset="0"/>
                <a:cs typeface="Arial" panose="020B0604020202020204" pitchFamily="34" charset="0"/>
              </a:rPr>
              <a:t>Glaser, 1941</a:t>
            </a:r>
          </a:p>
        </p:txBody>
      </p:sp>
      <p:sp>
        <p:nvSpPr>
          <p:cNvPr id="5" name="Content Placeholder 4"/>
          <p:cNvSpPr>
            <a:spLocks noGrp="1"/>
          </p:cNvSpPr>
          <p:nvPr>
            <p:ph sz="half" idx="2"/>
          </p:nvPr>
        </p:nvSpPr>
        <p:spPr/>
        <p:txBody>
          <a:bodyPr>
            <a:normAutofit fontScale="77500" lnSpcReduction="20000"/>
          </a:bodyPr>
          <a:lstStyle/>
          <a:p>
            <a:r>
              <a:rPr lang="cy-GB"/>
              <a:t>Mae’r safbwynt hwn yn rhoi pwyslais ar:</a:t>
            </a:r>
          </a:p>
          <a:p>
            <a:pPr lvl="1"/>
            <a:r>
              <a:rPr lang="cy-GB"/>
              <a:t>Ddyfalbarhad – meddwl am rywbeth yn ofalus a mwy nag unwaith</a:t>
            </a:r>
          </a:p>
          <a:p>
            <a:pPr lvl="1"/>
            <a:r>
              <a:rPr lang="cy-GB"/>
              <a:t>Tystiolaeth – Gwerthuso’r dystiolaeth o blaid y gred neu’r safbwynt</a:t>
            </a:r>
          </a:p>
          <a:p>
            <a:pPr lvl="1"/>
            <a:r>
              <a:rPr lang="cy-GB"/>
              <a:t>Goblygiadau – ystyried ble mae’r gred neu’r  safbwynt yn arwain; pa gasgliadau fyddai’n dilyn; ydy’r rhain yn addas ac yn rhesymegol; os na, oes angen ail-ystyried y safbwynt? </a:t>
            </a:r>
            <a:r>
              <a:rPr lang="en-GB"/>
              <a:t>(Cottrell, 2008) </a:t>
            </a:r>
          </a:p>
          <a:p>
            <a:endParaRPr lang="en-GB"/>
          </a:p>
        </p:txBody>
      </p:sp>
      <p:sp>
        <p:nvSpPr>
          <p:cNvPr id="6" name="Content Placeholder 5"/>
          <p:cNvSpPr>
            <a:spLocks noGrp="1"/>
          </p:cNvSpPr>
          <p:nvPr>
            <p:ph sz="quarter" idx="4"/>
          </p:nvPr>
        </p:nvSpPr>
        <p:spPr/>
        <p:txBody>
          <a:bodyPr>
            <a:normAutofit fontScale="77500" lnSpcReduction="20000"/>
          </a:bodyPr>
          <a:lstStyle/>
          <a:p>
            <a:r>
              <a:rPr lang="en-GB"/>
              <a:t>This view places emphasis on:</a:t>
            </a:r>
          </a:p>
          <a:p>
            <a:pPr lvl="1"/>
            <a:r>
              <a:rPr lang="en-GB"/>
              <a:t>Persistence – Considering an issue carefully and more than once </a:t>
            </a:r>
          </a:p>
          <a:p>
            <a:pPr lvl="1"/>
            <a:r>
              <a:rPr lang="en-GB"/>
              <a:t>Evidence – Evaluating the evidence put forward in support of the belief or viewpoint</a:t>
            </a:r>
          </a:p>
          <a:p>
            <a:pPr lvl="1"/>
            <a:r>
              <a:rPr lang="en-GB"/>
              <a:t>Implications – considering where the belief or viewpoint leads – what conclusions would follow; are these suitable and rational; and if not, should the view be reconsidered? (Cottrell, 2008)</a:t>
            </a:r>
          </a:p>
          <a:p>
            <a:endParaRPr lang="en-GB"/>
          </a:p>
        </p:txBody>
      </p:sp>
    </p:spTree>
    <p:extLst>
      <p:ext uri="{BB962C8B-B14F-4D97-AF65-F5344CB8AC3E}">
        <p14:creationId xmlns:p14="http://schemas.microsoft.com/office/powerpoint/2010/main" val="10271925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a:t>Meddwl yn Ddadansoddol</a:t>
            </a:r>
            <a:br>
              <a:rPr lang="en-GB"/>
            </a:br>
            <a:r>
              <a:rPr lang="en-GB"/>
              <a:t>Analytical Thinking </a:t>
            </a:r>
          </a:p>
        </p:txBody>
      </p:sp>
      <p:sp>
        <p:nvSpPr>
          <p:cNvPr id="3" name="Content Placeholder 2"/>
          <p:cNvSpPr>
            <a:spLocks noGrp="1"/>
          </p:cNvSpPr>
          <p:nvPr>
            <p:ph sz="half" idx="1"/>
          </p:nvPr>
        </p:nvSpPr>
        <p:spPr>
          <a:xfrm>
            <a:off x="6704343" y="2216157"/>
            <a:ext cx="4645152" cy="3293852"/>
          </a:xfrm>
        </p:spPr>
        <p:txBody>
          <a:bodyPr>
            <a:normAutofit fontScale="70000" lnSpcReduction="20000"/>
          </a:bodyPr>
          <a:lstStyle/>
          <a:p>
            <a:r>
              <a:rPr lang="en-GB"/>
              <a:t>This involves additional processes…</a:t>
            </a:r>
          </a:p>
          <a:p>
            <a:pPr lvl="1"/>
            <a:r>
              <a:rPr lang="en-GB"/>
              <a:t>Standing back from the information given</a:t>
            </a:r>
          </a:p>
          <a:p>
            <a:pPr lvl="1"/>
            <a:r>
              <a:rPr lang="en-GB"/>
              <a:t>Examining it from many different angles</a:t>
            </a:r>
          </a:p>
          <a:p>
            <a:pPr lvl="1"/>
            <a:r>
              <a:rPr lang="en-GB"/>
              <a:t>Checking closely for accuracy</a:t>
            </a:r>
          </a:p>
          <a:p>
            <a:pPr lvl="1"/>
            <a:r>
              <a:rPr lang="en-GB"/>
              <a:t>Checking logic of argument</a:t>
            </a:r>
          </a:p>
          <a:p>
            <a:pPr lvl="1"/>
            <a:r>
              <a:rPr lang="en-GB"/>
              <a:t>Looking for flaws in reasoning/evidence/conclusion</a:t>
            </a:r>
          </a:p>
          <a:p>
            <a:pPr lvl="1"/>
            <a:r>
              <a:rPr lang="en-GB"/>
              <a:t>Seeing and explaining why people have arrived at different conclusions</a:t>
            </a:r>
          </a:p>
          <a:p>
            <a:pPr lvl="1"/>
            <a:r>
              <a:rPr lang="en-GB"/>
              <a:t>Hidden assumptions and attempts to lure the reader into agreement</a:t>
            </a:r>
          </a:p>
          <a:p>
            <a:pPr lvl="1" algn="r"/>
            <a:r>
              <a:rPr lang="en-GB"/>
              <a:t>Cottrell, 2008</a:t>
            </a:r>
          </a:p>
        </p:txBody>
      </p:sp>
      <p:sp>
        <p:nvSpPr>
          <p:cNvPr id="4" name="Content Placeholder 3"/>
          <p:cNvSpPr>
            <a:spLocks noGrp="1"/>
          </p:cNvSpPr>
          <p:nvPr>
            <p:ph sz="half" idx="2"/>
          </p:nvPr>
        </p:nvSpPr>
        <p:spPr>
          <a:xfrm>
            <a:off x="1026457" y="2216157"/>
            <a:ext cx="4645152" cy="3287094"/>
          </a:xfrm>
        </p:spPr>
        <p:txBody>
          <a:bodyPr>
            <a:normAutofit fontScale="70000" lnSpcReduction="20000"/>
          </a:bodyPr>
          <a:lstStyle/>
          <a:p>
            <a:r>
              <a:rPr lang="cy-GB"/>
              <a:t>Mae hyn yn cynnwys prosesau ychwanegol… </a:t>
            </a:r>
          </a:p>
          <a:p>
            <a:pPr lvl="1"/>
            <a:r>
              <a:rPr lang="cy-GB"/>
              <a:t>Sefyll nôl wrth y wybodaeth a roddwyd</a:t>
            </a:r>
          </a:p>
          <a:p>
            <a:pPr lvl="1"/>
            <a:r>
              <a:rPr lang="cy-GB"/>
              <a:t>Archwilio’r wybodaeth o wahanol onglau</a:t>
            </a:r>
          </a:p>
          <a:p>
            <a:pPr lvl="1"/>
            <a:r>
              <a:rPr lang="cy-GB"/>
              <a:t>Gwirio’n ofalus am gywirdeb</a:t>
            </a:r>
          </a:p>
          <a:p>
            <a:pPr lvl="1"/>
            <a:r>
              <a:rPr lang="cy-GB"/>
              <a:t>Gwirio rhesymeg y ddadl</a:t>
            </a:r>
          </a:p>
          <a:p>
            <a:pPr lvl="1"/>
            <a:r>
              <a:rPr lang="cy-GB"/>
              <a:t>Chwilio am ddiffygion yn y rhesymu/tystiolaeth/casgliad</a:t>
            </a:r>
          </a:p>
          <a:p>
            <a:pPr lvl="1"/>
            <a:r>
              <a:rPr lang="cy-GB"/>
              <a:t>Deall ac esbonio pam mae pobl wedi cyrraedd casgliadau gwahanol</a:t>
            </a:r>
          </a:p>
          <a:p>
            <a:pPr lvl="1"/>
            <a:r>
              <a:rPr lang="cy-GB"/>
              <a:t>Tybiaethau cudd ac ymgais i berswadio’r darllenydd i gytuno </a:t>
            </a:r>
          </a:p>
          <a:p>
            <a:pPr lvl="1"/>
            <a:endParaRPr lang="en-GB"/>
          </a:p>
          <a:p>
            <a:pPr lvl="1" algn="r"/>
            <a:r>
              <a:rPr lang="en-GB"/>
              <a:t>Cottrell, 2008 </a:t>
            </a:r>
          </a:p>
        </p:txBody>
      </p:sp>
    </p:spTree>
    <p:extLst>
      <p:ext uri="{BB962C8B-B14F-4D97-AF65-F5344CB8AC3E}">
        <p14:creationId xmlns:p14="http://schemas.microsoft.com/office/powerpoint/2010/main" val="5257289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a:t>Y Broses</a:t>
            </a:r>
            <a:br>
              <a:rPr lang="en-GB"/>
            </a:br>
            <a:r>
              <a:rPr lang="en-GB"/>
              <a:t>The process</a:t>
            </a:r>
          </a:p>
        </p:txBody>
      </p:sp>
      <p:pic>
        <p:nvPicPr>
          <p:cNvPr id="1026" name="Picture 2" descr="C:\Users\TERRY\AppData\Local\Microsoft\Windows\INetCache\IE\IQSXOLVE\Owl_Reading_Book[1].gi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665044" y="2087694"/>
            <a:ext cx="1859086" cy="1939916"/>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C:\Users\TERRY\AppData\Local\Microsoft\Windows\INetCache\IE\IQSXOLVE\thinkingcapwhoa_color[1].gi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492315" y="4027610"/>
            <a:ext cx="1683271" cy="194953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Users\TERRY\AppData\Local\Microsoft\Windows\INetCache\IE\C75X736V\computer_clipart_keyboard[1].gif"/>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2117592">
            <a:off x="8496540" y="1761114"/>
            <a:ext cx="1857375" cy="1905000"/>
          </a:xfrm>
          <a:prstGeom prst="rect">
            <a:avLst/>
          </a:prstGeom>
          <a:noFill/>
          <a:extLst>
            <a:ext uri="{909E8E84-426E-40DD-AFC4-6F175D3DCCD1}">
              <a14:hiddenFill xmlns:a14="http://schemas.microsoft.com/office/drawing/2010/main">
                <a:solidFill>
                  <a:srgbClr val="FFFFFF"/>
                </a:solidFill>
              </a14:hiddenFill>
            </a:ext>
          </a:extLst>
        </p:spPr>
      </p:pic>
      <p:cxnSp>
        <p:nvCxnSpPr>
          <p:cNvPr id="4" name="Connector: Curved 3">
            <a:extLst>
              <a:ext uri="{FF2B5EF4-FFF2-40B4-BE49-F238E27FC236}">
                <a16:creationId xmlns:a16="http://schemas.microsoft.com/office/drawing/2014/main" id="{8F982C31-8FC9-1062-2561-6CC4FB36CDAC}"/>
              </a:ext>
            </a:extLst>
          </p:cNvPr>
          <p:cNvCxnSpPr>
            <a:cxnSpLocks/>
            <a:stCxn id="1026" idx="2"/>
          </p:cNvCxnSpPr>
          <p:nvPr/>
        </p:nvCxnSpPr>
        <p:spPr>
          <a:xfrm rot="16200000" flipH="1">
            <a:off x="3359926" y="3262271"/>
            <a:ext cx="1272358" cy="2803036"/>
          </a:xfrm>
          <a:prstGeom prst="curvedConnector2">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0" name="Connector: Curved 9">
            <a:extLst>
              <a:ext uri="{FF2B5EF4-FFF2-40B4-BE49-F238E27FC236}">
                <a16:creationId xmlns:a16="http://schemas.microsoft.com/office/drawing/2014/main" id="{5FF29BB6-8855-5FA9-6FA8-8498524CD4A9}"/>
              </a:ext>
            </a:extLst>
          </p:cNvPr>
          <p:cNvCxnSpPr>
            <a:cxnSpLocks/>
          </p:cNvCxnSpPr>
          <p:nvPr/>
        </p:nvCxnSpPr>
        <p:spPr>
          <a:xfrm flipV="1">
            <a:off x="7270278" y="3701988"/>
            <a:ext cx="1607392" cy="1300389"/>
          </a:xfrm>
          <a:prstGeom prst="curvedConnector3">
            <a:avLst>
              <a:gd name="adj1" fmla="val 50000"/>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8" name="Connector: Curved 17">
            <a:extLst>
              <a:ext uri="{FF2B5EF4-FFF2-40B4-BE49-F238E27FC236}">
                <a16:creationId xmlns:a16="http://schemas.microsoft.com/office/drawing/2014/main" id="{01F2E6B1-9FB7-E932-4BC6-E9A851213422}"/>
              </a:ext>
            </a:extLst>
          </p:cNvPr>
          <p:cNvCxnSpPr>
            <a:cxnSpLocks/>
          </p:cNvCxnSpPr>
          <p:nvPr/>
        </p:nvCxnSpPr>
        <p:spPr>
          <a:xfrm rot="10800000" flipV="1">
            <a:off x="3657180" y="1837677"/>
            <a:ext cx="5010692" cy="612561"/>
          </a:xfrm>
          <a:prstGeom prst="curvedConnector3">
            <a:avLst>
              <a:gd name="adj1" fmla="val 50000"/>
            </a:avLst>
          </a:prstGeom>
          <a:ln>
            <a:tailEnd type="triangle"/>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3310325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cy-GB" dirty="0"/>
              <a:t>Gofyn cwestiynau beirniadol</a:t>
            </a:r>
            <a:br>
              <a:rPr lang="en-GB" dirty="0"/>
            </a:br>
            <a:r>
              <a:rPr lang="en-GB" dirty="0"/>
              <a:t>Asking Critical Questions </a:t>
            </a:r>
          </a:p>
        </p:txBody>
      </p:sp>
      <p:sp>
        <p:nvSpPr>
          <p:cNvPr id="5" name="Content Placeholder 4"/>
          <p:cNvSpPr>
            <a:spLocks noGrp="1"/>
          </p:cNvSpPr>
          <p:nvPr>
            <p:ph sz="half" idx="1"/>
          </p:nvPr>
        </p:nvSpPr>
        <p:spPr/>
        <p:txBody>
          <a:bodyPr>
            <a:normAutofit fontScale="77500" lnSpcReduction="20000"/>
          </a:bodyPr>
          <a:lstStyle/>
          <a:p>
            <a:r>
              <a:rPr lang="cy-GB"/>
              <a:t>Pam?</a:t>
            </a:r>
          </a:p>
          <a:p>
            <a:r>
              <a:rPr lang="cy-GB"/>
              <a:t>Pa mor bell?</a:t>
            </a:r>
          </a:p>
          <a:p>
            <a:r>
              <a:rPr lang="cy-GB"/>
              <a:t>Pa mor aml?</a:t>
            </a:r>
          </a:p>
          <a:p>
            <a:r>
              <a:rPr lang="cy-GB"/>
              <a:t>Sut y gwyddom ei fod yn wir?</a:t>
            </a:r>
          </a:p>
          <a:p>
            <a:r>
              <a:rPr lang="cy-GB"/>
              <a:t>Pa mor ddibynadwy yw’r ffynhonnell?</a:t>
            </a:r>
          </a:p>
          <a:p>
            <a:r>
              <a:rPr lang="cy-GB"/>
              <a:t>Beth sydd yn mynd ymlaen o dan yr wyneb?</a:t>
            </a:r>
          </a:p>
          <a:p>
            <a:r>
              <a:rPr lang="cy-GB"/>
              <a:t>Beth nad ydym yn ei wybod am hyn?</a:t>
            </a:r>
          </a:p>
        </p:txBody>
      </p:sp>
      <p:sp>
        <p:nvSpPr>
          <p:cNvPr id="6" name="Content Placeholder 5"/>
          <p:cNvSpPr>
            <a:spLocks noGrp="1"/>
          </p:cNvSpPr>
          <p:nvPr>
            <p:ph sz="half" idx="2"/>
          </p:nvPr>
        </p:nvSpPr>
        <p:spPr/>
        <p:txBody>
          <a:bodyPr>
            <a:normAutofit fontScale="77500" lnSpcReduction="20000"/>
          </a:bodyPr>
          <a:lstStyle/>
          <a:p>
            <a:r>
              <a:rPr lang="en-GB"/>
              <a:t>Why?</a:t>
            </a:r>
          </a:p>
          <a:p>
            <a:r>
              <a:rPr lang="en-GB"/>
              <a:t>How far?</a:t>
            </a:r>
          </a:p>
          <a:p>
            <a:r>
              <a:rPr lang="en-GB"/>
              <a:t>How often?</a:t>
            </a:r>
          </a:p>
          <a:p>
            <a:r>
              <a:rPr lang="en-GB"/>
              <a:t>How do we know this is true?</a:t>
            </a:r>
          </a:p>
          <a:p>
            <a:r>
              <a:rPr lang="en-GB"/>
              <a:t>How reliable is the source?</a:t>
            </a:r>
          </a:p>
          <a:p>
            <a:r>
              <a:rPr lang="en-GB"/>
              <a:t>What could be going on under the surface?</a:t>
            </a:r>
          </a:p>
          <a:p>
            <a:r>
              <a:rPr lang="en-GB"/>
              <a:t>What do we not know about this?</a:t>
            </a:r>
          </a:p>
          <a:p>
            <a:pPr algn="r"/>
            <a:r>
              <a:rPr lang="en-GB"/>
              <a:t>( Cottrell 2008 p. 276)</a:t>
            </a:r>
          </a:p>
        </p:txBody>
      </p:sp>
    </p:spTree>
    <p:extLst>
      <p:ext uri="{BB962C8B-B14F-4D97-AF65-F5344CB8AC3E}">
        <p14:creationId xmlns:p14="http://schemas.microsoft.com/office/powerpoint/2010/main" val="17580405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dirty="0"/>
              <a:t>Tystiolaeth</a:t>
            </a:r>
            <a:br>
              <a:rPr lang="en-GB" dirty="0"/>
            </a:br>
            <a:r>
              <a:rPr lang="en-GB" dirty="0"/>
              <a:t>Evidence</a:t>
            </a:r>
          </a:p>
        </p:txBody>
      </p:sp>
      <p:sp>
        <p:nvSpPr>
          <p:cNvPr id="3" name="Content Placeholder 2"/>
          <p:cNvSpPr>
            <a:spLocks noGrp="1"/>
          </p:cNvSpPr>
          <p:nvPr>
            <p:ph sz="half" idx="1"/>
          </p:nvPr>
        </p:nvSpPr>
        <p:spPr/>
        <p:txBody>
          <a:bodyPr>
            <a:normAutofit fontScale="77500" lnSpcReduction="20000"/>
          </a:bodyPr>
          <a:lstStyle/>
          <a:p>
            <a:r>
              <a:rPr lang="cy-GB"/>
              <a:t>Dyddiad y dystiolaeth</a:t>
            </a:r>
          </a:p>
          <a:p>
            <a:r>
              <a:rPr lang="cy-GB"/>
              <a:t>Ffynhonnell y dystiolaeth - cyfnodolyn, llyfr gan awdur allweddol neu bapur newydd?</a:t>
            </a:r>
          </a:p>
          <a:p>
            <a:r>
              <a:rPr lang="cy-GB"/>
              <a:t>Tuedd</a:t>
            </a:r>
          </a:p>
          <a:p>
            <a:r>
              <a:rPr lang="cy-GB"/>
              <a:t>Hud ystadegau</a:t>
            </a:r>
          </a:p>
          <a:p>
            <a:r>
              <a:rPr lang="cy-GB"/>
              <a:t>Maint y sampl</a:t>
            </a:r>
          </a:p>
          <a:p>
            <a:r>
              <a:rPr lang="cy-GB"/>
              <a:t>Iaith emosiynol</a:t>
            </a:r>
          </a:p>
        </p:txBody>
      </p:sp>
      <p:sp>
        <p:nvSpPr>
          <p:cNvPr id="4" name="Content Placeholder 3"/>
          <p:cNvSpPr>
            <a:spLocks noGrp="1"/>
          </p:cNvSpPr>
          <p:nvPr>
            <p:ph sz="half" idx="2"/>
          </p:nvPr>
        </p:nvSpPr>
        <p:spPr/>
        <p:txBody>
          <a:bodyPr>
            <a:normAutofit fontScale="77500" lnSpcReduction="20000"/>
          </a:bodyPr>
          <a:lstStyle/>
          <a:p>
            <a:r>
              <a:rPr lang="en-GB"/>
              <a:t>Date of evidence</a:t>
            </a:r>
          </a:p>
          <a:p>
            <a:r>
              <a:rPr lang="en-GB"/>
              <a:t>Source of evidence- journal, book by key author or newspaper?</a:t>
            </a:r>
          </a:p>
          <a:p>
            <a:r>
              <a:rPr lang="en-GB"/>
              <a:t>Bias</a:t>
            </a:r>
          </a:p>
          <a:p>
            <a:r>
              <a:rPr lang="en-GB"/>
              <a:t>The magic of statistics</a:t>
            </a:r>
          </a:p>
          <a:p>
            <a:r>
              <a:rPr lang="en-GB"/>
              <a:t>Sample size</a:t>
            </a:r>
          </a:p>
          <a:p>
            <a:r>
              <a:rPr lang="en-GB"/>
              <a:t>Emotional language</a:t>
            </a:r>
          </a:p>
          <a:p>
            <a:endParaRPr lang="en-GB"/>
          </a:p>
          <a:p>
            <a:pPr algn="r"/>
            <a:r>
              <a:rPr lang="en-GB"/>
              <a:t>(Cottrell 2008)</a:t>
            </a:r>
          </a:p>
        </p:txBody>
      </p:sp>
    </p:spTree>
    <p:extLst>
      <p:ext uri="{BB962C8B-B14F-4D97-AF65-F5344CB8AC3E}">
        <p14:creationId xmlns:p14="http://schemas.microsoft.com/office/powerpoint/2010/main" val="8608842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altLang="cy-GB"/>
              <a:t>Ysgrifennu Academaidd</a:t>
            </a:r>
            <a:br>
              <a:rPr lang="cy-GB" altLang="cy-GB"/>
            </a:br>
            <a:r>
              <a:rPr lang="en-GB" altLang="cy-GB"/>
              <a:t>Academic Writing</a:t>
            </a:r>
          </a:p>
        </p:txBody>
      </p:sp>
    </p:spTree>
    <p:extLst>
      <p:ext uri="{BB962C8B-B14F-4D97-AF65-F5344CB8AC3E}">
        <p14:creationId xmlns:p14="http://schemas.microsoft.com/office/powerpoint/2010/main" val="23695448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4000"/>
                <a:satMod val="80000"/>
                <a:lumMod val="106000"/>
              </a:schemeClr>
            </a:gs>
            <a:gs pos="100000">
              <a:schemeClr val="bg1">
                <a:shade val="80000"/>
                <a:lumMod val="108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17" name="Rectangle 10">
            <a:extLst>
              <a:ext uri="{FF2B5EF4-FFF2-40B4-BE49-F238E27FC236}">
                <a16:creationId xmlns:a16="http://schemas.microsoft.com/office/drawing/2014/main" id="{F63C748C-967B-4A7B-A90F-3EDD0F485A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3"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2">
            <a:extLst>
              <a:ext uri="{FF2B5EF4-FFF2-40B4-BE49-F238E27FC236}">
                <a16:creationId xmlns:a16="http://schemas.microsoft.com/office/drawing/2014/main" id="{96FE7134-47B1-4BFF-93CB-669E112574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68768"/>
            <a:ext cx="12192000" cy="6389231"/>
          </a:xfrm>
          <a:prstGeom prst="rect">
            <a:avLst/>
          </a:prstGeom>
          <a:gradFill flip="none" rotWithShape="1">
            <a:gsLst>
              <a:gs pos="0">
                <a:schemeClr val="bg2">
                  <a:alpha val="0"/>
                  <a:lumMod val="100000"/>
                </a:schemeClr>
              </a:gs>
              <a:gs pos="100000">
                <a:schemeClr val="bg2">
                  <a:lumMod val="95000"/>
                  <a:lumOff val="5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sp>
        <p:nvSpPr>
          <p:cNvPr id="19" name="Rectangle 14">
            <a:extLst>
              <a:ext uri="{FF2B5EF4-FFF2-40B4-BE49-F238E27FC236}">
                <a16:creationId xmlns:a16="http://schemas.microsoft.com/office/drawing/2014/main" id="{C0143637-4934-44E4-B909-BAF1E7B279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4062127"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49683" y="1240076"/>
            <a:ext cx="2777397" cy="4584527"/>
          </a:xfrm>
        </p:spPr>
        <p:txBody>
          <a:bodyPr>
            <a:normAutofit/>
          </a:bodyPr>
          <a:lstStyle/>
          <a:p>
            <a:r>
              <a:rPr lang="cy-GB" sz="3000">
                <a:solidFill>
                  <a:srgbClr val="FFFFFF"/>
                </a:solidFill>
              </a:rPr>
              <a:t>Darganfod eich llais academaidd</a:t>
            </a:r>
            <a:br>
              <a:rPr lang="cy-GB" sz="3000">
                <a:solidFill>
                  <a:srgbClr val="FFFFFF"/>
                </a:solidFill>
              </a:rPr>
            </a:br>
            <a:br>
              <a:rPr lang="cy-GB" sz="3000">
                <a:solidFill>
                  <a:srgbClr val="FFFFFF"/>
                </a:solidFill>
              </a:rPr>
            </a:br>
            <a:r>
              <a:rPr lang="en-US" sz="3000">
                <a:solidFill>
                  <a:srgbClr val="FFFFFF"/>
                </a:solidFill>
              </a:rPr>
              <a:t>Finding your academic voice</a:t>
            </a:r>
          </a:p>
        </p:txBody>
      </p:sp>
      <p:sp>
        <p:nvSpPr>
          <p:cNvPr id="6" name="Content Placeholder 5">
            <a:extLst>
              <a:ext uri="{FF2B5EF4-FFF2-40B4-BE49-F238E27FC236}">
                <a16:creationId xmlns:a16="http://schemas.microsoft.com/office/drawing/2014/main" id="{FF2AF4DC-2EE9-FB91-B02F-C5207C6F7B78}"/>
              </a:ext>
            </a:extLst>
          </p:cNvPr>
          <p:cNvSpPr>
            <a:spLocks noGrp="1"/>
          </p:cNvSpPr>
          <p:nvPr>
            <p:ph idx="1"/>
          </p:nvPr>
        </p:nvSpPr>
        <p:spPr>
          <a:xfrm>
            <a:off x="4705594" y="1240077"/>
            <a:ext cx="6034827" cy="4916465"/>
          </a:xfrm>
        </p:spPr>
        <p:txBody>
          <a:bodyPr anchor="t">
            <a:normAutofit/>
          </a:bodyPr>
          <a:lstStyle/>
          <a:p>
            <a:pPr>
              <a:lnSpc>
                <a:spcPct val="110000"/>
              </a:lnSpc>
            </a:pPr>
            <a:r>
              <a:rPr lang="en-US" sz="1300"/>
              <a:t>“When you engage in critical writing you are developing your own academic voice within your subject. Wellington et al. (2005 p.84) offer some suggestions for distinguishing between the academic and the non-academic voice. They suggest that the academic voice will involve:</a:t>
            </a:r>
          </a:p>
          <a:p>
            <a:pPr lvl="1">
              <a:lnSpc>
                <a:spcPct val="110000"/>
              </a:lnSpc>
            </a:pPr>
            <a:r>
              <a:rPr lang="en-US" sz="1300"/>
              <a:t>“healthy </a:t>
            </a:r>
            <a:r>
              <a:rPr lang="en-US" sz="1300" err="1"/>
              <a:t>scepticism</a:t>
            </a:r>
            <a:r>
              <a:rPr lang="en-US" sz="1300"/>
              <a:t> … but not cynicism;</a:t>
            </a:r>
          </a:p>
          <a:p>
            <a:pPr lvl="1">
              <a:lnSpc>
                <a:spcPct val="110000"/>
              </a:lnSpc>
            </a:pPr>
            <a:r>
              <a:rPr lang="en-US" sz="1300"/>
              <a:t>confidence … but not ‘cockiness’ or arrogance;</a:t>
            </a:r>
          </a:p>
          <a:p>
            <a:pPr lvl="1">
              <a:lnSpc>
                <a:spcPct val="110000"/>
              </a:lnSpc>
            </a:pPr>
            <a:r>
              <a:rPr lang="en-US" sz="1300"/>
              <a:t>judgement which is critical … but not dismissive;</a:t>
            </a:r>
          </a:p>
          <a:p>
            <a:pPr lvl="1">
              <a:lnSpc>
                <a:spcPct val="110000"/>
              </a:lnSpc>
            </a:pPr>
            <a:r>
              <a:rPr lang="en-US" sz="1300"/>
              <a:t>opinions … without being opinionated;</a:t>
            </a:r>
          </a:p>
          <a:p>
            <a:pPr lvl="1">
              <a:lnSpc>
                <a:spcPct val="110000"/>
              </a:lnSpc>
            </a:pPr>
            <a:r>
              <a:rPr lang="en-US" sz="1300"/>
              <a:t>careful evaluation of published work … not serial shooting at random targets;</a:t>
            </a:r>
          </a:p>
          <a:p>
            <a:pPr lvl="1">
              <a:lnSpc>
                <a:spcPct val="110000"/>
              </a:lnSpc>
            </a:pPr>
            <a:r>
              <a:rPr lang="en-US" sz="1300"/>
              <a:t>being ‘fair’: assessing fairly the strengths and weaknesses of other people’s ideas and writing … without prejudice; and</a:t>
            </a:r>
          </a:p>
          <a:p>
            <a:pPr lvl="1">
              <a:lnSpc>
                <a:spcPct val="110000"/>
              </a:lnSpc>
            </a:pPr>
            <a:r>
              <a:rPr lang="en-US" sz="1300"/>
              <a:t>making judgements on the basis of considerable thought and all the available evidence … as opposed to assertions without reason.”</a:t>
            </a:r>
          </a:p>
          <a:p>
            <a:pPr lvl="1">
              <a:lnSpc>
                <a:spcPct val="110000"/>
              </a:lnSpc>
            </a:pPr>
            <a:r>
              <a:rPr lang="en-US" sz="1300"/>
              <a:t>Try to get into the habit of writing critically, by making sure that you read critically, and that you include critique in your writing.”</a:t>
            </a:r>
            <a:endParaRPr lang="en-US" sz="1300">
              <a:hlinkClick r:id="" action="ppaction://noaction"/>
            </a:endParaRPr>
          </a:p>
        </p:txBody>
      </p:sp>
    </p:spTree>
    <p:extLst>
      <p:ext uri="{BB962C8B-B14F-4D97-AF65-F5344CB8AC3E}">
        <p14:creationId xmlns:p14="http://schemas.microsoft.com/office/powerpoint/2010/main" val="17531861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4000"/>
                <a:satMod val="80000"/>
                <a:lumMod val="106000"/>
              </a:schemeClr>
            </a:gs>
            <a:gs pos="100000">
              <a:schemeClr val="bg1">
                <a:shade val="80000"/>
                <a:lumMod val="108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F63C748C-967B-4A7B-A90F-3EDD0F485A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3"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96FE7134-47B1-4BFF-93CB-669E112574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68768"/>
            <a:ext cx="12192000" cy="6389231"/>
          </a:xfrm>
          <a:prstGeom prst="rect">
            <a:avLst/>
          </a:prstGeom>
          <a:gradFill flip="none" rotWithShape="1">
            <a:gsLst>
              <a:gs pos="0">
                <a:schemeClr val="bg2">
                  <a:alpha val="0"/>
                  <a:lumMod val="100000"/>
                </a:schemeClr>
              </a:gs>
              <a:gs pos="100000">
                <a:schemeClr val="bg2">
                  <a:lumMod val="95000"/>
                  <a:lumOff val="5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a:extLst>
              <a:ext uri="{FF2B5EF4-FFF2-40B4-BE49-F238E27FC236}">
                <a16:creationId xmlns:a16="http://schemas.microsoft.com/office/drawing/2014/main" id="{C0143637-4934-44E4-B909-BAF1E7B279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4062127"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49683" y="1240076"/>
            <a:ext cx="2777397" cy="4584527"/>
          </a:xfrm>
        </p:spPr>
        <p:txBody>
          <a:bodyPr>
            <a:normAutofit/>
          </a:bodyPr>
          <a:lstStyle/>
          <a:p>
            <a:r>
              <a:rPr lang="cy-GB" sz="3000">
                <a:solidFill>
                  <a:srgbClr val="FFFFFF"/>
                </a:solidFill>
              </a:rPr>
              <a:t>Darganfod eich llais academaidd</a:t>
            </a:r>
            <a:br>
              <a:rPr lang="cy-GB" sz="3000">
                <a:solidFill>
                  <a:srgbClr val="FFFFFF"/>
                </a:solidFill>
              </a:rPr>
            </a:br>
            <a:br>
              <a:rPr lang="cy-GB" sz="3000">
                <a:solidFill>
                  <a:srgbClr val="FFFFFF"/>
                </a:solidFill>
              </a:rPr>
            </a:br>
            <a:r>
              <a:rPr lang="en-GB" sz="3000">
                <a:solidFill>
                  <a:srgbClr val="FFFFFF"/>
                </a:solidFill>
              </a:rPr>
              <a:t>Finding your academic voice</a:t>
            </a:r>
            <a:br>
              <a:rPr lang="en-GB" sz="3000">
                <a:solidFill>
                  <a:srgbClr val="FFFFFF"/>
                </a:solidFill>
              </a:rPr>
            </a:br>
            <a:br>
              <a:rPr lang="en-US" sz="3000">
                <a:solidFill>
                  <a:srgbClr val="FFFFFF"/>
                </a:solidFill>
              </a:rPr>
            </a:br>
            <a:endParaRPr lang="en-US" sz="3000">
              <a:solidFill>
                <a:srgbClr val="FF0000"/>
              </a:solidFill>
            </a:endParaRPr>
          </a:p>
        </p:txBody>
      </p:sp>
      <p:sp>
        <p:nvSpPr>
          <p:cNvPr id="6" name="Content Placeholder 5">
            <a:extLst>
              <a:ext uri="{FF2B5EF4-FFF2-40B4-BE49-F238E27FC236}">
                <a16:creationId xmlns:a16="http://schemas.microsoft.com/office/drawing/2014/main" id="{FF2AF4DC-2EE9-FB91-B02F-C5207C6F7B78}"/>
              </a:ext>
            </a:extLst>
          </p:cNvPr>
          <p:cNvSpPr>
            <a:spLocks noGrp="1"/>
          </p:cNvSpPr>
          <p:nvPr>
            <p:ph idx="1"/>
          </p:nvPr>
        </p:nvSpPr>
        <p:spPr>
          <a:xfrm>
            <a:off x="4705594" y="1240077"/>
            <a:ext cx="6034827" cy="4916465"/>
          </a:xfrm>
        </p:spPr>
        <p:txBody>
          <a:bodyPr anchor="t">
            <a:normAutofit/>
          </a:bodyPr>
          <a:lstStyle/>
          <a:p>
            <a:pPr marL="342900" lvl="0" indent="-342900">
              <a:lnSpc>
                <a:spcPct val="110000"/>
              </a:lnSpc>
              <a:buFont typeface="Arial" panose="020B0604020202020204" pitchFamily="34" charset="0"/>
              <a:buChar char="•"/>
              <a:tabLst>
                <a:tab pos="457200" algn="l"/>
              </a:tabLst>
            </a:pPr>
            <a:r>
              <a:rPr lang="cy-GB" sz="1300">
                <a:effectLst/>
                <a:ea typeface="DengXian" panose="02010600030101010101" pitchFamily="2" charset="-122"/>
                <a:cs typeface="Times New Roman" panose="02020603050405020304" pitchFamily="18" charset="0"/>
              </a:rPr>
              <a:t>P</a:t>
            </a:r>
            <a:r>
              <a:rPr lang="cy-GB" sz="1300">
                <a:effectLst/>
                <a:ea typeface="Times New Roman" panose="02020603050405020304" pitchFamily="18" charset="0"/>
                <a:cs typeface="Times New Roman" panose="02020603050405020304" pitchFamily="18" charset="0"/>
              </a:rPr>
              <a:t>ryd byddwch yn ysgrifennu’n feirniadol rydych yn datblygu eich llais academaidd eich hun o fewn eich pwnc. </a:t>
            </a:r>
            <a:r>
              <a:rPr lang="cy-GB" sz="1300">
                <a:effectLst/>
                <a:ea typeface="DengXian" panose="02010600030101010101" pitchFamily="2" charset="-122"/>
                <a:cs typeface="Times New Roman" panose="02020603050405020304" pitchFamily="18" charset="0"/>
              </a:rPr>
              <a:t> M</a:t>
            </a:r>
            <a:r>
              <a:rPr lang="cy-GB" sz="1300">
                <a:effectLst/>
                <a:ea typeface="Times New Roman" panose="02020603050405020304" pitchFamily="18" charset="0"/>
                <a:cs typeface="Times New Roman" panose="02020603050405020304" pitchFamily="18" charset="0"/>
              </a:rPr>
              <a:t>ae </a:t>
            </a:r>
            <a:r>
              <a:rPr lang="cy-GB" sz="1300">
                <a:effectLst/>
                <a:ea typeface="DengXian" panose="02010600030101010101" pitchFamily="2" charset="-122"/>
                <a:cs typeface="Times New Roman" panose="02020603050405020304" pitchFamily="18" charset="0"/>
              </a:rPr>
              <a:t>Wellington</a:t>
            </a:r>
            <a:r>
              <a:rPr lang="cy-GB" sz="1300">
                <a:effectLst/>
                <a:ea typeface="Times New Roman" panose="02020603050405020304" pitchFamily="18" charset="0"/>
                <a:cs typeface="Times New Roman" panose="02020603050405020304" pitchFamily="18" charset="0"/>
              </a:rPr>
              <a:t> </a:t>
            </a:r>
            <a:r>
              <a:rPr lang="cy-GB" sz="1300" err="1">
                <a:effectLst/>
                <a:ea typeface="Times New Roman" panose="02020603050405020304" pitchFamily="18" charset="0"/>
                <a:cs typeface="Times New Roman" panose="02020603050405020304" pitchFamily="18" charset="0"/>
              </a:rPr>
              <a:t>et</a:t>
            </a:r>
            <a:r>
              <a:rPr lang="cy-GB" sz="1300">
                <a:effectLst/>
                <a:ea typeface="Times New Roman" panose="02020603050405020304" pitchFamily="18" charset="0"/>
                <a:cs typeface="Times New Roman" panose="02020603050405020304" pitchFamily="18" charset="0"/>
              </a:rPr>
              <a:t> </a:t>
            </a:r>
            <a:r>
              <a:rPr lang="cy-GB" sz="1300" err="1">
                <a:effectLst/>
                <a:ea typeface="Times New Roman" panose="02020603050405020304" pitchFamily="18" charset="0"/>
                <a:cs typeface="Times New Roman" panose="02020603050405020304" pitchFamily="18" charset="0"/>
              </a:rPr>
              <a:t>al</a:t>
            </a:r>
            <a:r>
              <a:rPr lang="cy-GB" sz="1300">
                <a:effectLst/>
                <a:ea typeface="Times New Roman" panose="02020603050405020304" pitchFamily="18" charset="0"/>
                <a:cs typeface="Times New Roman" panose="02020603050405020304" pitchFamily="18" charset="0"/>
              </a:rPr>
              <a:t>. </a:t>
            </a:r>
            <a:r>
              <a:rPr lang="cy-GB" sz="1300">
                <a:effectLst/>
                <a:ea typeface="DengXian" panose="02010600030101010101" pitchFamily="2" charset="-122"/>
                <a:cs typeface="Times New Roman" panose="02020603050405020304" pitchFamily="18" charset="0"/>
              </a:rPr>
              <a:t>(2005 </a:t>
            </a:r>
            <a:r>
              <a:rPr lang="cy-GB" sz="1300">
                <a:effectLst/>
                <a:ea typeface="Times New Roman" panose="02020603050405020304" pitchFamily="18" charset="0"/>
                <a:cs typeface="Times New Roman" panose="02020603050405020304" pitchFamily="18" charset="0"/>
              </a:rPr>
              <a:t>t</a:t>
            </a:r>
            <a:r>
              <a:rPr lang="cy-GB" sz="1300">
                <a:effectLst/>
                <a:ea typeface="DengXian" panose="02010600030101010101" pitchFamily="2" charset="-122"/>
                <a:cs typeface="Times New Roman" panose="02020603050405020304" pitchFamily="18" charset="0"/>
              </a:rPr>
              <a:t>.84)</a:t>
            </a:r>
            <a:r>
              <a:rPr lang="cy-GB" sz="1300">
                <a:effectLst/>
                <a:ea typeface="Times New Roman" panose="02020603050405020304" pitchFamily="18" charset="0"/>
                <a:cs typeface="Times New Roman" panose="02020603050405020304" pitchFamily="18" charset="0"/>
              </a:rPr>
              <a:t> yn cynnig nifer o awgrymiadau ar gyfer gwahaniaethu rhwng y llais academaidd a’r llais anacademaidd. </a:t>
            </a:r>
            <a:r>
              <a:rPr lang="cy-GB" sz="1300">
                <a:effectLst/>
                <a:ea typeface="DengXian" panose="02010600030101010101" pitchFamily="2" charset="-122"/>
                <a:cs typeface="Times New Roman" panose="02020603050405020304" pitchFamily="18" charset="0"/>
              </a:rPr>
              <a:t> M</a:t>
            </a:r>
            <a:r>
              <a:rPr lang="cy-GB" sz="1300">
                <a:effectLst/>
                <a:ea typeface="Times New Roman" panose="02020603050405020304" pitchFamily="18" charset="0"/>
                <a:cs typeface="Times New Roman" panose="02020603050405020304" pitchFamily="18" charset="0"/>
              </a:rPr>
              <a:t>aent yn awgrymu y byddai’r llais academaidd yn cwmpasu: </a:t>
            </a:r>
          </a:p>
          <a:p>
            <a:pPr marL="742950" lvl="1" indent="-285750">
              <a:lnSpc>
                <a:spcPct val="110000"/>
              </a:lnSpc>
              <a:buFont typeface="Arial" panose="020B0604020202020204" pitchFamily="34" charset="0"/>
              <a:buChar char="•"/>
              <a:tabLst>
                <a:tab pos="914400" algn="l"/>
              </a:tabLst>
            </a:pPr>
            <a:r>
              <a:rPr lang="cy-GB" sz="1300">
                <a:effectLst/>
                <a:ea typeface="DengXian" panose="02010600030101010101" pitchFamily="2" charset="-122"/>
                <a:cs typeface="Arial" panose="020B0604020202020204" pitchFamily="34" charset="0"/>
              </a:rPr>
              <a:t>“</a:t>
            </a:r>
            <a:r>
              <a:rPr lang="cy-GB" sz="1300">
                <a:effectLst/>
                <a:ea typeface="Times New Roman" panose="02020603050405020304" pitchFamily="18" charset="0"/>
                <a:cs typeface="Times New Roman" panose="02020603050405020304" pitchFamily="18" charset="0"/>
              </a:rPr>
              <a:t>sgeptigaeth iach ... ond nid sinigiaeth; </a:t>
            </a:r>
          </a:p>
          <a:p>
            <a:pPr marL="742950" lvl="1" indent="-285750">
              <a:lnSpc>
                <a:spcPct val="110000"/>
              </a:lnSpc>
              <a:buFont typeface="Arial" panose="020B0604020202020204" pitchFamily="34" charset="0"/>
              <a:buChar char="•"/>
              <a:tabLst>
                <a:tab pos="914400" algn="l"/>
              </a:tabLst>
            </a:pPr>
            <a:r>
              <a:rPr lang="cy-GB" sz="1300">
                <a:effectLst/>
                <a:ea typeface="DengXian" panose="02010600030101010101" pitchFamily="2" charset="-122"/>
                <a:cs typeface="Arial" panose="020B0604020202020204" pitchFamily="34" charset="0"/>
              </a:rPr>
              <a:t>h</a:t>
            </a:r>
            <a:r>
              <a:rPr lang="cy-GB" sz="1300">
                <a:effectLst/>
                <a:ea typeface="Times New Roman" panose="02020603050405020304" pitchFamily="18" charset="0"/>
                <a:cs typeface="Times New Roman" panose="02020603050405020304" pitchFamily="18" charset="0"/>
              </a:rPr>
              <a:t>yder ... ond nid ‘hyfdra’ neu fod yn ffroenuchel; </a:t>
            </a:r>
          </a:p>
          <a:p>
            <a:pPr marL="742950" lvl="1" indent="-285750">
              <a:lnSpc>
                <a:spcPct val="110000"/>
              </a:lnSpc>
              <a:buFont typeface="Arial" panose="020B0604020202020204" pitchFamily="34" charset="0"/>
              <a:buChar char="•"/>
              <a:tabLst>
                <a:tab pos="914400" algn="l"/>
              </a:tabLst>
            </a:pPr>
            <a:r>
              <a:rPr lang="cy-GB" sz="1300">
                <a:effectLst/>
                <a:ea typeface="DengXian" panose="02010600030101010101" pitchFamily="2" charset="-122"/>
                <a:cs typeface="Times New Roman" panose="02020603050405020304" pitchFamily="18" charset="0"/>
              </a:rPr>
              <a:t>b</a:t>
            </a:r>
            <a:r>
              <a:rPr lang="cy-GB" sz="1300">
                <a:effectLst/>
                <a:ea typeface="Times New Roman" panose="02020603050405020304" pitchFamily="18" charset="0"/>
                <a:cs typeface="Times New Roman" panose="02020603050405020304" pitchFamily="18" charset="0"/>
              </a:rPr>
              <a:t>arnu sy’n feirniadol ... ond nid yn ddiystyriol; </a:t>
            </a:r>
          </a:p>
          <a:p>
            <a:pPr marL="742950" lvl="1" indent="-285750">
              <a:lnSpc>
                <a:spcPct val="110000"/>
              </a:lnSpc>
              <a:buFont typeface="Arial" panose="020B0604020202020204" pitchFamily="34" charset="0"/>
              <a:buChar char="•"/>
              <a:tabLst>
                <a:tab pos="914400" algn="l"/>
              </a:tabLst>
            </a:pPr>
            <a:r>
              <a:rPr lang="cy-GB" sz="1300">
                <a:effectLst/>
                <a:ea typeface="DengXian" panose="02010600030101010101" pitchFamily="2" charset="-122"/>
                <a:cs typeface="Times New Roman" panose="02020603050405020304" pitchFamily="18" charset="0"/>
              </a:rPr>
              <a:t>b</a:t>
            </a:r>
            <a:r>
              <a:rPr lang="cy-GB" sz="1300">
                <a:effectLst/>
                <a:ea typeface="Times New Roman" panose="02020603050405020304" pitchFamily="18" charset="0"/>
                <a:cs typeface="Times New Roman" panose="02020603050405020304" pitchFamily="18" charset="0"/>
              </a:rPr>
              <a:t>arnau ... heb fod yn rhagfarnllyd; </a:t>
            </a:r>
          </a:p>
          <a:p>
            <a:pPr marL="742950" lvl="1" indent="-285750">
              <a:lnSpc>
                <a:spcPct val="110000"/>
              </a:lnSpc>
              <a:buFont typeface="Arial" panose="020B0604020202020204" pitchFamily="34" charset="0"/>
              <a:buChar char="•"/>
              <a:tabLst>
                <a:tab pos="914400" algn="l"/>
              </a:tabLst>
            </a:pPr>
            <a:r>
              <a:rPr lang="cy-GB" sz="1300">
                <a:effectLst/>
                <a:ea typeface="DengXian" panose="02010600030101010101" pitchFamily="2" charset="-122"/>
                <a:cs typeface="Arial" panose="020B0604020202020204" pitchFamily="34" charset="0"/>
              </a:rPr>
              <a:t>g</a:t>
            </a:r>
            <a:r>
              <a:rPr lang="cy-GB" sz="1300">
                <a:effectLst/>
                <a:ea typeface="Times New Roman" panose="02020603050405020304" pitchFamily="18" charset="0"/>
                <a:cs typeface="Times New Roman" panose="02020603050405020304" pitchFamily="18" charset="0"/>
              </a:rPr>
              <a:t>werthusiad gofalus o waith cyhoeddedig ... nid saethu’n rhemp ar dargedau ar hap; </a:t>
            </a:r>
          </a:p>
          <a:p>
            <a:pPr marL="742950" lvl="1" indent="-285750">
              <a:lnSpc>
                <a:spcPct val="110000"/>
              </a:lnSpc>
              <a:buFont typeface="Arial" panose="020B0604020202020204" pitchFamily="34" charset="0"/>
              <a:buChar char="•"/>
              <a:tabLst>
                <a:tab pos="914400" algn="l"/>
              </a:tabLst>
            </a:pPr>
            <a:r>
              <a:rPr lang="cy-GB" sz="1300">
                <a:effectLst/>
                <a:ea typeface="DengXian" panose="02010600030101010101" pitchFamily="2" charset="-122"/>
                <a:cs typeface="Times New Roman" panose="02020603050405020304" pitchFamily="18" charset="0"/>
              </a:rPr>
              <a:t>b</a:t>
            </a:r>
            <a:r>
              <a:rPr lang="cy-GB" sz="1300">
                <a:effectLst/>
                <a:ea typeface="Times New Roman" panose="02020603050405020304" pitchFamily="18" charset="0"/>
                <a:cs typeface="Times New Roman" panose="02020603050405020304" pitchFamily="18" charset="0"/>
              </a:rPr>
              <a:t>od yn ‘deg’: asesu cryfderau a gwendidau syniadau ac ysgrifennu gan bobl eraill yn deg ... heb ragfarn; a</a:t>
            </a:r>
          </a:p>
          <a:p>
            <a:pPr marL="742950" lvl="1" indent="-285750">
              <a:lnSpc>
                <a:spcPct val="110000"/>
              </a:lnSpc>
              <a:buFont typeface="Arial" panose="020B0604020202020204" pitchFamily="34" charset="0"/>
              <a:buChar char="•"/>
              <a:tabLst>
                <a:tab pos="914400" algn="l"/>
              </a:tabLst>
            </a:pPr>
            <a:r>
              <a:rPr lang="cy-GB" sz="1300">
                <a:effectLst/>
                <a:ea typeface="DengXian" panose="02010600030101010101" pitchFamily="2" charset="-122"/>
                <a:cs typeface="Times New Roman" panose="02020603050405020304" pitchFamily="18" charset="0"/>
              </a:rPr>
              <a:t>b</a:t>
            </a:r>
            <a:r>
              <a:rPr lang="cy-GB" sz="1300">
                <a:effectLst/>
                <a:ea typeface="Times New Roman" panose="02020603050405020304" pitchFamily="18" charset="0"/>
                <a:cs typeface="Times New Roman" panose="02020603050405020304" pitchFamily="18" charset="0"/>
              </a:rPr>
              <a:t>arnu ar sail cryn feddwl a’r holl dystiolaeth sydd ar gael ... yn hytrach na gwneud honiadau heb reswm.”</a:t>
            </a:r>
          </a:p>
          <a:p>
            <a:pPr marL="742950" lvl="1" indent="-285750">
              <a:lnSpc>
                <a:spcPct val="110000"/>
              </a:lnSpc>
              <a:buFont typeface="Arial" panose="020B0604020202020204" pitchFamily="34" charset="0"/>
              <a:buChar char="•"/>
              <a:tabLst>
                <a:tab pos="914400" algn="l"/>
              </a:tabLst>
            </a:pPr>
            <a:r>
              <a:rPr lang="cy-GB" sz="1300">
                <a:effectLst/>
                <a:ea typeface="DengXian" panose="02010600030101010101" pitchFamily="2" charset="-122"/>
                <a:cs typeface="Arial" panose="020B0604020202020204" pitchFamily="34" charset="0"/>
              </a:rPr>
              <a:t>Ceisiwch fynd i’r arfer o ysgrifennu’n feirniadol, drwy sicrhau eich bod yn darllen yn feirniadol, a’ch bod yn cynnwys beirniadaeth yn eich ysgrifennu.</a:t>
            </a:r>
            <a:endParaRPr lang="en-US" sz="1300">
              <a:hlinkClick r:id="" action="ppaction://noaction"/>
            </a:endParaRPr>
          </a:p>
        </p:txBody>
      </p:sp>
    </p:spTree>
    <p:extLst>
      <p:ext uri="{BB962C8B-B14F-4D97-AF65-F5344CB8AC3E}">
        <p14:creationId xmlns:p14="http://schemas.microsoft.com/office/powerpoint/2010/main" val="28493014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a:t>Arddull </a:t>
            </a:r>
            <a:br>
              <a:rPr lang="cy-GB"/>
            </a:br>
            <a:r>
              <a:rPr lang="en-GB"/>
              <a:t>Style</a:t>
            </a:r>
          </a:p>
        </p:txBody>
      </p:sp>
      <p:sp>
        <p:nvSpPr>
          <p:cNvPr id="3" name="Content Placeholder 2"/>
          <p:cNvSpPr>
            <a:spLocks noGrp="1"/>
          </p:cNvSpPr>
          <p:nvPr>
            <p:ph sz="half" idx="2"/>
          </p:nvPr>
        </p:nvSpPr>
        <p:spPr>
          <a:xfrm>
            <a:off x="1129166" y="1455988"/>
            <a:ext cx="4645152" cy="2493876"/>
          </a:xfrm>
        </p:spPr>
        <p:txBody>
          <a:bodyPr>
            <a:normAutofit fontScale="92500" lnSpcReduction="20000"/>
          </a:bodyPr>
          <a:lstStyle/>
          <a:p>
            <a:endParaRPr lang="en-GB" dirty="0"/>
          </a:p>
          <a:p>
            <a:endParaRPr lang="en-GB" dirty="0"/>
          </a:p>
          <a:p>
            <a:r>
              <a:rPr lang="cy-GB" dirty="0"/>
              <a:t>Eglur</a:t>
            </a:r>
          </a:p>
          <a:p>
            <a:r>
              <a:rPr lang="cy-GB" dirty="0"/>
              <a:t>Ffurfiol</a:t>
            </a:r>
          </a:p>
          <a:p>
            <a:r>
              <a:rPr lang="cy-GB" dirty="0"/>
              <a:t>Gwrthrychol</a:t>
            </a:r>
          </a:p>
          <a:p>
            <a:r>
              <a:rPr lang="cy-GB" dirty="0"/>
              <a:t>Amhersonol</a:t>
            </a:r>
          </a:p>
          <a:p>
            <a:endParaRPr lang="en-GB" dirty="0"/>
          </a:p>
        </p:txBody>
      </p:sp>
      <p:sp>
        <p:nvSpPr>
          <p:cNvPr id="4" name="Content Placeholder 3"/>
          <p:cNvSpPr>
            <a:spLocks noGrp="1"/>
          </p:cNvSpPr>
          <p:nvPr>
            <p:ph sz="quarter" idx="4"/>
          </p:nvPr>
        </p:nvSpPr>
        <p:spPr>
          <a:xfrm>
            <a:off x="6094337" y="1453209"/>
            <a:ext cx="4645152" cy="2487193"/>
          </a:xfrm>
        </p:spPr>
        <p:txBody>
          <a:bodyPr>
            <a:normAutofit fontScale="92500" lnSpcReduction="20000"/>
          </a:bodyPr>
          <a:lstStyle/>
          <a:p>
            <a:endParaRPr lang="en-GB"/>
          </a:p>
          <a:p>
            <a:endParaRPr lang="en-GB"/>
          </a:p>
          <a:p>
            <a:r>
              <a:rPr lang="en-GB"/>
              <a:t>Clear</a:t>
            </a:r>
          </a:p>
          <a:p>
            <a:r>
              <a:rPr lang="en-GB"/>
              <a:t>Formal</a:t>
            </a:r>
          </a:p>
          <a:p>
            <a:r>
              <a:rPr lang="en-GB"/>
              <a:t>Objective</a:t>
            </a:r>
          </a:p>
          <a:p>
            <a:r>
              <a:rPr lang="en-GB"/>
              <a:t>Impersonal</a:t>
            </a:r>
          </a:p>
          <a:p>
            <a:endParaRPr lang="en-GB"/>
          </a:p>
        </p:txBody>
      </p:sp>
    </p:spTree>
    <p:extLst>
      <p:ext uri="{BB962C8B-B14F-4D97-AF65-F5344CB8AC3E}">
        <p14:creationId xmlns:p14="http://schemas.microsoft.com/office/powerpoint/2010/main" val="19383122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4"/>
          <p:cNvSpPr>
            <a:spLocks noGrp="1"/>
          </p:cNvSpPr>
          <p:nvPr>
            <p:ph type="title"/>
          </p:nvPr>
        </p:nvSpPr>
        <p:spPr/>
        <p:txBody>
          <a:bodyPr/>
          <a:lstStyle/>
          <a:p>
            <a:r>
              <a:rPr lang="cy-GB" altLang="cy-GB"/>
              <a:t>Arddull Academaidd</a:t>
            </a:r>
            <a:br>
              <a:rPr lang="cy-GB" altLang="cy-GB"/>
            </a:br>
            <a:r>
              <a:rPr lang="cy-GB" altLang="cy-GB"/>
              <a:t>Academic Style</a:t>
            </a:r>
            <a:endParaRPr lang="cy-GB"/>
          </a:p>
        </p:txBody>
      </p:sp>
      <p:sp>
        <p:nvSpPr>
          <p:cNvPr id="3" name="Content Placeholder 6"/>
          <p:cNvSpPr>
            <a:spLocks noGrp="1"/>
          </p:cNvSpPr>
          <p:nvPr>
            <p:ph sz="half" idx="1"/>
          </p:nvPr>
        </p:nvSpPr>
        <p:spPr/>
        <p:txBody>
          <a:bodyPr>
            <a:normAutofit fontScale="92500" lnSpcReduction="10000"/>
          </a:bodyPr>
          <a:lstStyle/>
          <a:p>
            <a:r>
              <a:rPr lang="cy-GB" altLang="cy-GB"/>
              <a:t>Byddwch yn wrthrychol</a:t>
            </a:r>
          </a:p>
          <a:p>
            <a:r>
              <a:rPr lang="cy-GB" altLang="cy-GB"/>
              <a:t>Byddwch yn bwyllog</a:t>
            </a:r>
          </a:p>
          <a:p>
            <a:endParaRPr lang="cy-GB" altLang="cy-GB"/>
          </a:p>
          <a:p>
            <a:r>
              <a:rPr lang="cy-GB" altLang="cy-GB"/>
              <a:t>Nid mater o ddu a gwyn mo ymchwil academaidd, ac nid oes sicrwydd yn perthyn iddo chwaith, a dylai eich iaith adlewyrchu hyn</a:t>
            </a:r>
          </a:p>
          <a:p>
            <a:r>
              <a:rPr lang="cy-GB" altLang="cy-GB"/>
              <a:t>Trydydd person </a:t>
            </a:r>
          </a:p>
          <a:p>
            <a:endParaRPr lang="cy-GB"/>
          </a:p>
        </p:txBody>
      </p:sp>
      <p:sp>
        <p:nvSpPr>
          <p:cNvPr id="4" name="Content Placeholder 7"/>
          <p:cNvSpPr>
            <a:spLocks noGrp="1"/>
          </p:cNvSpPr>
          <p:nvPr>
            <p:ph sz="half" idx="2"/>
          </p:nvPr>
        </p:nvSpPr>
        <p:spPr/>
        <p:txBody>
          <a:bodyPr>
            <a:normAutofit fontScale="92500" lnSpcReduction="10000"/>
          </a:bodyPr>
          <a:lstStyle/>
          <a:p>
            <a:r>
              <a:rPr lang="en-US" altLang="cy-GB"/>
              <a:t>Be objective</a:t>
            </a:r>
          </a:p>
          <a:p>
            <a:r>
              <a:rPr lang="en-US" altLang="cy-GB"/>
              <a:t>Be cautious</a:t>
            </a:r>
          </a:p>
          <a:p>
            <a:endParaRPr lang="en-US" altLang="cy-GB"/>
          </a:p>
          <a:p>
            <a:r>
              <a:rPr lang="en-US" altLang="cy-GB"/>
              <a:t>Academic research is not a black and white issue or a certainty, and your language should reflect this</a:t>
            </a:r>
          </a:p>
          <a:p>
            <a:r>
              <a:rPr lang="en-US" altLang="cy-GB"/>
              <a:t>Third person</a:t>
            </a:r>
          </a:p>
          <a:p>
            <a:endParaRPr lang="cy-GB"/>
          </a:p>
        </p:txBody>
      </p:sp>
    </p:spTree>
    <p:extLst>
      <p:ext uri="{BB962C8B-B14F-4D97-AF65-F5344CB8AC3E}">
        <p14:creationId xmlns:p14="http://schemas.microsoft.com/office/powerpoint/2010/main" val="16671093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a:t>Eglurder </a:t>
            </a:r>
            <a:br>
              <a:rPr lang="cy-GB"/>
            </a:br>
            <a:r>
              <a:rPr lang="en-GB"/>
              <a:t>Clarity</a:t>
            </a:r>
          </a:p>
        </p:txBody>
      </p:sp>
      <p:sp>
        <p:nvSpPr>
          <p:cNvPr id="3" name="Content Placeholder 2"/>
          <p:cNvSpPr>
            <a:spLocks noGrp="1"/>
          </p:cNvSpPr>
          <p:nvPr>
            <p:ph sz="half" idx="1"/>
          </p:nvPr>
        </p:nvSpPr>
        <p:spPr/>
        <p:txBody>
          <a:bodyPr/>
          <a:lstStyle/>
          <a:p>
            <a:r>
              <a:rPr lang="cy-GB"/>
              <a:t>Tiwtoriaid fel cynulleidfa</a:t>
            </a:r>
          </a:p>
          <a:p>
            <a:r>
              <a:rPr lang="cy-GB"/>
              <a:t>Rydym eisiau deall yr hyn rydych yn ceisio ei ddweud</a:t>
            </a:r>
          </a:p>
          <a:p>
            <a:r>
              <a:rPr lang="cy-GB"/>
              <a:t>Darllenwch beth rydych yn ei ysgrifennu cyn ei gyflwyno</a:t>
            </a:r>
          </a:p>
        </p:txBody>
      </p:sp>
      <p:sp>
        <p:nvSpPr>
          <p:cNvPr id="4" name="Content Placeholder 3"/>
          <p:cNvSpPr>
            <a:spLocks noGrp="1"/>
          </p:cNvSpPr>
          <p:nvPr>
            <p:ph sz="half" idx="2"/>
          </p:nvPr>
        </p:nvSpPr>
        <p:spPr/>
        <p:txBody>
          <a:bodyPr/>
          <a:lstStyle/>
          <a:p>
            <a:r>
              <a:rPr lang="en-GB"/>
              <a:t>Tutors as audience</a:t>
            </a:r>
          </a:p>
          <a:p>
            <a:r>
              <a:rPr lang="en-GB"/>
              <a:t>We want to understand what you are trying to say</a:t>
            </a:r>
          </a:p>
          <a:p>
            <a:r>
              <a:rPr lang="en-GB"/>
              <a:t>Read what you write before submission</a:t>
            </a:r>
          </a:p>
        </p:txBody>
      </p:sp>
      <p:pic>
        <p:nvPicPr>
          <p:cNvPr id="3074" name="Picture 2" descr="C:\Users\l.roberts\AppData\Local\Microsoft\Windows\Temporary Internet Files\Content.IE5\EME09GLO\MC900432589[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79962" y="4797152"/>
            <a:ext cx="1828572" cy="1828572"/>
          </a:xfrm>
          <a:prstGeom prst="rect">
            <a:avLst/>
          </a:prstGeom>
          <a:noFill/>
          <a:extLst>
            <a:ext uri="{909E8E84-426E-40DD-AFC4-6F175D3DCCD1}">
              <a14:hiddenFill xmlns:a14="http://schemas.microsoft.com/office/drawing/2010/main">
                <a:solidFill>
                  <a:srgbClr val="FFFFFF"/>
                </a:solidFill>
              </a14:hiddenFill>
            </a:ext>
          </a:extLst>
        </p:spPr>
      </p:pic>
      <p:sp>
        <p:nvSpPr>
          <p:cNvPr id="6" name="Oval Callout 5"/>
          <p:cNvSpPr/>
          <p:nvPr/>
        </p:nvSpPr>
        <p:spPr>
          <a:xfrm>
            <a:off x="7104112" y="4653136"/>
            <a:ext cx="2664296" cy="1584176"/>
          </a:xfrm>
          <a:prstGeom prst="wedgeEllipseCallout">
            <a:avLst>
              <a:gd name="adj1" fmla="val -41786"/>
              <a:gd name="adj2" fmla="val 71690"/>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GB"/>
              <a:t>Top Tip: Try reading your work out loud to check meaning. </a:t>
            </a:r>
          </a:p>
        </p:txBody>
      </p:sp>
      <p:sp>
        <p:nvSpPr>
          <p:cNvPr id="8" name="Oval Callout 7"/>
          <p:cNvSpPr/>
          <p:nvPr/>
        </p:nvSpPr>
        <p:spPr>
          <a:xfrm>
            <a:off x="1952580" y="4794840"/>
            <a:ext cx="2664296" cy="1584176"/>
          </a:xfrm>
          <a:prstGeom prst="wedgeEllipseCallout">
            <a:avLst>
              <a:gd name="adj1" fmla="val -41786"/>
              <a:gd name="adj2" fmla="val 71690"/>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cy-GB"/>
              <a:t>Darllenwch eich gwaith yn uchel er mwyn sicrhau ystyr clir. </a:t>
            </a:r>
          </a:p>
        </p:txBody>
      </p:sp>
    </p:spTree>
    <p:extLst>
      <p:ext uri="{BB962C8B-B14F-4D97-AF65-F5344CB8AC3E}">
        <p14:creationId xmlns:p14="http://schemas.microsoft.com/office/powerpoint/2010/main" val="4453648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49E04B-AE1D-4190-D818-C9EBB7C6E38E}"/>
              </a:ext>
            </a:extLst>
          </p:cNvPr>
          <p:cNvSpPr>
            <a:spLocks noGrp="1"/>
          </p:cNvSpPr>
          <p:nvPr>
            <p:ph type="title"/>
          </p:nvPr>
        </p:nvSpPr>
        <p:spPr/>
        <p:txBody>
          <a:bodyPr/>
          <a:lstStyle/>
          <a:p>
            <a:r>
              <a:rPr lang="cy-GB"/>
              <a:t>Confensiynau Academaidd</a:t>
            </a:r>
            <a:br>
              <a:rPr lang="en-GB"/>
            </a:br>
            <a:r>
              <a:rPr lang="en-GB"/>
              <a:t>Academic Conventions</a:t>
            </a:r>
          </a:p>
        </p:txBody>
      </p:sp>
    </p:spTree>
    <p:extLst>
      <p:ext uri="{BB962C8B-B14F-4D97-AF65-F5344CB8AC3E}">
        <p14:creationId xmlns:p14="http://schemas.microsoft.com/office/powerpoint/2010/main" val="5976996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cy-GB"/>
              <a:t>Confensiynau academaidd - Pam nid ‘Fi</a:t>
            </a:r>
            <a:r>
              <a:rPr lang="en-GB"/>
              <a:t>’? </a:t>
            </a:r>
            <a:br>
              <a:rPr lang="en-GB"/>
            </a:br>
            <a:r>
              <a:rPr lang="en-GB"/>
              <a:t>Academic Conventions - Why not I? </a:t>
            </a:r>
          </a:p>
        </p:txBody>
      </p:sp>
      <p:sp>
        <p:nvSpPr>
          <p:cNvPr id="3" name="Content Placeholder 2"/>
          <p:cNvSpPr>
            <a:spLocks noGrp="1"/>
          </p:cNvSpPr>
          <p:nvPr>
            <p:ph sz="half" idx="1"/>
          </p:nvPr>
        </p:nvSpPr>
        <p:spPr/>
        <p:txBody>
          <a:bodyPr>
            <a:normAutofit fontScale="92500" lnSpcReduction="20000"/>
          </a:bodyPr>
          <a:lstStyle/>
          <a:p>
            <a:r>
              <a:rPr lang="cy-GB"/>
              <a:t>Byddwch yn amhersonol</a:t>
            </a:r>
          </a:p>
          <a:p>
            <a:r>
              <a:rPr lang="cy-GB"/>
              <a:t>Peidiwch â defnyddio ‘ fi’, ‘ni’, ‘chi’</a:t>
            </a:r>
          </a:p>
          <a:p>
            <a:pPr lvl="1"/>
            <a:r>
              <a:rPr lang="cy-GB"/>
              <a:t>Yn yr aseiniad hwn fe fyddaf yn ystyried effaith ymyrraeth strwythuredig.</a:t>
            </a:r>
          </a:p>
          <a:p>
            <a:pPr lvl="1"/>
            <a:endParaRPr lang="cy-GB"/>
          </a:p>
          <a:p>
            <a:pPr lvl="1"/>
            <a:endParaRPr lang="cy-GB"/>
          </a:p>
          <a:p>
            <a:pPr lvl="1"/>
            <a:r>
              <a:rPr lang="cy-GB"/>
              <a:t>Fe fydd yr aseiniad hwn yn ystyried effaith yr ymyrraeth strwythuredig. </a:t>
            </a:r>
          </a:p>
          <a:p>
            <a:pPr lvl="1"/>
            <a:endParaRPr lang="en-GB"/>
          </a:p>
          <a:p>
            <a:pPr lvl="1"/>
            <a:endParaRPr lang="en-GB"/>
          </a:p>
        </p:txBody>
      </p:sp>
      <p:sp>
        <p:nvSpPr>
          <p:cNvPr id="4" name="Content Placeholder 3"/>
          <p:cNvSpPr>
            <a:spLocks noGrp="1"/>
          </p:cNvSpPr>
          <p:nvPr>
            <p:ph sz="half" idx="2"/>
          </p:nvPr>
        </p:nvSpPr>
        <p:spPr/>
        <p:txBody>
          <a:bodyPr>
            <a:normAutofit fontScale="92500" lnSpcReduction="20000"/>
          </a:bodyPr>
          <a:lstStyle/>
          <a:p>
            <a:r>
              <a:rPr lang="en-GB"/>
              <a:t>Be impersonal</a:t>
            </a:r>
          </a:p>
          <a:p>
            <a:r>
              <a:rPr lang="en-GB"/>
              <a:t>Do not use ‘I’, ‘we’, ‘you’</a:t>
            </a:r>
          </a:p>
          <a:p>
            <a:pPr lvl="1"/>
            <a:r>
              <a:rPr lang="en-GB"/>
              <a:t>In this assignment I will consider the impact of structured intervention.</a:t>
            </a:r>
          </a:p>
          <a:p>
            <a:pPr lvl="1"/>
            <a:endParaRPr lang="en-GB"/>
          </a:p>
          <a:p>
            <a:pPr lvl="1"/>
            <a:endParaRPr lang="en-GB"/>
          </a:p>
          <a:p>
            <a:pPr lvl="1"/>
            <a:endParaRPr lang="en-GB"/>
          </a:p>
          <a:p>
            <a:pPr lvl="1"/>
            <a:r>
              <a:rPr lang="en-GB"/>
              <a:t>This assignment will consider the impact of the structured intervention.</a:t>
            </a:r>
          </a:p>
          <a:p>
            <a:pPr lvl="1"/>
            <a:endParaRPr lang="en-GB"/>
          </a:p>
          <a:p>
            <a:pPr lvl="1"/>
            <a:endParaRPr lang="en-GB"/>
          </a:p>
          <a:p>
            <a:pPr lvl="1"/>
            <a:endParaRPr lang="en-GB"/>
          </a:p>
        </p:txBody>
      </p:sp>
      <p:pic>
        <p:nvPicPr>
          <p:cNvPr id="6" name="Picture 5"/>
          <p:cNvPicPr>
            <a:picLocks noChangeAspect="1"/>
          </p:cNvPicPr>
          <p:nvPr/>
        </p:nvPicPr>
        <p:blipFill>
          <a:blip r:embed="rId3"/>
          <a:stretch>
            <a:fillRect/>
          </a:stretch>
        </p:blipFill>
        <p:spPr>
          <a:xfrm>
            <a:off x="10310909" y="864019"/>
            <a:ext cx="999097" cy="1301602"/>
          </a:xfrm>
          <a:prstGeom prst="rect">
            <a:avLst/>
          </a:prstGeom>
        </p:spPr>
      </p:pic>
      <p:sp>
        <p:nvSpPr>
          <p:cNvPr id="7" name="Down Arrow 6"/>
          <p:cNvSpPr/>
          <p:nvPr/>
        </p:nvSpPr>
        <p:spPr>
          <a:xfrm>
            <a:off x="3451742" y="3717032"/>
            <a:ext cx="576064" cy="72008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Down Arrow 7"/>
          <p:cNvSpPr/>
          <p:nvPr/>
        </p:nvSpPr>
        <p:spPr>
          <a:xfrm>
            <a:off x="7421288" y="3717032"/>
            <a:ext cx="576064" cy="72008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11921710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1658F7D7-B3E5-0F68-8047-6FCE4DA61D9A}"/>
              </a:ext>
            </a:extLst>
          </p:cNvPr>
          <p:cNvSpPr>
            <a:spLocks noGrp="1"/>
          </p:cNvSpPr>
          <p:nvPr>
            <p:ph type="title"/>
          </p:nvPr>
        </p:nvSpPr>
        <p:spPr/>
        <p:txBody>
          <a:bodyPr/>
          <a:lstStyle/>
          <a:p>
            <a:r>
              <a:rPr lang="cy-GB"/>
              <a:t>Confensiynau Academaidd</a:t>
            </a:r>
            <a:br>
              <a:rPr lang="en-GB"/>
            </a:br>
            <a:r>
              <a:rPr lang="en-GB"/>
              <a:t>Academic Conventions</a:t>
            </a:r>
          </a:p>
        </p:txBody>
      </p:sp>
      <p:sp>
        <p:nvSpPr>
          <p:cNvPr id="3" name="Content Placeholder 2"/>
          <p:cNvSpPr>
            <a:spLocks noGrp="1"/>
          </p:cNvSpPr>
          <p:nvPr>
            <p:ph sz="half" idx="1"/>
          </p:nvPr>
        </p:nvSpPr>
        <p:spPr/>
        <p:txBody>
          <a:bodyPr>
            <a:normAutofit fontScale="92500" lnSpcReduction="20000"/>
          </a:bodyPr>
          <a:lstStyle/>
          <a:p>
            <a:r>
              <a:rPr lang="cy-GB"/>
              <a:t>Byddwch yn ofalus</a:t>
            </a:r>
          </a:p>
          <a:p>
            <a:r>
              <a:rPr lang="cy-GB"/>
              <a:t>Peidiwch â defnyddio ymadroddion fel ‘Roedd yr holl  boblogaeth yn cytuno â’r canlyniad’</a:t>
            </a:r>
          </a:p>
          <a:p>
            <a:r>
              <a:rPr lang="cy-GB"/>
              <a:t>Byddwch yn gryno</a:t>
            </a:r>
          </a:p>
          <a:p>
            <a:r>
              <a:rPr lang="cy-GB"/>
              <a:t>Peidiwch â defnyddio geiriau di-angen </a:t>
            </a:r>
          </a:p>
          <a:p>
            <a:pPr lvl="1"/>
            <a:r>
              <a:rPr lang="cy-GB"/>
              <a:t>e.e. Cyfeiriodd awdur o’r enw James Arthur at…</a:t>
            </a:r>
          </a:p>
          <a:p>
            <a:endParaRPr lang="en-GB"/>
          </a:p>
          <a:p>
            <a:endParaRPr lang="en-GB"/>
          </a:p>
        </p:txBody>
      </p:sp>
      <p:sp>
        <p:nvSpPr>
          <p:cNvPr id="4" name="Content Placeholder 3"/>
          <p:cNvSpPr>
            <a:spLocks noGrp="1"/>
          </p:cNvSpPr>
          <p:nvPr>
            <p:ph sz="half" idx="2"/>
          </p:nvPr>
        </p:nvSpPr>
        <p:spPr/>
        <p:txBody>
          <a:bodyPr>
            <a:normAutofit fontScale="92500" lnSpcReduction="20000"/>
          </a:bodyPr>
          <a:lstStyle/>
          <a:p>
            <a:r>
              <a:rPr lang="en-GB"/>
              <a:t>Be cautious</a:t>
            </a:r>
          </a:p>
          <a:p>
            <a:r>
              <a:rPr lang="en-GB"/>
              <a:t>Do not use phrases such as ‘The whole population agreed with the outcome’</a:t>
            </a:r>
          </a:p>
          <a:p>
            <a:r>
              <a:rPr lang="en-GB"/>
              <a:t>Be concise </a:t>
            </a:r>
          </a:p>
          <a:p>
            <a:r>
              <a:rPr lang="en-GB"/>
              <a:t>Do not use more words than necessary </a:t>
            </a:r>
          </a:p>
          <a:p>
            <a:pPr lvl="1"/>
            <a:r>
              <a:rPr lang="en-GB"/>
              <a:t>e.g. A writer called James Arthur referred to ….</a:t>
            </a:r>
          </a:p>
          <a:p>
            <a:endParaRPr lang="en-GB"/>
          </a:p>
        </p:txBody>
      </p:sp>
      <p:pic>
        <p:nvPicPr>
          <p:cNvPr id="6" name="Picture 5"/>
          <p:cNvPicPr>
            <a:picLocks noChangeAspect="1"/>
          </p:cNvPicPr>
          <p:nvPr/>
        </p:nvPicPr>
        <p:blipFill>
          <a:blip r:embed="rId3"/>
          <a:stretch>
            <a:fillRect/>
          </a:stretch>
        </p:blipFill>
        <p:spPr>
          <a:xfrm>
            <a:off x="9690700" y="803610"/>
            <a:ext cx="1045987" cy="1115389"/>
          </a:xfrm>
          <a:prstGeom prst="rect">
            <a:avLst/>
          </a:prstGeom>
        </p:spPr>
      </p:pic>
    </p:spTree>
    <p:extLst>
      <p:ext uri="{BB962C8B-B14F-4D97-AF65-F5344CB8AC3E}">
        <p14:creationId xmlns:p14="http://schemas.microsoft.com/office/powerpoint/2010/main" val="28686821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cy-GB"/>
              <a:t>Confensiynau Academaidd</a:t>
            </a:r>
            <a:br>
              <a:rPr lang="en-GB"/>
            </a:br>
            <a:r>
              <a:rPr lang="en-GB"/>
              <a:t>Academic Conventions</a:t>
            </a:r>
          </a:p>
        </p:txBody>
      </p:sp>
      <p:sp>
        <p:nvSpPr>
          <p:cNvPr id="3" name="Content Placeholder 2"/>
          <p:cNvSpPr>
            <a:spLocks noGrp="1"/>
          </p:cNvSpPr>
          <p:nvPr>
            <p:ph sz="half" idx="1"/>
          </p:nvPr>
        </p:nvSpPr>
        <p:spPr/>
        <p:txBody>
          <a:bodyPr>
            <a:normAutofit/>
          </a:bodyPr>
          <a:lstStyle/>
          <a:p>
            <a:r>
              <a:rPr lang="cy-GB"/>
              <a:t>Osgowch fyrfoddau os ydych yn ysgrifennu yn Saesneg</a:t>
            </a:r>
          </a:p>
          <a:p>
            <a:r>
              <a:rPr lang="cy-GB"/>
              <a:t>Osgowch acronymau </a:t>
            </a:r>
          </a:p>
          <a:p>
            <a:pPr lvl="1"/>
            <a:r>
              <a:rPr lang="cy-GB"/>
              <a:t>e.e. Llywodraeth Cynulliad Cymru ( nid: </a:t>
            </a:r>
            <a:r>
              <a:rPr lang="cy-GB" noProof="1"/>
              <a:t>LlCC</a:t>
            </a:r>
            <a:r>
              <a:rPr lang="cy-GB"/>
              <a:t>)</a:t>
            </a:r>
          </a:p>
          <a:p>
            <a:r>
              <a:rPr lang="cy-GB"/>
              <a:t>Ysgrifennwch rifau yn llawn </a:t>
            </a:r>
          </a:p>
          <a:p>
            <a:pPr lvl="1"/>
            <a:r>
              <a:rPr lang="cy-GB"/>
              <a:t>e.e. Ugain cyfranogwr ( nid 20</a:t>
            </a:r>
            <a:r>
              <a:rPr lang="en-GB"/>
              <a:t>)</a:t>
            </a:r>
          </a:p>
        </p:txBody>
      </p:sp>
      <p:sp>
        <p:nvSpPr>
          <p:cNvPr id="4" name="Content Placeholder 3"/>
          <p:cNvSpPr>
            <a:spLocks noGrp="1"/>
          </p:cNvSpPr>
          <p:nvPr>
            <p:ph sz="half" idx="2"/>
          </p:nvPr>
        </p:nvSpPr>
        <p:spPr/>
        <p:txBody>
          <a:bodyPr>
            <a:normAutofit/>
          </a:bodyPr>
          <a:lstStyle/>
          <a:p>
            <a:r>
              <a:rPr lang="en-GB"/>
              <a:t>Avoid abbreviations </a:t>
            </a:r>
          </a:p>
          <a:p>
            <a:pPr lvl="1"/>
            <a:r>
              <a:rPr lang="en-GB"/>
              <a:t>e.g. The author did not (not :The author didn’t)</a:t>
            </a:r>
          </a:p>
          <a:p>
            <a:r>
              <a:rPr lang="en-GB"/>
              <a:t>Avoid acronyms </a:t>
            </a:r>
          </a:p>
          <a:p>
            <a:pPr lvl="1"/>
            <a:r>
              <a:rPr lang="en-GB"/>
              <a:t>e.g. Welsh Assembly Government ( not : WAG)</a:t>
            </a:r>
          </a:p>
          <a:p>
            <a:r>
              <a:rPr lang="en-GB"/>
              <a:t>Write numbers in full</a:t>
            </a:r>
          </a:p>
          <a:p>
            <a:pPr lvl="1"/>
            <a:r>
              <a:rPr lang="en-GB"/>
              <a:t>e.g. Twenty participants (not 20)</a:t>
            </a:r>
          </a:p>
          <a:p>
            <a:endParaRPr lang="en-GB"/>
          </a:p>
          <a:p>
            <a:endParaRPr lang="en-GB"/>
          </a:p>
        </p:txBody>
      </p:sp>
      <p:pic>
        <p:nvPicPr>
          <p:cNvPr id="5" name="Picture 2" descr="C:\Users\l.roberts\AppData\Local\Microsoft\Windows\Temporary Internet Files\Content.IE5\5KQJEYQZ\MC900441726[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77409" y="620867"/>
            <a:ext cx="2247900" cy="1219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8546608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a:t>Confensiynau Academaidd</a:t>
            </a:r>
            <a:br>
              <a:rPr lang="en-GB"/>
            </a:br>
            <a:r>
              <a:rPr lang="en-GB"/>
              <a:t>Academic Conventions</a:t>
            </a:r>
            <a:endParaRPr lang="cy-GB"/>
          </a:p>
        </p:txBody>
      </p:sp>
      <p:sp>
        <p:nvSpPr>
          <p:cNvPr id="3" name="Content Placeholder 2"/>
          <p:cNvSpPr>
            <a:spLocks noGrp="1"/>
          </p:cNvSpPr>
          <p:nvPr>
            <p:ph sz="half" idx="1"/>
          </p:nvPr>
        </p:nvSpPr>
        <p:spPr/>
        <p:txBody>
          <a:bodyPr/>
          <a:lstStyle/>
          <a:p>
            <a:r>
              <a:rPr lang="cy-GB" altLang="cy-GB"/>
              <a:t>‘Er enghraifft’ yn hytrach nag ‘e.e.’, ‘ayyb.’</a:t>
            </a:r>
          </a:p>
          <a:p>
            <a:r>
              <a:rPr lang="cy-GB" altLang="cy-GB"/>
              <a:t>‘Hynny yw’ yn hytrach na ‘h.y.’</a:t>
            </a:r>
          </a:p>
          <a:p>
            <a:r>
              <a:rPr lang="cy-GB" altLang="cy-GB"/>
              <a:t>‘Plant’ NID plantos </a:t>
            </a:r>
          </a:p>
          <a:p>
            <a:endParaRPr lang="pl-PL" altLang="cy-GB"/>
          </a:p>
          <a:p>
            <a:pPr marL="0" indent="0">
              <a:buNone/>
            </a:pPr>
            <a:endParaRPr lang="pl-PL" altLang="cy-GB"/>
          </a:p>
          <a:p>
            <a:endParaRPr lang="cy-GB"/>
          </a:p>
        </p:txBody>
      </p:sp>
      <p:sp>
        <p:nvSpPr>
          <p:cNvPr id="4" name="Content Placeholder 3"/>
          <p:cNvSpPr>
            <a:spLocks noGrp="1"/>
          </p:cNvSpPr>
          <p:nvPr>
            <p:ph sz="half" idx="2"/>
          </p:nvPr>
        </p:nvSpPr>
        <p:spPr/>
        <p:txBody>
          <a:bodyPr/>
          <a:lstStyle/>
          <a:p>
            <a:r>
              <a:rPr lang="en-US" altLang="cy-GB"/>
              <a:t>‘For example’ instead of ‘etc.’, e.g.’</a:t>
            </a:r>
          </a:p>
          <a:p>
            <a:r>
              <a:rPr lang="en-US" altLang="cy-GB"/>
              <a:t>‘That is to say’ instead of ‘i.e.’</a:t>
            </a:r>
          </a:p>
          <a:p>
            <a:r>
              <a:rPr lang="en-US" altLang="cy-GB"/>
              <a:t>‘Children’ NOT ‘kids’ - ‘Kids’ are baby goats!!</a:t>
            </a:r>
          </a:p>
          <a:p>
            <a:endParaRPr lang="en-US" altLang="cy-GB"/>
          </a:p>
          <a:p>
            <a:endParaRPr lang="en-US" altLang="cy-GB"/>
          </a:p>
          <a:p>
            <a:endParaRPr lang="cy-GB"/>
          </a:p>
        </p:txBody>
      </p:sp>
      <p:pic>
        <p:nvPicPr>
          <p:cNvPr id="5" name="Picture 2" descr="C:\Users\l.roberts\AppData\Local\Microsoft\Windows\Temporary Internet Files\Content.IE5\5KQJEYQZ\MC900441726[1].png">
            <a:extLst>
              <a:ext uri="{FF2B5EF4-FFF2-40B4-BE49-F238E27FC236}">
                <a16:creationId xmlns:a16="http://schemas.microsoft.com/office/drawing/2014/main" id="{0D5C61C8-E639-AAB2-8296-9189174913F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77409" y="620867"/>
            <a:ext cx="2247900" cy="1219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66399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a:t>Confensiynau Academaidd</a:t>
            </a:r>
            <a:br>
              <a:rPr lang="en-GB"/>
            </a:br>
            <a:r>
              <a:rPr lang="en-GB"/>
              <a:t>Academic Conventions</a:t>
            </a:r>
            <a:endParaRPr lang="cy-GB"/>
          </a:p>
        </p:txBody>
      </p:sp>
      <p:sp>
        <p:nvSpPr>
          <p:cNvPr id="6" name="Text Placeholder 5">
            <a:extLst>
              <a:ext uri="{FF2B5EF4-FFF2-40B4-BE49-F238E27FC236}">
                <a16:creationId xmlns:a16="http://schemas.microsoft.com/office/drawing/2014/main" id="{6EAE17C9-4688-C848-EA20-982A057881CE}"/>
              </a:ext>
            </a:extLst>
          </p:cNvPr>
          <p:cNvSpPr>
            <a:spLocks noGrp="1"/>
          </p:cNvSpPr>
          <p:nvPr>
            <p:ph type="body" idx="1"/>
          </p:nvPr>
        </p:nvSpPr>
        <p:spPr/>
        <p:txBody>
          <a:bodyPr>
            <a:normAutofit fontScale="92500" lnSpcReduction="20000"/>
          </a:bodyPr>
          <a:lstStyle/>
          <a:p>
            <a:r>
              <a:rPr lang="en-US" altLang="en-US" noProof="1"/>
              <a:t>Osgowch fratiaith ac ymadroddion llafar </a:t>
            </a:r>
            <a:endParaRPr lang="en-GB"/>
          </a:p>
        </p:txBody>
      </p:sp>
      <p:sp>
        <p:nvSpPr>
          <p:cNvPr id="3" name="Content Placeholder 2"/>
          <p:cNvSpPr>
            <a:spLocks noGrp="1"/>
          </p:cNvSpPr>
          <p:nvPr>
            <p:ph sz="half" idx="2"/>
          </p:nvPr>
        </p:nvSpPr>
        <p:spPr/>
        <p:txBody>
          <a:bodyPr>
            <a:normAutofit fontScale="70000" lnSpcReduction="20000"/>
          </a:bodyPr>
          <a:lstStyle/>
          <a:p>
            <a:r>
              <a:rPr lang="cy-GB" altLang="cy-GB"/>
              <a:t>Mae hyn allan o drefn yn llwyr oherwydd ..X</a:t>
            </a:r>
          </a:p>
          <a:p>
            <a:endParaRPr lang="cy-GB" altLang="cy-GB"/>
          </a:p>
          <a:p>
            <a:r>
              <a:rPr lang="cy-GB" altLang="cy-GB"/>
              <a:t>Gellir ystyried bod y syniad hwn yn annerbyniol am ddau reswm.</a:t>
            </a:r>
          </a:p>
          <a:p>
            <a:r>
              <a:rPr lang="cy-GB" altLang="cy-GB"/>
              <a:t>Rhoddodd Maslow ei fys ar y broblem pan X</a:t>
            </a:r>
          </a:p>
          <a:p>
            <a:endParaRPr lang="cy-GB" altLang="cy-GB"/>
          </a:p>
          <a:p>
            <a:r>
              <a:rPr lang="cy-GB" altLang="cy-GB"/>
              <a:t>Nododd Maslow un mater llosg posibl gyda’r dull hwn pan …</a:t>
            </a:r>
          </a:p>
          <a:p>
            <a:endParaRPr lang="cy-GB"/>
          </a:p>
        </p:txBody>
      </p:sp>
      <p:sp>
        <p:nvSpPr>
          <p:cNvPr id="7" name="Text Placeholder 6">
            <a:extLst>
              <a:ext uri="{FF2B5EF4-FFF2-40B4-BE49-F238E27FC236}">
                <a16:creationId xmlns:a16="http://schemas.microsoft.com/office/drawing/2014/main" id="{1012B875-388B-0C6E-FADF-E0D8B7AEA415}"/>
              </a:ext>
            </a:extLst>
          </p:cNvPr>
          <p:cNvSpPr>
            <a:spLocks noGrp="1"/>
          </p:cNvSpPr>
          <p:nvPr>
            <p:ph type="body" sz="quarter" idx="3"/>
          </p:nvPr>
        </p:nvSpPr>
        <p:spPr/>
        <p:txBody>
          <a:bodyPr>
            <a:normAutofit fontScale="92500" lnSpcReduction="20000"/>
          </a:bodyPr>
          <a:lstStyle/>
          <a:p>
            <a:r>
              <a:rPr lang="en-GB" altLang="en-US" noProof="1"/>
              <a:t>Avoid slang and colloquialisms </a:t>
            </a:r>
            <a:endParaRPr lang="en-GB"/>
          </a:p>
        </p:txBody>
      </p:sp>
      <p:sp>
        <p:nvSpPr>
          <p:cNvPr id="4" name="Content Placeholder 3"/>
          <p:cNvSpPr>
            <a:spLocks noGrp="1"/>
          </p:cNvSpPr>
          <p:nvPr>
            <p:ph sz="quarter" idx="4"/>
          </p:nvPr>
        </p:nvSpPr>
        <p:spPr/>
        <p:txBody>
          <a:bodyPr>
            <a:normAutofit fontScale="70000" lnSpcReduction="20000"/>
          </a:bodyPr>
          <a:lstStyle/>
          <a:p>
            <a:r>
              <a:rPr lang="en-US" altLang="en-US" noProof="1"/>
              <a:t>This is well out of order because ..X</a:t>
            </a:r>
          </a:p>
          <a:p>
            <a:endParaRPr lang="en-US" altLang="en-US" noProof="1"/>
          </a:p>
          <a:p>
            <a:r>
              <a:rPr lang="en-US" altLang="en-US" noProof="1"/>
              <a:t>This idea can be seen as unacceptable for two reasons.</a:t>
            </a:r>
          </a:p>
          <a:p>
            <a:r>
              <a:rPr lang="en-US" altLang="en-US" noProof="1"/>
              <a:t>Maslow put his finger on the problem when X</a:t>
            </a:r>
          </a:p>
          <a:p>
            <a:endParaRPr lang="en-US" altLang="en-US" noProof="1"/>
          </a:p>
          <a:p>
            <a:r>
              <a:rPr lang="en-US" altLang="en-US" noProof="1"/>
              <a:t>Maslow identified one possible issue with this approach when…</a:t>
            </a:r>
          </a:p>
          <a:p>
            <a:endParaRPr lang="cy-GB"/>
          </a:p>
        </p:txBody>
      </p:sp>
      <p:pic>
        <p:nvPicPr>
          <p:cNvPr id="5" name="Picture 2" descr="C:\Users\l.roberts\AppData\Local\Microsoft\Windows\Temporary Internet Files\Content.IE5\5KQJEYQZ\MC900441726[1].png">
            <a:extLst>
              <a:ext uri="{FF2B5EF4-FFF2-40B4-BE49-F238E27FC236}">
                <a16:creationId xmlns:a16="http://schemas.microsoft.com/office/drawing/2014/main" id="{78F7AD1D-6D75-0FC4-8C2B-29524E2A6F4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77409" y="620867"/>
            <a:ext cx="2247900" cy="1219200"/>
          </a:xfrm>
          <a:prstGeom prst="rect">
            <a:avLst/>
          </a:prstGeom>
          <a:noFill/>
          <a:extLst>
            <a:ext uri="{909E8E84-426E-40DD-AFC4-6F175D3DCCD1}">
              <a14:hiddenFill xmlns:a14="http://schemas.microsoft.com/office/drawing/2010/main">
                <a:solidFill>
                  <a:srgbClr val="FFFFFF"/>
                </a:solidFill>
              </a14:hiddenFill>
            </a:ext>
          </a:extLst>
        </p:spPr>
      </p:pic>
      <p:sp>
        <p:nvSpPr>
          <p:cNvPr id="8" name="Arrow: Down 7">
            <a:extLst>
              <a:ext uri="{FF2B5EF4-FFF2-40B4-BE49-F238E27FC236}">
                <a16:creationId xmlns:a16="http://schemas.microsoft.com/office/drawing/2014/main" id="{33081D8C-126D-18CC-B33E-9FB83DDC8D8E}"/>
              </a:ext>
            </a:extLst>
          </p:cNvPr>
          <p:cNvSpPr/>
          <p:nvPr/>
        </p:nvSpPr>
        <p:spPr>
          <a:xfrm>
            <a:off x="7874493" y="3311371"/>
            <a:ext cx="168676" cy="36398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Arrow: Down 8">
            <a:extLst>
              <a:ext uri="{FF2B5EF4-FFF2-40B4-BE49-F238E27FC236}">
                <a16:creationId xmlns:a16="http://schemas.microsoft.com/office/drawing/2014/main" id="{39F2A105-FE1D-F455-E03C-723304CEC418}"/>
              </a:ext>
            </a:extLst>
          </p:cNvPr>
          <p:cNvSpPr/>
          <p:nvPr/>
        </p:nvSpPr>
        <p:spPr>
          <a:xfrm>
            <a:off x="7958831" y="4546847"/>
            <a:ext cx="168676" cy="36398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Arrow: Down 9">
            <a:extLst>
              <a:ext uri="{FF2B5EF4-FFF2-40B4-BE49-F238E27FC236}">
                <a16:creationId xmlns:a16="http://schemas.microsoft.com/office/drawing/2014/main" id="{A34DEB5C-F42D-3316-414F-BCCFF5A63C82}"/>
              </a:ext>
            </a:extLst>
          </p:cNvPr>
          <p:cNvSpPr/>
          <p:nvPr/>
        </p:nvSpPr>
        <p:spPr>
          <a:xfrm>
            <a:off x="3135297" y="3295055"/>
            <a:ext cx="168676" cy="36398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Arrow: Down 10">
            <a:extLst>
              <a:ext uri="{FF2B5EF4-FFF2-40B4-BE49-F238E27FC236}">
                <a16:creationId xmlns:a16="http://schemas.microsoft.com/office/drawing/2014/main" id="{30DB3B0F-2880-241D-A3A7-D837603CD716}"/>
              </a:ext>
            </a:extLst>
          </p:cNvPr>
          <p:cNvSpPr/>
          <p:nvPr/>
        </p:nvSpPr>
        <p:spPr>
          <a:xfrm>
            <a:off x="3135297" y="4546847"/>
            <a:ext cx="168676" cy="36398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2574930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cy-GB"/>
              <a:t>Confensiynau Academaidd - Ffurfiol</a:t>
            </a:r>
            <a:br>
              <a:rPr lang="en-GB"/>
            </a:br>
            <a:r>
              <a:rPr lang="en-GB"/>
              <a:t>Academic Conventions - Formal</a:t>
            </a:r>
            <a:br>
              <a:rPr lang="en-GB"/>
            </a:br>
            <a:endParaRPr lang="en-GB"/>
          </a:p>
        </p:txBody>
      </p:sp>
      <p:sp>
        <p:nvSpPr>
          <p:cNvPr id="3" name="Content Placeholder 2"/>
          <p:cNvSpPr>
            <a:spLocks noGrp="1"/>
          </p:cNvSpPr>
          <p:nvPr>
            <p:ph sz="half" idx="1"/>
          </p:nvPr>
        </p:nvSpPr>
        <p:spPr/>
        <p:txBody>
          <a:bodyPr>
            <a:normAutofit/>
          </a:bodyPr>
          <a:lstStyle/>
          <a:p>
            <a:r>
              <a:rPr lang="cy-GB"/>
              <a:t>Peidiwch ag ysgrifennu mewn arddull </a:t>
            </a:r>
            <a:r>
              <a:rPr lang="cy-GB" noProof="1"/>
              <a:t>sgyrsiol</a:t>
            </a:r>
          </a:p>
          <a:p>
            <a:r>
              <a:rPr lang="cy-GB"/>
              <a:t>Byddwch yn ymwybodol o’ch cynulleidfa - tiwtoriaid, arholwyr allanol</a:t>
            </a:r>
          </a:p>
          <a:p>
            <a:r>
              <a:rPr lang="cy-GB"/>
              <a:t>Osgowch ebychnodau </a:t>
            </a:r>
            <a:r>
              <a:rPr lang="en-GB"/>
              <a:t>!!!!</a:t>
            </a:r>
          </a:p>
        </p:txBody>
      </p:sp>
      <p:sp>
        <p:nvSpPr>
          <p:cNvPr id="4" name="Content Placeholder 3"/>
          <p:cNvSpPr>
            <a:spLocks noGrp="1"/>
          </p:cNvSpPr>
          <p:nvPr>
            <p:ph sz="half" idx="2"/>
          </p:nvPr>
        </p:nvSpPr>
        <p:spPr/>
        <p:txBody>
          <a:bodyPr>
            <a:normAutofit/>
          </a:bodyPr>
          <a:lstStyle/>
          <a:p>
            <a:r>
              <a:rPr lang="en-GB"/>
              <a:t>Do not write in a chatty style</a:t>
            </a:r>
          </a:p>
          <a:p>
            <a:r>
              <a:rPr lang="en-GB"/>
              <a:t>Be aware of your audience – tutors, external examiners</a:t>
            </a:r>
          </a:p>
          <a:p>
            <a:r>
              <a:rPr lang="en-GB"/>
              <a:t>Avoid exclamation marks !!!!!!!!</a:t>
            </a:r>
          </a:p>
        </p:txBody>
      </p:sp>
      <p:pic>
        <p:nvPicPr>
          <p:cNvPr id="5" name="Picture 4"/>
          <p:cNvPicPr>
            <a:picLocks noChangeAspect="1"/>
          </p:cNvPicPr>
          <p:nvPr/>
        </p:nvPicPr>
        <p:blipFill rotWithShape="1">
          <a:blip r:embed="rId3"/>
          <a:srcRect b="10340"/>
          <a:stretch/>
        </p:blipFill>
        <p:spPr>
          <a:xfrm rot="20936766">
            <a:off x="339576" y="5426298"/>
            <a:ext cx="1257892" cy="1205906"/>
          </a:xfrm>
          <a:prstGeom prst="rect">
            <a:avLst/>
          </a:prstGeom>
        </p:spPr>
      </p:pic>
      <p:pic>
        <p:nvPicPr>
          <p:cNvPr id="11" name="Picture 2" descr="http://www.clker.com/cliparts/4/2/p/q/1/L/man-wearing-a-top-hat-hi.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217764">
            <a:off x="10424151" y="294325"/>
            <a:ext cx="1267647" cy="19174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573046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dirty="0"/>
              <a:t>Anffurfiol yn Erbyn Ffurfiol</a:t>
            </a:r>
            <a:br>
              <a:rPr lang="en-GB" dirty="0"/>
            </a:br>
            <a:r>
              <a:rPr lang="en-GB" dirty="0"/>
              <a:t>Informal v Formal</a:t>
            </a:r>
          </a:p>
        </p:txBody>
      </p:sp>
      <p:sp>
        <p:nvSpPr>
          <p:cNvPr id="3" name="Content Placeholder 2"/>
          <p:cNvSpPr>
            <a:spLocks noGrp="1"/>
          </p:cNvSpPr>
          <p:nvPr>
            <p:ph sz="half" idx="1"/>
          </p:nvPr>
        </p:nvSpPr>
        <p:spPr/>
        <p:txBody>
          <a:bodyPr>
            <a:normAutofit lnSpcReduction="10000"/>
          </a:bodyPr>
          <a:lstStyle/>
          <a:p>
            <a:r>
              <a:rPr lang="en-GB"/>
              <a:t>Point </a:t>
            </a:r>
            <a:r>
              <a:rPr lang="cy-GB"/>
              <a:t>y peth yma yw dweud bod lot o bobol yn cael pen tost os </a:t>
            </a:r>
            <a:r>
              <a:rPr lang="cy-GB" noProof="1"/>
              <a:t>y’n</a:t>
            </a:r>
            <a:r>
              <a:rPr lang="cy-GB"/>
              <a:t> nhw’n hyfed gormod</a:t>
            </a:r>
          </a:p>
          <a:p>
            <a:endParaRPr lang="cy-GB"/>
          </a:p>
          <a:p>
            <a:endParaRPr lang="cy-GB"/>
          </a:p>
          <a:p>
            <a:r>
              <a:rPr lang="cy-GB"/>
              <a:t>Pwysleisia’r awdur sgil-effeithiau corfforol </a:t>
            </a:r>
            <a:r>
              <a:rPr lang="cy-GB" noProof="1"/>
              <a:t>gor-</a:t>
            </a:r>
            <a:r>
              <a:rPr lang="cy-GB"/>
              <a:t>yfed</a:t>
            </a:r>
          </a:p>
          <a:p>
            <a:endParaRPr lang="en-GB"/>
          </a:p>
        </p:txBody>
      </p:sp>
      <p:sp>
        <p:nvSpPr>
          <p:cNvPr id="4" name="Content Placeholder 3"/>
          <p:cNvSpPr>
            <a:spLocks noGrp="1"/>
          </p:cNvSpPr>
          <p:nvPr>
            <p:ph sz="half" idx="2"/>
          </p:nvPr>
        </p:nvSpPr>
        <p:spPr/>
        <p:txBody>
          <a:bodyPr>
            <a:normAutofit lnSpcReduction="10000"/>
          </a:bodyPr>
          <a:lstStyle/>
          <a:p>
            <a:r>
              <a:rPr lang="en-GB"/>
              <a:t>The point of this thing is to say that a lot of people get a headache if they drink too much</a:t>
            </a:r>
          </a:p>
          <a:p>
            <a:endParaRPr lang="en-GB"/>
          </a:p>
          <a:p>
            <a:endParaRPr lang="en-GB"/>
          </a:p>
          <a:p>
            <a:r>
              <a:rPr lang="en-GB"/>
              <a:t>The author emphasizes the physical side effects of excessive drinking</a:t>
            </a:r>
          </a:p>
          <a:p>
            <a:endParaRPr lang="en-GB"/>
          </a:p>
          <a:p>
            <a:endParaRPr lang="en-GB"/>
          </a:p>
        </p:txBody>
      </p:sp>
      <p:pic>
        <p:nvPicPr>
          <p:cNvPr id="8194" name="Picture 2" descr="C:\Users\l.roberts\AppData\Local\Microsoft\Windows\Temporary Internet Files\Content.IE5\EEQLKL9O\MP900426560[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942190">
            <a:off x="5281650" y="5255200"/>
            <a:ext cx="985334" cy="1156698"/>
          </a:xfrm>
          <a:prstGeom prst="rect">
            <a:avLst/>
          </a:prstGeom>
          <a:noFill/>
          <a:extLst>
            <a:ext uri="{909E8E84-426E-40DD-AFC4-6F175D3DCCD1}">
              <a14:hiddenFill xmlns:a14="http://schemas.microsoft.com/office/drawing/2010/main">
                <a:solidFill>
                  <a:srgbClr val="FFFFFF"/>
                </a:solidFill>
              </a14:hiddenFill>
            </a:ext>
          </a:extLst>
        </p:spPr>
      </p:pic>
      <p:sp>
        <p:nvSpPr>
          <p:cNvPr id="5" name="Arrow: Down 4">
            <a:extLst>
              <a:ext uri="{FF2B5EF4-FFF2-40B4-BE49-F238E27FC236}">
                <a16:creationId xmlns:a16="http://schemas.microsoft.com/office/drawing/2014/main" id="{FFBC2FBB-7B84-F3BD-1E86-38048DD4D379}"/>
              </a:ext>
            </a:extLst>
          </p:cNvPr>
          <p:cNvSpPr/>
          <p:nvPr/>
        </p:nvSpPr>
        <p:spPr>
          <a:xfrm>
            <a:off x="3142695" y="3355759"/>
            <a:ext cx="452761" cy="89664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Arrow: Down 8">
            <a:extLst>
              <a:ext uri="{FF2B5EF4-FFF2-40B4-BE49-F238E27FC236}">
                <a16:creationId xmlns:a16="http://schemas.microsoft.com/office/drawing/2014/main" id="{5EA5B058-CDA8-31BC-816F-9C46D3A3A874}"/>
              </a:ext>
            </a:extLst>
          </p:cNvPr>
          <p:cNvSpPr/>
          <p:nvPr/>
        </p:nvSpPr>
        <p:spPr>
          <a:xfrm>
            <a:off x="8692719" y="3286218"/>
            <a:ext cx="452761" cy="89664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54176542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dirty="0"/>
              <a:t>Anffurfiol yn Erbyn Ffurfiol: Enghraifft </a:t>
            </a:r>
            <a:br>
              <a:rPr lang="cy-GB" dirty="0"/>
            </a:br>
            <a:r>
              <a:rPr lang="en-GB" dirty="0"/>
              <a:t>Informal v Formal: Example</a:t>
            </a:r>
          </a:p>
        </p:txBody>
      </p:sp>
      <p:sp>
        <p:nvSpPr>
          <p:cNvPr id="3" name="Content Placeholder 2"/>
          <p:cNvSpPr>
            <a:spLocks noGrp="1"/>
          </p:cNvSpPr>
          <p:nvPr>
            <p:ph sz="half" idx="1"/>
          </p:nvPr>
        </p:nvSpPr>
        <p:spPr/>
        <p:txBody>
          <a:bodyPr vert="horz" lIns="91440" tIns="45720" rIns="91440" bIns="45720" rtlCol="0" anchor="t">
            <a:normAutofit fontScale="92500"/>
          </a:bodyPr>
          <a:lstStyle/>
          <a:p>
            <a:r>
              <a:rPr lang="cy-GB"/>
              <a:t>Ni gyd yn hedfan mewn awyrennau </a:t>
            </a:r>
            <a:r>
              <a:rPr lang="cy-GB" err="1"/>
              <a:t>heddi</a:t>
            </a:r>
            <a:r>
              <a:rPr lang="cy-GB"/>
              <a:t>. Roedd dynion </a:t>
            </a:r>
            <a:r>
              <a:rPr lang="cy-GB" err="1"/>
              <a:t>isiau</a:t>
            </a:r>
            <a:r>
              <a:rPr lang="cy-GB"/>
              <a:t> hedfan amser hir nol a wnaethon </a:t>
            </a:r>
            <a:r>
              <a:rPr lang="cy-GB" err="1"/>
              <a:t>nw</a:t>
            </a:r>
            <a:r>
              <a:rPr lang="cy-GB"/>
              <a:t> </a:t>
            </a:r>
            <a:r>
              <a:rPr lang="cy-GB" err="1"/>
              <a:t>ceits</a:t>
            </a:r>
            <a:endParaRPr lang="cy-GB"/>
          </a:p>
          <a:p>
            <a:endParaRPr lang="en-GB"/>
          </a:p>
          <a:p>
            <a:endParaRPr lang="en-GB"/>
          </a:p>
          <a:p>
            <a:r>
              <a:rPr lang="cy-GB"/>
              <a:t>Heddiw awyrennau yw’r dull o hedfan. Yn y gorffennol dyfeisiwyd barcutiaid er mwyn ceisio hedfan</a:t>
            </a:r>
          </a:p>
          <a:p>
            <a:endParaRPr lang="en-GB"/>
          </a:p>
        </p:txBody>
      </p:sp>
      <p:sp>
        <p:nvSpPr>
          <p:cNvPr id="4" name="Content Placeholder 3"/>
          <p:cNvSpPr>
            <a:spLocks noGrp="1"/>
          </p:cNvSpPr>
          <p:nvPr>
            <p:ph sz="half" idx="2"/>
          </p:nvPr>
        </p:nvSpPr>
        <p:spPr>
          <a:xfrm>
            <a:off x="6095606" y="2014269"/>
            <a:ext cx="4645152" cy="3287094"/>
          </a:xfrm>
        </p:spPr>
        <p:txBody>
          <a:bodyPr vert="horz" lIns="91440" tIns="45720" rIns="91440" bIns="45720" rtlCol="0" anchor="t">
            <a:normAutofit fontScale="92500"/>
          </a:bodyPr>
          <a:lstStyle/>
          <a:p>
            <a:r>
              <a:rPr lang="en-GB"/>
              <a:t>We all fly in planes today. Men wanted to fly a long time ago and made kites</a:t>
            </a:r>
          </a:p>
          <a:p>
            <a:endParaRPr lang="en-GB"/>
          </a:p>
          <a:p>
            <a:endParaRPr lang="en-GB"/>
          </a:p>
          <a:p>
            <a:r>
              <a:rPr lang="en-GB"/>
              <a:t>Today aeroplanes are the mode of flying, prior to this kites were used as an attempt at flight.</a:t>
            </a:r>
          </a:p>
          <a:p>
            <a:endParaRPr lang="en-GB"/>
          </a:p>
          <a:p>
            <a:endParaRPr lang="en-GB"/>
          </a:p>
        </p:txBody>
      </p:sp>
      <p:sp>
        <p:nvSpPr>
          <p:cNvPr id="7" name="Arrow: Down 6">
            <a:extLst>
              <a:ext uri="{FF2B5EF4-FFF2-40B4-BE49-F238E27FC236}">
                <a16:creationId xmlns:a16="http://schemas.microsoft.com/office/drawing/2014/main" id="{956C4D6C-F162-5556-BCDB-0D4FB8FD1AC5}"/>
              </a:ext>
            </a:extLst>
          </p:cNvPr>
          <p:cNvSpPr/>
          <p:nvPr/>
        </p:nvSpPr>
        <p:spPr>
          <a:xfrm>
            <a:off x="7965422" y="3195961"/>
            <a:ext cx="452760" cy="107715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p>
        </p:txBody>
      </p:sp>
      <p:sp>
        <p:nvSpPr>
          <p:cNvPr id="8" name="Arrow: Down 7">
            <a:extLst>
              <a:ext uri="{FF2B5EF4-FFF2-40B4-BE49-F238E27FC236}">
                <a16:creationId xmlns:a16="http://schemas.microsoft.com/office/drawing/2014/main" id="{78F06FA5-DEDC-0F22-AC84-14F531EE1BE8}"/>
              </a:ext>
            </a:extLst>
          </p:cNvPr>
          <p:cNvSpPr/>
          <p:nvPr/>
        </p:nvSpPr>
        <p:spPr>
          <a:xfrm>
            <a:off x="2998982" y="3273968"/>
            <a:ext cx="452760" cy="107715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73259274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8622247" y="958037"/>
            <a:ext cx="2435728" cy="1217864"/>
          </a:xfrm>
          <a:prstGeom prst="rect">
            <a:avLst/>
          </a:prstGeom>
        </p:spPr>
      </p:pic>
      <p:sp>
        <p:nvSpPr>
          <p:cNvPr id="2" name="Title 1"/>
          <p:cNvSpPr>
            <a:spLocks noGrp="1"/>
          </p:cNvSpPr>
          <p:nvPr>
            <p:ph type="title"/>
          </p:nvPr>
        </p:nvSpPr>
        <p:spPr/>
        <p:txBody>
          <a:bodyPr/>
          <a:lstStyle/>
          <a:p>
            <a:r>
              <a:rPr lang="cy-GB"/>
              <a:t>Yr Ysgrifennwr Niwtral</a:t>
            </a:r>
            <a:br>
              <a:rPr lang="en-GB"/>
            </a:br>
            <a:r>
              <a:rPr lang="en-GB"/>
              <a:t>The Neutral Writer</a:t>
            </a:r>
          </a:p>
        </p:txBody>
      </p:sp>
      <p:sp>
        <p:nvSpPr>
          <p:cNvPr id="3" name="Content Placeholder 2"/>
          <p:cNvSpPr>
            <a:spLocks noGrp="1"/>
          </p:cNvSpPr>
          <p:nvPr>
            <p:ph sz="half" idx="1"/>
          </p:nvPr>
        </p:nvSpPr>
        <p:spPr/>
        <p:txBody>
          <a:bodyPr>
            <a:normAutofit lnSpcReduction="10000"/>
          </a:bodyPr>
          <a:lstStyle/>
          <a:p>
            <a:r>
              <a:rPr lang="cy-GB"/>
              <a:t>Byddwch yn wrthrychol</a:t>
            </a:r>
          </a:p>
          <a:p>
            <a:pPr lvl="1"/>
            <a:r>
              <a:rPr lang="cy-GB"/>
              <a:t>Peidiwch â defnyddio ansoddeiriau personol, goddrychol megis neis, da, gwerth chweil</a:t>
            </a:r>
          </a:p>
          <a:p>
            <a:r>
              <a:rPr lang="cy-GB"/>
              <a:t>Osgowch siarad gyda’r darllenydd </a:t>
            </a:r>
          </a:p>
          <a:p>
            <a:r>
              <a:rPr lang="cy-GB"/>
              <a:t>Peidiwch â gofyn cwestiynau i’r darllenydd </a:t>
            </a:r>
          </a:p>
        </p:txBody>
      </p:sp>
      <p:sp>
        <p:nvSpPr>
          <p:cNvPr id="4" name="Content Placeholder 3"/>
          <p:cNvSpPr>
            <a:spLocks noGrp="1"/>
          </p:cNvSpPr>
          <p:nvPr>
            <p:ph sz="half" idx="2"/>
          </p:nvPr>
        </p:nvSpPr>
        <p:spPr/>
        <p:txBody>
          <a:bodyPr>
            <a:normAutofit lnSpcReduction="10000"/>
          </a:bodyPr>
          <a:lstStyle/>
          <a:p>
            <a:r>
              <a:rPr lang="en-GB"/>
              <a:t>Be objective </a:t>
            </a:r>
          </a:p>
          <a:p>
            <a:pPr lvl="1"/>
            <a:r>
              <a:rPr lang="en-GB"/>
              <a:t>Avoid personal , subjective adjectives such as nice, good, worthwhile </a:t>
            </a:r>
          </a:p>
          <a:p>
            <a:r>
              <a:rPr lang="en-GB"/>
              <a:t>Avoid addressing the reader </a:t>
            </a:r>
          </a:p>
          <a:p>
            <a:r>
              <a:rPr lang="en-GB"/>
              <a:t>Do not ask questions of the reader</a:t>
            </a:r>
          </a:p>
        </p:txBody>
      </p:sp>
    </p:spTree>
    <p:extLst>
      <p:ext uri="{BB962C8B-B14F-4D97-AF65-F5344CB8AC3E}">
        <p14:creationId xmlns:p14="http://schemas.microsoft.com/office/powerpoint/2010/main" val="421466421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cy-GB" dirty="0"/>
              <a:t>Gwrthrychol  </a:t>
            </a:r>
            <a:br>
              <a:rPr lang="cy-GB" dirty="0"/>
            </a:br>
            <a:r>
              <a:rPr lang="en-GB" dirty="0"/>
              <a:t>Objective </a:t>
            </a:r>
          </a:p>
        </p:txBody>
      </p:sp>
      <p:sp>
        <p:nvSpPr>
          <p:cNvPr id="5" name="Content Placeholder 4"/>
          <p:cNvSpPr>
            <a:spLocks noGrp="1"/>
          </p:cNvSpPr>
          <p:nvPr>
            <p:ph sz="half" idx="1"/>
          </p:nvPr>
        </p:nvSpPr>
        <p:spPr/>
        <p:txBody>
          <a:bodyPr>
            <a:normAutofit fontScale="70000" lnSpcReduction="20000"/>
          </a:bodyPr>
          <a:lstStyle/>
          <a:p>
            <a:r>
              <a:rPr lang="en-GB"/>
              <a:t>‘Objectivity’ or ‘objective truth’ is a standpoint upon the world from which we have access to the world as it is in itself, in no way mediated by either our human interests or even our mental structure … In other words, objectivity requires the complete absence of subjectivity’ </a:t>
            </a:r>
          </a:p>
          <a:p>
            <a:pPr algn="r"/>
            <a:r>
              <a:rPr lang="en-GB"/>
              <a:t>(Coleman, 2018, t. 158)</a:t>
            </a:r>
          </a:p>
          <a:p>
            <a:r>
              <a:rPr lang="cy-GB"/>
              <a:t>Prif bwyslais ar yr wybodaeth</a:t>
            </a:r>
          </a:p>
          <a:p>
            <a:r>
              <a:rPr lang="cy-GB"/>
              <a:t>Yn seiliedig ar dystiolaeth</a:t>
            </a:r>
          </a:p>
          <a:p>
            <a:r>
              <a:rPr lang="cy-GB"/>
              <a:t>Angen cyfeirnodi’r dystiolaeth</a:t>
            </a:r>
          </a:p>
          <a:p>
            <a:r>
              <a:rPr lang="cy-GB"/>
              <a:t>Angen gwerthuso’r dystiolaeth</a:t>
            </a:r>
          </a:p>
        </p:txBody>
      </p:sp>
      <p:sp>
        <p:nvSpPr>
          <p:cNvPr id="6" name="Content Placeholder 5"/>
          <p:cNvSpPr>
            <a:spLocks noGrp="1"/>
          </p:cNvSpPr>
          <p:nvPr>
            <p:ph sz="half" idx="2"/>
          </p:nvPr>
        </p:nvSpPr>
        <p:spPr/>
        <p:txBody>
          <a:bodyPr>
            <a:normAutofit fontScale="70000" lnSpcReduction="20000"/>
          </a:bodyPr>
          <a:lstStyle/>
          <a:p>
            <a:r>
              <a:rPr lang="en-GB"/>
              <a:t>‘Objectivity’ or ‘objective truth’ is a standpoint upon the world from which we have access to the world as it is in itself, in no way mediated by either our human interests or even our mental structure … In other words, objectivity requires the complete absence of subjectivity’ </a:t>
            </a:r>
          </a:p>
          <a:p>
            <a:pPr algn="r"/>
            <a:r>
              <a:rPr lang="en-GB"/>
              <a:t>(Coleman, 2018, p. 158)</a:t>
            </a:r>
          </a:p>
          <a:p>
            <a:r>
              <a:rPr lang="en-GB"/>
              <a:t>Main emphasis on the information</a:t>
            </a:r>
          </a:p>
          <a:p>
            <a:r>
              <a:rPr lang="en-GB"/>
              <a:t>Evidence base</a:t>
            </a:r>
          </a:p>
          <a:p>
            <a:r>
              <a:rPr lang="en-GB"/>
              <a:t>Reference the evidence </a:t>
            </a:r>
          </a:p>
          <a:p>
            <a:r>
              <a:rPr lang="en-GB"/>
              <a:t>Evaluating the evidence </a:t>
            </a:r>
          </a:p>
          <a:p>
            <a:endParaRPr lang="en-GB"/>
          </a:p>
          <a:p>
            <a:endParaRPr lang="en-GB"/>
          </a:p>
        </p:txBody>
      </p:sp>
    </p:spTree>
    <p:extLst>
      <p:ext uri="{BB962C8B-B14F-4D97-AF65-F5344CB8AC3E}">
        <p14:creationId xmlns:p14="http://schemas.microsoft.com/office/powerpoint/2010/main" val="235404793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dirty="0"/>
              <a:t>Gwrthrychol </a:t>
            </a:r>
            <a:br>
              <a:rPr lang="cy-GB" dirty="0"/>
            </a:br>
            <a:r>
              <a:rPr lang="en-GB" dirty="0"/>
              <a:t>Objective</a:t>
            </a:r>
          </a:p>
        </p:txBody>
      </p:sp>
      <p:sp>
        <p:nvSpPr>
          <p:cNvPr id="3" name="Content Placeholder 2"/>
          <p:cNvSpPr>
            <a:spLocks noGrp="1"/>
          </p:cNvSpPr>
          <p:nvPr>
            <p:ph sz="half" idx="1"/>
          </p:nvPr>
        </p:nvSpPr>
        <p:spPr/>
        <p:txBody>
          <a:bodyPr>
            <a:normAutofit fontScale="85000" lnSpcReduction="20000"/>
          </a:bodyPr>
          <a:lstStyle/>
          <a:p>
            <a:r>
              <a:rPr lang="en-GB"/>
              <a:t> </a:t>
            </a:r>
            <a:r>
              <a:rPr lang="cy-GB"/>
              <a:t>Er enghraifft-</a:t>
            </a:r>
          </a:p>
          <a:p>
            <a:pPr lvl="1"/>
            <a:r>
              <a:rPr lang="en-GB"/>
              <a:t>‘two people undertaking the same research in the same way should arrive at the same results and conclusions’ </a:t>
            </a:r>
          </a:p>
          <a:p>
            <a:pPr algn="r"/>
            <a:r>
              <a:rPr lang="en-GB"/>
              <a:t>(Cottrell, 2013, t. 311)</a:t>
            </a:r>
          </a:p>
          <a:p>
            <a:r>
              <a:rPr lang="cy-GB"/>
              <a:t>Ffeithiau - gellir eu gwirio gyda thystiolaeth</a:t>
            </a:r>
          </a:p>
          <a:p>
            <a:r>
              <a:rPr lang="cy-GB"/>
              <a:t>Dadl neu resymau – sy’n medru cynnwys ffeithiau, i gefnogi safbwynt</a:t>
            </a:r>
          </a:p>
          <a:p>
            <a:pPr lvl="4"/>
            <a:r>
              <a:rPr lang="en-GB" sz="2000"/>
              <a:t>(Cottrell, 2008)</a:t>
            </a:r>
            <a:endParaRPr lang="en-GB"/>
          </a:p>
          <a:p>
            <a:endParaRPr lang="en-GB"/>
          </a:p>
        </p:txBody>
      </p:sp>
      <p:sp>
        <p:nvSpPr>
          <p:cNvPr id="4" name="Content Placeholder 3"/>
          <p:cNvSpPr>
            <a:spLocks noGrp="1"/>
          </p:cNvSpPr>
          <p:nvPr>
            <p:ph sz="half" idx="2"/>
          </p:nvPr>
        </p:nvSpPr>
        <p:spPr/>
        <p:txBody>
          <a:bodyPr>
            <a:normAutofit fontScale="85000" lnSpcReduction="20000"/>
          </a:bodyPr>
          <a:lstStyle/>
          <a:p>
            <a:r>
              <a:rPr lang="en-GB"/>
              <a:t>For example –</a:t>
            </a:r>
          </a:p>
          <a:p>
            <a:pPr lvl="1"/>
            <a:r>
              <a:rPr lang="en-GB"/>
              <a:t>‘two people undertaking the same research in the same way should arrive at the same results and conclusions’ </a:t>
            </a:r>
          </a:p>
          <a:p>
            <a:pPr algn="r"/>
            <a:r>
              <a:rPr lang="en-GB"/>
              <a:t>(Cottrell, 2013, p. 311)</a:t>
            </a:r>
          </a:p>
          <a:p>
            <a:r>
              <a:rPr lang="en-GB"/>
              <a:t>Facts - can be checked with evidence</a:t>
            </a:r>
          </a:p>
          <a:p>
            <a:r>
              <a:rPr lang="en-GB"/>
              <a:t>Arguments or reasons – can include facts, to support a point of view</a:t>
            </a:r>
          </a:p>
          <a:p>
            <a:pPr algn="r"/>
            <a:r>
              <a:rPr lang="en-GB"/>
              <a:t>(Cottrell, 2008)</a:t>
            </a:r>
          </a:p>
        </p:txBody>
      </p:sp>
    </p:spTree>
    <p:extLst>
      <p:ext uri="{BB962C8B-B14F-4D97-AF65-F5344CB8AC3E}">
        <p14:creationId xmlns:p14="http://schemas.microsoft.com/office/powerpoint/2010/main" val="89289839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a:t>Goddrychol</a:t>
            </a:r>
            <a:r>
              <a:rPr lang="en-GB" dirty="0"/>
              <a:t> </a:t>
            </a:r>
            <a:br>
              <a:rPr lang="en-GB" dirty="0"/>
            </a:br>
            <a:r>
              <a:rPr lang="en-GB" dirty="0"/>
              <a:t>Subjective</a:t>
            </a:r>
          </a:p>
        </p:txBody>
      </p:sp>
      <p:sp>
        <p:nvSpPr>
          <p:cNvPr id="3" name="Content Placeholder 2"/>
          <p:cNvSpPr>
            <a:spLocks noGrp="1"/>
          </p:cNvSpPr>
          <p:nvPr>
            <p:ph sz="half" idx="1"/>
          </p:nvPr>
        </p:nvSpPr>
        <p:spPr/>
        <p:txBody>
          <a:bodyPr>
            <a:normAutofit fontScale="77500" lnSpcReduction="20000"/>
          </a:bodyPr>
          <a:lstStyle/>
          <a:p>
            <a:r>
              <a:rPr lang="en-GB"/>
              <a:t> </a:t>
            </a:r>
            <a:r>
              <a:rPr lang="cy-GB"/>
              <a:t>Mynegi eich barn eich hun</a:t>
            </a:r>
          </a:p>
          <a:p>
            <a:endParaRPr lang="cy-GB"/>
          </a:p>
          <a:p>
            <a:r>
              <a:rPr lang="cy-GB"/>
              <a:t> Cyfleu eich profiadau personol </a:t>
            </a:r>
          </a:p>
          <a:p>
            <a:endParaRPr lang="cy-GB"/>
          </a:p>
          <a:p>
            <a:r>
              <a:rPr lang="cy-GB"/>
              <a:t>Ysgrifennu eich gwerthoedd neu safbwyntiau eich hun</a:t>
            </a:r>
          </a:p>
          <a:p>
            <a:r>
              <a:rPr lang="cy-GB"/>
              <a:t>Nid yw barn bersonol bob amser wedi’i seilio ar dystiolaeth dda</a:t>
            </a:r>
          </a:p>
          <a:p>
            <a:r>
              <a:rPr lang="cy-GB"/>
              <a:t>(</a:t>
            </a:r>
            <a:r>
              <a:rPr lang="en-GB"/>
              <a:t>Cottrell, </a:t>
            </a:r>
            <a:r>
              <a:rPr lang="cy-GB"/>
              <a:t>2013)</a:t>
            </a:r>
          </a:p>
        </p:txBody>
      </p:sp>
      <p:sp>
        <p:nvSpPr>
          <p:cNvPr id="4" name="Content Placeholder 3"/>
          <p:cNvSpPr>
            <a:spLocks noGrp="1"/>
          </p:cNvSpPr>
          <p:nvPr>
            <p:ph sz="half" idx="2"/>
          </p:nvPr>
        </p:nvSpPr>
        <p:spPr/>
        <p:txBody>
          <a:bodyPr>
            <a:normAutofit fontScale="77500" lnSpcReduction="20000"/>
          </a:bodyPr>
          <a:lstStyle/>
          <a:p>
            <a:r>
              <a:rPr lang="en-GB"/>
              <a:t>Expressing your own opinions</a:t>
            </a:r>
          </a:p>
          <a:p>
            <a:endParaRPr lang="en-GB"/>
          </a:p>
          <a:p>
            <a:r>
              <a:rPr lang="en-GB"/>
              <a:t>Conveying your own experiences</a:t>
            </a:r>
          </a:p>
          <a:p>
            <a:endParaRPr lang="en-GB"/>
          </a:p>
          <a:p>
            <a:r>
              <a:rPr lang="en-GB"/>
              <a:t>Writing your own values or perspectives </a:t>
            </a:r>
          </a:p>
          <a:p>
            <a:endParaRPr lang="en-GB"/>
          </a:p>
          <a:p>
            <a:r>
              <a:rPr lang="en-GB"/>
              <a:t>Personal opinions are not always based on good evidence</a:t>
            </a:r>
          </a:p>
          <a:p>
            <a:r>
              <a:rPr lang="en-GB"/>
              <a:t>(Cottrell, 2013) </a:t>
            </a:r>
          </a:p>
        </p:txBody>
      </p:sp>
      <p:pic>
        <p:nvPicPr>
          <p:cNvPr id="1026" name="Picture 2" descr="C:\Users\l.roberts\AppData\Local\Microsoft\Windows\Temporary Internet Files\Content.IE5\S9T0P2O1\MC900048770[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049616" y="901083"/>
            <a:ext cx="1627564" cy="17195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4731661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a:t>Goddrychol</a:t>
            </a:r>
            <a:r>
              <a:rPr lang="en-GB" dirty="0"/>
              <a:t> </a:t>
            </a:r>
            <a:br>
              <a:rPr lang="en-GB" dirty="0"/>
            </a:br>
            <a:r>
              <a:rPr lang="en-GB" dirty="0"/>
              <a:t>Subjective</a:t>
            </a:r>
          </a:p>
        </p:txBody>
      </p:sp>
      <p:sp>
        <p:nvSpPr>
          <p:cNvPr id="3" name="Content Placeholder 2"/>
          <p:cNvSpPr>
            <a:spLocks noGrp="1"/>
          </p:cNvSpPr>
          <p:nvPr>
            <p:ph sz="half" idx="1"/>
          </p:nvPr>
        </p:nvSpPr>
        <p:spPr/>
        <p:txBody>
          <a:bodyPr>
            <a:normAutofit fontScale="70000" lnSpcReduction="20000"/>
          </a:bodyPr>
          <a:lstStyle/>
          <a:p>
            <a:r>
              <a:rPr lang="en-GB"/>
              <a:t> ‘Feel the emotions, and to 'map' some of the outcomes…which was meant to be about memory and subjectivity or prior knowledge’</a:t>
            </a:r>
          </a:p>
          <a:p>
            <a:pPr lvl="2"/>
            <a:r>
              <a:rPr lang="en-GB"/>
              <a:t>(</a:t>
            </a:r>
            <a:r>
              <a:rPr lang="en-GB" sz="2000"/>
              <a:t>Miller, 2008, t. 101)</a:t>
            </a:r>
          </a:p>
          <a:p>
            <a:endParaRPr lang="en-GB"/>
          </a:p>
          <a:p>
            <a:endParaRPr lang="en-GB"/>
          </a:p>
          <a:p>
            <a:r>
              <a:rPr lang="en-GB"/>
              <a:t> ‘Subjectivity is shifting and contradictory’</a:t>
            </a:r>
          </a:p>
          <a:p>
            <a:pPr marL="0" indent="0">
              <a:buNone/>
            </a:pPr>
            <a:r>
              <a:rPr lang="en-GB"/>
              <a:t>  </a:t>
            </a:r>
          </a:p>
          <a:p>
            <a:pPr lvl="1"/>
            <a:r>
              <a:rPr lang="en-GB"/>
              <a:t>(Richardson a St. Pierre, 2005, </a:t>
            </a:r>
            <a:r>
              <a:rPr lang="cy-GB"/>
              <a:t>dyfynnwyd yn</a:t>
            </a:r>
            <a:r>
              <a:rPr lang="en-GB"/>
              <a:t>, Miller, 2008, t. 94)</a:t>
            </a:r>
          </a:p>
          <a:p>
            <a:endParaRPr lang="en-GB"/>
          </a:p>
        </p:txBody>
      </p:sp>
      <p:sp>
        <p:nvSpPr>
          <p:cNvPr id="4" name="Content Placeholder 3"/>
          <p:cNvSpPr>
            <a:spLocks noGrp="1"/>
          </p:cNvSpPr>
          <p:nvPr>
            <p:ph sz="half" idx="2"/>
          </p:nvPr>
        </p:nvSpPr>
        <p:spPr/>
        <p:txBody>
          <a:bodyPr>
            <a:normAutofit fontScale="70000" lnSpcReduction="20000"/>
          </a:bodyPr>
          <a:lstStyle/>
          <a:p>
            <a:r>
              <a:rPr lang="en-GB"/>
              <a:t>‘Feel the emotions, and to 'map' some of the outcomes…which was meant to be about memory and subjectivity or prior knowledge’</a:t>
            </a:r>
          </a:p>
          <a:p>
            <a:pPr algn="r"/>
            <a:r>
              <a:rPr lang="en-GB"/>
              <a:t>(Miller, 2008, p. 101)</a:t>
            </a:r>
          </a:p>
          <a:p>
            <a:endParaRPr lang="en-GB"/>
          </a:p>
          <a:p>
            <a:r>
              <a:rPr lang="en-GB"/>
              <a:t>‘Subjectivity is shifting and contradictory' </a:t>
            </a:r>
          </a:p>
          <a:p>
            <a:endParaRPr lang="en-GB"/>
          </a:p>
          <a:p>
            <a:pPr algn="r"/>
            <a:r>
              <a:rPr lang="en-GB"/>
              <a:t>(Richardson &amp; St. Pierre, 2005, cited in, Miller, 2008, p. 94)</a:t>
            </a:r>
          </a:p>
          <a:p>
            <a:r>
              <a:rPr lang="en-GB"/>
              <a:t> </a:t>
            </a:r>
          </a:p>
        </p:txBody>
      </p:sp>
    </p:spTree>
    <p:extLst>
      <p:ext uri="{BB962C8B-B14F-4D97-AF65-F5344CB8AC3E}">
        <p14:creationId xmlns:p14="http://schemas.microsoft.com/office/powerpoint/2010/main" val="174636868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altLang="en-US"/>
              <a:t>Byddwch yn wrthrychol</a:t>
            </a:r>
            <a:br>
              <a:rPr lang="en-GB" altLang="en-US"/>
            </a:br>
            <a:r>
              <a:rPr lang="en-GB" altLang="en-US"/>
              <a:t>Be objective</a:t>
            </a:r>
            <a:endParaRPr lang="cy-GB"/>
          </a:p>
        </p:txBody>
      </p:sp>
      <p:sp>
        <p:nvSpPr>
          <p:cNvPr id="3" name="Content Placeholder 2"/>
          <p:cNvSpPr>
            <a:spLocks noGrp="1"/>
          </p:cNvSpPr>
          <p:nvPr>
            <p:ph sz="half" idx="1"/>
          </p:nvPr>
        </p:nvSpPr>
        <p:spPr/>
        <p:txBody>
          <a:bodyPr>
            <a:normAutofit/>
          </a:bodyPr>
          <a:lstStyle/>
          <a:p>
            <a:r>
              <a:rPr lang="cy-GB"/>
              <a:t>PEIDIWCH â dechrau brawddegau gyda:</a:t>
            </a:r>
          </a:p>
          <a:p>
            <a:pPr lvl="1"/>
            <a:r>
              <a:rPr lang="cy-GB"/>
              <a:t>Mae'n bwysig bod ...</a:t>
            </a:r>
          </a:p>
          <a:p>
            <a:pPr lvl="1"/>
            <a:r>
              <a:rPr lang="cy-GB"/>
              <a:t>Mae chwarae'n bwysig ...</a:t>
            </a:r>
          </a:p>
          <a:p>
            <a:pPr lvl="1"/>
            <a:r>
              <a:rPr lang="cy-GB"/>
              <a:t>Mae'n hollbwysig ...</a:t>
            </a:r>
          </a:p>
          <a:p>
            <a:pPr lvl="1"/>
            <a:r>
              <a:rPr lang="cy-GB"/>
              <a:t>Mae chwarae'n hollbwysig ...</a:t>
            </a:r>
          </a:p>
          <a:p>
            <a:pPr lvl="1"/>
            <a:r>
              <a:rPr lang="cy-GB"/>
              <a:t>Mae'n hanfodol ....</a:t>
            </a:r>
          </a:p>
          <a:p>
            <a:pPr lvl="1"/>
            <a:r>
              <a:rPr lang="cy-GB"/>
              <a:t>Mae chwarae'n hanfodol</a:t>
            </a:r>
          </a:p>
        </p:txBody>
      </p:sp>
      <p:sp>
        <p:nvSpPr>
          <p:cNvPr id="4" name="Content Placeholder 3"/>
          <p:cNvSpPr>
            <a:spLocks noGrp="1"/>
          </p:cNvSpPr>
          <p:nvPr>
            <p:ph sz="half" idx="2"/>
          </p:nvPr>
        </p:nvSpPr>
        <p:spPr/>
        <p:txBody>
          <a:bodyPr>
            <a:normAutofit/>
          </a:bodyPr>
          <a:lstStyle/>
          <a:p>
            <a:r>
              <a:rPr lang="en-GB"/>
              <a:t>Do NOT begin sentences with:</a:t>
            </a:r>
          </a:p>
          <a:p>
            <a:pPr lvl="1"/>
            <a:r>
              <a:rPr lang="en-GB"/>
              <a:t>It is important that...</a:t>
            </a:r>
          </a:p>
          <a:p>
            <a:pPr lvl="1"/>
            <a:r>
              <a:rPr lang="en-GB"/>
              <a:t>Play is important...</a:t>
            </a:r>
          </a:p>
          <a:p>
            <a:pPr lvl="1"/>
            <a:r>
              <a:rPr lang="en-GB"/>
              <a:t>It is crucial...</a:t>
            </a:r>
          </a:p>
          <a:p>
            <a:pPr lvl="1"/>
            <a:r>
              <a:rPr lang="en-GB"/>
              <a:t>Play is crucial...</a:t>
            </a:r>
          </a:p>
          <a:p>
            <a:pPr lvl="1"/>
            <a:r>
              <a:rPr lang="en-GB"/>
              <a:t>It is vital....</a:t>
            </a:r>
          </a:p>
          <a:p>
            <a:pPr lvl="1"/>
            <a:r>
              <a:rPr lang="en-GB"/>
              <a:t>Play is vital</a:t>
            </a:r>
          </a:p>
        </p:txBody>
      </p:sp>
    </p:spTree>
    <p:extLst>
      <p:ext uri="{BB962C8B-B14F-4D97-AF65-F5344CB8AC3E}">
        <p14:creationId xmlns:p14="http://schemas.microsoft.com/office/powerpoint/2010/main" val="94176792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altLang="en-US"/>
              <a:t>Byddwch yn wrthrychol</a:t>
            </a:r>
            <a:br>
              <a:rPr lang="en-GB" altLang="en-US"/>
            </a:br>
            <a:r>
              <a:rPr lang="en-GB" altLang="en-US"/>
              <a:t>Be objective</a:t>
            </a:r>
            <a:endParaRPr lang="cy-GB"/>
          </a:p>
        </p:txBody>
      </p:sp>
      <p:sp>
        <p:nvSpPr>
          <p:cNvPr id="3" name="Content Placeholder 2"/>
          <p:cNvSpPr>
            <a:spLocks noGrp="1"/>
          </p:cNvSpPr>
          <p:nvPr>
            <p:ph sz="half" idx="1"/>
          </p:nvPr>
        </p:nvSpPr>
        <p:spPr/>
        <p:txBody>
          <a:bodyPr/>
          <a:lstStyle/>
          <a:p>
            <a:r>
              <a:rPr lang="cy-GB"/>
              <a:t>Dechreuwch frawddegau gyda:</a:t>
            </a:r>
          </a:p>
          <a:p>
            <a:r>
              <a:rPr lang="cy-GB"/>
              <a:t>Yn ôl XXX (DYDDIAD), mae chwarae'n bwysig ...</a:t>
            </a:r>
          </a:p>
          <a:p>
            <a:r>
              <a:rPr lang="cy-GB"/>
              <a:t>Dywed XXX (DYDDIAD) fod chwarae’n cael ei ystyried yn hollbwysig/hanfodol ....</a:t>
            </a:r>
          </a:p>
          <a:p>
            <a:endParaRPr lang="cy-GB"/>
          </a:p>
        </p:txBody>
      </p:sp>
      <p:sp>
        <p:nvSpPr>
          <p:cNvPr id="4" name="Content Placeholder 3"/>
          <p:cNvSpPr>
            <a:spLocks noGrp="1"/>
          </p:cNvSpPr>
          <p:nvPr>
            <p:ph sz="half" idx="2"/>
          </p:nvPr>
        </p:nvSpPr>
        <p:spPr/>
        <p:txBody>
          <a:bodyPr/>
          <a:lstStyle/>
          <a:p>
            <a:r>
              <a:rPr lang="en-GB"/>
              <a:t>Begin sentences with:</a:t>
            </a:r>
          </a:p>
          <a:p>
            <a:r>
              <a:rPr lang="en-GB"/>
              <a:t>According to XXX (DATE), play is important...</a:t>
            </a:r>
          </a:p>
          <a:p>
            <a:r>
              <a:rPr lang="en-GB"/>
              <a:t>XXX (DATE) states that play is considered crucial/vital...</a:t>
            </a:r>
          </a:p>
        </p:txBody>
      </p:sp>
    </p:spTree>
    <p:extLst>
      <p:ext uri="{BB962C8B-B14F-4D97-AF65-F5344CB8AC3E}">
        <p14:creationId xmlns:p14="http://schemas.microsoft.com/office/powerpoint/2010/main" val="300950130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E1C9E6-3B9A-B14E-F525-09CDE120BC73}"/>
              </a:ext>
            </a:extLst>
          </p:cNvPr>
          <p:cNvSpPr>
            <a:spLocks noGrp="1"/>
          </p:cNvSpPr>
          <p:nvPr>
            <p:ph type="title"/>
          </p:nvPr>
        </p:nvSpPr>
        <p:spPr/>
        <p:txBody>
          <a:bodyPr/>
          <a:lstStyle/>
          <a:p>
            <a:r>
              <a:rPr lang="cy-GB"/>
              <a:t>Sillafu a Gramadeg</a:t>
            </a:r>
            <a:br>
              <a:rPr lang="en-GB"/>
            </a:br>
            <a:r>
              <a:rPr lang="en-GB"/>
              <a:t>Spelling and Grammar</a:t>
            </a:r>
          </a:p>
        </p:txBody>
      </p:sp>
    </p:spTree>
    <p:extLst>
      <p:ext uri="{BB962C8B-B14F-4D97-AF65-F5344CB8AC3E}">
        <p14:creationId xmlns:p14="http://schemas.microsoft.com/office/powerpoint/2010/main" val="283209703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dirty="0"/>
              <a:t>Gramadeg </a:t>
            </a:r>
            <a:br>
              <a:rPr lang="cy-GB" dirty="0"/>
            </a:br>
            <a:r>
              <a:rPr lang="en-GB" dirty="0"/>
              <a:t>Grammar</a:t>
            </a:r>
          </a:p>
        </p:txBody>
      </p:sp>
      <p:sp>
        <p:nvSpPr>
          <p:cNvPr id="3" name="Content Placeholder 2"/>
          <p:cNvSpPr>
            <a:spLocks noGrp="1"/>
          </p:cNvSpPr>
          <p:nvPr>
            <p:ph sz="half" idx="1"/>
          </p:nvPr>
        </p:nvSpPr>
        <p:spPr/>
        <p:txBody>
          <a:bodyPr/>
          <a:lstStyle/>
          <a:p>
            <a:r>
              <a:rPr lang="cy-GB"/>
              <a:t>Ysgrifennwch baragraff</a:t>
            </a:r>
          </a:p>
          <a:p>
            <a:r>
              <a:rPr lang="cy-GB"/>
              <a:t>Darllenwch ef yn uchel</a:t>
            </a:r>
          </a:p>
          <a:p>
            <a:r>
              <a:rPr lang="cy-GB"/>
              <a:t>Ydy </a:t>
            </a:r>
            <a:r>
              <a:rPr lang="cy-GB" noProof="1"/>
              <a:t>e’n </a:t>
            </a:r>
            <a:r>
              <a:rPr lang="cy-GB"/>
              <a:t>gwneud synnwyr?</a:t>
            </a:r>
          </a:p>
          <a:p>
            <a:r>
              <a:rPr lang="cy-GB"/>
              <a:t>Adolygwch eich sillafu a gramadeg cyn cyflwyno eich gwaith</a:t>
            </a:r>
          </a:p>
          <a:p>
            <a:endParaRPr lang="en-GB"/>
          </a:p>
          <a:p>
            <a:endParaRPr lang="en-GB"/>
          </a:p>
          <a:p>
            <a:endParaRPr lang="en-GB"/>
          </a:p>
          <a:p>
            <a:endParaRPr lang="en-GB"/>
          </a:p>
        </p:txBody>
      </p:sp>
      <p:sp>
        <p:nvSpPr>
          <p:cNvPr id="4" name="Content Placeholder 3"/>
          <p:cNvSpPr>
            <a:spLocks noGrp="1"/>
          </p:cNvSpPr>
          <p:nvPr>
            <p:ph sz="half" idx="2"/>
          </p:nvPr>
        </p:nvSpPr>
        <p:spPr/>
        <p:txBody>
          <a:bodyPr/>
          <a:lstStyle/>
          <a:p>
            <a:r>
              <a:rPr lang="en-GB"/>
              <a:t>Write a paragraph</a:t>
            </a:r>
          </a:p>
          <a:p>
            <a:r>
              <a:rPr lang="en-GB"/>
              <a:t>Read it aloud</a:t>
            </a:r>
          </a:p>
          <a:p>
            <a:r>
              <a:rPr lang="en-GB"/>
              <a:t>Does it make sense?</a:t>
            </a:r>
          </a:p>
          <a:p>
            <a:r>
              <a:rPr lang="en-GB"/>
              <a:t>Review spelling &amp; grammar before submitting your work</a:t>
            </a:r>
          </a:p>
          <a:p>
            <a:r>
              <a:rPr lang="en-GB"/>
              <a:t>Roget’s Thesaurus – avoid ‘sinister buttocks’!</a:t>
            </a:r>
          </a:p>
          <a:p>
            <a:endParaRPr lang="en-GB"/>
          </a:p>
          <a:p>
            <a:endParaRPr lang="en-GB"/>
          </a:p>
          <a:p>
            <a:endParaRPr lang="en-GB"/>
          </a:p>
        </p:txBody>
      </p:sp>
      <p:pic>
        <p:nvPicPr>
          <p:cNvPr id="6" name="Picture 3" descr="C:\Users\l.roberts\AppData\Local\Microsoft\Windows\Temporary Internet Files\Content.IE5\EEQLKL9O\MC900088638[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711624" y="5301208"/>
            <a:ext cx="4139044" cy="1371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2524871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dirty="0"/>
              <a:t>Cywirdeb </a:t>
            </a:r>
            <a:br>
              <a:rPr lang="en-GB" dirty="0"/>
            </a:br>
            <a:r>
              <a:rPr lang="en-GB" dirty="0"/>
              <a:t>Accuracy</a:t>
            </a:r>
          </a:p>
        </p:txBody>
      </p:sp>
      <p:sp>
        <p:nvSpPr>
          <p:cNvPr id="3" name="Content Placeholder 2"/>
          <p:cNvSpPr>
            <a:spLocks noGrp="1"/>
          </p:cNvSpPr>
          <p:nvPr>
            <p:ph sz="half" idx="1"/>
          </p:nvPr>
        </p:nvSpPr>
        <p:spPr/>
        <p:txBody>
          <a:bodyPr/>
          <a:lstStyle/>
          <a:p>
            <a:r>
              <a:rPr lang="cy-GB" altLang="en-US"/>
              <a:t>Sillafu</a:t>
            </a:r>
          </a:p>
          <a:p>
            <a:r>
              <a:rPr lang="cy-GB" altLang="en-US"/>
              <a:t>Gramadeg</a:t>
            </a:r>
          </a:p>
          <a:p>
            <a:r>
              <a:rPr lang="cy-GB" altLang="en-US"/>
              <a:t>Os nad ydych yn siŵr, defnyddiwch air cyfystyr neu strwythur gramadegol rydych yn gwybod ei fod yn gywir</a:t>
            </a:r>
          </a:p>
          <a:p>
            <a:endParaRPr lang="en-GB"/>
          </a:p>
        </p:txBody>
      </p:sp>
      <p:sp>
        <p:nvSpPr>
          <p:cNvPr id="4" name="Content Placeholder 3"/>
          <p:cNvSpPr>
            <a:spLocks noGrp="1"/>
          </p:cNvSpPr>
          <p:nvPr>
            <p:ph sz="half" idx="2"/>
          </p:nvPr>
        </p:nvSpPr>
        <p:spPr/>
        <p:txBody>
          <a:bodyPr/>
          <a:lstStyle/>
          <a:p>
            <a:r>
              <a:rPr lang="en-GB" altLang="en-US"/>
              <a:t>Spelling</a:t>
            </a:r>
          </a:p>
          <a:p>
            <a:r>
              <a:rPr lang="en-GB" altLang="en-US"/>
              <a:t>Grammar</a:t>
            </a:r>
          </a:p>
          <a:p>
            <a:r>
              <a:rPr lang="en-GB" altLang="en-US"/>
              <a:t>If in doubt use a synonym or grammatical structure that you know is correct</a:t>
            </a:r>
          </a:p>
          <a:p>
            <a:endParaRPr lang="en-GB"/>
          </a:p>
        </p:txBody>
      </p:sp>
    </p:spTree>
    <p:extLst>
      <p:ext uri="{BB962C8B-B14F-4D97-AF65-F5344CB8AC3E}">
        <p14:creationId xmlns:p14="http://schemas.microsoft.com/office/powerpoint/2010/main" val="39018300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a:t>Sillafu</a:t>
            </a:r>
            <a:br>
              <a:rPr lang="en-GB"/>
            </a:br>
            <a:r>
              <a:rPr lang="en-GB"/>
              <a:t>Spelling </a:t>
            </a:r>
          </a:p>
        </p:txBody>
      </p:sp>
      <p:sp>
        <p:nvSpPr>
          <p:cNvPr id="3" name="Content Placeholder 2"/>
          <p:cNvSpPr>
            <a:spLocks noGrp="1"/>
          </p:cNvSpPr>
          <p:nvPr>
            <p:ph sz="half" idx="1"/>
          </p:nvPr>
        </p:nvSpPr>
        <p:spPr/>
        <p:txBody>
          <a:bodyPr/>
          <a:lstStyle/>
          <a:p>
            <a:r>
              <a:rPr lang="cy-GB"/>
              <a:t>Geiriaduron</a:t>
            </a:r>
          </a:p>
          <a:p>
            <a:r>
              <a:rPr lang="cy-GB"/>
              <a:t>Crëwch eich geiriadur pynciol eich hun o dermau newydd  </a:t>
            </a:r>
          </a:p>
          <a:p>
            <a:r>
              <a:rPr lang="cy-GB"/>
              <a:t>Cysgliad</a:t>
            </a:r>
          </a:p>
          <a:p>
            <a:pPr lvl="1"/>
            <a:r>
              <a:rPr lang="cy-GB"/>
              <a:t>Cysill</a:t>
            </a:r>
          </a:p>
          <a:p>
            <a:pPr lvl="1"/>
            <a:r>
              <a:rPr lang="cy-GB" noProof="1"/>
              <a:t>Cysgair</a:t>
            </a:r>
          </a:p>
          <a:p>
            <a:r>
              <a:rPr lang="cy-GB"/>
              <a:t>Sut mae eu defnyddio?</a:t>
            </a:r>
          </a:p>
        </p:txBody>
      </p:sp>
      <p:sp>
        <p:nvSpPr>
          <p:cNvPr id="4" name="Content Placeholder 3"/>
          <p:cNvSpPr>
            <a:spLocks noGrp="1"/>
          </p:cNvSpPr>
          <p:nvPr>
            <p:ph sz="half" idx="2"/>
          </p:nvPr>
        </p:nvSpPr>
        <p:spPr/>
        <p:txBody>
          <a:bodyPr/>
          <a:lstStyle/>
          <a:p>
            <a:r>
              <a:rPr lang="en-GB"/>
              <a:t>Dictionaries</a:t>
            </a:r>
          </a:p>
          <a:p>
            <a:r>
              <a:rPr lang="en-GB"/>
              <a:t>Create your own subject specific dictionary of new terminology</a:t>
            </a:r>
          </a:p>
          <a:p>
            <a:r>
              <a:rPr lang="en-GB"/>
              <a:t>Spellcheck</a:t>
            </a:r>
          </a:p>
        </p:txBody>
      </p:sp>
    </p:spTree>
    <p:extLst>
      <p:ext uri="{BB962C8B-B14F-4D97-AF65-F5344CB8AC3E}">
        <p14:creationId xmlns:p14="http://schemas.microsoft.com/office/powerpoint/2010/main" val="156687827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dirty="0"/>
              <a:t>Paratoi Aseiniad Ysgrifenedig</a:t>
            </a:r>
            <a:br>
              <a:rPr lang="en-GB" dirty="0"/>
            </a:br>
            <a:r>
              <a:rPr lang="en-GB" dirty="0"/>
              <a:t>Planning a Written Assignment</a:t>
            </a:r>
          </a:p>
        </p:txBody>
      </p:sp>
      <p:sp>
        <p:nvSpPr>
          <p:cNvPr id="3" name="Content Placeholder 2"/>
          <p:cNvSpPr>
            <a:spLocks noGrp="1"/>
          </p:cNvSpPr>
          <p:nvPr>
            <p:ph sz="half" idx="1"/>
          </p:nvPr>
        </p:nvSpPr>
        <p:spPr/>
        <p:txBody>
          <a:bodyPr>
            <a:normAutofit/>
          </a:bodyPr>
          <a:lstStyle/>
          <a:p>
            <a:r>
              <a:rPr lang="cy-GB" altLang="en-US"/>
              <a:t>Dadansoddi’r Dasg</a:t>
            </a:r>
          </a:p>
          <a:p>
            <a:r>
              <a:rPr lang="cy-GB" altLang="en-US"/>
              <a:t>Paratoi Cynllun</a:t>
            </a:r>
          </a:p>
          <a:p>
            <a:r>
              <a:rPr lang="cy-GB" altLang="en-US"/>
              <a:t>Casglu gwybodaeth berthnasol</a:t>
            </a:r>
          </a:p>
          <a:p>
            <a:r>
              <a:rPr lang="cy-GB" altLang="en-US"/>
              <a:t>Ysgrifennu’r aseiniad </a:t>
            </a:r>
          </a:p>
          <a:p>
            <a:r>
              <a:rPr lang="cy-GB" altLang="en-US"/>
              <a:t>Gwirio’ch ysgrifennu</a:t>
            </a:r>
          </a:p>
          <a:p>
            <a:endParaRPr lang="en-GB"/>
          </a:p>
        </p:txBody>
      </p:sp>
      <p:sp>
        <p:nvSpPr>
          <p:cNvPr id="4" name="Content Placeholder 3"/>
          <p:cNvSpPr>
            <a:spLocks noGrp="1"/>
          </p:cNvSpPr>
          <p:nvPr>
            <p:ph sz="half" idx="2"/>
          </p:nvPr>
        </p:nvSpPr>
        <p:spPr/>
        <p:txBody>
          <a:bodyPr>
            <a:normAutofit/>
          </a:bodyPr>
          <a:lstStyle/>
          <a:p>
            <a:r>
              <a:rPr lang="en-GB" altLang="en-US"/>
              <a:t>Analysing the Task</a:t>
            </a:r>
          </a:p>
          <a:p>
            <a:r>
              <a:rPr lang="en-GB" altLang="en-US"/>
              <a:t>Preparing a Plan</a:t>
            </a:r>
          </a:p>
          <a:p>
            <a:r>
              <a:rPr lang="en-GB" altLang="en-US"/>
              <a:t>Collecting relevant information</a:t>
            </a:r>
          </a:p>
          <a:p>
            <a:r>
              <a:rPr lang="en-GB" altLang="en-US"/>
              <a:t>Writing up</a:t>
            </a:r>
          </a:p>
          <a:p>
            <a:r>
              <a:rPr lang="en-GB" altLang="en-US"/>
              <a:t>Checking your writing</a:t>
            </a:r>
          </a:p>
        </p:txBody>
      </p:sp>
    </p:spTree>
    <p:extLst>
      <p:ext uri="{BB962C8B-B14F-4D97-AF65-F5344CB8AC3E}">
        <p14:creationId xmlns:p14="http://schemas.microsoft.com/office/powerpoint/2010/main" val="233329719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a:t>Dadansoddi’r Dasg</a:t>
            </a:r>
            <a:br>
              <a:rPr lang="en-GB"/>
            </a:br>
            <a:r>
              <a:rPr lang="en-GB"/>
              <a:t>Analysing the Task</a:t>
            </a:r>
          </a:p>
        </p:txBody>
      </p:sp>
      <p:sp>
        <p:nvSpPr>
          <p:cNvPr id="3" name="Content Placeholder 2"/>
          <p:cNvSpPr>
            <a:spLocks noGrp="1"/>
          </p:cNvSpPr>
          <p:nvPr>
            <p:ph sz="half" idx="1"/>
          </p:nvPr>
        </p:nvSpPr>
        <p:spPr/>
        <p:txBody>
          <a:bodyPr/>
          <a:lstStyle/>
          <a:p>
            <a:r>
              <a:rPr lang="cy-GB" altLang="en-US"/>
              <a:t>Lleoli’r Pwnc a wedyn y Pwrpas </a:t>
            </a:r>
          </a:p>
          <a:p>
            <a:r>
              <a:rPr lang="cy-GB" altLang="en-US"/>
              <a:t>Pwnc – am beth mae’r cwestiwn </a:t>
            </a:r>
          </a:p>
          <a:p>
            <a:r>
              <a:rPr lang="cy-GB" altLang="en-US"/>
              <a:t>Pwrpas – y wybodaeth mae angen i chi ei rhoi am y pwnc</a:t>
            </a:r>
          </a:p>
          <a:p>
            <a:endParaRPr lang="en-GB"/>
          </a:p>
        </p:txBody>
      </p:sp>
      <p:sp>
        <p:nvSpPr>
          <p:cNvPr id="4" name="Content Placeholder 3"/>
          <p:cNvSpPr>
            <a:spLocks noGrp="1"/>
          </p:cNvSpPr>
          <p:nvPr>
            <p:ph sz="half" idx="2"/>
          </p:nvPr>
        </p:nvSpPr>
        <p:spPr/>
        <p:txBody>
          <a:bodyPr/>
          <a:lstStyle/>
          <a:p>
            <a:r>
              <a:rPr lang="en-GB" altLang="en-US"/>
              <a:t>Locate the Topic and then the Purpose </a:t>
            </a:r>
          </a:p>
          <a:p>
            <a:r>
              <a:rPr lang="en-GB" altLang="en-US"/>
              <a:t>Topic - what the question is about</a:t>
            </a:r>
          </a:p>
          <a:p>
            <a:r>
              <a:rPr lang="en-GB" altLang="en-US"/>
              <a:t>Purpose - the information you need to give about the topic</a:t>
            </a:r>
          </a:p>
          <a:p>
            <a:endParaRPr lang="en-GB"/>
          </a:p>
        </p:txBody>
      </p:sp>
      <p:pic>
        <p:nvPicPr>
          <p:cNvPr id="5" name="Picture 2" descr="C:\Users\TERRY\AppData\Local\Microsoft\Windows\INetCache\IE\IQSXOLVE\Questionmark[1].jpg">
            <a:extLst>
              <a:ext uri="{FF2B5EF4-FFF2-40B4-BE49-F238E27FC236}">
                <a16:creationId xmlns:a16="http://schemas.microsoft.com/office/drawing/2014/main" id="{43E1A56D-4538-CA09-2BCF-452CFFCE6DFF}"/>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153911" y="811161"/>
            <a:ext cx="1584176" cy="13544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1412630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a:t>Dadansoddi’r Dasg</a:t>
            </a:r>
            <a:br>
              <a:rPr lang="cy-GB"/>
            </a:br>
            <a:r>
              <a:rPr lang="en-GB"/>
              <a:t>Analysing the Task</a:t>
            </a:r>
          </a:p>
        </p:txBody>
      </p:sp>
      <p:sp>
        <p:nvSpPr>
          <p:cNvPr id="3" name="Content Placeholder 2"/>
          <p:cNvSpPr>
            <a:spLocks noGrp="1"/>
          </p:cNvSpPr>
          <p:nvPr>
            <p:ph sz="half" idx="1"/>
          </p:nvPr>
        </p:nvSpPr>
        <p:spPr/>
        <p:txBody>
          <a:bodyPr/>
          <a:lstStyle/>
          <a:p>
            <a:r>
              <a:rPr lang="cy-GB" altLang="en-US"/>
              <a:t>Beth yw’r cwestiwn?</a:t>
            </a:r>
          </a:p>
          <a:p>
            <a:r>
              <a:rPr lang="cy-GB" altLang="en-US"/>
              <a:t>Disgrifiad hir</a:t>
            </a:r>
          </a:p>
          <a:p>
            <a:r>
              <a:rPr lang="cy-GB" altLang="en-US"/>
              <a:t>Y cam cyntaf yw lleoli’r cwestiwn ei hun</a:t>
            </a:r>
          </a:p>
          <a:p>
            <a:endParaRPr lang="en-GB"/>
          </a:p>
        </p:txBody>
      </p:sp>
      <p:sp>
        <p:nvSpPr>
          <p:cNvPr id="4" name="Content Placeholder 3"/>
          <p:cNvSpPr>
            <a:spLocks noGrp="1"/>
          </p:cNvSpPr>
          <p:nvPr>
            <p:ph sz="half" idx="2"/>
          </p:nvPr>
        </p:nvSpPr>
        <p:spPr/>
        <p:txBody>
          <a:bodyPr/>
          <a:lstStyle/>
          <a:p>
            <a:r>
              <a:rPr lang="en-GB" altLang="en-US"/>
              <a:t>What is the question?</a:t>
            </a:r>
          </a:p>
          <a:p>
            <a:r>
              <a:rPr lang="en-GB" altLang="en-US"/>
              <a:t>Long description</a:t>
            </a:r>
          </a:p>
          <a:p>
            <a:r>
              <a:rPr lang="en-GB" altLang="en-US"/>
              <a:t>First step is to locate the question itself</a:t>
            </a:r>
          </a:p>
          <a:p>
            <a:endParaRPr lang="en-GB"/>
          </a:p>
        </p:txBody>
      </p:sp>
      <p:pic>
        <p:nvPicPr>
          <p:cNvPr id="6" name="Picture 2" descr="C:\Users\TERRY\AppData\Local\Microsoft\Windows\INetCache\IE\IQSXOLVE\Questionmark[1].jpg">
            <a:extLst>
              <a:ext uri="{FF2B5EF4-FFF2-40B4-BE49-F238E27FC236}">
                <a16:creationId xmlns:a16="http://schemas.microsoft.com/office/drawing/2014/main" id="{36FCF2C8-6E8F-A8F4-27BA-77F2E830BEE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153911" y="811161"/>
            <a:ext cx="1584176" cy="13544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373384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40EF92F2-4E27-FEAC-FEAC-AFEE2AD13EF2}"/>
              </a:ext>
            </a:extLst>
          </p:cNvPr>
          <p:cNvSpPr>
            <a:spLocks noGrp="1"/>
          </p:cNvSpPr>
          <p:nvPr>
            <p:ph type="title"/>
          </p:nvPr>
        </p:nvSpPr>
        <p:spPr/>
        <p:txBody>
          <a:bodyPr/>
          <a:lstStyle/>
          <a:p>
            <a:r>
              <a:rPr lang="cy-GB"/>
              <a:t>Dadansoddi’r Dasg</a:t>
            </a:r>
            <a:br>
              <a:rPr lang="en-GB"/>
            </a:br>
            <a:r>
              <a:rPr lang="en-GB"/>
              <a:t>Analysing the Task</a:t>
            </a:r>
          </a:p>
        </p:txBody>
      </p:sp>
      <p:sp>
        <p:nvSpPr>
          <p:cNvPr id="3" name="Content Placeholder 2"/>
          <p:cNvSpPr>
            <a:spLocks noGrp="1"/>
          </p:cNvSpPr>
          <p:nvPr>
            <p:ph sz="half" idx="1"/>
          </p:nvPr>
        </p:nvSpPr>
        <p:spPr/>
        <p:txBody>
          <a:bodyPr/>
          <a:lstStyle/>
          <a:p>
            <a:r>
              <a:rPr lang="cy-GB"/>
              <a:t>Ar ôl adnabod y pwnc, y cam nesaf yw adnabod y pwrpas.</a:t>
            </a:r>
          </a:p>
          <a:p>
            <a:endParaRPr lang="cy-GB"/>
          </a:p>
          <a:p>
            <a:r>
              <a:rPr lang="cy-GB"/>
              <a:t>Gallwch wneud hyn drwy ofyn y cwestiwn canlynol:</a:t>
            </a:r>
          </a:p>
          <a:p>
            <a:pPr lvl="1"/>
            <a:r>
              <a:rPr lang="cy-GB"/>
              <a:t>Beth mae’r cwestiwn hwn yn gofyn imi ei wneud?</a:t>
            </a:r>
          </a:p>
          <a:p>
            <a:endParaRPr lang="en-GB"/>
          </a:p>
        </p:txBody>
      </p:sp>
      <p:sp>
        <p:nvSpPr>
          <p:cNvPr id="4" name="Content Placeholder 3"/>
          <p:cNvSpPr>
            <a:spLocks noGrp="1"/>
          </p:cNvSpPr>
          <p:nvPr>
            <p:ph sz="half" idx="2"/>
          </p:nvPr>
        </p:nvSpPr>
        <p:spPr/>
        <p:txBody>
          <a:bodyPr/>
          <a:lstStyle/>
          <a:p>
            <a:r>
              <a:rPr lang="en-GB"/>
              <a:t>After identifying the topic the next stage is to identify the purpose.</a:t>
            </a:r>
          </a:p>
          <a:p>
            <a:endParaRPr lang="en-GB"/>
          </a:p>
          <a:p>
            <a:r>
              <a:rPr lang="en-GB"/>
              <a:t>You can do this by asking the following question:</a:t>
            </a:r>
          </a:p>
          <a:p>
            <a:pPr lvl="1"/>
            <a:r>
              <a:rPr lang="en-GB"/>
              <a:t>What does this question require me to do?</a:t>
            </a:r>
          </a:p>
          <a:p>
            <a:endParaRPr lang="en-GB"/>
          </a:p>
        </p:txBody>
      </p:sp>
      <p:pic>
        <p:nvPicPr>
          <p:cNvPr id="5122" name="Picture 2" descr="C:\Users\TERRY\AppData\Local\Microsoft\Windows\INetCache\IE\IQSXOLVE\Questionmark[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153911" y="811161"/>
            <a:ext cx="1584176" cy="13544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273345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a:t>Cyfarwyddiadau </a:t>
            </a:r>
            <a:br>
              <a:rPr lang="cy-GB"/>
            </a:br>
            <a:r>
              <a:rPr lang="en-GB"/>
              <a:t>Instructions </a:t>
            </a:r>
          </a:p>
        </p:txBody>
      </p:sp>
      <p:sp>
        <p:nvSpPr>
          <p:cNvPr id="3" name="Content Placeholder 2"/>
          <p:cNvSpPr>
            <a:spLocks noGrp="1"/>
          </p:cNvSpPr>
          <p:nvPr>
            <p:ph sz="half" idx="1"/>
          </p:nvPr>
        </p:nvSpPr>
        <p:spPr/>
        <p:txBody>
          <a:bodyPr>
            <a:normAutofit fontScale="85000" lnSpcReduction="10000"/>
          </a:bodyPr>
          <a:lstStyle/>
          <a:p>
            <a:r>
              <a:rPr lang="cy-GB" altLang="en-US"/>
              <a:t>Disgrifiwch</a:t>
            </a:r>
          </a:p>
          <a:p>
            <a:r>
              <a:rPr lang="cy-GB" altLang="en-US"/>
              <a:t>Trafodwch</a:t>
            </a:r>
          </a:p>
          <a:p>
            <a:r>
              <a:rPr lang="cy-GB" altLang="en-US"/>
              <a:t>Gwerthuswch</a:t>
            </a:r>
          </a:p>
          <a:p>
            <a:r>
              <a:rPr lang="cy-GB" altLang="en-US"/>
              <a:t>Dadansoddwch</a:t>
            </a:r>
          </a:p>
          <a:p>
            <a:r>
              <a:rPr lang="cy-GB" altLang="en-US"/>
              <a:t>Ystyriwch</a:t>
            </a:r>
          </a:p>
          <a:p>
            <a:r>
              <a:rPr lang="cy-GB" altLang="en-US"/>
              <a:t>Gwnewch argymhellion</a:t>
            </a:r>
          </a:p>
          <a:p>
            <a:r>
              <a:rPr lang="cy-GB" altLang="en-US"/>
              <a:t>Esboniwch</a:t>
            </a:r>
          </a:p>
          <a:p>
            <a:r>
              <a:rPr lang="cy-GB" altLang="en-US"/>
              <a:t>Ysgrifennwch adroddiad</a:t>
            </a:r>
          </a:p>
          <a:p>
            <a:endParaRPr lang="en-GB"/>
          </a:p>
        </p:txBody>
      </p:sp>
      <p:sp>
        <p:nvSpPr>
          <p:cNvPr id="4" name="Content Placeholder 3"/>
          <p:cNvSpPr>
            <a:spLocks noGrp="1"/>
          </p:cNvSpPr>
          <p:nvPr>
            <p:ph sz="half" idx="2"/>
          </p:nvPr>
        </p:nvSpPr>
        <p:spPr/>
        <p:txBody>
          <a:bodyPr>
            <a:normAutofit fontScale="85000" lnSpcReduction="10000"/>
          </a:bodyPr>
          <a:lstStyle/>
          <a:p>
            <a:r>
              <a:rPr lang="en-GB" altLang="en-US"/>
              <a:t>Describe</a:t>
            </a:r>
          </a:p>
          <a:p>
            <a:r>
              <a:rPr lang="en-GB" altLang="en-US"/>
              <a:t>Discuss</a:t>
            </a:r>
          </a:p>
          <a:p>
            <a:r>
              <a:rPr lang="en-GB" altLang="en-US"/>
              <a:t>Evaluate</a:t>
            </a:r>
          </a:p>
          <a:p>
            <a:r>
              <a:rPr lang="en-GB" altLang="en-US"/>
              <a:t>Analyse</a:t>
            </a:r>
          </a:p>
          <a:p>
            <a:r>
              <a:rPr lang="en-GB" altLang="en-US"/>
              <a:t>Consider</a:t>
            </a:r>
          </a:p>
          <a:p>
            <a:r>
              <a:rPr lang="en-GB" altLang="en-US"/>
              <a:t>Make recommendations</a:t>
            </a:r>
          </a:p>
          <a:p>
            <a:r>
              <a:rPr lang="en-GB" altLang="en-US"/>
              <a:t>Explain</a:t>
            </a:r>
          </a:p>
          <a:p>
            <a:r>
              <a:rPr lang="en-GB" altLang="en-US"/>
              <a:t>Write a report</a:t>
            </a:r>
          </a:p>
          <a:p>
            <a:endParaRPr lang="en-GB"/>
          </a:p>
        </p:txBody>
      </p:sp>
      <p:pic>
        <p:nvPicPr>
          <p:cNvPr id="5" name="Picture 3" descr="C:\Users\TERRY\AppData\Local\Microsoft\Windows\INetCache\IE\RCMPPI9Y\writing[1].gif">
            <a:extLst>
              <a:ext uri="{FF2B5EF4-FFF2-40B4-BE49-F238E27FC236}">
                <a16:creationId xmlns:a16="http://schemas.microsoft.com/office/drawing/2014/main" id="{DBF538D8-9877-B1AD-72CB-E8F865BF41C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83699" y="896481"/>
            <a:ext cx="2179690" cy="12691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710745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6C49F671-C4D3-48FD-4DF0-37FD948F9E11}"/>
              </a:ext>
            </a:extLst>
          </p:cNvPr>
          <p:cNvSpPr>
            <a:spLocks noGrp="1"/>
          </p:cNvSpPr>
          <p:nvPr>
            <p:ph type="title"/>
          </p:nvPr>
        </p:nvSpPr>
        <p:spPr/>
        <p:txBody>
          <a:bodyPr/>
          <a:lstStyle/>
          <a:p>
            <a:r>
              <a:rPr lang="cy-GB"/>
              <a:t>Cyfarwyddiadau</a:t>
            </a:r>
            <a:r>
              <a:rPr lang="en-GB"/>
              <a:t> </a:t>
            </a:r>
            <a:br>
              <a:rPr lang="en-GB"/>
            </a:br>
            <a:r>
              <a:rPr lang="en-GB"/>
              <a:t>Instructions </a:t>
            </a:r>
          </a:p>
        </p:txBody>
      </p:sp>
      <p:sp>
        <p:nvSpPr>
          <p:cNvPr id="3" name="Content Placeholder 2"/>
          <p:cNvSpPr>
            <a:spLocks noGrp="1"/>
          </p:cNvSpPr>
          <p:nvPr>
            <p:ph sz="half" idx="1"/>
          </p:nvPr>
        </p:nvSpPr>
        <p:spPr/>
        <p:txBody>
          <a:bodyPr>
            <a:normAutofit fontScale="85000" lnSpcReduction="10000"/>
          </a:bodyPr>
          <a:lstStyle/>
          <a:p>
            <a:r>
              <a:rPr lang="cy-GB"/>
              <a:t>Atebwch y cwestiwn a osodwyd drwy ddilyn cyfarwyddiadau’r dasg yn fanwl</a:t>
            </a:r>
          </a:p>
          <a:p>
            <a:pPr lvl="1"/>
            <a:r>
              <a:rPr lang="cy-GB"/>
              <a:t>ysgrifennwch y lleiafswm geiriau y gofynnir amdano +/- 10% (2000 o eiriau) </a:t>
            </a:r>
          </a:p>
          <a:p>
            <a:r>
              <a:rPr lang="cy-GB"/>
              <a:t>Defnyddiwch y ffynonellau gwybodaeth a ddynodwyd yn y dasg:</a:t>
            </a:r>
          </a:p>
          <a:p>
            <a:pPr lvl="1"/>
            <a:r>
              <a:rPr lang="cy-GB"/>
              <a:t>diagramau neu nodiadau, eich gwybodaeth a’ch profiad eich hun a defnyddio rhestr ddarllen lle bo’n addas</a:t>
            </a:r>
          </a:p>
          <a:p>
            <a:endParaRPr lang="en-GB"/>
          </a:p>
        </p:txBody>
      </p:sp>
      <p:sp>
        <p:nvSpPr>
          <p:cNvPr id="4" name="Content Placeholder 3"/>
          <p:cNvSpPr>
            <a:spLocks noGrp="1"/>
          </p:cNvSpPr>
          <p:nvPr>
            <p:ph sz="half" idx="2"/>
          </p:nvPr>
        </p:nvSpPr>
        <p:spPr/>
        <p:txBody>
          <a:bodyPr>
            <a:normAutofit fontScale="85000" lnSpcReduction="10000"/>
          </a:bodyPr>
          <a:lstStyle/>
          <a:p>
            <a:r>
              <a:rPr lang="en-GB"/>
              <a:t>Answer the question set by following the task instructions exactly</a:t>
            </a:r>
          </a:p>
          <a:p>
            <a:pPr lvl="1"/>
            <a:r>
              <a:rPr lang="en-GB"/>
              <a:t>produce the required minimum number of words +/- 10% (2000 words)</a:t>
            </a:r>
          </a:p>
          <a:p>
            <a:pPr lvl="1"/>
            <a:endParaRPr lang="en-GB"/>
          </a:p>
          <a:p>
            <a:r>
              <a:rPr lang="en-GB"/>
              <a:t>Use the information sources indicated in the task:</a:t>
            </a:r>
          </a:p>
          <a:p>
            <a:pPr lvl="1"/>
            <a:r>
              <a:rPr lang="en-GB"/>
              <a:t>diagrams or notes, your own knowledge, experience and use of book list where applicable</a:t>
            </a:r>
          </a:p>
          <a:p>
            <a:endParaRPr lang="en-GB"/>
          </a:p>
        </p:txBody>
      </p:sp>
      <p:pic>
        <p:nvPicPr>
          <p:cNvPr id="6147" name="Picture 3" descr="C:\Users\TERRY\AppData\Local\Microsoft\Windows\INetCache\IE\RCMPPI9Y\writing[1].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83699" y="896481"/>
            <a:ext cx="2179690" cy="12691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03393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a:t>Cynllunio Aseiniad</a:t>
            </a:r>
            <a:br>
              <a:rPr lang="cy-GB"/>
            </a:br>
            <a:r>
              <a:rPr lang="en-GB"/>
              <a:t>Planning an Assignment</a:t>
            </a:r>
          </a:p>
        </p:txBody>
      </p:sp>
      <p:sp>
        <p:nvSpPr>
          <p:cNvPr id="3" name="Content Placeholder 2"/>
          <p:cNvSpPr>
            <a:spLocks noGrp="1"/>
          </p:cNvSpPr>
          <p:nvPr>
            <p:ph idx="1"/>
          </p:nvPr>
        </p:nvSpPr>
        <p:spPr>
          <a:xfrm>
            <a:off x="592494" y="2025681"/>
            <a:ext cx="11007011" cy="3294576"/>
          </a:xfrm>
        </p:spPr>
        <p:txBody>
          <a:bodyPr>
            <a:normAutofit fontScale="92500"/>
          </a:bodyPr>
          <a:lstStyle/>
          <a:p>
            <a:endParaRPr lang="cy-GB" altLang="en-US" dirty="0"/>
          </a:p>
          <a:p>
            <a:r>
              <a:rPr lang="cy-GB" altLang="en-US" sz="2300" dirty="0"/>
              <a:t>Ysgrifennwch y pwnc ar frig y cynllun. / </a:t>
            </a:r>
            <a:r>
              <a:rPr lang="en-GB" altLang="en-US" sz="2300" dirty="0"/>
              <a:t>Write the topic at the head of the plan. </a:t>
            </a:r>
            <a:endParaRPr lang="cy-GB" altLang="en-US" sz="2300" dirty="0"/>
          </a:p>
          <a:p>
            <a:r>
              <a:rPr lang="cy-GB" altLang="en-US" sz="2300" dirty="0"/>
              <a:t>Ysgrifennwch y gair cyflwyniad. / </a:t>
            </a:r>
            <a:r>
              <a:rPr lang="en-GB" altLang="en-US" sz="2300" dirty="0"/>
              <a:t>Write the word introduction.  </a:t>
            </a:r>
          </a:p>
          <a:p>
            <a:r>
              <a:rPr lang="cy-GB" altLang="en-US" sz="2300" dirty="0"/>
              <a:t>Defnyddiwch eich dadansoddiad o’r pwrpas i ddarparu’r syniadau allweddol a fydd yn ffurfio sail eich ateb.</a:t>
            </a:r>
            <a:r>
              <a:rPr lang="en-GB" altLang="en-US" sz="2300" dirty="0"/>
              <a:t> / Use your analysis of the purpose to provide the key ideas that will form the basis of your answer.</a:t>
            </a:r>
          </a:p>
          <a:p>
            <a:r>
              <a:rPr lang="cy-GB" altLang="en-US" sz="2300" dirty="0"/>
              <a:t>Ysgrifennwch y gair casgliad. / </a:t>
            </a:r>
            <a:r>
              <a:rPr lang="en-GB" altLang="en-US" sz="2300" dirty="0"/>
              <a:t>Write the word conclusion</a:t>
            </a:r>
          </a:p>
          <a:p>
            <a:endParaRPr lang="cy-GB" altLang="en-US" dirty="0"/>
          </a:p>
          <a:p>
            <a:endParaRPr lang="en-GB" dirty="0"/>
          </a:p>
        </p:txBody>
      </p:sp>
      <p:sp>
        <p:nvSpPr>
          <p:cNvPr id="4" name="Content Placeholder 3"/>
          <p:cNvSpPr>
            <a:spLocks noGrp="1"/>
          </p:cNvSpPr>
          <p:nvPr>
            <p:ph sz="half" idx="4294967295"/>
          </p:nvPr>
        </p:nvSpPr>
        <p:spPr>
          <a:xfrm>
            <a:off x="7546975" y="2171700"/>
            <a:ext cx="4645025" cy="3287713"/>
          </a:xfrm>
        </p:spPr>
        <p:txBody>
          <a:bodyPr>
            <a:normAutofit/>
          </a:bodyPr>
          <a:lstStyle/>
          <a:p>
            <a:endParaRPr lang="en-GB" altLang="en-US"/>
          </a:p>
          <a:p>
            <a:endParaRPr lang="en-GB" altLang="en-US"/>
          </a:p>
          <a:p>
            <a:endParaRPr lang="en-GB" altLang="en-US"/>
          </a:p>
          <a:p>
            <a:endParaRPr lang="en-GB" altLang="en-US"/>
          </a:p>
          <a:p>
            <a:endParaRPr lang="en-GB"/>
          </a:p>
        </p:txBody>
      </p:sp>
    </p:spTree>
    <p:extLst>
      <p:ext uri="{BB962C8B-B14F-4D97-AF65-F5344CB8AC3E}">
        <p14:creationId xmlns:p14="http://schemas.microsoft.com/office/powerpoint/2010/main" val="197550100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30270" y="793520"/>
            <a:ext cx="9603275" cy="1049235"/>
          </a:xfrm>
        </p:spPr>
        <p:txBody>
          <a:bodyPr/>
          <a:lstStyle/>
          <a:p>
            <a:r>
              <a:rPr lang="cy-GB"/>
              <a:t>Adeiladu Dadl</a:t>
            </a:r>
            <a:br>
              <a:rPr lang="en-GB"/>
            </a:br>
            <a:r>
              <a:rPr lang="en-GB"/>
              <a:t>Argument Building</a:t>
            </a:r>
          </a:p>
        </p:txBody>
      </p:sp>
      <p:sp>
        <p:nvSpPr>
          <p:cNvPr id="5" name="Rectangle 4"/>
          <p:cNvSpPr/>
          <p:nvPr/>
        </p:nvSpPr>
        <p:spPr>
          <a:xfrm>
            <a:off x="1991544" y="5337760"/>
            <a:ext cx="7416824" cy="10081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y-GB"/>
              <a:t>Cyflwyniad</a:t>
            </a:r>
          </a:p>
          <a:p>
            <a:pPr algn="ctr"/>
            <a:r>
              <a:rPr lang="en-GB"/>
              <a:t>Introduction</a:t>
            </a:r>
          </a:p>
        </p:txBody>
      </p:sp>
      <p:sp>
        <p:nvSpPr>
          <p:cNvPr id="6" name="Rectangle 5"/>
          <p:cNvSpPr/>
          <p:nvPr/>
        </p:nvSpPr>
        <p:spPr>
          <a:xfrm>
            <a:off x="3179676" y="2893607"/>
            <a:ext cx="5040560" cy="2448272"/>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en-GB"/>
          </a:p>
        </p:txBody>
      </p:sp>
      <p:grpSp>
        <p:nvGrpSpPr>
          <p:cNvPr id="15" name="Group 14"/>
          <p:cNvGrpSpPr/>
          <p:nvPr/>
        </p:nvGrpSpPr>
        <p:grpSpPr>
          <a:xfrm>
            <a:off x="3160107" y="3573797"/>
            <a:ext cx="5060131" cy="1768082"/>
            <a:chOff x="1636106" y="3573797"/>
            <a:chExt cx="5060131" cy="1768082"/>
          </a:xfrm>
        </p:grpSpPr>
        <p:sp>
          <p:nvSpPr>
            <p:cNvPr id="7" name="Rectangle 6"/>
            <p:cNvSpPr/>
            <p:nvPr/>
          </p:nvSpPr>
          <p:spPr>
            <a:xfrm>
              <a:off x="1655676" y="4509120"/>
              <a:ext cx="1548172" cy="832759"/>
            </a:xfrm>
            <a:prstGeom prst="rect">
              <a:avLst/>
            </a:prstGeom>
          </p:spPr>
          <p:style>
            <a:lnRef idx="3">
              <a:schemeClr val="lt1"/>
            </a:lnRef>
            <a:fillRef idx="1">
              <a:schemeClr val="accent1"/>
            </a:fillRef>
            <a:effectRef idx="1">
              <a:schemeClr val="accent1"/>
            </a:effectRef>
            <a:fontRef idx="minor">
              <a:schemeClr val="lt1"/>
            </a:fontRef>
          </p:style>
          <p:txBody>
            <a:bodyPr rtlCol="0" anchor="ctr"/>
            <a:lstStyle/>
            <a:p>
              <a:pPr algn="ctr"/>
              <a:r>
                <a:rPr lang="cy-GB"/>
                <a:t>Prif Gorff</a:t>
              </a:r>
            </a:p>
            <a:p>
              <a:pPr algn="ctr"/>
              <a:r>
                <a:rPr lang="en-GB"/>
                <a:t>Main Body</a:t>
              </a:r>
            </a:p>
          </p:txBody>
        </p:sp>
        <p:sp>
          <p:nvSpPr>
            <p:cNvPr id="8" name="Rectangle 7"/>
            <p:cNvSpPr/>
            <p:nvPr/>
          </p:nvSpPr>
          <p:spPr>
            <a:xfrm>
              <a:off x="3340974" y="4509120"/>
              <a:ext cx="1663073" cy="832759"/>
            </a:xfrm>
            <a:prstGeom prst="rect">
              <a:avLst/>
            </a:prstGeom>
          </p:spPr>
          <p:style>
            <a:lnRef idx="3">
              <a:schemeClr val="lt1"/>
            </a:lnRef>
            <a:fillRef idx="1">
              <a:schemeClr val="accent1"/>
            </a:fillRef>
            <a:effectRef idx="1">
              <a:schemeClr val="accent1"/>
            </a:effectRef>
            <a:fontRef idx="minor">
              <a:schemeClr val="lt1"/>
            </a:fontRef>
          </p:style>
          <p:txBody>
            <a:bodyPr rtlCol="0" anchor="ctr"/>
            <a:lstStyle/>
            <a:p>
              <a:pPr algn="ctr"/>
              <a:r>
                <a:rPr lang="cy-GB"/>
                <a:t>Prif Gorff</a:t>
              </a:r>
            </a:p>
            <a:p>
              <a:pPr algn="ctr"/>
              <a:r>
                <a:rPr lang="en-GB"/>
                <a:t>Main Body</a:t>
              </a:r>
            </a:p>
          </p:txBody>
        </p:sp>
        <p:sp>
          <p:nvSpPr>
            <p:cNvPr id="9" name="Rectangle 8"/>
            <p:cNvSpPr/>
            <p:nvPr/>
          </p:nvSpPr>
          <p:spPr>
            <a:xfrm>
              <a:off x="5148064" y="4505001"/>
              <a:ext cx="1548172" cy="832759"/>
            </a:xfrm>
            <a:prstGeom prst="rect">
              <a:avLst/>
            </a:prstGeom>
          </p:spPr>
          <p:style>
            <a:lnRef idx="3">
              <a:schemeClr val="lt1"/>
            </a:lnRef>
            <a:fillRef idx="1">
              <a:schemeClr val="accent1"/>
            </a:fillRef>
            <a:effectRef idx="1">
              <a:schemeClr val="accent1"/>
            </a:effectRef>
            <a:fontRef idx="minor">
              <a:schemeClr val="lt1"/>
            </a:fontRef>
          </p:style>
          <p:txBody>
            <a:bodyPr rtlCol="0" anchor="ctr"/>
            <a:lstStyle/>
            <a:p>
              <a:pPr algn="ctr"/>
              <a:r>
                <a:rPr lang="cy-GB"/>
                <a:t>Prif Gorff</a:t>
              </a:r>
            </a:p>
            <a:p>
              <a:pPr algn="ctr"/>
              <a:r>
                <a:rPr lang="en-GB"/>
                <a:t>Main Body</a:t>
              </a:r>
            </a:p>
          </p:txBody>
        </p:sp>
        <p:sp>
          <p:nvSpPr>
            <p:cNvPr id="10" name="Rectangle 9"/>
            <p:cNvSpPr/>
            <p:nvPr/>
          </p:nvSpPr>
          <p:spPr>
            <a:xfrm>
              <a:off x="1636106" y="3573797"/>
              <a:ext cx="899635" cy="856775"/>
            </a:xfrm>
            <a:prstGeom prst="rect">
              <a:avLst/>
            </a:prstGeom>
          </p:spPr>
          <p:style>
            <a:lnRef idx="3">
              <a:schemeClr val="lt1"/>
            </a:lnRef>
            <a:fillRef idx="1">
              <a:schemeClr val="accent1"/>
            </a:fillRef>
            <a:effectRef idx="1">
              <a:schemeClr val="accent1"/>
            </a:effectRef>
            <a:fontRef idx="minor">
              <a:schemeClr val="lt1"/>
            </a:fontRef>
          </p:style>
          <p:txBody>
            <a:bodyPr rtlCol="0" anchor="ctr"/>
            <a:lstStyle/>
            <a:p>
              <a:pPr algn="ctr"/>
              <a:endParaRPr lang="en-GB"/>
            </a:p>
          </p:txBody>
        </p:sp>
        <p:sp>
          <p:nvSpPr>
            <p:cNvPr id="11" name="Rectangle 10"/>
            <p:cNvSpPr/>
            <p:nvPr/>
          </p:nvSpPr>
          <p:spPr>
            <a:xfrm>
              <a:off x="2648995" y="3584526"/>
              <a:ext cx="1548172" cy="846046"/>
            </a:xfrm>
            <a:prstGeom prst="rect">
              <a:avLst/>
            </a:prstGeom>
          </p:spPr>
          <p:style>
            <a:lnRef idx="3">
              <a:schemeClr val="lt1"/>
            </a:lnRef>
            <a:fillRef idx="1">
              <a:schemeClr val="accent1"/>
            </a:fillRef>
            <a:effectRef idx="1">
              <a:schemeClr val="accent1"/>
            </a:effectRef>
            <a:fontRef idx="minor">
              <a:schemeClr val="lt1"/>
            </a:fontRef>
          </p:style>
          <p:txBody>
            <a:bodyPr rtlCol="0" anchor="ctr"/>
            <a:lstStyle/>
            <a:p>
              <a:pPr algn="ctr"/>
              <a:r>
                <a:rPr lang="cy-GB"/>
                <a:t>Prif Gorff</a:t>
              </a:r>
            </a:p>
            <a:p>
              <a:pPr algn="ctr"/>
              <a:r>
                <a:rPr lang="en-GB"/>
                <a:t>Main Body</a:t>
              </a:r>
            </a:p>
          </p:txBody>
        </p:sp>
        <p:sp>
          <p:nvSpPr>
            <p:cNvPr id="12" name="Rectangle 11"/>
            <p:cNvSpPr/>
            <p:nvPr/>
          </p:nvSpPr>
          <p:spPr>
            <a:xfrm>
              <a:off x="4373978" y="3597813"/>
              <a:ext cx="1548172" cy="832759"/>
            </a:xfrm>
            <a:prstGeom prst="rect">
              <a:avLst/>
            </a:prstGeom>
          </p:spPr>
          <p:style>
            <a:lnRef idx="3">
              <a:schemeClr val="lt1"/>
            </a:lnRef>
            <a:fillRef idx="1">
              <a:schemeClr val="accent1"/>
            </a:fillRef>
            <a:effectRef idx="1">
              <a:schemeClr val="accent1"/>
            </a:effectRef>
            <a:fontRef idx="minor">
              <a:schemeClr val="lt1"/>
            </a:fontRef>
          </p:style>
          <p:txBody>
            <a:bodyPr rtlCol="0" anchor="ctr"/>
            <a:lstStyle/>
            <a:p>
              <a:pPr algn="ctr"/>
              <a:r>
                <a:rPr lang="cy-GB"/>
                <a:t>Prif Gorff</a:t>
              </a:r>
            </a:p>
            <a:p>
              <a:pPr algn="ctr"/>
              <a:r>
                <a:rPr lang="en-GB"/>
                <a:t>Main Body</a:t>
              </a:r>
            </a:p>
          </p:txBody>
        </p:sp>
        <p:sp>
          <p:nvSpPr>
            <p:cNvPr id="13" name="Rectangle 12"/>
            <p:cNvSpPr/>
            <p:nvPr/>
          </p:nvSpPr>
          <p:spPr>
            <a:xfrm>
              <a:off x="6084169" y="3597813"/>
              <a:ext cx="612068" cy="856775"/>
            </a:xfrm>
            <a:prstGeom prst="rect">
              <a:avLst/>
            </a:prstGeom>
          </p:spPr>
          <p:style>
            <a:lnRef idx="3">
              <a:schemeClr val="lt1"/>
            </a:lnRef>
            <a:fillRef idx="1">
              <a:schemeClr val="accent1"/>
            </a:fillRef>
            <a:effectRef idx="1">
              <a:schemeClr val="accent1"/>
            </a:effectRef>
            <a:fontRef idx="minor">
              <a:schemeClr val="lt1"/>
            </a:fontRef>
          </p:style>
          <p:txBody>
            <a:bodyPr rtlCol="0" anchor="ctr"/>
            <a:lstStyle/>
            <a:p>
              <a:pPr algn="ctr"/>
              <a:endParaRPr lang="en-GB"/>
            </a:p>
          </p:txBody>
        </p:sp>
      </p:grpSp>
      <p:sp>
        <p:nvSpPr>
          <p:cNvPr id="14" name="Isosceles Triangle 13"/>
          <p:cNvSpPr/>
          <p:nvPr/>
        </p:nvSpPr>
        <p:spPr>
          <a:xfrm>
            <a:off x="2279576" y="1340768"/>
            <a:ext cx="6768752" cy="1656185"/>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y-GB"/>
              <a:t>Casgliad</a:t>
            </a:r>
          </a:p>
          <a:p>
            <a:pPr algn="ctr"/>
            <a:r>
              <a:rPr lang="en-GB"/>
              <a:t>Conclusion</a:t>
            </a:r>
          </a:p>
        </p:txBody>
      </p:sp>
    </p:spTree>
    <p:extLst>
      <p:ext uri="{BB962C8B-B14F-4D97-AF65-F5344CB8AC3E}">
        <p14:creationId xmlns:p14="http://schemas.microsoft.com/office/powerpoint/2010/main" val="20379253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arn(inVertical)">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barn(inVertical)">
                                      <p:cBhvr>
                                        <p:cTn id="17" dur="500"/>
                                        <p:tgtEl>
                                          <p:spTgt spid="15"/>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barn(inVertical)">
                                      <p:cBhvr>
                                        <p:cTn id="2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14"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a:t>Cyflwyniad</a:t>
            </a:r>
            <a:br>
              <a:rPr lang="en-GB"/>
            </a:br>
            <a:r>
              <a:rPr lang="en-GB"/>
              <a:t>Introduction</a:t>
            </a:r>
          </a:p>
        </p:txBody>
      </p:sp>
      <p:sp>
        <p:nvSpPr>
          <p:cNvPr id="3" name="Content Placeholder 2"/>
          <p:cNvSpPr>
            <a:spLocks noGrp="1"/>
          </p:cNvSpPr>
          <p:nvPr>
            <p:ph sz="half" idx="1"/>
          </p:nvPr>
        </p:nvSpPr>
        <p:spPr/>
        <p:txBody>
          <a:bodyPr>
            <a:normAutofit fontScale="92500" lnSpcReduction="20000"/>
          </a:bodyPr>
          <a:lstStyle/>
          <a:p>
            <a:pPr lvl="1"/>
            <a:r>
              <a:rPr lang="cy-GB" altLang="en-US"/>
              <a:t>Esboniwch sut rydych yn dehongli’r cwestiwn</a:t>
            </a:r>
          </a:p>
          <a:p>
            <a:pPr lvl="1"/>
            <a:r>
              <a:rPr lang="cy-GB" altLang="en-US"/>
              <a:t>Sefyllfa (gwybodaeth gefndirol)</a:t>
            </a:r>
          </a:p>
          <a:p>
            <a:pPr lvl="1"/>
            <a:r>
              <a:rPr lang="cy-GB" altLang="en-US"/>
              <a:t>Diffiniad o dermau allweddol</a:t>
            </a:r>
          </a:p>
          <a:p>
            <a:pPr lvl="1"/>
            <a:r>
              <a:rPr lang="en-GB" altLang="en-US"/>
              <a:t>‘</a:t>
            </a:r>
            <a:r>
              <a:rPr lang="cy-GB" altLang="en-US"/>
              <a:t>Dynodwch faterion rydych yn mynd i’w cynnwys’ </a:t>
            </a:r>
            <a:endParaRPr lang="cy-GB"/>
          </a:p>
          <a:p>
            <a:pPr lvl="4"/>
            <a:r>
              <a:rPr lang="en-GB" sz="1800"/>
              <a:t>(Cottrell, 2013, t. 290)</a:t>
            </a:r>
            <a:endParaRPr lang="cy-GB" altLang="en-US" sz="1800"/>
          </a:p>
          <a:p>
            <a:pPr lvl="1"/>
            <a:r>
              <a:rPr lang="cy-GB" altLang="en-US"/>
              <a:t>Datganiad o bwrpas</a:t>
            </a:r>
          </a:p>
          <a:p>
            <a:pPr lvl="1"/>
            <a:r>
              <a:rPr lang="cy-GB" altLang="en-US"/>
              <a:t>Crynodeb o’r prif bwyntiau</a:t>
            </a:r>
          </a:p>
          <a:p>
            <a:endParaRPr lang="en-GB"/>
          </a:p>
        </p:txBody>
      </p:sp>
      <p:sp>
        <p:nvSpPr>
          <p:cNvPr id="4" name="Content Placeholder 3"/>
          <p:cNvSpPr>
            <a:spLocks noGrp="1"/>
          </p:cNvSpPr>
          <p:nvPr>
            <p:ph sz="half" idx="2"/>
          </p:nvPr>
        </p:nvSpPr>
        <p:spPr/>
        <p:txBody>
          <a:bodyPr>
            <a:normAutofit fontScale="92500" lnSpcReduction="20000"/>
          </a:bodyPr>
          <a:lstStyle/>
          <a:p>
            <a:pPr lvl="1"/>
            <a:r>
              <a:rPr lang="en-GB" altLang="en-US"/>
              <a:t>‘Explain how you interpret the question’ </a:t>
            </a:r>
          </a:p>
          <a:p>
            <a:pPr lvl="1"/>
            <a:r>
              <a:rPr lang="en-GB" altLang="en-US"/>
              <a:t>Setting (background information)</a:t>
            </a:r>
          </a:p>
          <a:p>
            <a:pPr lvl="1"/>
            <a:r>
              <a:rPr lang="en-GB" altLang="en-US"/>
              <a:t>Definition of key terms</a:t>
            </a:r>
          </a:p>
          <a:p>
            <a:pPr lvl="1"/>
            <a:endParaRPr lang="en-GB" altLang="en-US"/>
          </a:p>
          <a:p>
            <a:pPr lvl="1"/>
            <a:r>
              <a:rPr lang="en-GB" altLang="en-US"/>
              <a:t>‘Identify issues that you are going to cover’ </a:t>
            </a:r>
          </a:p>
          <a:p>
            <a:pPr lvl="1" algn="r"/>
            <a:r>
              <a:rPr lang="en-GB"/>
              <a:t>(Cottrell, 2013, p. 290)</a:t>
            </a:r>
            <a:endParaRPr lang="en-GB" altLang="en-US"/>
          </a:p>
          <a:p>
            <a:pPr lvl="1"/>
            <a:r>
              <a:rPr lang="en-GB" altLang="en-US"/>
              <a:t>Statement of purpose</a:t>
            </a:r>
          </a:p>
          <a:p>
            <a:pPr lvl="1"/>
            <a:r>
              <a:rPr lang="en-GB" altLang="en-US"/>
              <a:t>Summary of main points</a:t>
            </a:r>
          </a:p>
          <a:p>
            <a:endParaRPr lang="en-GB"/>
          </a:p>
        </p:txBody>
      </p:sp>
    </p:spTree>
    <p:extLst>
      <p:ext uri="{BB962C8B-B14F-4D97-AF65-F5344CB8AC3E}">
        <p14:creationId xmlns:p14="http://schemas.microsoft.com/office/powerpoint/2010/main" val="114142341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a:t>Ysgrifennu’r Prif Bwyntiau</a:t>
            </a:r>
            <a:br>
              <a:rPr lang="cy-GB"/>
            </a:br>
            <a:r>
              <a:rPr lang="cy-GB"/>
              <a:t> </a:t>
            </a:r>
            <a:r>
              <a:rPr lang="en-GB"/>
              <a:t>Writing up Main Points</a:t>
            </a:r>
          </a:p>
        </p:txBody>
      </p:sp>
      <p:sp>
        <p:nvSpPr>
          <p:cNvPr id="3" name="Content Placeholder 2"/>
          <p:cNvSpPr>
            <a:spLocks noGrp="1"/>
          </p:cNvSpPr>
          <p:nvPr>
            <p:ph sz="half" idx="1"/>
          </p:nvPr>
        </p:nvSpPr>
        <p:spPr/>
        <p:txBody>
          <a:bodyPr>
            <a:normAutofit fontScale="40000" lnSpcReduction="20000"/>
          </a:bodyPr>
          <a:lstStyle/>
          <a:p>
            <a:r>
              <a:rPr lang="cy-GB" sz="3300"/>
              <a:t>Bydd pob syniad allweddol yn cyfateb i baragraff</a:t>
            </a:r>
          </a:p>
          <a:p>
            <a:endParaRPr lang="cy-GB" sz="3300"/>
          </a:p>
          <a:p>
            <a:pPr lvl="1"/>
            <a:r>
              <a:rPr lang="cy-GB" sz="3300"/>
              <a:t>Dechreuwch bob paragraff gyda brawddeg grynhoi – prif bwyntiau</a:t>
            </a:r>
          </a:p>
          <a:p>
            <a:pPr lvl="1"/>
            <a:r>
              <a:rPr lang="cy-GB" sz="3300"/>
              <a:t>Datblygwch baragraff gyda mwy o wybodaeth am y prif bwynt - esboniad; enghraifft; rheswm; manylion ychwanegol</a:t>
            </a:r>
          </a:p>
          <a:p>
            <a:pPr lvl="1"/>
            <a:r>
              <a:rPr lang="cy-GB" sz="3300"/>
              <a:t>Defnyddiwch ddyfyniadau o wybodaeth yn uniongyrchol ac yn anuniongyrchol</a:t>
            </a:r>
          </a:p>
          <a:p>
            <a:pPr lvl="1"/>
            <a:r>
              <a:rPr lang="en-GB" sz="3300"/>
              <a:t>‘</a:t>
            </a:r>
            <a:r>
              <a:rPr lang="cy-GB" sz="3300"/>
              <a:t>Paratowch am y paragraff nesaf’ â brawddeg gysylltiol</a:t>
            </a:r>
          </a:p>
          <a:p>
            <a:pPr lvl="1"/>
            <a:r>
              <a:rPr lang="en-GB" sz="3300"/>
              <a:t>(Cottrell, 2013, t. 290)</a:t>
            </a:r>
            <a:endParaRPr lang="en-GB" altLang="en-US" sz="3300"/>
          </a:p>
          <a:p>
            <a:pPr lvl="1"/>
            <a:endParaRPr lang="cy-GB"/>
          </a:p>
          <a:p>
            <a:pPr lvl="1"/>
            <a:endParaRPr lang="cy-GB"/>
          </a:p>
          <a:p>
            <a:endParaRPr lang="en-GB"/>
          </a:p>
        </p:txBody>
      </p:sp>
      <p:sp>
        <p:nvSpPr>
          <p:cNvPr id="4" name="Content Placeholder 3"/>
          <p:cNvSpPr>
            <a:spLocks noGrp="1"/>
          </p:cNvSpPr>
          <p:nvPr>
            <p:ph sz="half" idx="2"/>
          </p:nvPr>
        </p:nvSpPr>
        <p:spPr/>
        <p:txBody>
          <a:bodyPr>
            <a:noAutofit/>
          </a:bodyPr>
          <a:lstStyle/>
          <a:p>
            <a:r>
              <a:rPr lang="en-GB" sz="1400"/>
              <a:t>Each key idea equates to a paragraph</a:t>
            </a:r>
          </a:p>
          <a:p>
            <a:pPr lvl="1"/>
            <a:endParaRPr lang="en-GB" sz="1400"/>
          </a:p>
          <a:p>
            <a:pPr lvl="1"/>
            <a:r>
              <a:rPr lang="en-GB" sz="1400"/>
              <a:t>Begin each paragraph with a summary sentence - main points</a:t>
            </a:r>
          </a:p>
          <a:p>
            <a:pPr lvl="1"/>
            <a:r>
              <a:rPr lang="en-GB" sz="1400"/>
              <a:t>Develop paragraph with more information about the main point,- explanation; example; reason; additional detail</a:t>
            </a:r>
          </a:p>
          <a:p>
            <a:pPr lvl="1"/>
            <a:r>
              <a:rPr lang="en-GB" sz="1400"/>
              <a:t>Use quotations of information directly and indirectly </a:t>
            </a:r>
          </a:p>
          <a:p>
            <a:pPr lvl="1"/>
            <a:r>
              <a:rPr lang="en-GB" sz="1400"/>
              <a:t>‘Lead up to the next paragraph’ with a linking sentence </a:t>
            </a:r>
          </a:p>
          <a:p>
            <a:pPr lvl="1"/>
            <a:r>
              <a:rPr lang="en-GB" sz="1400"/>
              <a:t>(Cottrell, 2013, p. 290)</a:t>
            </a:r>
            <a:endParaRPr lang="en-GB" altLang="en-US" sz="1400"/>
          </a:p>
        </p:txBody>
      </p:sp>
    </p:spTree>
    <p:extLst>
      <p:ext uri="{BB962C8B-B14F-4D97-AF65-F5344CB8AC3E}">
        <p14:creationId xmlns:p14="http://schemas.microsoft.com/office/powerpoint/2010/main" val="334067637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p:cNvSpPr>
            <a:spLocks noGrp="1"/>
          </p:cNvSpPr>
          <p:nvPr>
            <p:ph type="title"/>
          </p:nvPr>
        </p:nvSpPr>
        <p:spPr/>
        <p:txBody>
          <a:bodyPr>
            <a:normAutofit/>
          </a:bodyPr>
          <a:lstStyle/>
          <a:p>
            <a:r>
              <a:rPr lang="cy-GB" dirty="0"/>
              <a:t>Ysgrifennu’r Prif Bwyntiau - </a:t>
            </a:r>
            <a:r>
              <a:rPr lang="cy-GB" altLang="cy-GB" dirty="0"/>
              <a:t>Ysgrifennu Beirniadol</a:t>
            </a:r>
            <a:br>
              <a:rPr lang="cy-GB" dirty="0"/>
            </a:br>
            <a:r>
              <a:rPr lang="cy-GB" dirty="0"/>
              <a:t> </a:t>
            </a:r>
            <a:r>
              <a:rPr lang="en-GB" dirty="0"/>
              <a:t>Writing Up Main Points - </a:t>
            </a:r>
            <a:r>
              <a:rPr lang="cy-GB" altLang="cy-GB" noProof="1"/>
              <a:t>Critical Writing </a:t>
            </a:r>
            <a:endParaRPr lang="cy-GB" noProof="1"/>
          </a:p>
        </p:txBody>
      </p:sp>
      <p:sp>
        <p:nvSpPr>
          <p:cNvPr id="3" name="Content Placeholder 4"/>
          <p:cNvSpPr>
            <a:spLocks noGrp="1"/>
          </p:cNvSpPr>
          <p:nvPr>
            <p:ph sz="half" idx="1"/>
          </p:nvPr>
        </p:nvSpPr>
        <p:spPr/>
        <p:txBody>
          <a:bodyPr>
            <a:normAutofit fontScale="92500" lnSpcReduction="20000"/>
          </a:bodyPr>
          <a:lstStyle/>
          <a:p>
            <a:r>
              <a:rPr lang="en-US" altLang="en-US" noProof="1"/>
              <a:t>Defnyddiwch dystiolaeth i gefnogi’r pwyntiau sy’n cael eu gwneud a dehonglwch y dystiolaeth hon i ddatblygu eich dadl. </a:t>
            </a:r>
            <a:endParaRPr lang="en-GB" altLang="en-US"/>
          </a:p>
          <a:p>
            <a:r>
              <a:rPr lang="en-GB" altLang="en-US" noProof="1"/>
              <a:t>Gyda phob paragraff a ysgrifennwch, mae’n ddefnyddiol gofyn i chi’ch hun:</a:t>
            </a:r>
          </a:p>
          <a:p>
            <a:r>
              <a:rPr lang="en-GB" altLang="en-US" noProof="1"/>
              <a:t>Pam ydw i’n ysgrifennu hyn?</a:t>
            </a:r>
          </a:p>
          <a:p>
            <a:r>
              <a:rPr lang="en-GB" altLang="en-US" noProof="1"/>
              <a:t>Pa bwynt ydw i’n ceisio ei wneud?</a:t>
            </a:r>
          </a:p>
          <a:p>
            <a:endParaRPr lang="cy-GB"/>
          </a:p>
        </p:txBody>
      </p:sp>
      <p:sp>
        <p:nvSpPr>
          <p:cNvPr id="4" name="Content Placeholder 5"/>
          <p:cNvSpPr>
            <a:spLocks noGrp="1"/>
          </p:cNvSpPr>
          <p:nvPr>
            <p:ph sz="half" idx="2"/>
          </p:nvPr>
        </p:nvSpPr>
        <p:spPr/>
        <p:txBody>
          <a:bodyPr>
            <a:normAutofit fontScale="92500" lnSpcReduction="20000"/>
          </a:bodyPr>
          <a:lstStyle/>
          <a:p>
            <a:r>
              <a:rPr lang="en-US"/>
              <a:t>Use evidence to support the points being made and interpret this evidence to develop your argument.   </a:t>
            </a:r>
          </a:p>
          <a:p>
            <a:r>
              <a:rPr lang="en-US"/>
              <a:t>With each paragraph you write it is useful to ask yourself:</a:t>
            </a:r>
          </a:p>
          <a:p>
            <a:r>
              <a:rPr lang="en-US"/>
              <a:t>Why am I writing this?</a:t>
            </a:r>
          </a:p>
          <a:p>
            <a:r>
              <a:rPr lang="en-US"/>
              <a:t>What point am I trying to make?</a:t>
            </a:r>
          </a:p>
          <a:p>
            <a:endParaRPr lang="cy-GB"/>
          </a:p>
        </p:txBody>
      </p:sp>
    </p:spTree>
    <p:extLst>
      <p:ext uri="{BB962C8B-B14F-4D97-AF65-F5344CB8AC3E}">
        <p14:creationId xmlns:p14="http://schemas.microsoft.com/office/powerpoint/2010/main" val="109253027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cy-GB" dirty="0"/>
              <a:t>Ysgrifennu’r Prif Bwyntiau – Ysgrifennu Dadansoddol</a:t>
            </a:r>
            <a:br>
              <a:rPr lang="cy-GB" dirty="0"/>
            </a:br>
            <a:r>
              <a:rPr lang="en-GB" dirty="0"/>
              <a:t>Writing Up Main Points - Analytical Writing</a:t>
            </a:r>
          </a:p>
        </p:txBody>
      </p:sp>
      <p:sp>
        <p:nvSpPr>
          <p:cNvPr id="3" name="Content Placeholder 2"/>
          <p:cNvSpPr>
            <a:spLocks noGrp="1"/>
          </p:cNvSpPr>
          <p:nvPr>
            <p:ph sz="half" idx="1"/>
          </p:nvPr>
        </p:nvSpPr>
        <p:spPr/>
        <p:txBody>
          <a:bodyPr>
            <a:normAutofit lnSpcReduction="10000"/>
          </a:bodyPr>
          <a:lstStyle/>
          <a:p>
            <a:r>
              <a:rPr lang="cy-GB"/>
              <a:t>Datganwch eich safbwynt</a:t>
            </a:r>
          </a:p>
          <a:p>
            <a:r>
              <a:rPr lang="cy-GB"/>
              <a:t>Cefnogwch eich dadl</a:t>
            </a:r>
          </a:p>
          <a:p>
            <a:r>
              <a:rPr lang="cy-GB"/>
              <a:t>O ble daw’r dystiolaeth?</a:t>
            </a:r>
          </a:p>
          <a:p>
            <a:r>
              <a:rPr lang="cy-GB"/>
              <a:t>Ystyriwch unrhyw ddadleuon yn erbyn eich dadl chi</a:t>
            </a:r>
          </a:p>
          <a:p>
            <a:r>
              <a:rPr lang="cy-GB"/>
              <a:t>Dangoswch pam rydych yn ystyried bod eich dadl chi yn gryfach (</a:t>
            </a:r>
            <a:r>
              <a:rPr lang="cy-GB" noProof="1"/>
              <a:t>Cottrell</a:t>
            </a:r>
            <a:r>
              <a:rPr lang="cy-GB"/>
              <a:t> 2008)</a:t>
            </a:r>
          </a:p>
        </p:txBody>
      </p:sp>
      <p:sp>
        <p:nvSpPr>
          <p:cNvPr id="4" name="Content Placeholder 3"/>
          <p:cNvSpPr>
            <a:spLocks noGrp="1"/>
          </p:cNvSpPr>
          <p:nvPr>
            <p:ph sz="half" idx="2"/>
          </p:nvPr>
        </p:nvSpPr>
        <p:spPr/>
        <p:txBody>
          <a:bodyPr>
            <a:normAutofit lnSpcReduction="10000"/>
          </a:bodyPr>
          <a:lstStyle/>
          <a:p>
            <a:r>
              <a:rPr lang="en-GB"/>
              <a:t>State your position</a:t>
            </a:r>
          </a:p>
          <a:p>
            <a:r>
              <a:rPr lang="en-GB"/>
              <a:t>Support your argument</a:t>
            </a:r>
          </a:p>
          <a:p>
            <a:r>
              <a:rPr lang="en-GB"/>
              <a:t>Where is the evidence from?</a:t>
            </a:r>
          </a:p>
          <a:p>
            <a:r>
              <a:rPr lang="en-GB"/>
              <a:t>Consider any arguments that may contradict yours</a:t>
            </a:r>
          </a:p>
          <a:p>
            <a:r>
              <a:rPr lang="en-GB"/>
              <a:t>Demonstrate why you think your argument is stronger ( Cottrell 2008)</a:t>
            </a:r>
          </a:p>
        </p:txBody>
      </p:sp>
    </p:spTree>
    <p:extLst>
      <p:ext uri="{BB962C8B-B14F-4D97-AF65-F5344CB8AC3E}">
        <p14:creationId xmlns:p14="http://schemas.microsoft.com/office/powerpoint/2010/main" val="237413473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a:t>Ysgrifennu’r Casgliad</a:t>
            </a:r>
            <a:br>
              <a:rPr lang="cy-GB"/>
            </a:br>
            <a:r>
              <a:rPr lang="en-GB"/>
              <a:t>Writing a Conclusion</a:t>
            </a:r>
          </a:p>
        </p:txBody>
      </p:sp>
      <p:sp>
        <p:nvSpPr>
          <p:cNvPr id="3" name="Content Placeholder 2"/>
          <p:cNvSpPr>
            <a:spLocks noGrp="1"/>
          </p:cNvSpPr>
          <p:nvPr>
            <p:ph sz="half" idx="1"/>
          </p:nvPr>
        </p:nvSpPr>
        <p:spPr/>
        <p:txBody>
          <a:bodyPr>
            <a:normAutofit fontScale="92500" lnSpcReduction="10000"/>
          </a:bodyPr>
          <a:lstStyle/>
          <a:p>
            <a:r>
              <a:rPr lang="cy-GB" altLang="en-US"/>
              <a:t>PEIDIWCH â gorffen YN SYDYN!</a:t>
            </a:r>
          </a:p>
          <a:p>
            <a:r>
              <a:rPr lang="cy-GB" altLang="en-US"/>
              <a:t>Y paragraff olaf yw’r casgliad</a:t>
            </a:r>
          </a:p>
          <a:p>
            <a:r>
              <a:rPr lang="cy-GB" altLang="en-US"/>
              <a:t> Crynhowch eich dadl a’r prif bwyntiau</a:t>
            </a:r>
            <a:r>
              <a:rPr lang="en-GB" altLang="en-US"/>
              <a:t> </a:t>
            </a:r>
          </a:p>
          <a:p>
            <a:r>
              <a:rPr lang="cy-GB" altLang="en-US" noProof="1"/>
              <a:t>Yn eich brawddeg olaf, crynhowch eich dadl yn gryno iawn, gan ei chysylltu â’r teitl</a:t>
            </a:r>
          </a:p>
          <a:p>
            <a:pPr algn="r"/>
            <a:r>
              <a:rPr lang="en-GB"/>
              <a:t>(Cottrell, 2013, t. 290)</a:t>
            </a:r>
            <a:endParaRPr lang="en-GB" altLang="en-US"/>
          </a:p>
          <a:p>
            <a:endParaRPr lang="en-GB"/>
          </a:p>
        </p:txBody>
      </p:sp>
      <p:sp>
        <p:nvSpPr>
          <p:cNvPr id="4" name="Content Placeholder 3"/>
          <p:cNvSpPr>
            <a:spLocks noGrp="1"/>
          </p:cNvSpPr>
          <p:nvPr>
            <p:ph sz="half" idx="2"/>
          </p:nvPr>
        </p:nvSpPr>
        <p:spPr/>
        <p:txBody>
          <a:bodyPr>
            <a:normAutofit fontScale="92500" lnSpcReduction="10000"/>
          </a:bodyPr>
          <a:lstStyle/>
          <a:p>
            <a:r>
              <a:rPr lang="en-GB" altLang="en-US"/>
              <a:t>Do NOT finish ABRUPTLY!</a:t>
            </a:r>
          </a:p>
          <a:p>
            <a:r>
              <a:rPr lang="en-GB" altLang="en-US"/>
              <a:t>Final paragraph is the conclusion</a:t>
            </a:r>
          </a:p>
          <a:p>
            <a:r>
              <a:rPr lang="en-GB" altLang="en-US"/>
              <a:t>‘Summarise your argument and the main’ points </a:t>
            </a:r>
          </a:p>
          <a:p>
            <a:r>
              <a:rPr lang="en-GB" altLang="en-US"/>
              <a:t>‘In your last sentence, sum up argument very briefly, linking it to the title’</a:t>
            </a:r>
          </a:p>
          <a:p>
            <a:pPr algn="r"/>
            <a:r>
              <a:rPr lang="en-GB"/>
              <a:t>(Cottrell, 2013, p. 290)</a:t>
            </a:r>
            <a:endParaRPr lang="en-GB" altLang="en-US"/>
          </a:p>
          <a:p>
            <a:endParaRPr lang="en-GB" altLang="en-US"/>
          </a:p>
          <a:p>
            <a:endParaRPr lang="en-GB"/>
          </a:p>
        </p:txBody>
      </p:sp>
    </p:spTree>
    <p:extLst>
      <p:ext uri="{BB962C8B-B14F-4D97-AF65-F5344CB8AC3E}">
        <p14:creationId xmlns:p14="http://schemas.microsoft.com/office/powerpoint/2010/main" val="223843749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a:t>Drafft 1 , Drafft </a:t>
            </a:r>
            <a:r>
              <a:rPr lang="en-GB"/>
              <a:t>2….</a:t>
            </a:r>
            <a:br>
              <a:rPr lang="en-GB"/>
            </a:br>
            <a:r>
              <a:rPr lang="en-GB"/>
              <a:t>Draft 1, Draft 2…..</a:t>
            </a:r>
          </a:p>
        </p:txBody>
      </p:sp>
      <p:sp>
        <p:nvSpPr>
          <p:cNvPr id="3" name="Content Placeholder 2"/>
          <p:cNvSpPr>
            <a:spLocks noGrp="1"/>
          </p:cNvSpPr>
          <p:nvPr>
            <p:ph sz="half" idx="1"/>
          </p:nvPr>
        </p:nvSpPr>
        <p:spPr/>
        <p:txBody>
          <a:bodyPr>
            <a:normAutofit fontScale="92500" lnSpcReduction="20000"/>
          </a:bodyPr>
          <a:lstStyle/>
          <a:p>
            <a:r>
              <a:rPr lang="cy-GB"/>
              <a:t>Pwysigrwydd paragraffu</a:t>
            </a:r>
          </a:p>
          <a:p>
            <a:r>
              <a:rPr lang="cy-GB"/>
              <a:t>Cysylltu syniadau gyda’i gilydd – arwyddbyst</a:t>
            </a:r>
          </a:p>
          <a:p>
            <a:r>
              <a:rPr lang="cy-GB"/>
              <a:t>Y glud sydd yn cysylltu syniadau e.e. </a:t>
            </a:r>
          </a:p>
          <a:p>
            <a:pPr lvl="1"/>
            <a:r>
              <a:rPr lang="cy-GB"/>
              <a:t>Yn y lle cyntaf…</a:t>
            </a:r>
          </a:p>
          <a:p>
            <a:pPr lvl="1"/>
            <a:r>
              <a:rPr lang="cy-GB"/>
              <a:t>Cyn ystyried…</a:t>
            </a:r>
          </a:p>
          <a:p>
            <a:pPr lvl="1"/>
            <a:r>
              <a:rPr lang="cy-GB"/>
              <a:t>Wedi dadansoddi….</a:t>
            </a:r>
          </a:p>
          <a:p>
            <a:pPr lvl="1"/>
            <a:r>
              <a:rPr lang="cy-GB"/>
              <a:t>Agwedd arall ar y pwnc…</a:t>
            </a:r>
          </a:p>
          <a:p>
            <a:pPr algn="r"/>
            <a:r>
              <a:rPr lang="en-GB"/>
              <a:t>(Hopwood, 2012)</a:t>
            </a:r>
          </a:p>
          <a:p>
            <a:endParaRPr lang="en-GB"/>
          </a:p>
          <a:p>
            <a:endParaRPr lang="en-GB"/>
          </a:p>
        </p:txBody>
      </p:sp>
      <p:sp>
        <p:nvSpPr>
          <p:cNvPr id="4" name="Content Placeholder 3"/>
          <p:cNvSpPr>
            <a:spLocks noGrp="1"/>
          </p:cNvSpPr>
          <p:nvPr>
            <p:ph sz="half" idx="2"/>
          </p:nvPr>
        </p:nvSpPr>
        <p:spPr>
          <a:xfrm>
            <a:off x="6091535" y="2165621"/>
            <a:ext cx="4645152" cy="3287094"/>
          </a:xfrm>
        </p:spPr>
        <p:txBody>
          <a:bodyPr>
            <a:normAutofit fontScale="92500" lnSpcReduction="20000"/>
          </a:bodyPr>
          <a:lstStyle/>
          <a:p>
            <a:r>
              <a:rPr lang="en-GB"/>
              <a:t>The importance of paragraphing</a:t>
            </a:r>
          </a:p>
          <a:p>
            <a:r>
              <a:rPr lang="en-GB"/>
              <a:t>Linking ideas together- signposts</a:t>
            </a:r>
          </a:p>
          <a:p>
            <a:r>
              <a:rPr lang="en-GB"/>
              <a:t>The glue that holds ideas e.g.</a:t>
            </a:r>
          </a:p>
          <a:p>
            <a:pPr lvl="1"/>
            <a:r>
              <a:rPr lang="en-GB"/>
              <a:t>In the first place…</a:t>
            </a:r>
          </a:p>
          <a:p>
            <a:pPr lvl="1"/>
            <a:r>
              <a:rPr lang="en-GB"/>
              <a:t>Before considering…</a:t>
            </a:r>
          </a:p>
          <a:p>
            <a:pPr lvl="1"/>
            <a:r>
              <a:rPr lang="en-GB"/>
              <a:t>After having analysed…</a:t>
            </a:r>
          </a:p>
          <a:p>
            <a:pPr lvl="1"/>
            <a:r>
              <a:rPr lang="en-GB"/>
              <a:t>Another aspect of the topic…</a:t>
            </a:r>
          </a:p>
          <a:p>
            <a:pPr algn="r"/>
            <a:r>
              <a:rPr lang="en-GB"/>
              <a:t>(Hopwood, 2012)</a:t>
            </a:r>
          </a:p>
        </p:txBody>
      </p:sp>
    </p:spTree>
    <p:extLst>
      <p:ext uri="{BB962C8B-B14F-4D97-AF65-F5344CB8AC3E}">
        <p14:creationId xmlns:p14="http://schemas.microsoft.com/office/powerpoint/2010/main" val="41061273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a:t>Drafft 1 , Drafft </a:t>
            </a:r>
            <a:r>
              <a:rPr lang="en-GB"/>
              <a:t>2….</a:t>
            </a:r>
            <a:br>
              <a:rPr lang="en-GB"/>
            </a:br>
            <a:r>
              <a:rPr lang="en-GB"/>
              <a:t>Draft 1, Draft 2…..</a:t>
            </a:r>
          </a:p>
        </p:txBody>
      </p:sp>
      <p:sp>
        <p:nvSpPr>
          <p:cNvPr id="3" name="Content Placeholder 2"/>
          <p:cNvSpPr>
            <a:spLocks noGrp="1"/>
          </p:cNvSpPr>
          <p:nvPr>
            <p:ph sz="half" idx="1"/>
          </p:nvPr>
        </p:nvSpPr>
        <p:spPr/>
        <p:txBody>
          <a:bodyPr>
            <a:normAutofit fontScale="62500" lnSpcReduction="20000"/>
          </a:bodyPr>
          <a:lstStyle/>
          <a:p>
            <a:r>
              <a:rPr lang="cy-GB"/>
              <a:t>Golygu eich drafft</a:t>
            </a:r>
          </a:p>
          <a:p>
            <a:r>
              <a:rPr lang="cy-GB"/>
              <a:t>Ystyriwch:</a:t>
            </a:r>
          </a:p>
          <a:p>
            <a:pPr lvl="1"/>
            <a:r>
              <a:rPr lang="cy-GB"/>
              <a:t>Ystyr</a:t>
            </a:r>
          </a:p>
          <a:p>
            <a:pPr lvl="1"/>
            <a:r>
              <a:rPr lang="cy-GB"/>
              <a:t>Strwythur</a:t>
            </a:r>
          </a:p>
          <a:p>
            <a:pPr lvl="1"/>
            <a:r>
              <a:rPr lang="cy-GB"/>
              <a:t>Tystiolaeth</a:t>
            </a:r>
          </a:p>
          <a:p>
            <a:pPr lvl="1"/>
            <a:r>
              <a:rPr lang="cy-GB"/>
              <a:t>Cyfeiriadau</a:t>
            </a:r>
          </a:p>
          <a:p>
            <a:pPr lvl="1"/>
            <a:r>
              <a:rPr lang="cy-GB"/>
              <a:t>Arddull </a:t>
            </a:r>
          </a:p>
          <a:p>
            <a:pPr lvl="1"/>
            <a:r>
              <a:rPr lang="cy-GB"/>
              <a:t>Atalnodi, gramadeg, sillafu</a:t>
            </a:r>
          </a:p>
          <a:p>
            <a:pPr lvl="1"/>
            <a:r>
              <a:rPr lang="cy-GB"/>
              <a:t>Diwyg neu ymddangosiad </a:t>
            </a:r>
          </a:p>
          <a:p>
            <a:r>
              <a:rPr lang="cy-GB" sz="3400" b="1"/>
              <a:t>Darllenwch ef yn uchel</a:t>
            </a:r>
          </a:p>
          <a:p>
            <a:pPr marL="3200400" lvl="7" indent="0">
              <a:buNone/>
            </a:pPr>
            <a:r>
              <a:rPr lang="cy-GB" sz="2100"/>
              <a:t>(</a:t>
            </a:r>
            <a:r>
              <a:rPr lang="cy-GB" sz="2100" noProof="1"/>
              <a:t>Cottrell</a:t>
            </a:r>
            <a:r>
              <a:rPr lang="cy-GB" sz="2100"/>
              <a:t> 2008)</a:t>
            </a:r>
          </a:p>
          <a:p>
            <a:endParaRPr lang="en-GB"/>
          </a:p>
        </p:txBody>
      </p:sp>
      <p:sp>
        <p:nvSpPr>
          <p:cNvPr id="4" name="Content Placeholder 3"/>
          <p:cNvSpPr>
            <a:spLocks noGrp="1"/>
          </p:cNvSpPr>
          <p:nvPr>
            <p:ph sz="half" idx="2"/>
          </p:nvPr>
        </p:nvSpPr>
        <p:spPr/>
        <p:txBody>
          <a:bodyPr>
            <a:normAutofit fontScale="62500" lnSpcReduction="20000"/>
          </a:bodyPr>
          <a:lstStyle/>
          <a:p>
            <a:r>
              <a:rPr lang="en-GB"/>
              <a:t>Editing your draft</a:t>
            </a:r>
          </a:p>
          <a:p>
            <a:r>
              <a:rPr lang="en-GB"/>
              <a:t>Consider:</a:t>
            </a:r>
          </a:p>
          <a:p>
            <a:pPr lvl="1"/>
            <a:r>
              <a:rPr lang="en-GB"/>
              <a:t>Meaning</a:t>
            </a:r>
          </a:p>
          <a:p>
            <a:pPr lvl="1"/>
            <a:r>
              <a:rPr lang="en-GB"/>
              <a:t>Structure</a:t>
            </a:r>
          </a:p>
          <a:p>
            <a:pPr lvl="1"/>
            <a:r>
              <a:rPr lang="en-GB"/>
              <a:t>Evidence</a:t>
            </a:r>
          </a:p>
          <a:p>
            <a:pPr lvl="1"/>
            <a:r>
              <a:rPr lang="en-GB"/>
              <a:t>References</a:t>
            </a:r>
          </a:p>
          <a:p>
            <a:pPr lvl="1"/>
            <a:r>
              <a:rPr lang="en-GB"/>
              <a:t>Style</a:t>
            </a:r>
          </a:p>
          <a:p>
            <a:pPr lvl="1"/>
            <a:r>
              <a:rPr lang="en-GB"/>
              <a:t>Punctuation, grammar, spelling</a:t>
            </a:r>
          </a:p>
          <a:p>
            <a:pPr lvl="1"/>
            <a:r>
              <a:rPr lang="en-GB"/>
              <a:t>Presentation</a:t>
            </a:r>
          </a:p>
          <a:p>
            <a:r>
              <a:rPr lang="en-GB" sz="3400" b="1"/>
              <a:t>Read aloud!    </a:t>
            </a:r>
          </a:p>
          <a:p>
            <a:pPr algn="r"/>
            <a:r>
              <a:rPr lang="en-GB"/>
              <a:t>(Cottrell 2008)</a:t>
            </a:r>
          </a:p>
          <a:p>
            <a:endParaRPr lang="en-GB"/>
          </a:p>
        </p:txBody>
      </p:sp>
    </p:spTree>
    <p:extLst>
      <p:ext uri="{BB962C8B-B14F-4D97-AF65-F5344CB8AC3E}">
        <p14:creationId xmlns:p14="http://schemas.microsoft.com/office/powerpoint/2010/main" val="53914711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lstStyle/>
          <a:p>
            <a:r>
              <a:rPr lang="cy-GB" altLang="cy-GB" dirty="0"/>
              <a:t>Byddwch yn Gryno a Threfnus </a:t>
            </a:r>
            <a:br>
              <a:rPr lang="en-US" altLang="cy-GB" dirty="0"/>
            </a:br>
            <a:r>
              <a:rPr lang="en-US" altLang="cy-GB" dirty="0"/>
              <a:t>Be Concise and Structured </a:t>
            </a:r>
            <a:endParaRPr lang="cy-GB" dirty="0"/>
          </a:p>
        </p:txBody>
      </p:sp>
      <p:sp>
        <p:nvSpPr>
          <p:cNvPr id="6" name="Content Placeholder 3"/>
          <p:cNvSpPr>
            <a:spLocks noGrp="1"/>
          </p:cNvSpPr>
          <p:nvPr>
            <p:ph sz="half" idx="1"/>
          </p:nvPr>
        </p:nvSpPr>
        <p:spPr/>
        <p:txBody>
          <a:bodyPr>
            <a:normAutofit fontScale="92500" lnSpcReduction="20000"/>
          </a:bodyPr>
          <a:lstStyle/>
          <a:p>
            <a:r>
              <a:rPr lang="cy-GB"/>
              <a:t>A yw ystyr y frawddeg/ paragraff yn eglur?</a:t>
            </a:r>
          </a:p>
          <a:p>
            <a:r>
              <a:rPr lang="cy-GB"/>
              <a:t>Alla i wella’r ffordd rydw i wedi ysgrifennu’r frawddeg hon / paragraff hwn?</a:t>
            </a:r>
          </a:p>
          <a:p>
            <a:r>
              <a:rPr lang="cy-GB"/>
              <a:t>Ydw i wedi defnyddio geiriau cysylltu/pontio i hybu llif a strwythur yr aseiniad?</a:t>
            </a:r>
          </a:p>
          <a:p>
            <a:r>
              <a:rPr lang="cy-GB"/>
              <a:t>Ailddrafftiwch a golygu eich gwaith</a:t>
            </a:r>
          </a:p>
          <a:p>
            <a:endParaRPr lang="cy-GB"/>
          </a:p>
        </p:txBody>
      </p:sp>
      <p:sp>
        <p:nvSpPr>
          <p:cNvPr id="7" name="Content Placeholder 4"/>
          <p:cNvSpPr>
            <a:spLocks noGrp="1"/>
          </p:cNvSpPr>
          <p:nvPr>
            <p:ph sz="half" idx="2"/>
          </p:nvPr>
        </p:nvSpPr>
        <p:spPr/>
        <p:txBody>
          <a:bodyPr>
            <a:normAutofit fontScale="92500" lnSpcReduction="20000"/>
          </a:bodyPr>
          <a:lstStyle/>
          <a:p>
            <a:r>
              <a:rPr lang="en-US"/>
              <a:t>Is the meaning of the sentence/paragraph clear?</a:t>
            </a:r>
          </a:p>
          <a:p>
            <a:r>
              <a:rPr lang="en-US"/>
              <a:t>Can I improve the way I have written this sentence/paragraph?</a:t>
            </a:r>
          </a:p>
          <a:p>
            <a:r>
              <a:rPr lang="en-US"/>
              <a:t>Have I used linking/transition words to assist the flow and structure of the assignment?</a:t>
            </a:r>
          </a:p>
          <a:p>
            <a:r>
              <a:rPr lang="en-US"/>
              <a:t>Re-draft and edit</a:t>
            </a:r>
          </a:p>
          <a:p>
            <a:endParaRPr lang="cy-GB"/>
          </a:p>
        </p:txBody>
      </p:sp>
    </p:spTree>
    <p:extLst>
      <p:ext uri="{BB962C8B-B14F-4D97-AF65-F5344CB8AC3E}">
        <p14:creationId xmlns:p14="http://schemas.microsoft.com/office/powerpoint/2010/main" val="172325143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dirty="0"/>
              <a:t>Cyflwyno Gwaith  </a:t>
            </a:r>
            <a:br>
              <a:rPr lang="en-GB" dirty="0"/>
            </a:br>
            <a:r>
              <a:rPr lang="en-GB" dirty="0"/>
              <a:t>Submission</a:t>
            </a:r>
          </a:p>
        </p:txBody>
      </p:sp>
      <p:sp>
        <p:nvSpPr>
          <p:cNvPr id="3" name="Content Placeholder 2"/>
          <p:cNvSpPr>
            <a:spLocks noGrp="1"/>
          </p:cNvSpPr>
          <p:nvPr>
            <p:ph sz="half" idx="1"/>
          </p:nvPr>
        </p:nvSpPr>
        <p:spPr/>
        <p:txBody>
          <a:bodyPr/>
          <a:lstStyle/>
          <a:p>
            <a:r>
              <a:rPr lang="cy-GB"/>
              <a:t>Arial ffont 12</a:t>
            </a:r>
          </a:p>
          <a:p>
            <a:r>
              <a:rPr lang="cy-GB"/>
              <a:t>Bylchiad llinellau 1.5 / 2 </a:t>
            </a:r>
          </a:p>
          <a:p>
            <a:r>
              <a:rPr lang="cy-GB"/>
              <a:t>Fel arfer does dim angen is-benawdau</a:t>
            </a:r>
          </a:p>
          <a:p>
            <a:r>
              <a:rPr lang="cy-GB"/>
              <a:t>Cyflwynwch ef drwy </a:t>
            </a:r>
            <a:r>
              <a:rPr lang="cy-GB" noProof="1"/>
              <a:t>Turnitin</a:t>
            </a:r>
            <a:r>
              <a:rPr lang="cy-GB"/>
              <a:t> ar</a:t>
            </a:r>
            <a:r>
              <a:rPr lang="en-GB"/>
              <a:t> Moodle</a:t>
            </a:r>
          </a:p>
        </p:txBody>
      </p:sp>
      <p:sp>
        <p:nvSpPr>
          <p:cNvPr id="4" name="Content Placeholder 3"/>
          <p:cNvSpPr>
            <a:spLocks noGrp="1"/>
          </p:cNvSpPr>
          <p:nvPr>
            <p:ph sz="half" idx="2"/>
          </p:nvPr>
        </p:nvSpPr>
        <p:spPr/>
        <p:txBody>
          <a:bodyPr/>
          <a:lstStyle/>
          <a:p>
            <a:r>
              <a:rPr lang="en-GB"/>
              <a:t>Arial font 12</a:t>
            </a:r>
          </a:p>
          <a:p>
            <a:r>
              <a:rPr lang="en-GB"/>
              <a:t>1.5 / 2 line spacing</a:t>
            </a:r>
          </a:p>
          <a:p>
            <a:r>
              <a:rPr lang="en-GB"/>
              <a:t>Usually no need for sub-headings</a:t>
            </a:r>
          </a:p>
          <a:p>
            <a:r>
              <a:rPr lang="en-GB"/>
              <a:t>Submit through </a:t>
            </a:r>
            <a:r>
              <a:rPr lang="en-GB" noProof="1"/>
              <a:t>Turnitin</a:t>
            </a:r>
            <a:r>
              <a:rPr lang="en-GB"/>
              <a:t> on Moodle</a:t>
            </a:r>
          </a:p>
        </p:txBody>
      </p:sp>
      <p:pic>
        <p:nvPicPr>
          <p:cNvPr id="8194" name="Picture 2" descr="C:\Users\TERRY\AppData\Local\Microsoft\Windows\INetCache\IE\RCMPPI9Y\1371714180[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943873" y="4509121"/>
            <a:ext cx="1429013" cy="213285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C:\Users\TERRY\AppData\Local\Microsoft\Windows\INetCache\IE\RCMPPI9Y\14223-illustration-of-a-pencil-pv[1].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658379" y="404717"/>
            <a:ext cx="1196752" cy="11967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3950105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00D79D-5B85-3102-463B-F407D5B2A58C}"/>
              </a:ext>
            </a:extLst>
          </p:cNvPr>
          <p:cNvSpPr>
            <a:spLocks noGrp="1"/>
          </p:cNvSpPr>
          <p:nvPr>
            <p:ph type="title"/>
          </p:nvPr>
        </p:nvSpPr>
        <p:spPr/>
        <p:txBody>
          <a:bodyPr/>
          <a:lstStyle/>
          <a:p>
            <a:r>
              <a:rPr lang="cy-GB"/>
              <a:t>Ymadroddion Allweddol</a:t>
            </a:r>
            <a:br>
              <a:rPr lang="en-GB"/>
            </a:br>
            <a:r>
              <a:rPr lang="en-GB"/>
              <a:t>Key Phrases</a:t>
            </a:r>
          </a:p>
        </p:txBody>
      </p:sp>
    </p:spTree>
    <p:extLst>
      <p:ext uri="{BB962C8B-B14F-4D97-AF65-F5344CB8AC3E}">
        <p14:creationId xmlns:p14="http://schemas.microsoft.com/office/powerpoint/2010/main" val="6288256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a:t>Iaith Ddadansoddol</a:t>
            </a:r>
            <a:r>
              <a:rPr lang="en-GB"/>
              <a:t>…</a:t>
            </a:r>
            <a:br>
              <a:rPr lang="en-GB"/>
            </a:br>
            <a:r>
              <a:rPr lang="en-GB"/>
              <a:t>Language of Analysis …</a:t>
            </a:r>
          </a:p>
        </p:txBody>
      </p:sp>
      <p:sp>
        <p:nvSpPr>
          <p:cNvPr id="5" name="Text Placeholder 4"/>
          <p:cNvSpPr>
            <a:spLocks noGrp="1"/>
          </p:cNvSpPr>
          <p:nvPr>
            <p:ph type="body" idx="1"/>
          </p:nvPr>
        </p:nvSpPr>
        <p:spPr/>
        <p:txBody>
          <a:bodyPr/>
          <a:lstStyle/>
          <a:p>
            <a:r>
              <a:rPr lang="en-GB"/>
              <a:t>ENGHREIFFTIAU</a:t>
            </a:r>
          </a:p>
        </p:txBody>
      </p:sp>
      <p:sp>
        <p:nvSpPr>
          <p:cNvPr id="4" name="Content Placeholder 3"/>
          <p:cNvSpPr>
            <a:spLocks noGrp="1"/>
          </p:cNvSpPr>
          <p:nvPr>
            <p:ph sz="half" idx="2"/>
          </p:nvPr>
        </p:nvSpPr>
        <p:spPr/>
        <p:txBody>
          <a:bodyPr>
            <a:normAutofit fontScale="70000" lnSpcReduction="20000"/>
          </a:bodyPr>
          <a:lstStyle/>
          <a:p>
            <a:r>
              <a:rPr lang="cy-GB"/>
              <a:t>Er enghraifft </a:t>
            </a:r>
          </a:p>
          <a:p>
            <a:r>
              <a:rPr lang="cy-GB"/>
              <a:t>Megis</a:t>
            </a:r>
          </a:p>
          <a:p>
            <a:r>
              <a:rPr lang="cy-GB"/>
              <a:t>Fel y gwelir…</a:t>
            </a:r>
          </a:p>
          <a:p>
            <a:r>
              <a:rPr lang="cy-GB"/>
              <a:t>Dengys hyn…</a:t>
            </a:r>
          </a:p>
          <a:p>
            <a:r>
              <a:rPr lang="cy-GB"/>
              <a:t>Ystyriwch achos…</a:t>
            </a:r>
          </a:p>
          <a:p>
            <a:r>
              <a:rPr lang="cy-GB"/>
              <a:t>Profir hyn gan…</a:t>
            </a:r>
          </a:p>
          <a:p>
            <a:r>
              <a:rPr lang="cy-GB"/>
              <a:t>Enghraifft o hyn yw…</a:t>
            </a:r>
          </a:p>
          <a:p>
            <a:endParaRPr lang="en-GB"/>
          </a:p>
        </p:txBody>
      </p:sp>
      <p:sp>
        <p:nvSpPr>
          <p:cNvPr id="6" name="Text Placeholder 5"/>
          <p:cNvSpPr>
            <a:spLocks noGrp="1"/>
          </p:cNvSpPr>
          <p:nvPr>
            <p:ph type="body" sz="quarter" idx="3"/>
          </p:nvPr>
        </p:nvSpPr>
        <p:spPr/>
        <p:txBody>
          <a:bodyPr/>
          <a:lstStyle/>
          <a:p>
            <a:r>
              <a:rPr lang="en-GB"/>
              <a:t>EXAMPLES</a:t>
            </a:r>
          </a:p>
        </p:txBody>
      </p:sp>
      <p:sp>
        <p:nvSpPr>
          <p:cNvPr id="7" name="Content Placeholder 6"/>
          <p:cNvSpPr>
            <a:spLocks noGrp="1"/>
          </p:cNvSpPr>
          <p:nvPr>
            <p:ph sz="quarter" idx="4"/>
          </p:nvPr>
        </p:nvSpPr>
        <p:spPr/>
        <p:txBody>
          <a:bodyPr>
            <a:normAutofit fontScale="70000" lnSpcReduction="20000"/>
          </a:bodyPr>
          <a:lstStyle/>
          <a:p>
            <a:r>
              <a:rPr lang="en-GB"/>
              <a:t>For example </a:t>
            </a:r>
          </a:p>
          <a:p>
            <a:r>
              <a:rPr lang="en-GB"/>
              <a:t>For instance</a:t>
            </a:r>
          </a:p>
          <a:p>
            <a:r>
              <a:rPr lang="en-GB"/>
              <a:t>Such as</a:t>
            </a:r>
          </a:p>
          <a:p>
            <a:r>
              <a:rPr lang="en-GB"/>
              <a:t>…as can be seen by…</a:t>
            </a:r>
          </a:p>
          <a:p>
            <a:r>
              <a:rPr lang="en-GB"/>
              <a:t>…as is shown by…</a:t>
            </a:r>
          </a:p>
          <a:p>
            <a:r>
              <a:rPr lang="en-GB"/>
              <a:t>Take the case of</a:t>
            </a:r>
          </a:p>
          <a:p>
            <a:r>
              <a:rPr lang="en-GB"/>
              <a:t>This can be proven by</a:t>
            </a:r>
          </a:p>
        </p:txBody>
      </p:sp>
    </p:spTree>
    <p:extLst>
      <p:ext uri="{BB962C8B-B14F-4D97-AF65-F5344CB8AC3E}">
        <p14:creationId xmlns:p14="http://schemas.microsoft.com/office/powerpoint/2010/main" val="151068462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a:t>Cymharu</a:t>
            </a:r>
            <a:br>
              <a:rPr lang="en-GB"/>
            </a:br>
            <a:r>
              <a:rPr lang="en-GB"/>
              <a:t>Comparing </a:t>
            </a:r>
          </a:p>
        </p:txBody>
      </p:sp>
      <p:sp>
        <p:nvSpPr>
          <p:cNvPr id="3" name="Content Placeholder 2"/>
          <p:cNvSpPr>
            <a:spLocks noGrp="1"/>
          </p:cNvSpPr>
          <p:nvPr>
            <p:ph sz="half" idx="1"/>
          </p:nvPr>
        </p:nvSpPr>
        <p:spPr/>
        <p:txBody>
          <a:bodyPr>
            <a:normAutofit fontScale="62500" lnSpcReduction="20000"/>
          </a:bodyPr>
          <a:lstStyle/>
          <a:p>
            <a:r>
              <a:rPr lang="cy-GB"/>
              <a:t>O’i gymharu â…</a:t>
            </a:r>
          </a:p>
          <a:p>
            <a:r>
              <a:rPr lang="cy-GB"/>
              <a:t>... mewn cymhariaeth â</a:t>
            </a:r>
          </a:p>
          <a:p>
            <a:r>
              <a:rPr lang="cy-GB"/>
              <a:t>Yn debyg i…</a:t>
            </a:r>
          </a:p>
          <a:p>
            <a:r>
              <a:rPr lang="cy-GB"/>
              <a:t>Yn yr un modd…</a:t>
            </a:r>
          </a:p>
          <a:p>
            <a:r>
              <a:rPr lang="cy-GB"/>
              <a:t>Felly hefyd…</a:t>
            </a:r>
          </a:p>
          <a:p>
            <a:r>
              <a:rPr lang="cy-GB"/>
              <a:t>I’r un graddau …</a:t>
            </a:r>
          </a:p>
          <a:p>
            <a:r>
              <a:rPr lang="cy-GB"/>
              <a:t>Fel yn achos …</a:t>
            </a:r>
          </a:p>
          <a:p>
            <a:r>
              <a:rPr lang="cy-GB"/>
              <a:t>... yn debyg am fod...</a:t>
            </a:r>
          </a:p>
          <a:p>
            <a:r>
              <a:rPr lang="cy-GB"/>
              <a:t>Fel …, felly hefyd</a:t>
            </a:r>
          </a:p>
          <a:p>
            <a:r>
              <a:rPr lang="cy-GB"/>
              <a:t>Ar ben hynny…</a:t>
            </a:r>
          </a:p>
        </p:txBody>
      </p:sp>
      <p:sp>
        <p:nvSpPr>
          <p:cNvPr id="4" name="Content Placeholder 3"/>
          <p:cNvSpPr>
            <a:spLocks noGrp="1"/>
          </p:cNvSpPr>
          <p:nvPr>
            <p:ph sz="half" idx="2"/>
          </p:nvPr>
        </p:nvSpPr>
        <p:spPr/>
        <p:txBody>
          <a:bodyPr>
            <a:normAutofit fontScale="62500" lnSpcReduction="20000"/>
          </a:bodyPr>
          <a:lstStyle/>
          <a:p>
            <a:r>
              <a:rPr lang="en-GB"/>
              <a:t>Compared with</a:t>
            </a:r>
          </a:p>
          <a:p>
            <a:r>
              <a:rPr lang="en-GB"/>
              <a:t>…in comparison with</a:t>
            </a:r>
          </a:p>
          <a:p>
            <a:r>
              <a:rPr lang="en-GB"/>
              <a:t>Similarly</a:t>
            </a:r>
          </a:p>
          <a:p>
            <a:r>
              <a:rPr lang="en-GB"/>
              <a:t>In the same way</a:t>
            </a:r>
          </a:p>
          <a:p>
            <a:r>
              <a:rPr lang="en-GB"/>
              <a:t>Likewise</a:t>
            </a:r>
          </a:p>
          <a:p>
            <a:r>
              <a:rPr lang="en-GB"/>
              <a:t>Equally</a:t>
            </a:r>
          </a:p>
          <a:p>
            <a:r>
              <a:rPr lang="en-GB"/>
              <a:t>As with</a:t>
            </a:r>
          </a:p>
          <a:p>
            <a:r>
              <a:rPr lang="en-GB"/>
              <a:t>…are similar in that…</a:t>
            </a:r>
          </a:p>
          <a:p>
            <a:r>
              <a:rPr lang="en-GB"/>
              <a:t>Just as</a:t>
            </a:r>
          </a:p>
          <a:p>
            <a:r>
              <a:rPr lang="en-GB"/>
              <a:t>Moreover</a:t>
            </a:r>
          </a:p>
          <a:p>
            <a:endParaRPr lang="en-GB"/>
          </a:p>
        </p:txBody>
      </p:sp>
    </p:spTree>
    <p:extLst>
      <p:ext uri="{BB962C8B-B14F-4D97-AF65-F5344CB8AC3E}">
        <p14:creationId xmlns:p14="http://schemas.microsoft.com/office/powerpoint/2010/main" val="56093141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a:t>Cyferbynnu</a:t>
            </a:r>
            <a:br>
              <a:rPr lang="en-GB"/>
            </a:br>
            <a:r>
              <a:rPr lang="en-GB"/>
              <a:t>Contrasting </a:t>
            </a:r>
          </a:p>
        </p:txBody>
      </p:sp>
      <p:sp>
        <p:nvSpPr>
          <p:cNvPr id="3" name="Content Placeholder 2"/>
          <p:cNvSpPr>
            <a:spLocks noGrp="1"/>
          </p:cNvSpPr>
          <p:nvPr>
            <p:ph sz="half" idx="1"/>
          </p:nvPr>
        </p:nvSpPr>
        <p:spPr>
          <a:xfrm>
            <a:off x="1129166" y="2165621"/>
            <a:ext cx="4730096" cy="3838414"/>
          </a:xfrm>
        </p:spPr>
        <p:txBody>
          <a:bodyPr>
            <a:normAutofit fontScale="55000" lnSpcReduction="20000"/>
          </a:bodyPr>
          <a:lstStyle/>
          <a:p>
            <a:r>
              <a:rPr lang="cy-GB"/>
              <a:t>Fodd bynnag…</a:t>
            </a:r>
          </a:p>
          <a:p>
            <a:r>
              <a:rPr lang="cy-GB"/>
              <a:t>Serch hynny…</a:t>
            </a:r>
          </a:p>
          <a:p>
            <a:r>
              <a:rPr lang="cy-GB"/>
              <a:t>Er hyn…</a:t>
            </a:r>
          </a:p>
          <a:p>
            <a:r>
              <a:rPr lang="cy-GB"/>
              <a:t>Er gwaethaf hyn...</a:t>
            </a:r>
          </a:p>
          <a:p>
            <a:r>
              <a:rPr lang="cy-GB"/>
              <a:t>I’r gwrthwyneb…</a:t>
            </a:r>
          </a:p>
          <a:p>
            <a:r>
              <a:rPr lang="cy-GB"/>
              <a:t>Yn lle…</a:t>
            </a:r>
          </a:p>
          <a:p>
            <a:r>
              <a:rPr lang="cy-GB"/>
              <a:t>Ar y llaw arall…</a:t>
            </a:r>
          </a:p>
          <a:p>
            <a:r>
              <a:rPr lang="cy-GB"/>
              <a:t>Ac eto…</a:t>
            </a:r>
          </a:p>
          <a:p>
            <a:r>
              <a:rPr lang="cy-GB"/>
              <a:t>...tra...</a:t>
            </a:r>
          </a:p>
          <a:p>
            <a:r>
              <a:rPr lang="cy-GB"/>
              <a:t>Eto i gyd…</a:t>
            </a:r>
          </a:p>
          <a:p>
            <a:r>
              <a:rPr lang="cy-GB"/>
              <a:t>Fel arall…</a:t>
            </a:r>
          </a:p>
          <a:p>
            <a:endParaRPr lang="en-GB"/>
          </a:p>
        </p:txBody>
      </p:sp>
      <p:sp>
        <p:nvSpPr>
          <p:cNvPr id="4" name="Content Placeholder 3"/>
          <p:cNvSpPr>
            <a:spLocks noGrp="1"/>
          </p:cNvSpPr>
          <p:nvPr>
            <p:ph sz="half" idx="2"/>
          </p:nvPr>
        </p:nvSpPr>
        <p:spPr>
          <a:xfrm>
            <a:off x="6095606" y="2171769"/>
            <a:ext cx="4967228" cy="3838414"/>
          </a:xfrm>
        </p:spPr>
        <p:txBody>
          <a:bodyPr>
            <a:normAutofit fontScale="55000" lnSpcReduction="20000"/>
          </a:bodyPr>
          <a:lstStyle/>
          <a:p>
            <a:r>
              <a:rPr lang="en-GB"/>
              <a:t>However - On the other hand </a:t>
            </a:r>
          </a:p>
          <a:p>
            <a:r>
              <a:rPr lang="en-GB"/>
              <a:t>…although...</a:t>
            </a:r>
          </a:p>
          <a:p>
            <a:r>
              <a:rPr lang="en-GB"/>
              <a:t>Despite this</a:t>
            </a:r>
          </a:p>
          <a:p>
            <a:r>
              <a:rPr lang="en-GB"/>
              <a:t>On the contrary</a:t>
            </a:r>
          </a:p>
          <a:p>
            <a:r>
              <a:rPr lang="en-GB"/>
              <a:t>Instead</a:t>
            </a:r>
          </a:p>
          <a:p>
            <a:r>
              <a:rPr lang="en-GB"/>
              <a:t>As for</a:t>
            </a:r>
          </a:p>
          <a:p>
            <a:r>
              <a:rPr lang="en-GB"/>
              <a:t>…whereas…</a:t>
            </a:r>
          </a:p>
          <a:p>
            <a:r>
              <a:rPr lang="en-GB"/>
              <a:t>…while…</a:t>
            </a:r>
          </a:p>
          <a:p>
            <a:r>
              <a:rPr lang="en-GB"/>
              <a:t>Then again</a:t>
            </a:r>
          </a:p>
          <a:p>
            <a:r>
              <a:rPr lang="en-GB"/>
              <a:t>Conversely</a:t>
            </a:r>
          </a:p>
          <a:p>
            <a:r>
              <a:rPr lang="en-GB"/>
              <a:t>Alternatively</a:t>
            </a:r>
          </a:p>
          <a:p>
            <a:r>
              <a:rPr lang="en-GB"/>
              <a:t>Then again</a:t>
            </a:r>
          </a:p>
          <a:p>
            <a:r>
              <a:rPr lang="en-GB"/>
              <a:t>Yet the other</a:t>
            </a:r>
          </a:p>
          <a:p>
            <a:endParaRPr lang="en-GB"/>
          </a:p>
        </p:txBody>
      </p:sp>
    </p:spTree>
    <p:extLst>
      <p:ext uri="{BB962C8B-B14F-4D97-AF65-F5344CB8AC3E}">
        <p14:creationId xmlns:p14="http://schemas.microsoft.com/office/powerpoint/2010/main" val="3585619430"/>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CDCE0"/>
      </a:lt2>
      <a:accent1>
        <a:srgbClr val="415588"/>
      </a:accent1>
      <a:accent2>
        <a:srgbClr val="4294B6"/>
      </a:accent2>
      <a:accent3>
        <a:srgbClr val="087D7C"/>
      </a:accent3>
      <a:accent4>
        <a:srgbClr val="2CB663"/>
      </a:accent4>
      <a:accent5>
        <a:srgbClr val="DF8822"/>
      </a:accent5>
      <a:accent6>
        <a:srgbClr val="BC410A"/>
      </a:accent6>
      <a:hlink>
        <a:srgbClr val="5977C4"/>
      </a:hlink>
      <a:folHlink>
        <a:srgbClr val="A1A9BF"/>
      </a:folHlink>
    </a:clrScheme>
    <a:fontScheme name="Gallery">
      <a:majorFont>
        <a:latin typeface="Century Gothic" panose="020B0502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lumMod val="108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E050AC27-895F-4B90-991D-A6818FC89AB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97978D6BD23DF9499B100DF67025C4A4" ma:contentTypeVersion="14" ma:contentTypeDescription="Create a new document." ma:contentTypeScope="" ma:versionID="19e70682e38036613572a7dabde1109e">
  <xsd:schema xmlns:xsd="http://www.w3.org/2001/XMLSchema" xmlns:xs="http://www.w3.org/2001/XMLSchema" xmlns:p="http://schemas.microsoft.com/office/2006/metadata/properties" xmlns:ns3="86807d6d-212c-47c2-9ccb-06e47adbafa4" xmlns:ns4="b0eec7eb-90c5-4dfa-b4c7-29fb51310a23" targetNamespace="http://schemas.microsoft.com/office/2006/metadata/properties" ma:root="true" ma:fieldsID="2233b7ced622ab4456fb7063b52f64ec" ns3:_="" ns4:_="">
    <xsd:import namespace="86807d6d-212c-47c2-9ccb-06e47adbafa4"/>
    <xsd:import namespace="b0eec7eb-90c5-4dfa-b4c7-29fb51310a23"/>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4:SharedWithUsers" minOccurs="0"/>
                <xsd:element ref="ns4:SharedWithDetails" minOccurs="0"/>
                <xsd:element ref="ns4:SharingHintHash" minOccurs="0"/>
                <xsd:element ref="ns3:MediaServiceDateTaken" minOccurs="0"/>
                <xsd:element ref="ns3:MediaServiceAutoTags" minOccurs="0"/>
                <xsd:element ref="ns3:MediaServiceGenerationTime" minOccurs="0"/>
                <xsd:element ref="ns3:MediaServiceEventHashCode" minOccurs="0"/>
                <xsd:element ref="ns3:MediaServiceOCR" minOccurs="0"/>
                <xsd:element ref="ns3:MediaLengthInSecond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6807d6d-212c-47c2-9ccb-06e47adbafa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5" nillable="true" ma:displayName="MediaServiceDateTaken" ma:hidden="true" ma:internalName="MediaServiceDateTaken" ma:readOnly="true">
      <xsd:simpleType>
        <xsd:restriction base="dms:Text"/>
      </xsd:simpleType>
    </xsd:element>
    <xsd:element name="MediaServiceAutoTags" ma:index="16" nillable="true" ma:displayName="Tags" ma:internalName="MediaServiceAutoTags"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LengthInSeconds" ma:index="20" nillable="true" ma:displayName="MediaLengthInSeconds" ma:hidden="true" ma:internalName="MediaLengthInSeconds" ma:readOnly="true">
      <xsd:simpleType>
        <xsd:restriction base="dms:Unknown"/>
      </xsd:simpleType>
    </xsd:element>
    <xsd:element name="MediaServiceLocation" ma:index="21"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0eec7eb-90c5-4dfa-b4c7-29fb51310a23"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7A2E7AE7-3F0C-453B-8ACB-DE4CB8CFF599}">
  <ds:schemaRefs>
    <ds:schemaRef ds:uri="86807d6d-212c-47c2-9ccb-06e47adbafa4"/>
    <ds:schemaRef ds:uri="b0eec7eb-90c5-4dfa-b4c7-29fb51310a23"/>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85CFCF94-B979-4859-A42F-A16100F3B03B}">
  <ds:schemaRefs>
    <ds:schemaRef ds:uri="http://schemas.microsoft.com/sharepoint/v3/contenttype/forms"/>
  </ds:schemaRefs>
</ds:datastoreItem>
</file>

<file path=customXml/itemProps3.xml><?xml version="1.0" encoding="utf-8"?>
<ds:datastoreItem xmlns:ds="http://schemas.openxmlformats.org/officeDocument/2006/customXml" ds:itemID="{B9DCA686-2775-4F91-BEB4-9A3A6C68DD06}">
  <ds:schemaRefs>
    <ds:schemaRef ds:uri="86807d6d-212c-47c2-9ccb-06e47adbafa4"/>
    <ds:schemaRef ds:uri="b0eec7eb-90c5-4dfa-b4c7-29fb51310a23"/>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Gallery</Template>
  <TotalTime>0</TotalTime>
  <Words>3964</Words>
  <Application>Microsoft Office PowerPoint</Application>
  <PresentationFormat>Widescreen</PresentationFormat>
  <Paragraphs>632</Paragraphs>
  <Slides>56</Slides>
  <Notes>25</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56</vt:i4>
      </vt:variant>
    </vt:vector>
  </HeadingPairs>
  <TitlesOfParts>
    <vt:vector size="60" baseType="lpstr">
      <vt:lpstr>Arial</vt:lpstr>
      <vt:lpstr>Calibri</vt:lpstr>
      <vt:lpstr>Century Gothic</vt:lpstr>
      <vt:lpstr>Gallery</vt:lpstr>
      <vt:lpstr>PowerPoint Presentation</vt:lpstr>
      <vt:lpstr>Amcanion                       Objectives</vt:lpstr>
      <vt:lpstr>Beth welwch chi? What do you see?</vt:lpstr>
      <vt:lpstr>Meddwl yn Feirniadol ac yn Ddadansoddol Critical and Analytical Thinking</vt:lpstr>
      <vt:lpstr>Beth yw meddwl yn feirniadol? What is critical thinking?</vt:lpstr>
      <vt:lpstr>Meddwl yn Ddadansoddol Analytical Thinking </vt:lpstr>
      <vt:lpstr>Y Broses The process</vt:lpstr>
      <vt:lpstr>Gofyn cwestiynau beirniadol Asking Critical Questions </vt:lpstr>
      <vt:lpstr>Tystiolaeth Evidence</vt:lpstr>
      <vt:lpstr>Ysgrifennu Academaidd Academic Writing</vt:lpstr>
      <vt:lpstr>Darganfod eich llais academaidd  Finding your academic voice</vt:lpstr>
      <vt:lpstr>Darganfod eich llais academaidd  Finding your academic voice  </vt:lpstr>
      <vt:lpstr>Arddull  Style</vt:lpstr>
      <vt:lpstr>Arddull Academaidd Academic Style</vt:lpstr>
      <vt:lpstr>Eglurder  Clarity</vt:lpstr>
      <vt:lpstr>Confensiynau Academaidd Academic Conventions</vt:lpstr>
      <vt:lpstr>Confensiynau academaidd - Pam nid ‘Fi’?  Academic Conventions - Why not I? </vt:lpstr>
      <vt:lpstr>Confensiynau Academaidd Academic Conventions</vt:lpstr>
      <vt:lpstr>Confensiynau Academaidd Academic Conventions</vt:lpstr>
      <vt:lpstr>Confensiynau Academaidd Academic Conventions</vt:lpstr>
      <vt:lpstr>Confensiynau Academaidd Academic Conventions</vt:lpstr>
      <vt:lpstr>Confensiynau Academaidd - Ffurfiol Academic Conventions - Formal </vt:lpstr>
      <vt:lpstr>Anffurfiol yn Erbyn Ffurfiol Informal v Formal</vt:lpstr>
      <vt:lpstr>Anffurfiol yn Erbyn Ffurfiol: Enghraifft  Informal v Formal: Example</vt:lpstr>
      <vt:lpstr>Yr Ysgrifennwr Niwtral The Neutral Writer</vt:lpstr>
      <vt:lpstr>Gwrthrychol   Objective </vt:lpstr>
      <vt:lpstr>Gwrthrychol  Objective</vt:lpstr>
      <vt:lpstr>Goddrychol  Subjective</vt:lpstr>
      <vt:lpstr>Goddrychol  Subjective</vt:lpstr>
      <vt:lpstr>Byddwch yn wrthrychol Be objective</vt:lpstr>
      <vt:lpstr>Byddwch yn wrthrychol Be objective</vt:lpstr>
      <vt:lpstr>Sillafu a Gramadeg Spelling and Grammar</vt:lpstr>
      <vt:lpstr>Gramadeg  Grammar</vt:lpstr>
      <vt:lpstr>Cywirdeb  Accuracy</vt:lpstr>
      <vt:lpstr>Sillafu Spelling </vt:lpstr>
      <vt:lpstr>Paratoi Aseiniad Ysgrifenedig Planning a Written Assignment</vt:lpstr>
      <vt:lpstr>Dadansoddi’r Dasg Analysing the Task</vt:lpstr>
      <vt:lpstr>Dadansoddi’r Dasg Analysing the Task</vt:lpstr>
      <vt:lpstr>Dadansoddi’r Dasg Analysing the Task</vt:lpstr>
      <vt:lpstr>Cyfarwyddiadau  Instructions </vt:lpstr>
      <vt:lpstr>Cyfarwyddiadau  Instructions </vt:lpstr>
      <vt:lpstr>Cynllunio Aseiniad Planning an Assignment</vt:lpstr>
      <vt:lpstr>Adeiladu Dadl Argument Building</vt:lpstr>
      <vt:lpstr>Cyflwyniad Introduction</vt:lpstr>
      <vt:lpstr>Ysgrifennu’r Prif Bwyntiau  Writing up Main Points</vt:lpstr>
      <vt:lpstr>Ysgrifennu’r Prif Bwyntiau - Ysgrifennu Beirniadol  Writing Up Main Points - Critical Writing </vt:lpstr>
      <vt:lpstr>Ysgrifennu’r Prif Bwyntiau – Ysgrifennu Dadansoddol Writing Up Main Points - Analytical Writing</vt:lpstr>
      <vt:lpstr>Ysgrifennu’r Casgliad Writing a Conclusion</vt:lpstr>
      <vt:lpstr>Drafft 1 , Drafft 2…. Draft 1, Draft 2…..</vt:lpstr>
      <vt:lpstr>Drafft 1 , Drafft 2…. Draft 1, Draft 2…..</vt:lpstr>
      <vt:lpstr>Byddwch yn Gryno a Threfnus  Be Concise and Structured </vt:lpstr>
      <vt:lpstr>Cyflwyno Gwaith   Submission</vt:lpstr>
      <vt:lpstr>Ymadroddion Allweddol Key Phrases</vt:lpstr>
      <vt:lpstr>Iaith Ddadansoddol… Language of Analysis …</vt:lpstr>
      <vt:lpstr>Cymharu Comparing </vt:lpstr>
      <vt:lpstr>Cyferbynnu Contrasting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Barbara Jones</dc:creator>
  <cp:lastModifiedBy>Marion Phillips</cp:lastModifiedBy>
  <cp:revision>3</cp:revision>
  <dcterms:created xsi:type="dcterms:W3CDTF">2022-07-12T12:48:47Z</dcterms:created>
  <dcterms:modified xsi:type="dcterms:W3CDTF">2023-10-02T15:27:19Z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0x01010097978D6BD23DF9499B100DF67025C4A4</vt:lpwstr>
  </property>
</Properties>
</file>