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372" autoAdjust="0"/>
    <p:restoredTop sz="50000" autoAdjust="0"/>
  </p:normalViewPr>
  <p:slideViewPr>
    <p:cSldViewPr>
      <p:cViewPr varScale="1">
        <p:scale>
          <a:sx n="110" d="100"/>
          <a:sy n="110" d="100"/>
        </p:scale>
        <p:origin x="248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72A28-6E37-47CE-99F3-5D79F25CC39C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22FFE-DB63-40EA-9FEE-44EB1B5B8D88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98839-D685-4C73-B910-02BFDA2B749B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0D9A4-4E52-4AD1-8EB0-900F6A90443A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AF60F-EB10-457D-92B9-86DC9D79DCD7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A5679-EA2C-46D6-B854-408EE1EA3809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BE288-3AA6-4EA2-A97C-C0F2E9166CED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55B0D-09C6-459E-B8A3-607027447B8C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3E126-A795-4B39-92C1-A890E8F0A63A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D323D-0B25-479C-8BF4-EDBB52B1E853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74AFA-2ED2-41BB-AB23-C492E8D3F56A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1606E-9F33-4538-9D7A-C71704F4E7A0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74AA1-C955-4B09-854E-3E4A6094309B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BD877-F750-48E0-B45A-8BA024CAC844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5C4F-B111-4FA9-A6D6-9A3BB3272E45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060D-2F21-47EB-BC31-98104C39A172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31E00-63A6-41AF-880F-91E4C617D98D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C7D24-C3F6-4886-8F39-AFA0FA232809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3E465-A95D-4597-BBF9-26C754D96299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779D-A852-4C26-A0A1-5A3CB14F59E7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03BD2-B302-4065-8E99-2355CEE672DB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80572-E297-4EBD-8255-898ED9D02C35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776A25-9BB3-4F0F-AC34-3943AB32122F}" type="datetimeFigureOut">
              <a:rPr lang="en-AU"/>
              <a:pPr>
                <a:defRPr/>
              </a:pPr>
              <a:t>5/11/2018</a:t>
            </a:fld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AB79E4-85D4-4C2B-995D-78D62893DB18}" type="slidenum">
              <a:rPr lang="en-AU"/>
              <a:pPr>
                <a:defRPr/>
              </a:pPr>
              <a:t>‹#›</a:t>
            </a:fld>
            <a:endParaRPr lang="en-A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9" Type="http://schemas.openxmlformats.org/officeDocument/2006/relationships/image" Target="../media/image8.png"/><Relationship Id="rId10" Type="http://schemas.openxmlformats.org/officeDocument/2006/relationships/image" Target="../media/image9.png"/><Relationship Id="rId11" Type="http://schemas.openxmlformats.org/officeDocument/2006/relationships/hyperlink" Target="http://www.businessmodelgeneration.com/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trategyzer.uservoice.com/knowledgebase/articles/1194382-how-do-i-use-the-cost-structure-building-block-of" TargetMode="External"/><Relationship Id="rId3" Type="http://schemas.openxmlformats.org/officeDocument/2006/relationships/hyperlink" Target="https://www.cleverism.com/customer-segments-business-model-canva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75" y="469900"/>
            <a:ext cx="561975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412750"/>
            <a:ext cx="5080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2854325"/>
            <a:ext cx="498475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6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81625" y="349250"/>
            <a:ext cx="5588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7"/>
          <p:cNvPicPr>
            <a:picLocks noChangeAspect="1"/>
          </p:cNvPicPr>
          <p:nvPr/>
        </p:nvPicPr>
        <p:blipFill>
          <a:blip r:embed="rId6" cstate="print"/>
          <a:srcRect l="11171"/>
          <a:stretch>
            <a:fillRect/>
          </a:stretch>
        </p:blipFill>
        <p:spPr bwMode="auto">
          <a:xfrm>
            <a:off x="4633912" y="5446713"/>
            <a:ext cx="4524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/>
          <p:cNvPicPr>
            <a:picLocks noChangeAspect="1"/>
          </p:cNvPicPr>
          <p:nvPr/>
        </p:nvPicPr>
        <p:blipFill>
          <a:blip r:embed="rId7" cstate="print"/>
          <a:srcRect b="6728"/>
          <a:stretch>
            <a:fillRect/>
          </a:stretch>
        </p:blipFill>
        <p:spPr bwMode="auto">
          <a:xfrm>
            <a:off x="1918995" y="2949575"/>
            <a:ext cx="671805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9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8812" y="361950"/>
            <a:ext cx="766652" cy="719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0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0650" y="384175"/>
            <a:ext cx="4794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1"/>
          <p:cNvPicPr>
            <a:picLocks noChangeAspect="1"/>
          </p:cNvPicPr>
          <p:nvPr/>
        </p:nvPicPr>
        <p:blipFill>
          <a:blip r:embed="rId10" cstate="print"/>
          <a:srcRect t="8025" r="6839"/>
          <a:stretch>
            <a:fillRect/>
          </a:stretch>
        </p:blipFill>
        <p:spPr bwMode="auto">
          <a:xfrm>
            <a:off x="138112" y="5454651"/>
            <a:ext cx="534988" cy="51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itle 24"/>
          <p:cNvSpPr>
            <a:spLocks noGrp="1"/>
          </p:cNvSpPr>
          <p:nvPr>
            <p:ph type="title"/>
          </p:nvPr>
        </p:nvSpPr>
        <p:spPr>
          <a:xfrm>
            <a:off x="0" y="0"/>
            <a:ext cx="8991600" cy="381000"/>
          </a:xfrm>
        </p:spPr>
        <p:txBody>
          <a:bodyPr/>
          <a:lstStyle/>
          <a:p>
            <a:pPr algn="l"/>
            <a:r>
              <a:rPr lang="en-US" sz="2000" dirty="0"/>
              <a:t>Business Model Canvas - </a:t>
            </a:r>
            <a:endParaRPr lang="en-AU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27610"/>
              </p:ext>
            </p:extLst>
          </p:nvPr>
        </p:nvGraphicFramePr>
        <p:xfrm>
          <a:off x="152400" y="419663"/>
          <a:ext cx="9220200" cy="657259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4404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84404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2202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9220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84404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84404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2258263">
                <a:tc rowSpan="3">
                  <a:txBody>
                    <a:bodyPr/>
                    <a:lstStyle/>
                    <a:p>
                      <a:r>
                        <a:rPr lang="en-AU" sz="1200" b="1" dirty="0"/>
                        <a:t>           Key</a:t>
                      </a:r>
                      <a:r>
                        <a:rPr lang="en-AU" sz="1200" b="1" baseline="0" dirty="0"/>
                        <a:t> Partners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dirty="0" smtClean="0">
                          <a:latin typeface="Comic Sans MS" pitchFamily="66" charset="0"/>
                        </a:rPr>
                        <a:t>Multi</a:t>
                      </a: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 car ltd (family business)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Royalty moments (internal) catering, event and photography team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Partnership with local farms for organic foods</a:t>
                      </a: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Key Activities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Birthday parties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Raves/nightlife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Festivals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Conferences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Weddings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Catering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Car hire service</a:t>
                      </a: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200" b="1" dirty="0"/>
                        <a:t>          Value Propositions</a:t>
                      </a: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kumimoji="0" lang="en-AU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itchFamily="66" charset="0"/>
                          <a:ea typeface="+mn-ea"/>
                          <a:cs typeface="+mn-cs"/>
                        </a:rPr>
                        <a:t> If catering organic foods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kumimoji="0" lang="en-AU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itchFamily="66" charset="0"/>
                          <a:ea typeface="+mn-ea"/>
                          <a:cs typeface="+mn-cs"/>
                        </a:rPr>
                        <a:t>10% of any earning from their event goes to a chosen charity of their choice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kumimoji="0" lang="en-AU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itchFamily="66" charset="0"/>
                          <a:ea typeface="+mn-ea"/>
                          <a:cs typeface="+mn-cs"/>
                        </a:rPr>
                        <a:t>Reusable/recycle environmental friendly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kumimoji="0" lang="en-AU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itchFamily="66" charset="0"/>
                          <a:ea typeface="+mn-ea"/>
                          <a:cs typeface="+mn-cs"/>
                        </a:rPr>
                        <a:t> Returning customer discount we will have details and keep in touch.</a:t>
                      </a: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   Customer </a:t>
                      </a:r>
                    </a:p>
                    <a:p>
                      <a:r>
                        <a:rPr lang="en-AU" sz="1200" b="1" dirty="0"/>
                        <a:t>         Relationships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dirty="0" smtClean="0">
                          <a:latin typeface="Comic Sans MS" pitchFamily="66" charset="0"/>
                        </a:rPr>
                        <a:t>Close/personal</a:t>
                      </a: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 relationships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5 year check up (if wedding etc.)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Yearly discounts personalised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Get them active with event  </a:t>
                      </a: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r>
                        <a:rPr lang="en-AU" sz="1200" b="1" dirty="0"/>
                        <a:t>      Customer </a:t>
                      </a:r>
                      <a:r>
                        <a:rPr lang="en-AU" sz="1200" b="1" dirty="0" smtClean="0"/>
                        <a:t>Segments</a:t>
                      </a: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dirty="0" smtClean="0">
                          <a:latin typeface="Comic Sans MS" pitchFamily="66" charset="0"/>
                        </a:rPr>
                        <a:t>Events and</a:t>
                      </a: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 party planning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Royalty events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Through out U.K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(future worldwide)</a:t>
                      </a:r>
                      <a:endParaRPr lang="en-AU" sz="1100" b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dirty="0" smtClean="0">
                          <a:latin typeface="Comic Sans MS" pitchFamily="66" charset="0"/>
                        </a:rPr>
                        <a:t>Mass</a:t>
                      </a: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 Market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2946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AU" sz="1200" b="1" dirty="0"/>
                        <a:t>             Key </a:t>
                      </a:r>
                      <a:r>
                        <a:rPr lang="en-AU" sz="1200" b="1" dirty="0" smtClean="0"/>
                        <a:t>Resources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All trained and qualified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All H&amp;S checked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Licensing approved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i="0" dirty="0" smtClean="0">
                          <a:solidFill>
                            <a:srgbClr val="363A43"/>
                          </a:solidFill>
                          <a:effectLst/>
                          <a:latin typeface="Neue Plak Text" charset="0"/>
                        </a:rPr>
                        <a:t> </a:t>
                      </a:r>
                      <a:r>
                        <a:rPr lang="en-AU" sz="1100" b="0" i="0" dirty="0" smtClean="0">
                          <a:solidFill>
                            <a:srgbClr val="363A43"/>
                          </a:solidFill>
                          <a:effectLst/>
                          <a:latin typeface="Comic Sans MS" charset="0"/>
                          <a:ea typeface="Comic Sans MS" charset="0"/>
                          <a:cs typeface="Comic Sans MS" charset="0"/>
                        </a:rPr>
                        <a:t>Licensing Act 2003</a:t>
                      </a:r>
                      <a:endParaRPr lang="en-AU" sz="1100" b="0" i="0" baseline="0" dirty="0" smtClean="0">
                        <a:solidFill>
                          <a:srgbClr val="363A43"/>
                        </a:solidFill>
                        <a:effectLst/>
                        <a:latin typeface="Comic Sans MS" charset="0"/>
                        <a:ea typeface="Comic Sans MS" charset="0"/>
                        <a:cs typeface="Comic Sans MS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i="0" baseline="0" dirty="0" smtClean="0">
                          <a:solidFill>
                            <a:srgbClr val="363A43"/>
                          </a:solidFill>
                          <a:effectLst/>
                          <a:latin typeface="Comic Sans MS" charset="0"/>
                          <a:ea typeface="Comic Sans MS" charset="0"/>
                          <a:cs typeface="Comic Sans MS" charset="0"/>
                        </a:rPr>
                        <a:t>Cars all approved </a:t>
                      </a:r>
                      <a:endParaRPr lang="en-AU" sz="1100" b="0" baseline="0" dirty="0" smtClean="0">
                        <a:latin typeface="Comic Sans MS" charset="0"/>
                        <a:ea typeface="Comic Sans MS" charset="0"/>
                        <a:cs typeface="Comic Sans MS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488271"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200" b="1" dirty="0"/>
                        <a:t>             Channels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Driving there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Deliveries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Planes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Import and exporting through channels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Social media Marketing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Business Cards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Posters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Stickers all over cities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Website  </a:t>
                      </a:r>
                      <a:endParaRPr lang="en-AU" sz="1100" b="0" baseline="0" dirty="0">
                        <a:latin typeface="Comic Sans MS" pitchFamily="66" charset="0"/>
                      </a:endParaRPr>
                    </a:p>
                    <a:p>
                      <a:endParaRPr lang="en-AU" sz="1100" b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326515"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       Cost Structure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200" b="0" baseline="0" dirty="0" smtClean="0">
                          <a:latin typeface="Comic Sans MS" pitchFamily="66" charset="0"/>
                        </a:rPr>
                        <a:t>Paying staff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200" b="0" baseline="0" dirty="0" smtClean="0">
                          <a:latin typeface="Comic Sans MS" pitchFamily="66" charset="0"/>
                        </a:rPr>
                        <a:t>Equipment</a:t>
                      </a:r>
                    </a:p>
                    <a:p>
                      <a:endParaRPr lang="en-AU" sz="1200" b="0" baseline="0" dirty="0" smtClean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200" b="0" baseline="0" dirty="0" smtClean="0">
                          <a:latin typeface="Comic Sans MS" pitchFamily="66" charset="0"/>
                        </a:rPr>
                        <a:t>Weddings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200" b="0" baseline="0" dirty="0" smtClean="0">
                          <a:latin typeface="Comic Sans MS" pitchFamily="66" charset="0"/>
                        </a:rPr>
                        <a:t>Festivals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AU" sz="1200" b="1" dirty="0"/>
                        <a:t>           Revenue Streams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endParaRPr lang="en-AU" sz="1200" b="0" baseline="0" dirty="0">
                        <a:latin typeface="Comic Sans MS" pitchFamily="66" charset="0"/>
                      </a:endParaRP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Weddings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Photography 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Car hire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Festivals</a:t>
                      </a:r>
                    </a:p>
                    <a:p>
                      <a:pPr marL="171450" indent="-171450">
                        <a:buFont typeface="Arial" charset="0"/>
                        <a:buChar char="•"/>
                      </a:pPr>
                      <a:r>
                        <a:rPr lang="en-AU" sz="1100" b="0" baseline="0" dirty="0" smtClean="0">
                          <a:latin typeface="Comic Sans MS" pitchFamily="66" charset="0"/>
                        </a:rPr>
                        <a:t>Returning customers</a:t>
                      </a:r>
                      <a:endParaRPr lang="en-AU" sz="1200" b="0" baseline="0" dirty="0">
                        <a:latin typeface="Comic Sans MS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35825">
                <a:tc gridSpan="6"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000" dirty="0">
                          <a:hlinkClick r:id="rId11"/>
                        </a:rPr>
                        <a:t>http://www.businessmodelgeneration.com</a:t>
                      </a:r>
                      <a:endParaRPr lang="en-AU" sz="700" dirty="0"/>
                    </a:p>
                  </a:txBody>
                  <a:tcPr marL="82296" marR="82296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Refrences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strategyzer.uservoice.com/knowledgebase/articles/1194382-how-do-i-use-the-cost-structure-building-block-of</a:t>
            </a:r>
            <a:endParaRPr lang="en-GB" sz="1200" dirty="0" smtClean="0"/>
          </a:p>
          <a:p>
            <a:r>
              <a:rPr lang="en-GB" sz="1200" dirty="0">
                <a:hlinkClick r:id="rId3"/>
              </a:rPr>
              <a:t>https://www.cleverism.com/customer-segments-business-model-canvas</a:t>
            </a:r>
            <a:r>
              <a:rPr lang="en-GB" sz="1200" dirty="0" smtClean="0">
                <a:hlinkClick r:id="rId3"/>
              </a:rPr>
              <a:t>/</a:t>
            </a:r>
            <a:endParaRPr lang="en-GB" sz="1200" dirty="0" smtClean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4928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189</Words>
  <Application>Microsoft Macintosh PowerPoint</Application>
  <PresentationFormat>On-screen Show (4:3)</PresentationFormat>
  <Paragraphs>83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Comic Sans MS</vt:lpstr>
      <vt:lpstr>Neue Plak Text</vt:lpstr>
      <vt:lpstr>Arial</vt:lpstr>
      <vt:lpstr>Office Theme</vt:lpstr>
      <vt:lpstr>Business Model Canvas - </vt:lpstr>
      <vt:lpstr>Refrences</vt:lpstr>
    </vt:vector>
  </TitlesOfParts>
  <Company>World Vision Australia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model canvas template</dc:title>
  <dc:creator>This version: James Cox</dc:creator>
  <dc:description>Full credit to  http://www.businessmodelgeneration.com and its users for this template. I have made enhancements to its useability by using a table as the underlying format.</dc:description>
  <cp:lastModifiedBy>laweza ali</cp:lastModifiedBy>
  <cp:revision>56</cp:revision>
  <dcterms:created xsi:type="dcterms:W3CDTF">2011-03-15T01:24:59Z</dcterms:created>
  <dcterms:modified xsi:type="dcterms:W3CDTF">2018-11-05T12:58:55Z</dcterms:modified>
</cp:coreProperties>
</file>