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74" d="100"/>
          <a:sy n="74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25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567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318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9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469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888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30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61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315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100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874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6196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312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944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6850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1165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99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26483AC-3415-43B3-A1D2-723024973C94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100B394-07F7-4BBC-8C5E-3B4B4E3C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026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217172/mod_resource/content/1/Cause%20and%20effect%20(fishbone)%20-%20NHS%20Example.pdf" TargetMode="External"/><Relationship Id="rId2" Type="http://schemas.openxmlformats.org/officeDocument/2006/relationships/hyperlink" Target="https://doi.org/10.1093/occmed/kqab12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kingsfund.org.uk/blog/2019/10/nhs-sickness-abs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1800" dirty="0" smtClean="0"/>
              <a:t>Module: Proble</a:t>
            </a:r>
            <a:r>
              <a:rPr lang="en-US" sz="1800" dirty="0" smtClean="0"/>
              <a:t>m Solving and Decision Making </a:t>
            </a:r>
            <a:endParaRPr lang="en-US" sz="1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Name: </a:t>
            </a:r>
            <a:r>
              <a:rPr lang="en-US" dirty="0" err="1" smtClean="0"/>
              <a:t>Maiyara</a:t>
            </a:r>
            <a:r>
              <a:rPr lang="en-US" dirty="0" smtClean="0"/>
              <a:t> </a:t>
            </a:r>
            <a:r>
              <a:rPr lang="en-US" dirty="0" err="1" smtClean="0"/>
              <a:t>santana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493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What’ s the Problem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91781" y="3535362"/>
            <a:ext cx="4588580" cy="2788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391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Impact of Absenteeism 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5944" y="2717285"/>
            <a:ext cx="5656989" cy="3303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22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1125588"/>
          </a:xfrm>
        </p:spPr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Factors that contribute to staff absenteeism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An Easy Strategy to Solve Recurring Negative Child Behavio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8989" y="3056899"/>
            <a:ext cx="57150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7963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Fishbone Diagram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186" y="1680632"/>
            <a:ext cx="11573813" cy="5177368"/>
          </a:xfrm>
        </p:spPr>
      </p:pic>
    </p:spTree>
    <p:extLst>
      <p:ext uri="{BB962C8B-B14F-4D97-AF65-F5344CB8AC3E}">
        <p14:creationId xmlns:p14="http://schemas.microsoft.com/office/powerpoint/2010/main" val="1526083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Grid Analysis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206711"/>
              </p:ext>
            </p:extLst>
          </p:nvPr>
        </p:nvGraphicFramePr>
        <p:xfrm>
          <a:off x="257578" y="2060622"/>
          <a:ext cx="11565228" cy="45977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7538"/>
                <a:gridCol w="1927538"/>
                <a:gridCol w="1927538"/>
                <a:gridCol w="1927538"/>
                <a:gridCol w="1927538"/>
                <a:gridCol w="1927538"/>
              </a:tblGrid>
              <a:tr h="919551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Economic</a:t>
                      </a:r>
                      <a:r>
                        <a:rPr lang="en-US" baseline="0" dirty="0" smtClean="0"/>
                        <a:t>/ financial </a:t>
                      </a:r>
                    </a:p>
                    <a:p>
                      <a:r>
                        <a:rPr lang="en-US" baseline="0" dirty="0" smtClean="0"/>
                        <a:t>(5)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Sustainability</a:t>
                      </a:r>
                      <a:r>
                        <a:rPr lang="en-US" baseline="0" dirty="0" smtClean="0"/>
                        <a:t> </a:t>
                      </a:r>
                    </a:p>
                    <a:p>
                      <a:r>
                        <a:rPr lang="en-US" baseline="0" dirty="0" smtClean="0"/>
                        <a:t>(5)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Political</a:t>
                      </a:r>
                    </a:p>
                    <a:p>
                      <a:r>
                        <a:rPr lang="en-US" dirty="0" smtClean="0"/>
                        <a:t>(4)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Social</a:t>
                      </a:r>
                    </a:p>
                    <a:p>
                      <a:r>
                        <a:rPr lang="en-US" dirty="0" smtClean="0"/>
                        <a:t>(3)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total</a:t>
                      </a:r>
                      <a:endParaRPr lang="en-US" dirty="0"/>
                    </a:p>
                  </a:txBody>
                  <a:tcPr/>
                </a:tc>
              </a:tr>
              <a:tr h="919551">
                <a:tc>
                  <a:txBody>
                    <a:bodyPr/>
                    <a:lstStyle/>
                    <a:p>
                      <a:r>
                        <a:rPr lang="en-US" dirty="0" smtClean="0"/>
                        <a:t>Pay increase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         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           1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     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        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        26</a:t>
                      </a:r>
                      <a:endParaRPr lang="en-US" dirty="0"/>
                    </a:p>
                  </a:txBody>
                  <a:tcPr/>
                </a:tc>
              </a:tr>
              <a:tr h="919551">
                <a:tc>
                  <a:txBody>
                    <a:bodyPr/>
                    <a:lstStyle/>
                    <a:p>
                      <a:r>
                        <a:rPr lang="en-US" dirty="0" smtClean="0"/>
                        <a:t>Flexibility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33</a:t>
                      </a:r>
                      <a:endParaRPr lang="en-US" dirty="0"/>
                    </a:p>
                  </a:txBody>
                  <a:tcPr/>
                </a:tc>
              </a:tr>
              <a:tr h="919551">
                <a:tc>
                  <a:txBody>
                    <a:bodyPr/>
                    <a:lstStyle/>
                    <a:p>
                      <a:r>
                        <a:rPr lang="en-US" dirty="0" smtClean="0"/>
                        <a:t>Better working conditions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23</a:t>
                      </a:r>
                      <a:endParaRPr lang="en-US" dirty="0"/>
                    </a:p>
                  </a:txBody>
                  <a:tcPr/>
                </a:tc>
              </a:tr>
              <a:tr h="919551">
                <a:tc>
                  <a:txBody>
                    <a:bodyPr/>
                    <a:lstStyle/>
                    <a:p>
                      <a:r>
                        <a:rPr lang="en-US" dirty="0" smtClean="0"/>
                        <a:t>Decrease work load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26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1572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Reference list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202286"/>
            <a:ext cx="12054625" cy="465571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William</a:t>
            </a:r>
            <a:r>
              <a:rPr lang="en-US" dirty="0"/>
              <a:t>, S. (2002) In Making  Better Decisions London: SAGE. </a:t>
            </a:r>
            <a:r>
              <a:rPr lang="en-US" dirty="0" smtClean="0"/>
              <a:t>Ch.1,pp.1-20</a:t>
            </a:r>
          </a:p>
          <a:p>
            <a:pPr marL="0" indent="0">
              <a:buNone/>
            </a:pPr>
            <a:r>
              <a:rPr lang="en-US" dirty="0"/>
              <a:t>P Grime, D M </a:t>
            </a:r>
            <a:r>
              <a:rPr lang="en-US" dirty="0" err="1"/>
              <a:t>McElvenny</a:t>
            </a:r>
            <a:r>
              <a:rPr lang="en-US" dirty="0"/>
              <a:t>, I Madan, Factors associated with sickness absence in a large NHS Trust, </a:t>
            </a:r>
            <a:r>
              <a:rPr lang="en-US" i="1" dirty="0"/>
              <a:t>Occupational Medicine</a:t>
            </a:r>
            <a:r>
              <a:rPr lang="en-US" dirty="0"/>
              <a:t>, Volume 71, Issue 9, December 2021, Pages 467–472, </a:t>
            </a: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doi.org/10.1093/occmed/kqab128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Asghar</a:t>
            </a:r>
            <a:r>
              <a:rPr lang="en-US" dirty="0" smtClean="0"/>
              <a:t> ZB, </a:t>
            </a:r>
            <a:r>
              <a:rPr lang="en-US" dirty="0" err="1" smtClean="0"/>
              <a:t>Wankhade</a:t>
            </a:r>
            <a:r>
              <a:rPr lang="en-US" dirty="0" smtClean="0"/>
              <a:t> P, Bell F</a:t>
            </a:r>
            <a:r>
              <a:rPr lang="en-US" i="1" dirty="0" smtClean="0"/>
              <a:t>, et al</a:t>
            </a:r>
            <a:r>
              <a:rPr lang="en-US" dirty="0"/>
              <a:t> </a:t>
            </a:r>
            <a:r>
              <a:rPr lang="en-US" dirty="0" smtClean="0"/>
              <a:t>Trends</a:t>
            </a:r>
            <a:r>
              <a:rPr lang="en-US" dirty="0"/>
              <a:t>, variations and prediction of staff sickness absence rates among NHS ambulance services in England: a time series </a:t>
            </a:r>
            <a:r>
              <a:rPr lang="en-US" dirty="0" smtClean="0"/>
              <a:t>study </a:t>
            </a:r>
            <a:r>
              <a:rPr lang="en-US" i="1" dirty="0" smtClean="0"/>
              <a:t>BMJ </a:t>
            </a:r>
            <a:r>
              <a:rPr lang="en-US" i="1" dirty="0"/>
              <a:t>Open </a:t>
            </a:r>
            <a:r>
              <a:rPr lang="en-US" dirty="0"/>
              <a:t>2021;</a:t>
            </a:r>
            <a:r>
              <a:rPr lang="en-US" b="1" dirty="0"/>
              <a:t>11:</a:t>
            </a:r>
            <a:r>
              <a:rPr lang="en-US" dirty="0"/>
              <a:t>e053885. </a:t>
            </a:r>
            <a:r>
              <a:rPr lang="en-US" dirty="0" err="1"/>
              <a:t>doi</a:t>
            </a:r>
            <a:r>
              <a:rPr lang="en-US" dirty="0"/>
              <a:t>: </a:t>
            </a:r>
            <a:r>
              <a:rPr lang="en-US" dirty="0" smtClean="0"/>
              <a:t>10.1136/bmjopen-2021-053885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chemeClr val="tx1"/>
                </a:solidFill>
                <a:hlinkClick r:id="rId3"/>
              </a:rPr>
              <a:t>https</a:t>
            </a:r>
            <a:r>
              <a:rPr lang="en-US" b="1" dirty="0">
                <a:solidFill>
                  <a:schemeClr val="tx1"/>
                </a:solidFill>
                <a:hlinkClick r:id="rId3"/>
              </a:rPr>
              <a:t>://moodle.uwtsd.ac.uk/pluginfile.php/217172/mod_resource/content/1/Cause%20and%20effect%20%28fishbone%29%20-%</a:t>
            </a:r>
            <a:r>
              <a:rPr lang="en-US" b="1" dirty="0" smtClean="0">
                <a:solidFill>
                  <a:schemeClr val="tx1"/>
                </a:solidFill>
                <a:hlinkClick r:id="rId3"/>
              </a:rPr>
              <a:t>20NHS%20Example.pdf</a:t>
            </a:r>
            <a:endParaRPr lang="en-US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ttps://digital.nhs.uk/data-and-information/publications/statistical/nhs-sickness-absence-rates/april-2021-to-june-2021-provisional-statistics#:~:text=The%20overall%20sickness%20absence%20rate,than%20June%202020%20(4.0%25).&amp;text=The%20North%20West%20region%20reported,in%20May%202021%20(5.3%25</a:t>
            </a:r>
            <a:r>
              <a:rPr lang="en-US" dirty="0" smtClean="0"/>
              <a:t>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hlinkClick r:id="rId4"/>
              </a:rPr>
              <a:t>https://</a:t>
            </a:r>
            <a:r>
              <a:rPr lang="en-US" dirty="0" smtClean="0">
                <a:hlinkClick r:id="rId4"/>
              </a:rPr>
              <a:t>www.kingsfund.org.uk/blog/2019/10/nhs-sickness-absence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https://www.england.nhs.uk/wp-content/uploads/2018/03/wres-engagement-absence-agency-spend.pdf</a:t>
            </a:r>
            <a:endParaRPr lang="en-US" dirty="0" smtClean="0"/>
          </a:p>
          <a:p>
            <a:pPr marL="0" indent="0">
              <a:buNone/>
            </a:pPr>
            <a:r>
              <a:rPr lang="en-US" dirty="0"/>
              <a:t>https://www.ons.gov.uk/employmentandlabourmarket/peopleinwork/labourproductivity/articles/sicknessabsenceinthelabourmarket/2020#:~:text=The%20UK%20sickness%20absence%20rate,throughout%20the%20data%20time%20series.</a:t>
            </a:r>
          </a:p>
        </p:txBody>
      </p:sp>
    </p:spTree>
    <p:extLst>
      <p:ext uri="{BB962C8B-B14F-4D97-AF65-F5344CB8AC3E}">
        <p14:creationId xmlns:p14="http://schemas.microsoft.com/office/powerpoint/2010/main" val="266022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46</TotalTime>
  <Words>121</Words>
  <Application>Microsoft Office PowerPoint</Application>
  <PresentationFormat>Widescreen</PresentationFormat>
  <Paragraphs>54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Module: Problem Solving and Decision Making </vt:lpstr>
      <vt:lpstr>What’ s the Problem</vt:lpstr>
      <vt:lpstr>Impact of Absenteeism </vt:lpstr>
      <vt:lpstr>Factors that contribute to staff absenteeism</vt:lpstr>
      <vt:lpstr>Fishbone Diagram </vt:lpstr>
      <vt:lpstr>Grid Analysis </vt:lpstr>
      <vt:lpstr>Reference list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Naiyara</dc:creator>
  <cp:lastModifiedBy>Naiyara</cp:lastModifiedBy>
  <cp:revision>6</cp:revision>
  <dcterms:created xsi:type="dcterms:W3CDTF">2022-03-13T14:05:54Z</dcterms:created>
  <dcterms:modified xsi:type="dcterms:W3CDTF">2022-03-13T14:53:11Z</dcterms:modified>
</cp:coreProperties>
</file>