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57" r:id="rId6"/>
    <p:sldId id="258" r:id="rId7"/>
    <p:sldId id="259" r:id="rId8"/>
    <p:sldId id="272" r:id="rId9"/>
    <p:sldId id="260" r:id="rId10"/>
    <p:sldId id="263" r:id="rId11"/>
    <p:sldId id="262" r:id="rId12"/>
    <p:sldId id="273" r:id="rId13"/>
    <p:sldId id="261" r:id="rId14"/>
    <p:sldId id="264" r:id="rId15"/>
    <p:sldId id="274" r:id="rId16"/>
    <p:sldId id="265" r:id="rId17"/>
    <p:sldId id="270" r:id="rId18"/>
    <p:sldId id="275" r:id="rId19"/>
    <p:sldId id="2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3741" autoAdjust="0"/>
  </p:normalViewPr>
  <p:slideViewPr>
    <p:cSldViewPr snapToGrid="0">
      <p:cViewPr varScale="1">
        <p:scale>
          <a:sx n="95" d="100"/>
          <a:sy n="95" d="100"/>
        </p:scale>
        <p:origin x="3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y Monk (2220232)" userId="acd5c337-c030-444d-9496-5cf7b405d019" providerId="ADAL" clId="{174AD5BF-FE63-4478-B3B8-B0B66E471782}"/>
    <pc:docChg chg="undo custSel addSld delSld modSld">
      <pc:chgData name="Katy Monk (2220232)" userId="acd5c337-c030-444d-9496-5cf7b405d019" providerId="ADAL" clId="{174AD5BF-FE63-4478-B3B8-B0B66E471782}" dt="2023-12-13T21:57:40.008" v="7328" actId="26606"/>
      <pc:docMkLst>
        <pc:docMk/>
      </pc:docMkLst>
      <pc:sldChg chg="modSp mod modNotesTx">
        <pc:chgData name="Katy Monk (2220232)" userId="acd5c337-c030-444d-9496-5cf7b405d019" providerId="ADAL" clId="{174AD5BF-FE63-4478-B3B8-B0B66E471782}" dt="2023-12-13T20:45:54.213" v="708" actId="20577"/>
        <pc:sldMkLst>
          <pc:docMk/>
          <pc:sldMk cId="890616293" sldId="257"/>
        </pc:sldMkLst>
        <pc:spChg chg="mod">
          <ac:chgData name="Katy Monk (2220232)" userId="acd5c337-c030-444d-9496-5cf7b405d019" providerId="ADAL" clId="{174AD5BF-FE63-4478-B3B8-B0B66E471782}" dt="2023-12-13T20:45:48.289" v="692" actId="20577"/>
          <ac:spMkLst>
            <pc:docMk/>
            <pc:sldMk cId="890616293" sldId="257"/>
            <ac:spMk id="3" creationId="{FEA0BA4A-12F6-0A87-F354-3518BC42B5B5}"/>
          </ac:spMkLst>
        </pc:spChg>
      </pc:sldChg>
      <pc:sldChg chg="modNotesTx">
        <pc:chgData name="Katy Monk (2220232)" userId="acd5c337-c030-444d-9496-5cf7b405d019" providerId="ADAL" clId="{174AD5BF-FE63-4478-B3B8-B0B66E471782}" dt="2023-12-13T21:14:56.373" v="2631" actId="33524"/>
        <pc:sldMkLst>
          <pc:docMk/>
          <pc:sldMk cId="2475051446" sldId="259"/>
        </pc:sldMkLst>
      </pc:sldChg>
      <pc:sldChg chg="modSp mod modNotesTx">
        <pc:chgData name="Katy Monk (2220232)" userId="acd5c337-c030-444d-9496-5cf7b405d019" providerId="ADAL" clId="{174AD5BF-FE63-4478-B3B8-B0B66E471782}" dt="2023-12-13T21:30:38.330" v="5395"/>
        <pc:sldMkLst>
          <pc:docMk/>
          <pc:sldMk cId="3923384557" sldId="260"/>
        </pc:sldMkLst>
        <pc:spChg chg="mod">
          <ac:chgData name="Katy Monk (2220232)" userId="acd5c337-c030-444d-9496-5cf7b405d019" providerId="ADAL" clId="{174AD5BF-FE63-4478-B3B8-B0B66E471782}" dt="2023-12-13T21:30:28.447" v="5383" actId="20577"/>
          <ac:spMkLst>
            <pc:docMk/>
            <pc:sldMk cId="3923384557" sldId="260"/>
            <ac:spMk id="3" creationId="{3181A48E-CA61-B9F7-D1C3-0DE64C85A137}"/>
          </ac:spMkLst>
        </pc:spChg>
      </pc:sldChg>
      <pc:sldChg chg="modSp mod modNotesTx">
        <pc:chgData name="Katy Monk (2220232)" userId="acd5c337-c030-444d-9496-5cf7b405d019" providerId="ADAL" clId="{174AD5BF-FE63-4478-B3B8-B0B66E471782}" dt="2023-12-13T21:37:11.829" v="6170" actId="33524"/>
        <pc:sldMkLst>
          <pc:docMk/>
          <pc:sldMk cId="1096276835" sldId="261"/>
        </pc:sldMkLst>
        <pc:spChg chg="mod">
          <ac:chgData name="Katy Monk (2220232)" userId="acd5c337-c030-444d-9496-5cf7b405d019" providerId="ADAL" clId="{174AD5BF-FE63-4478-B3B8-B0B66E471782}" dt="2023-12-13T20:21:48.207" v="48" actId="20577"/>
          <ac:spMkLst>
            <pc:docMk/>
            <pc:sldMk cId="1096276835" sldId="261"/>
            <ac:spMk id="3" creationId="{8202C10C-899B-3591-B937-C7938F7FE620}"/>
          </ac:spMkLst>
        </pc:spChg>
      </pc:sldChg>
      <pc:sldChg chg="modNotesTx">
        <pc:chgData name="Katy Monk (2220232)" userId="acd5c337-c030-444d-9496-5cf7b405d019" providerId="ADAL" clId="{174AD5BF-FE63-4478-B3B8-B0B66E471782}" dt="2023-12-13T21:32:29.012" v="5453"/>
        <pc:sldMkLst>
          <pc:docMk/>
          <pc:sldMk cId="4067442119" sldId="262"/>
        </pc:sldMkLst>
      </pc:sldChg>
      <pc:sldChg chg="modSp mod modNotesTx">
        <pc:chgData name="Katy Monk (2220232)" userId="acd5c337-c030-444d-9496-5cf7b405d019" providerId="ADAL" clId="{174AD5BF-FE63-4478-B3B8-B0B66E471782}" dt="2023-12-13T21:31:58.909" v="5449" actId="20577"/>
        <pc:sldMkLst>
          <pc:docMk/>
          <pc:sldMk cId="2192238224" sldId="263"/>
        </pc:sldMkLst>
        <pc:spChg chg="mod">
          <ac:chgData name="Katy Monk (2220232)" userId="acd5c337-c030-444d-9496-5cf7b405d019" providerId="ADAL" clId="{174AD5BF-FE63-4478-B3B8-B0B66E471782}" dt="2023-12-13T20:20:32.799" v="42" actId="1076"/>
          <ac:spMkLst>
            <pc:docMk/>
            <pc:sldMk cId="2192238224" sldId="263"/>
            <ac:spMk id="3" creationId="{01208055-B03E-F6F9-0337-3AE032944119}"/>
          </ac:spMkLst>
        </pc:spChg>
      </pc:sldChg>
      <pc:sldChg chg="modNotesTx">
        <pc:chgData name="Katy Monk (2220232)" userId="acd5c337-c030-444d-9496-5cf7b405d019" providerId="ADAL" clId="{174AD5BF-FE63-4478-B3B8-B0B66E471782}" dt="2023-12-13T21:37:57.581" v="6174" actId="20577"/>
        <pc:sldMkLst>
          <pc:docMk/>
          <pc:sldMk cId="1846830848" sldId="264"/>
        </pc:sldMkLst>
      </pc:sldChg>
      <pc:sldChg chg="modSp mod modNotesTx">
        <pc:chgData name="Katy Monk (2220232)" userId="acd5c337-c030-444d-9496-5cf7b405d019" providerId="ADAL" clId="{174AD5BF-FE63-4478-B3B8-B0B66E471782}" dt="2023-12-13T21:41:41.755" v="6721" actId="20577"/>
        <pc:sldMkLst>
          <pc:docMk/>
          <pc:sldMk cId="1113101094" sldId="265"/>
        </pc:sldMkLst>
        <pc:spChg chg="mod">
          <ac:chgData name="Katy Monk (2220232)" userId="acd5c337-c030-444d-9496-5cf7b405d019" providerId="ADAL" clId="{174AD5BF-FE63-4478-B3B8-B0B66E471782}" dt="2023-12-13T21:41:41.755" v="6721" actId="20577"/>
          <ac:spMkLst>
            <pc:docMk/>
            <pc:sldMk cId="1113101094" sldId="265"/>
            <ac:spMk id="3" creationId="{7E06EE8C-7F43-ED17-51BD-186EB5D0B04F}"/>
          </ac:spMkLst>
        </pc:spChg>
      </pc:sldChg>
      <pc:sldChg chg="addSp modSp mod setBg">
        <pc:chgData name="Katy Monk (2220232)" userId="acd5c337-c030-444d-9496-5cf7b405d019" providerId="ADAL" clId="{174AD5BF-FE63-4478-B3B8-B0B66E471782}" dt="2023-12-13T21:57:40.008" v="7328" actId="26606"/>
        <pc:sldMkLst>
          <pc:docMk/>
          <pc:sldMk cId="3316049235" sldId="269"/>
        </pc:sldMkLst>
        <pc:spChg chg="mod">
          <ac:chgData name="Katy Monk (2220232)" userId="acd5c337-c030-444d-9496-5cf7b405d019" providerId="ADAL" clId="{174AD5BF-FE63-4478-B3B8-B0B66E471782}" dt="2023-12-13T21:57:40.008" v="7328" actId="26606"/>
          <ac:spMkLst>
            <pc:docMk/>
            <pc:sldMk cId="3316049235" sldId="269"/>
            <ac:spMk id="2" creationId="{B5B4C6FC-0953-B68F-AD14-D0DB125F12F1}"/>
          </ac:spMkLst>
        </pc:spChg>
        <pc:spChg chg="mod">
          <ac:chgData name="Katy Monk (2220232)" userId="acd5c337-c030-444d-9496-5cf7b405d019" providerId="ADAL" clId="{174AD5BF-FE63-4478-B3B8-B0B66E471782}" dt="2023-12-13T21:57:40.008" v="7328" actId="26606"/>
          <ac:spMkLst>
            <pc:docMk/>
            <pc:sldMk cId="3316049235" sldId="269"/>
            <ac:spMk id="3" creationId="{31EBD632-C35F-0226-2BE8-E45DBF3BCD58}"/>
          </ac:spMkLst>
        </pc:spChg>
        <pc:spChg chg="add">
          <ac:chgData name="Katy Monk (2220232)" userId="acd5c337-c030-444d-9496-5cf7b405d019" providerId="ADAL" clId="{174AD5BF-FE63-4478-B3B8-B0B66E471782}" dt="2023-12-13T21:57:40.008" v="7328" actId="26606"/>
          <ac:spMkLst>
            <pc:docMk/>
            <pc:sldMk cId="3316049235" sldId="269"/>
            <ac:spMk id="8" creationId="{AC17DE74-01C9-4859-B65A-85CF999E8580}"/>
          </ac:spMkLst>
        </pc:spChg>
        <pc:spChg chg="add">
          <ac:chgData name="Katy Monk (2220232)" userId="acd5c337-c030-444d-9496-5cf7b405d019" providerId="ADAL" clId="{174AD5BF-FE63-4478-B3B8-B0B66E471782}" dt="2023-12-13T21:57:40.008" v="7328" actId="26606"/>
          <ac:spMkLst>
            <pc:docMk/>
            <pc:sldMk cId="3316049235" sldId="269"/>
            <ac:spMk id="10" creationId="{068C0432-0E90-4CC1-8CD3-D44A90DF07EF}"/>
          </ac:spMkLst>
        </pc:spChg>
      </pc:sldChg>
      <pc:sldChg chg="modSp mod modNotesTx">
        <pc:chgData name="Katy Monk (2220232)" userId="acd5c337-c030-444d-9496-5cf7b405d019" providerId="ADAL" clId="{174AD5BF-FE63-4478-B3B8-B0B66E471782}" dt="2023-12-13T21:45:44.496" v="7266" actId="20577"/>
        <pc:sldMkLst>
          <pc:docMk/>
          <pc:sldMk cId="1258933301" sldId="270"/>
        </pc:sldMkLst>
        <pc:spChg chg="mod">
          <ac:chgData name="Katy Monk (2220232)" userId="acd5c337-c030-444d-9496-5cf7b405d019" providerId="ADAL" clId="{174AD5BF-FE63-4478-B3B8-B0B66E471782}" dt="2023-12-13T21:42:18.804" v="6722" actId="20577"/>
          <ac:spMkLst>
            <pc:docMk/>
            <pc:sldMk cId="1258933301" sldId="270"/>
            <ac:spMk id="3" creationId="{2CF30B7A-AC5E-4B98-135B-4676C74BE9FB}"/>
          </ac:spMkLst>
        </pc:spChg>
      </pc:sldChg>
      <pc:sldChg chg="modSp del mod">
        <pc:chgData name="Katy Monk (2220232)" userId="acd5c337-c030-444d-9496-5cf7b405d019" providerId="ADAL" clId="{174AD5BF-FE63-4478-B3B8-B0B66E471782}" dt="2023-12-13T21:42:54.108" v="6727" actId="2696"/>
        <pc:sldMkLst>
          <pc:docMk/>
          <pc:sldMk cId="831121869" sldId="271"/>
        </pc:sldMkLst>
        <pc:spChg chg="mod">
          <ac:chgData name="Katy Monk (2220232)" userId="acd5c337-c030-444d-9496-5cf7b405d019" providerId="ADAL" clId="{174AD5BF-FE63-4478-B3B8-B0B66E471782}" dt="2023-12-13T20:47:10.521" v="718" actId="20577"/>
          <ac:spMkLst>
            <pc:docMk/>
            <pc:sldMk cId="831121869" sldId="271"/>
            <ac:spMk id="2" creationId="{7A777D43-CAC0-5A7F-9DEF-86C43B4CF3AE}"/>
          </ac:spMkLst>
        </pc:spChg>
        <pc:spChg chg="mod">
          <ac:chgData name="Katy Monk (2220232)" userId="acd5c337-c030-444d-9496-5cf7b405d019" providerId="ADAL" clId="{174AD5BF-FE63-4478-B3B8-B0B66E471782}" dt="2023-12-13T21:39:13.202" v="6177"/>
          <ac:spMkLst>
            <pc:docMk/>
            <pc:sldMk cId="831121869" sldId="271"/>
            <ac:spMk id="3" creationId="{B42B5DE3-8E3D-6996-A290-82154B5261F4}"/>
          </ac:spMkLst>
        </pc:spChg>
      </pc:sldChg>
      <pc:sldChg chg="modSp mod modNotesTx">
        <pc:chgData name="Katy Monk (2220232)" userId="acd5c337-c030-444d-9496-5cf7b405d019" providerId="ADAL" clId="{174AD5BF-FE63-4478-B3B8-B0B66E471782}" dt="2023-12-13T21:24:24.398" v="4377" actId="20577"/>
        <pc:sldMkLst>
          <pc:docMk/>
          <pc:sldMk cId="3995417026" sldId="272"/>
        </pc:sldMkLst>
        <pc:spChg chg="mod">
          <ac:chgData name="Katy Monk (2220232)" userId="acd5c337-c030-444d-9496-5cf7b405d019" providerId="ADAL" clId="{174AD5BF-FE63-4478-B3B8-B0B66E471782}" dt="2023-12-13T21:20:45.424" v="3742" actId="20577"/>
          <ac:spMkLst>
            <pc:docMk/>
            <pc:sldMk cId="3995417026" sldId="272"/>
            <ac:spMk id="3" creationId="{99D8336F-3EDE-4B8C-166E-6F08FD91EF80}"/>
          </ac:spMkLst>
        </pc:spChg>
      </pc:sldChg>
      <pc:sldChg chg="addSp delSp modSp new mod setBg modNotesTx">
        <pc:chgData name="Katy Monk (2220232)" userId="acd5c337-c030-444d-9496-5cf7b405d019" providerId="ADAL" clId="{174AD5BF-FE63-4478-B3B8-B0B66E471782}" dt="2023-12-13T21:32:46.864" v="5454"/>
        <pc:sldMkLst>
          <pc:docMk/>
          <pc:sldMk cId="3985473303" sldId="273"/>
        </pc:sldMkLst>
        <pc:spChg chg="mod">
          <ac:chgData name="Katy Monk (2220232)" userId="acd5c337-c030-444d-9496-5cf7b405d019" providerId="ADAL" clId="{174AD5BF-FE63-4478-B3B8-B0B66E471782}" dt="2023-12-13T21:07:29.514" v="1941" actId="26606"/>
          <ac:spMkLst>
            <pc:docMk/>
            <pc:sldMk cId="3985473303" sldId="273"/>
            <ac:spMk id="2" creationId="{7925FD59-D137-FB54-A885-710300F65C8E}"/>
          </ac:spMkLst>
        </pc:spChg>
        <pc:spChg chg="mod">
          <ac:chgData name="Katy Monk (2220232)" userId="acd5c337-c030-444d-9496-5cf7b405d019" providerId="ADAL" clId="{174AD5BF-FE63-4478-B3B8-B0B66E471782}" dt="2023-12-13T21:08:55.460" v="1979" actId="20577"/>
          <ac:spMkLst>
            <pc:docMk/>
            <pc:sldMk cId="3985473303" sldId="273"/>
            <ac:spMk id="3" creationId="{8DF5A75C-BD2D-C416-12A2-247112C6AE3F}"/>
          </ac:spMkLst>
        </pc:spChg>
        <pc:spChg chg="add del">
          <ac:chgData name="Katy Monk (2220232)" userId="acd5c337-c030-444d-9496-5cf7b405d019" providerId="ADAL" clId="{174AD5BF-FE63-4478-B3B8-B0B66E471782}" dt="2023-12-13T21:07:29.514" v="1941" actId="26606"/>
          <ac:spMkLst>
            <pc:docMk/>
            <pc:sldMk cId="3985473303" sldId="273"/>
            <ac:spMk id="8" creationId="{100EDD19-6802-4EC3-95CE-CFFAB042CFD6}"/>
          </ac:spMkLst>
        </pc:spChg>
        <pc:spChg chg="add del">
          <ac:chgData name="Katy Monk (2220232)" userId="acd5c337-c030-444d-9496-5cf7b405d019" providerId="ADAL" clId="{174AD5BF-FE63-4478-B3B8-B0B66E471782}" dt="2023-12-13T21:07:29.514" v="1941" actId="26606"/>
          <ac:spMkLst>
            <pc:docMk/>
            <pc:sldMk cId="3985473303" sldId="273"/>
            <ac:spMk id="10" creationId="{DB17E863-922E-4C26-BD64-E8FD41D28661}"/>
          </ac:spMkLst>
        </pc:spChg>
        <pc:spChg chg="add">
          <ac:chgData name="Katy Monk (2220232)" userId="acd5c337-c030-444d-9496-5cf7b405d019" providerId="ADAL" clId="{174AD5BF-FE63-4478-B3B8-B0B66E471782}" dt="2023-12-13T21:07:29.514" v="1941" actId="26606"/>
          <ac:spMkLst>
            <pc:docMk/>
            <pc:sldMk cId="3985473303" sldId="273"/>
            <ac:spMk id="15" creationId="{AC17DE74-01C9-4859-B65A-85CF999E8580}"/>
          </ac:spMkLst>
        </pc:spChg>
        <pc:spChg chg="add">
          <ac:chgData name="Katy Monk (2220232)" userId="acd5c337-c030-444d-9496-5cf7b405d019" providerId="ADAL" clId="{174AD5BF-FE63-4478-B3B8-B0B66E471782}" dt="2023-12-13T21:07:29.514" v="1941" actId="26606"/>
          <ac:spMkLst>
            <pc:docMk/>
            <pc:sldMk cId="3985473303" sldId="273"/>
            <ac:spMk id="17" creationId="{068C0432-0E90-4CC1-8CD3-D44A90DF07EF}"/>
          </ac:spMkLst>
        </pc:spChg>
      </pc:sldChg>
      <pc:sldChg chg="addSp delSp modSp new mod setBg modNotesTx">
        <pc:chgData name="Katy Monk (2220232)" userId="acd5c337-c030-444d-9496-5cf7b405d019" providerId="ADAL" clId="{174AD5BF-FE63-4478-B3B8-B0B66E471782}" dt="2023-12-13T21:38:37.818" v="6175"/>
        <pc:sldMkLst>
          <pc:docMk/>
          <pc:sldMk cId="2860037903" sldId="274"/>
        </pc:sldMkLst>
        <pc:spChg chg="mod">
          <ac:chgData name="Katy Monk (2220232)" userId="acd5c337-c030-444d-9496-5cf7b405d019" providerId="ADAL" clId="{174AD5BF-FE63-4478-B3B8-B0B66E471782}" dt="2023-12-13T21:07:24.399" v="1940" actId="26606"/>
          <ac:spMkLst>
            <pc:docMk/>
            <pc:sldMk cId="2860037903" sldId="274"/>
            <ac:spMk id="2" creationId="{D13A16DD-5192-2BF8-5815-253B7C269CD1}"/>
          </ac:spMkLst>
        </pc:spChg>
        <pc:spChg chg="add del mod">
          <ac:chgData name="Katy Monk (2220232)" userId="acd5c337-c030-444d-9496-5cf7b405d019" providerId="ADAL" clId="{174AD5BF-FE63-4478-B3B8-B0B66E471782}" dt="2023-12-13T21:07:24.399" v="1940" actId="26606"/>
          <ac:spMkLst>
            <pc:docMk/>
            <pc:sldMk cId="2860037903" sldId="274"/>
            <ac:spMk id="3" creationId="{3D61F2B2-5EF3-3F98-4823-7D7E6820605B}"/>
          </ac:spMkLst>
        </pc:spChg>
        <pc:spChg chg="add del">
          <ac:chgData name="Katy Monk (2220232)" userId="acd5c337-c030-444d-9496-5cf7b405d019" providerId="ADAL" clId="{174AD5BF-FE63-4478-B3B8-B0B66E471782}" dt="2023-12-13T21:07:24.399" v="1940" actId="26606"/>
          <ac:spMkLst>
            <pc:docMk/>
            <pc:sldMk cId="2860037903" sldId="274"/>
            <ac:spMk id="8" creationId="{100EDD19-6802-4EC3-95CE-CFFAB042CFD6}"/>
          </ac:spMkLst>
        </pc:spChg>
        <pc:spChg chg="add del">
          <ac:chgData name="Katy Monk (2220232)" userId="acd5c337-c030-444d-9496-5cf7b405d019" providerId="ADAL" clId="{174AD5BF-FE63-4478-B3B8-B0B66E471782}" dt="2023-12-13T21:07:24.399" v="1940" actId="26606"/>
          <ac:spMkLst>
            <pc:docMk/>
            <pc:sldMk cId="2860037903" sldId="274"/>
            <ac:spMk id="10" creationId="{DB17E863-922E-4C26-BD64-E8FD41D28661}"/>
          </ac:spMkLst>
        </pc:spChg>
        <pc:spChg chg="add">
          <ac:chgData name="Katy Monk (2220232)" userId="acd5c337-c030-444d-9496-5cf7b405d019" providerId="ADAL" clId="{174AD5BF-FE63-4478-B3B8-B0B66E471782}" dt="2023-12-13T21:07:24.399" v="1940" actId="26606"/>
          <ac:spMkLst>
            <pc:docMk/>
            <pc:sldMk cId="2860037903" sldId="274"/>
            <ac:spMk id="15" creationId="{AC17DE74-01C9-4859-B65A-85CF999E8580}"/>
          </ac:spMkLst>
        </pc:spChg>
        <pc:spChg chg="add del">
          <ac:chgData name="Katy Monk (2220232)" userId="acd5c337-c030-444d-9496-5cf7b405d019" providerId="ADAL" clId="{174AD5BF-FE63-4478-B3B8-B0B66E471782}" dt="2023-12-13T21:07:24.391" v="1939" actId="26606"/>
          <ac:spMkLst>
            <pc:docMk/>
            <pc:sldMk cId="2860037903" sldId="274"/>
            <ac:spMk id="16" creationId="{35DB3719-6FDC-4E5D-891D-FF40B7300F64}"/>
          </ac:spMkLst>
        </pc:spChg>
        <pc:spChg chg="add">
          <ac:chgData name="Katy Monk (2220232)" userId="acd5c337-c030-444d-9496-5cf7b405d019" providerId="ADAL" clId="{174AD5BF-FE63-4478-B3B8-B0B66E471782}" dt="2023-12-13T21:07:24.399" v="1940" actId="26606"/>
          <ac:spMkLst>
            <pc:docMk/>
            <pc:sldMk cId="2860037903" sldId="274"/>
            <ac:spMk id="17" creationId="{068C0432-0E90-4CC1-8CD3-D44A90DF07EF}"/>
          </ac:spMkLst>
        </pc:spChg>
        <pc:spChg chg="add del">
          <ac:chgData name="Katy Monk (2220232)" userId="acd5c337-c030-444d-9496-5cf7b405d019" providerId="ADAL" clId="{174AD5BF-FE63-4478-B3B8-B0B66E471782}" dt="2023-12-13T21:07:24.391" v="1939" actId="26606"/>
          <ac:spMkLst>
            <pc:docMk/>
            <pc:sldMk cId="2860037903" sldId="274"/>
            <ac:spMk id="18" creationId="{E0CBAC23-2E3F-4A90-BA59-F8299F6A5439}"/>
          </ac:spMkLst>
        </pc:spChg>
        <pc:spChg chg="add">
          <ac:chgData name="Katy Monk (2220232)" userId="acd5c337-c030-444d-9496-5cf7b405d019" providerId="ADAL" clId="{174AD5BF-FE63-4478-B3B8-B0B66E471782}" dt="2023-12-13T21:07:24.399" v="1940" actId="26606"/>
          <ac:spMkLst>
            <pc:docMk/>
            <pc:sldMk cId="2860037903" sldId="274"/>
            <ac:spMk id="20" creationId="{3D61F2B2-5EF3-3F98-4823-7D7E6820605B}"/>
          </ac:spMkLst>
        </pc:spChg>
        <pc:graphicFrameChg chg="add del">
          <ac:chgData name="Katy Monk (2220232)" userId="acd5c337-c030-444d-9496-5cf7b405d019" providerId="ADAL" clId="{174AD5BF-FE63-4478-B3B8-B0B66E471782}" dt="2023-12-13T21:07:17.173" v="1937" actId="26606"/>
          <ac:graphicFrameMkLst>
            <pc:docMk/>
            <pc:sldMk cId="2860037903" sldId="274"/>
            <ac:graphicFrameMk id="12" creationId="{B62E25A0-DACE-FF56-1951-8E44D3905C57}"/>
          </ac:graphicFrameMkLst>
        </pc:graphicFrameChg>
        <pc:graphicFrameChg chg="add del">
          <ac:chgData name="Katy Monk (2220232)" userId="acd5c337-c030-444d-9496-5cf7b405d019" providerId="ADAL" clId="{174AD5BF-FE63-4478-B3B8-B0B66E471782}" dt="2023-12-13T21:07:24.391" v="1939" actId="26606"/>
          <ac:graphicFrameMkLst>
            <pc:docMk/>
            <pc:sldMk cId="2860037903" sldId="274"/>
            <ac:graphicFrameMk id="14" creationId="{2D4A435D-B705-F419-6EDA-A9EB7CA1BD05}"/>
          </ac:graphicFrameMkLst>
        </pc:graphicFrameChg>
      </pc:sldChg>
      <pc:sldChg chg="addSp delSp modSp new mod setBg">
        <pc:chgData name="Katy Monk (2220232)" userId="acd5c337-c030-444d-9496-5cf7b405d019" providerId="ADAL" clId="{174AD5BF-FE63-4478-B3B8-B0B66E471782}" dt="2023-12-13T21:49:16.214" v="7327" actId="20577"/>
        <pc:sldMkLst>
          <pc:docMk/>
          <pc:sldMk cId="1408796566" sldId="275"/>
        </pc:sldMkLst>
        <pc:spChg chg="mod">
          <ac:chgData name="Katy Monk (2220232)" userId="acd5c337-c030-444d-9496-5cf7b405d019" providerId="ADAL" clId="{174AD5BF-FE63-4478-B3B8-B0B66E471782}" dt="2023-12-13T21:49:01.374" v="7283" actId="26606"/>
          <ac:spMkLst>
            <pc:docMk/>
            <pc:sldMk cId="1408796566" sldId="275"/>
            <ac:spMk id="2" creationId="{F0041244-2486-1521-D24E-54D1A66A7383}"/>
          </ac:spMkLst>
        </pc:spChg>
        <pc:spChg chg="mod">
          <ac:chgData name="Katy Monk (2220232)" userId="acd5c337-c030-444d-9496-5cf7b405d019" providerId="ADAL" clId="{174AD5BF-FE63-4478-B3B8-B0B66E471782}" dt="2023-12-13T21:49:16.214" v="7327" actId="20577"/>
          <ac:spMkLst>
            <pc:docMk/>
            <pc:sldMk cId="1408796566" sldId="275"/>
            <ac:spMk id="3" creationId="{3C210B00-F3E1-22E2-6C0C-5589EB7704DA}"/>
          </ac:spMkLst>
        </pc:spChg>
        <pc:spChg chg="add del">
          <ac:chgData name="Katy Monk (2220232)" userId="acd5c337-c030-444d-9496-5cf7b405d019" providerId="ADAL" clId="{174AD5BF-FE63-4478-B3B8-B0B66E471782}" dt="2023-12-13T21:48:40.171" v="7282" actId="26606"/>
          <ac:spMkLst>
            <pc:docMk/>
            <pc:sldMk cId="1408796566" sldId="275"/>
            <ac:spMk id="8" creationId="{C2554CA6-288E-4202-BC52-2E5A8F0C0AED}"/>
          </ac:spMkLst>
        </pc:spChg>
        <pc:spChg chg="add del">
          <ac:chgData name="Katy Monk (2220232)" userId="acd5c337-c030-444d-9496-5cf7b405d019" providerId="ADAL" clId="{174AD5BF-FE63-4478-B3B8-B0B66E471782}" dt="2023-12-13T21:48:40.171" v="7282" actId="26606"/>
          <ac:spMkLst>
            <pc:docMk/>
            <pc:sldMk cId="1408796566" sldId="275"/>
            <ac:spMk id="10" creationId="{B10BB131-AC8E-4A8E-A5D1-36260F720C3B}"/>
          </ac:spMkLst>
        </pc:spChg>
        <pc:spChg chg="add del">
          <ac:chgData name="Katy Monk (2220232)" userId="acd5c337-c030-444d-9496-5cf7b405d019" providerId="ADAL" clId="{174AD5BF-FE63-4478-B3B8-B0B66E471782}" dt="2023-12-13T21:48:40.171" v="7282" actId="26606"/>
          <ac:spMkLst>
            <pc:docMk/>
            <pc:sldMk cId="1408796566" sldId="275"/>
            <ac:spMk id="12" creationId="{5B7778FC-632E-4DCA-A7CB-0D7731CCF970}"/>
          </ac:spMkLst>
        </pc:spChg>
        <pc:spChg chg="add del">
          <ac:chgData name="Katy Monk (2220232)" userId="acd5c337-c030-444d-9496-5cf7b405d019" providerId="ADAL" clId="{174AD5BF-FE63-4478-B3B8-B0B66E471782}" dt="2023-12-13T21:48:40.171" v="7282" actId="26606"/>
          <ac:spMkLst>
            <pc:docMk/>
            <pc:sldMk cId="1408796566" sldId="275"/>
            <ac:spMk id="14" creationId="{FA23A907-97FB-4A8F-880A-DD77401C4296}"/>
          </ac:spMkLst>
        </pc:spChg>
        <pc:spChg chg="add del">
          <ac:chgData name="Katy Monk (2220232)" userId="acd5c337-c030-444d-9496-5cf7b405d019" providerId="ADAL" clId="{174AD5BF-FE63-4478-B3B8-B0B66E471782}" dt="2023-12-13T21:49:01.374" v="7283" actId="26606"/>
          <ac:spMkLst>
            <pc:docMk/>
            <pc:sldMk cId="1408796566" sldId="275"/>
            <ac:spMk id="19" creationId="{389575E1-3389-451A-A5F7-27854C25C599}"/>
          </ac:spMkLst>
        </pc:spChg>
        <pc:spChg chg="add del">
          <ac:chgData name="Katy Monk (2220232)" userId="acd5c337-c030-444d-9496-5cf7b405d019" providerId="ADAL" clId="{174AD5BF-FE63-4478-B3B8-B0B66E471782}" dt="2023-12-13T21:49:01.374" v="7283" actId="26606"/>
          <ac:spMkLst>
            <pc:docMk/>
            <pc:sldMk cId="1408796566" sldId="275"/>
            <ac:spMk id="21" creationId="{A53CCC5C-D88E-40FB-B30B-23DCDBD01D37}"/>
          </ac:spMkLst>
        </pc:spChg>
        <pc:spChg chg="add del">
          <ac:chgData name="Katy Monk (2220232)" userId="acd5c337-c030-444d-9496-5cf7b405d019" providerId="ADAL" clId="{174AD5BF-FE63-4478-B3B8-B0B66E471782}" dt="2023-12-13T21:49:01.374" v="7283" actId="26606"/>
          <ac:spMkLst>
            <pc:docMk/>
            <pc:sldMk cId="1408796566" sldId="275"/>
            <ac:spMk id="23" creationId="{081E4A58-353D-44AE-B2FC-2A74E2E400F7}"/>
          </ac:spMkLst>
        </pc:spChg>
        <pc:spChg chg="add">
          <ac:chgData name="Katy Monk (2220232)" userId="acd5c337-c030-444d-9496-5cf7b405d019" providerId="ADAL" clId="{174AD5BF-FE63-4478-B3B8-B0B66E471782}" dt="2023-12-13T21:49:01.374" v="7283" actId="26606"/>
          <ac:spMkLst>
            <pc:docMk/>
            <pc:sldMk cId="1408796566" sldId="275"/>
            <ac:spMk id="28" creationId="{AC17DE74-01C9-4859-B65A-85CF999E8580}"/>
          </ac:spMkLst>
        </pc:spChg>
        <pc:spChg chg="add">
          <ac:chgData name="Katy Monk (2220232)" userId="acd5c337-c030-444d-9496-5cf7b405d019" providerId="ADAL" clId="{174AD5BF-FE63-4478-B3B8-B0B66E471782}" dt="2023-12-13T21:49:01.374" v="7283" actId="26606"/>
          <ac:spMkLst>
            <pc:docMk/>
            <pc:sldMk cId="1408796566" sldId="275"/>
            <ac:spMk id="30" creationId="{068C0432-0E90-4CC1-8CD3-D44A90DF07E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9F2FD7-6320-4A4A-B98D-A158EDEF472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D53371B-95DE-48B6-B2BA-C8C8C6927C6A}">
      <dgm:prSet/>
      <dgm:spPr/>
      <dgm:t>
        <a:bodyPr/>
        <a:lstStyle/>
        <a:p>
          <a:r>
            <a:rPr lang="en-GB"/>
            <a:t>Alfred Binet defined intelligence as the “ability to understand, reason, and solve problems effectively” (Binet, 1961).</a:t>
          </a:r>
          <a:endParaRPr lang="en-US"/>
        </a:p>
      </dgm:t>
    </dgm:pt>
    <dgm:pt modelId="{D24801AE-98C2-4815-B02C-E0E256764573}" type="parTrans" cxnId="{913AF1FA-486D-4509-B5FE-8C7F17125177}">
      <dgm:prSet/>
      <dgm:spPr/>
      <dgm:t>
        <a:bodyPr/>
        <a:lstStyle/>
        <a:p>
          <a:endParaRPr lang="en-US"/>
        </a:p>
      </dgm:t>
    </dgm:pt>
    <dgm:pt modelId="{EDE6A790-1FF8-4C00-8453-36E7D1700276}" type="sibTrans" cxnId="{913AF1FA-486D-4509-B5FE-8C7F17125177}">
      <dgm:prSet/>
      <dgm:spPr/>
      <dgm:t>
        <a:bodyPr/>
        <a:lstStyle/>
        <a:p>
          <a:endParaRPr lang="en-US"/>
        </a:p>
      </dgm:t>
    </dgm:pt>
    <dgm:pt modelId="{8E063571-C12E-4450-8891-C4406BE39A28}">
      <dgm:prSet/>
      <dgm:spPr/>
      <dgm:t>
        <a:bodyPr/>
        <a:lstStyle/>
        <a:p>
          <a:r>
            <a:rPr lang="en-GB"/>
            <a:t>Jean Piaget defined intelligence as the “ability to adapt and understand new information based on previous experiences” (Piaget, J., 2005).</a:t>
          </a:r>
          <a:endParaRPr lang="en-US"/>
        </a:p>
      </dgm:t>
    </dgm:pt>
    <dgm:pt modelId="{3A13BA50-055A-4D41-9EF6-0AD6011F3FC0}" type="parTrans" cxnId="{0ED5910A-EC2B-4793-9051-43BE43DF93DA}">
      <dgm:prSet/>
      <dgm:spPr/>
      <dgm:t>
        <a:bodyPr/>
        <a:lstStyle/>
        <a:p>
          <a:endParaRPr lang="en-US"/>
        </a:p>
      </dgm:t>
    </dgm:pt>
    <dgm:pt modelId="{E8089E00-D721-4C4F-9D2A-31AA8C86B711}" type="sibTrans" cxnId="{0ED5910A-EC2B-4793-9051-43BE43DF93DA}">
      <dgm:prSet/>
      <dgm:spPr/>
      <dgm:t>
        <a:bodyPr/>
        <a:lstStyle/>
        <a:p>
          <a:endParaRPr lang="en-US"/>
        </a:p>
      </dgm:t>
    </dgm:pt>
    <dgm:pt modelId="{6D5BCD09-7813-4C5B-86F6-701510DAE1C5}" type="pres">
      <dgm:prSet presAssocID="{979F2FD7-6320-4A4A-B98D-A158EDEF4722}" presName="root" presStyleCnt="0">
        <dgm:presLayoutVars>
          <dgm:dir/>
          <dgm:resizeHandles val="exact"/>
        </dgm:presLayoutVars>
      </dgm:prSet>
      <dgm:spPr/>
    </dgm:pt>
    <dgm:pt modelId="{2D31996B-B04B-4E8B-A1F6-BC6593345B0B}" type="pres">
      <dgm:prSet presAssocID="{ED53371B-95DE-48B6-B2BA-C8C8C6927C6A}" presName="compNode" presStyleCnt="0"/>
      <dgm:spPr/>
    </dgm:pt>
    <dgm:pt modelId="{939FB362-13BF-4602-98A1-D33E74C5673A}" type="pres">
      <dgm:prSet presAssocID="{ED53371B-95DE-48B6-B2BA-C8C8C6927C6A}" presName="bgRect" presStyleLbl="bgShp" presStyleIdx="0" presStyleCnt="2"/>
      <dgm:spPr/>
    </dgm:pt>
    <dgm:pt modelId="{2F7A78BF-9778-4D15-819F-4880B5221ECE}" type="pres">
      <dgm:prSet presAssocID="{ED53371B-95DE-48B6-B2BA-C8C8C6927C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4F9195F6-84B4-4C5F-8FE5-1D7B61E27A52}" type="pres">
      <dgm:prSet presAssocID="{ED53371B-95DE-48B6-B2BA-C8C8C6927C6A}" presName="spaceRect" presStyleCnt="0"/>
      <dgm:spPr/>
    </dgm:pt>
    <dgm:pt modelId="{7226E181-52F0-4A42-ABDD-35136EB5C0EE}" type="pres">
      <dgm:prSet presAssocID="{ED53371B-95DE-48B6-B2BA-C8C8C6927C6A}" presName="parTx" presStyleLbl="revTx" presStyleIdx="0" presStyleCnt="2">
        <dgm:presLayoutVars>
          <dgm:chMax val="0"/>
          <dgm:chPref val="0"/>
        </dgm:presLayoutVars>
      </dgm:prSet>
      <dgm:spPr/>
    </dgm:pt>
    <dgm:pt modelId="{E61C7D5B-BEA8-4CCB-B641-0100F1B87194}" type="pres">
      <dgm:prSet presAssocID="{EDE6A790-1FF8-4C00-8453-36E7D1700276}" presName="sibTrans" presStyleCnt="0"/>
      <dgm:spPr/>
    </dgm:pt>
    <dgm:pt modelId="{79B8E183-30F0-4F5F-9EE9-4F695FCBB9B4}" type="pres">
      <dgm:prSet presAssocID="{8E063571-C12E-4450-8891-C4406BE39A28}" presName="compNode" presStyleCnt="0"/>
      <dgm:spPr/>
    </dgm:pt>
    <dgm:pt modelId="{A6ACA8E0-CB45-489C-94F5-911DB7C6DFFE}" type="pres">
      <dgm:prSet presAssocID="{8E063571-C12E-4450-8891-C4406BE39A28}" presName="bgRect" presStyleLbl="bgShp" presStyleIdx="1" presStyleCnt="2"/>
      <dgm:spPr/>
    </dgm:pt>
    <dgm:pt modelId="{A75EF13A-7AE5-47AE-9469-5C48BDEF8D4F}" type="pres">
      <dgm:prSet presAssocID="{8E063571-C12E-4450-8891-C4406BE39A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687CE95-BFB2-41B8-BD2F-1C912821D396}" type="pres">
      <dgm:prSet presAssocID="{8E063571-C12E-4450-8891-C4406BE39A28}" presName="spaceRect" presStyleCnt="0"/>
      <dgm:spPr/>
    </dgm:pt>
    <dgm:pt modelId="{206F949F-4D37-4BB6-8778-76BA0273AFE0}" type="pres">
      <dgm:prSet presAssocID="{8E063571-C12E-4450-8891-C4406BE39A28}" presName="parTx" presStyleLbl="revTx" presStyleIdx="1" presStyleCnt="2">
        <dgm:presLayoutVars>
          <dgm:chMax val="0"/>
          <dgm:chPref val="0"/>
        </dgm:presLayoutVars>
      </dgm:prSet>
      <dgm:spPr/>
    </dgm:pt>
  </dgm:ptLst>
  <dgm:cxnLst>
    <dgm:cxn modelId="{0ED5910A-EC2B-4793-9051-43BE43DF93DA}" srcId="{979F2FD7-6320-4A4A-B98D-A158EDEF4722}" destId="{8E063571-C12E-4450-8891-C4406BE39A28}" srcOrd="1" destOrd="0" parTransId="{3A13BA50-055A-4D41-9EF6-0AD6011F3FC0}" sibTransId="{E8089E00-D721-4C4F-9D2A-31AA8C86B711}"/>
    <dgm:cxn modelId="{F8C41230-F5B1-4DB3-9F93-BBC293133919}" type="presOf" srcId="{ED53371B-95DE-48B6-B2BA-C8C8C6927C6A}" destId="{7226E181-52F0-4A42-ABDD-35136EB5C0EE}" srcOrd="0" destOrd="0" presId="urn:microsoft.com/office/officeart/2018/2/layout/IconVerticalSolidList"/>
    <dgm:cxn modelId="{4A1335A9-8D04-4F9B-9FBB-08B085591253}" type="presOf" srcId="{8E063571-C12E-4450-8891-C4406BE39A28}" destId="{206F949F-4D37-4BB6-8778-76BA0273AFE0}" srcOrd="0" destOrd="0" presId="urn:microsoft.com/office/officeart/2018/2/layout/IconVerticalSolidList"/>
    <dgm:cxn modelId="{DDDE84DF-C402-4A6E-888F-C93386E6DCA9}" type="presOf" srcId="{979F2FD7-6320-4A4A-B98D-A158EDEF4722}" destId="{6D5BCD09-7813-4C5B-86F6-701510DAE1C5}" srcOrd="0" destOrd="0" presId="urn:microsoft.com/office/officeart/2018/2/layout/IconVerticalSolidList"/>
    <dgm:cxn modelId="{913AF1FA-486D-4509-B5FE-8C7F17125177}" srcId="{979F2FD7-6320-4A4A-B98D-A158EDEF4722}" destId="{ED53371B-95DE-48B6-B2BA-C8C8C6927C6A}" srcOrd="0" destOrd="0" parTransId="{D24801AE-98C2-4815-B02C-E0E256764573}" sibTransId="{EDE6A790-1FF8-4C00-8453-36E7D1700276}"/>
    <dgm:cxn modelId="{E7A6A015-5FC2-46AA-A168-F719E7EB514E}" type="presParOf" srcId="{6D5BCD09-7813-4C5B-86F6-701510DAE1C5}" destId="{2D31996B-B04B-4E8B-A1F6-BC6593345B0B}" srcOrd="0" destOrd="0" presId="urn:microsoft.com/office/officeart/2018/2/layout/IconVerticalSolidList"/>
    <dgm:cxn modelId="{09E4CFAE-3ECF-4498-BC9D-0C52D3D2CAEA}" type="presParOf" srcId="{2D31996B-B04B-4E8B-A1F6-BC6593345B0B}" destId="{939FB362-13BF-4602-98A1-D33E74C5673A}" srcOrd="0" destOrd="0" presId="urn:microsoft.com/office/officeart/2018/2/layout/IconVerticalSolidList"/>
    <dgm:cxn modelId="{6FF4307C-234F-4FC5-ADA3-AE1B60E69D59}" type="presParOf" srcId="{2D31996B-B04B-4E8B-A1F6-BC6593345B0B}" destId="{2F7A78BF-9778-4D15-819F-4880B5221ECE}" srcOrd="1" destOrd="0" presId="urn:microsoft.com/office/officeart/2018/2/layout/IconVerticalSolidList"/>
    <dgm:cxn modelId="{0E7068CA-2377-4EB5-845F-1C12841D993F}" type="presParOf" srcId="{2D31996B-B04B-4E8B-A1F6-BC6593345B0B}" destId="{4F9195F6-84B4-4C5F-8FE5-1D7B61E27A52}" srcOrd="2" destOrd="0" presId="urn:microsoft.com/office/officeart/2018/2/layout/IconVerticalSolidList"/>
    <dgm:cxn modelId="{B68B6001-EC27-4FC9-8FF3-39091DDD8046}" type="presParOf" srcId="{2D31996B-B04B-4E8B-A1F6-BC6593345B0B}" destId="{7226E181-52F0-4A42-ABDD-35136EB5C0EE}" srcOrd="3" destOrd="0" presId="urn:microsoft.com/office/officeart/2018/2/layout/IconVerticalSolidList"/>
    <dgm:cxn modelId="{F96B6B04-4C56-4309-A522-33D492FABB30}" type="presParOf" srcId="{6D5BCD09-7813-4C5B-86F6-701510DAE1C5}" destId="{E61C7D5B-BEA8-4CCB-B641-0100F1B87194}" srcOrd="1" destOrd="0" presId="urn:microsoft.com/office/officeart/2018/2/layout/IconVerticalSolidList"/>
    <dgm:cxn modelId="{5D0A98FC-7D00-4401-8035-63EBD199CC8D}" type="presParOf" srcId="{6D5BCD09-7813-4C5B-86F6-701510DAE1C5}" destId="{79B8E183-30F0-4F5F-9EE9-4F695FCBB9B4}" srcOrd="2" destOrd="0" presId="urn:microsoft.com/office/officeart/2018/2/layout/IconVerticalSolidList"/>
    <dgm:cxn modelId="{4F8D0495-9237-4C64-958B-854C23FFFAA4}" type="presParOf" srcId="{79B8E183-30F0-4F5F-9EE9-4F695FCBB9B4}" destId="{A6ACA8E0-CB45-489C-94F5-911DB7C6DFFE}" srcOrd="0" destOrd="0" presId="urn:microsoft.com/office/officeart/2018/2/layout/IconVerticalSolidList"/>
    <dgm:cxn modelId="{C69DC091-6E32-4444-9140-A90FE4092688}" type="presParOf" srcId="{79B8E183-30F0-4F5F-9EE9-4F695FCBB9B4}" destId="{A75EF13A-7AE5-47AE-9469-5C48BDEF8D4F}" srcOrd="1" destOrd="0" presId="urn:microsoft.com/office/officeart/2018/2/layout/IconVerticalSolidList"/>
    <dgm:cxn modelId="{C989A70B-57CD-458D-9615-FD3465F74869}" type="presParOf" srcId="{79B8E183-30F0-4F5F-9EE9-4F695FCBB9B4}" destId="{C687CE95-BFB2-41B8-BD2F-1C912821D396}" srcOrd="2" destOrd="0" presId="urn:microsoft.com/office/officeart/2018/2/layout/IconVerticalSolidList"/>
    <dgm:cxn modelId="{D01868FA-84AE-4F95-A2B4-C082AFC17E00}" type="presParOf" srcId="{79B8E183-30F0-4F5F-9EE9-4F695FCBB9B4}" destId="{206F949F-4D37-4BB6-8778-76BA0273AF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548C0B-D20B-4D66-AA22-6D7C26CEEB72}" type="doc">
      <dgm:prSet loTypeId="urn:microsoft.com/office/officeart/2016/7/layout/RoundedRectangleTimeline" loCatId="process" qsTypeId="urn:microsoft.com/office/officeart/2005/8/quickstyle/simple1" qsCatId="simple" csTypeId="urn:microsoft.com/office/officeart/2005/8/colors/colorful1" csCatId="colorful" phldr="1"/>
      <dgm:spPr/>
      <dgm:t>
        <a:bodyPr/>
        <a:lstStyle/>
        <a:p>
          <a:endParaRPr lang="en-US"/>
        </a:p>
      </dgm:t>
    </dgm:pt>
    <dgm:pt modelId="{6118165C-99C9-4076-9FC8-B8FFC2C4D3C4}">
      <dgm:prSet/>
      <dgm:spPr/>
      <dgm:t>
        <a:bodyPr/>
        <a:lstStyle/>
        <a:p>
          <a:r>
            <a:rPr lang="en-US"/>
            <a:t>1905</a:t>
          </a:r>
        </a:p>
      </dgm:t>
    </dgm:pt>
    <dgm:pt modelId="{7FD1C834-C7C2-48B3-820C-06D5C96C7CBC}" type="parTrans" cxnId="{30FD4E92-814B-439B-AB5A-6928B4656081}">
      <dgm:prSet/>
      <dgm:spPr/>
      <dgm:t>
        <a:bodyPr/>
        <a:lstStyle/>
        <a:p>
          <a:endParaRPr lang="en-US"/>
        </a:p>
      </dgm:t>
    </dgm:pt>
    <dgm:pt modelId="{E7F3DDB1-B685-488A-97D1-BAF2D6E93300}" type="sibTrans" cxnId="{30FD4E92-814B-439B-AB5A-6928B4656081}">
      <dgm:prSet/>
      <dgm:spPr/>
      <dgm:t>
        <a:bodyPr/>
        <a:lstStyle/>
        <a:p>
          <a:endParaRPr lang="en-US"/>
        </a:p>
      </dgm:t>
    </dgm:pt>
    <dgm:pt modelId="{0AA3D7A1-45D1-46D0-876B-B11BB61DE79F}">
      <dgm:prSet/>
      <dgm:spPr/>
      <dgm:t>
        <a:bodyPr/>
        <a:lstStyle/>
        <a:p>
          <a:r>
            <a:rPr lang="en-US" dirty="0"/>
            <a:t>Alfred Binet devised the first IQ test in 1905, which at the time was called the Binet-Simon Scale (</a:t>
          </a:r>
          <a:r>
            <a:rPr lang="en-US" dirty="0" err="1"/>
            <a:t>Fass</a:t>
          </a:r>
          <a:r>
            <a:rPr lang="en-US" dirty="0"/>
            <a:t>, 1980).</a:t>
          </a:r>
        </a:p>
      </dgm:t>
    </dgm:pt>
    <dgm:pt modelId="{C8701DD0-1750-409B-8CDD-31925E2919B1}" type="parTrans" cxnId="{87D581EB-F97B-49FD-B18A-A11F672E66ED}">
      <dgm:prSet/>
      <dgm:spPr/>
      <dgm:t>
        <a:bodyPr/>
        <a:lstStyle/>
        <a:p>
          <a:endParaRPr lang="en-US"/>
        </a:p>
      </dgm:t>
    </dgm:pt>
    <dgm:pt modelId="{2FB7F831-A045-4D8E-A944-434F1A2157F6}" type="sibTrans" cxnId="{87D581EB-F97B-49FD-B18A-A11F672E66ED}">
      <dgm:prSet/>
      <dgm:spPr/>
      <dgm:t>
        <a:bodyPr/>
        <a:lstStyle/>
        <a:p>
          <a:endParaRPr lang="en-US"/>
        </a:p>
      </dgm:t>
    </dgm:pt>
    <dgm:pt modelId="{D005713C-30A4-41A6-A6D5-9B622B2B375F}">
      <dgm:prSet/>
      <dgm:spPr/>
      <dgm:t>
        <a:bodyPr/>
        <a:lstStyle/>
        <a:p>
          <a:r>
            <a:rPr lang="en-US"/>
            <a:t>1916</a:t>
          </a:r>
        </a:p>
      </dgm:t>
    </dgm:pt>
    <dgm:pt modelId="{8A0D956E-1684-429C-81F4-9BFCAC7BAF82}" type="parTrans" cxnId="{5EDB499D-4825-4B5B-8DBD-CD75A9019DF0}">
      <dgm:prSet/>
      <dgm:spPr/>
      <dgm:t>
        <a:bodyPr/>
        <a:lstStyle/>
        <a:p>
          <a:endParaRPr lang="en-US"/>
        </a:p>
      </dgm:t>
    </dgm:pt>
    <dgm:pt modelId="{4E0251C0-869E-4A29-AD0D-9D45DABE63FE}" type="sibTrans" cxnId="{5EDB499D-4825-4B5B-8DBD-CD75A9019DF0}">
      <dgm:prSet/>
      <dgm:spPr/>
      <dgm:t>
        <a:bodyPr/>
        <a:lstStyle/>
        <a:p>
          <a:endParaRPr lang="en-US"/>
        </a:p>
      </dgm:t>
    </dgm:pt>
    <dgm:pt modelId="{2C58933E-FB57-4680-920F-0C04F3FB9C40}">
      <dgm:prSet/>
      <dgm:spPr/>
      <dgm:t>
        <a:bodyPr/>
        <a:lstStyle/>
        <a:p>
          <a:r>
            <a:rPr lang="en-US" dirty="0"/>
            <a:t>Lewis Terman adapted the for use in 1916</a:t>
          </a:r>
          <a:r>
            <a:rPr lang="en-US"/>
            <a:t>, renaming it the Stanford-Binet Intelligence Scale (</a:t>
          </a:r>
          <a:r>
            <a:rPr lang="en-US" dirty="0"/>
            <a:t>Terman &amp; Merrill, </a:t>
          </a:r>
          <a:r>
            <a:rPr lang="en-US"/>
            <a:t>1960).</a:t>
          </a:r>
          <a:endParaRPr lang="en-US" dirty="0"/>
        </a:p>
      </dgm:t>
    </dgm:pt>
    <dgm:pt modelId="{FC082F7A-85A4-41C8-9722-C2223BD358B4}" type="parTrans" cxnId="{2A0798DF-8AC8-41A0-A39E-57D854C4C924}">
      <dgm:prSet/>
      <dgm:spPr/>
      <dgm:t>
        <a:bodyPr/>
        <a:lstStyle/>
        <a:p>
          <a:endParaRPr lang="en-US"/>
        </a:p>
      </dgm:t>
    </dgm:pt>
    <dgm:pt modelId="{C38DF595-E80F-440D-9A60-847935519002}" type="sibTrans" cxnId="{2A0798DF-8AC8-41A0-A39E-57D854C4C924}">
      <dgm:prSet/>
      <dgm:spPr/>
      <dgm:t>
        <a:bodyPr/>
        <a:lstStyle/>
        <a:p>
          <a:endParaRPr lang="en-US"/>
        </a:p>
      </dgm:t>
    </dgm:pt>
    <dgm:pt modelId="{D10520C4-AA91-4ACB-992B-F97684EF570A}">
      <dgm:prSet/>
      <dgm:spPr/>
      <dgm:t>
        <a:bodyPr/>
        <a:lstStyle/>
        <a:p>
          <a:r>
            <a:rPr lang="en-US"/>
            <a:t>1938</a:t>
          </a:r>
        </a:p>
      </dgm:t>
    </dgm:pt>
    <dgm:pt modelId="{0017F4DD-94FE-42E9-BDFF-A96E72F48ED0}" type="parTrans" cxnId="{BC00F9FD-0137-4AED-8180-E6802D448F78}">
      <dgm:prSet/>
      <dgm:spPr/>
      <dgm:t>
        <a:bodyPr/>
        <a:lstStyle/>
        <a:p>
          <a:endParaRPr lang="en-US"/>
        </a:p>
      </dgm:t>
    </dgm:pt>
    <dgm:pt modelId="{8FA3EA6B-862E-4C44-B07B-F69796C50F84}" type="sibTrans" cxnId="{BC00F9FD-0137-4AED-8180-E6802D448F78}">
      <dgm:prSet/>
      <dgm:spPr/>
      <dgm:t>
        <a:bodyPr/>
        <a:lstStyle/>
        <a:p>
          <a:endParaRPr lang="en-US"/>
        </a:p>
      </dgm:t>
    </dgm:pt>
    <dgm:pt modelId="{7258B5FF-7A3F-4BD3-9A85-E902A0D14658}">
      <dgm:prSet/>
      <dgm:spPr/>
      <dgm:t>
        <a:bodyPr/>
        <a:lstStyle/>
        <a:p>
          <a:r>
            <a:rPr lang="en-US"/>
            <a:t>Raven’s Progressive Matrices was released in 1938 (Burke, 1958).</a:t>
          </a:r>
        </a:p>
      </dgm:t>
    </dgm:pt>
    <dgm:pt modelId="{1117EFAA-FE71-4023-B2AA-B7D9A7610AAE}" type="parTrans" cxnId="{0AC885BA-ABBE-4234-AB54-92B9BDD4DE72}">
      <dgm:prSet/>
      <dgm:spPr/>
      <dgm:t>
        <a:bodyPr/>
        <a:lstStyle/>
        <a:p>
          <a:endParaRPr lang="en-US"/>
        </a:p>
      </dgm:t>
    </dgm:pt>
    <dgm:pt modelId="{6BDE0D10-A69F-4F6F-82C4-04B1E84DCAB1}" type="sibTrans" cxnId="{0AC885BA-ABBE-4234-AB54-92B9BDD4DE72}">
      <dgm:prSet/>
      <dgm:spPr/>
      <dgm:t>
        <a:bodyPr/>
        <a:lstStyle/>
        <a:p>
          <a:endParaRPr lang="en-US"/>
        </a:p>
      </dgm:t>
    </dgm:pt>
    <dgm:pt modelId="{6E0C4FE2-0E49-4194-9B7F-1073196238EB}">
      <dgm:prSet/>
      <dgm:spPr/>
      <dgm:t>
        <a:bodyPr/>
        <a:lstStyle/>
        <a:p>
          <a:r>
            <a:rPr lang="en-US"/>
            <a:t>1939</a:t>
          </a:r>
        </a:p>
      </dgm:t>
    </dgm:pt>
    <dgm:pt modelId="{AA114532-7AC2-437E-AF2C-1CC488F04C1E}" type="parTrans" cxnId="{18AC233B-DBE9-459A-8537-332955C36041}">
      <dgm:prSet/>
      <dgm:spPr/>
      <dgm:t>
        <a:bodyPr/>
        <a:lstStyle/>
        <a:p>
          <a:endParaRPr lang="en-US"/>
        </a:p>
      </dgm:t>
    </dgm:pt>
    <dgm:pt modelId="{394D31ED-F152-4E71-985B-EEB1DD25E896}" type="sibTrans" cxnId="{18AC233B-DBE9-459A-8537-332955C36041}">
      <dgm:prSet/>
      <dgm:spPr/>
      <dgm:t>
        <a:bodyPr/>
        <a:lstStyle/>
        <a:p>
          <a:endParaRPr lang="en-US"/>
        </a:p>
      </dgm:t>
    </dgm:pt>
    <dgm:pt modelId="{D7AC8B40-DF13-4BA8-A117-0FC8BEA16C0F}">
      <dgm:prSet/>
      <dgm:spPr/>
      <dgm:t>
        <a:bodyPr/>
        <a:lstStyle/>
        <a:p>
          <a:r>
            <a:rPr lang="en-US"/>
            <a:t>David Wechsler introduced the Wechsler-Bellevue Intelligence Scale in 1939 (Weschler, 1946).</a:t>
          </a:r>
        </a:p>
      </dgm:t>
    </dgm:pt>
    <dgm:pt modelId="{E23AB334-04DC-4483-8E91-DE822D87798F}" type="parTrans" cxnId="{7994A7FF-1620-422A-B0E4-82972FB6AB12}">
      <dgm:prSet/>
      <dgm:spPr/>
      <dgm:t>
        <a:bodyPr/>
        <a:lstStyle/>
        <a:p>
          <a:endParaRPr lang="en-US"/>
        </a:p>
      </dgm:t>
    </dgm:pt>
    <dgm:pt modelId="{41B7DC6A-3E0D-4D37-9793-9C3A84196A65}" type="sibTrans" cxnId="{7994A7FF-1620-422A-B0E4-82972FB6AB12}">
      <dgm:prSet/>
      <dgm:spPr/>
      <dgm:t>
        <a:bodyPr/>
        <a:lstStyle/>
        <a:p>
          <a:endParaRPr lang="en-US"/>
        </a:p>
      </dgm:t>
    </dgm:pt>
    <dgm:pt modelId="{AED96E73-C3AB-4F34-944B-4612683FA44D}">
      <dgm:prSet/>
      <dgm:spPr/>
      <dgm:t>
        <a:bodyPr/>
        <a:lstStyle/>
        <a:p>
          <a:r>
            <a:rPr lang="en-US"/>
            <a:t>1960</a:t>
          </a:r>
        </a:p>
      </dgm:t>
    </dgm:pt>
    <dgm:pt modelId="{2406E8BC-C1B9-4386-B6DC-FC43F27B5139}" type="parTrans" cxnId="{76C66A22-8202-4BF6-89F7-83BD23736F14}">
      <dgm:prSet/>
      <dgm:spPr/>
      <dgm:t>
        <a:bodyPr/>
        <a:lstStyle/>
        <a:p>
          <a:endParaRPr lang="en-US"/>
        </a:p>
      </dgm:t>
    </dgm:pt>
    <dgm:pt modelId="{6388C23C-F5E1-4032-B2CE-DA89644EEF98}" type="sibTrans" cxnId="{76C66A22-8202-4BF6-89F7-83BD23736F14}">
      <dgm:prSet/>
      <dgm:spPr/>
      <dgm:t>
        <a:bodyPr/>
        <a:lstStyle/>
        <a:p>
          <a:endParaRPr lang="en-US"/>
        </a:p>
      </dgm:t>
    </dgm:pt>
    <dgm:pt modelId="{5742AD3E-A2E1-4444-88CC-F58BDE0EB32F}">
      <dgm:prSet/>
      <dgm:spPr/>
      <dgm:t>
        <a:bodyPr/>
        <a:lstStyle/>
        <a:p>
          <a:r>
            <a:rPr lang="en-US"/>
            <a:t>The Wechsler Adult Intelligence Scale (WAIS) was released in 1960 (Hartman, 2009).</a:t>
          </a:r>
        </a:p>
      </dgm:t>
    </dgm:pt>
    <dgm:pt modelId="{48A72B39-6A7D-4739-A340-BB0C82794F09}" type="parTrans" cxnId="{5683F686-792F-4C4A-88F6-407814D4F138}">
      <dgm:prSet/>
      <dgm:spPr/>
      <dgm:t>
        <a:bodyPr/>
        <a:lstStyle/>
        <a:p>
          <a:endParaRPr lang="en-US"/>
        </a:p>
      </dgm:t>
    </dgm:pt>
    <dgm:pt modelId="{E6EF2772-30B0-4172-8257-BC657D7DE1A3}" type="sibTrans" cxnId="{5683F686-792F-4C4A-88F6-407814D4F138}">
      <dgm:prSet/>
      <dgm:spPr/>
      <dgm:t>
        <a:bodyPr/>
        <a:lstStyle/>
        <a:p>
          <a:endParaRPr lang="en-US"/>
        </a:p>
      </dgm:t>
    </dgm:pt>
    <dgm:pt modelId="{93BFDEBF-C122-412D-85DB-3E900BB8DE31}" type="pres">
      <dgm:prSet presAssocID="{1A548C0B-D20B-4D66-AA22-6D7C26CEEB72}" presName="Name0" presStyleCnt="0">
        <dgm:presLayoutVars>
          <dgm:chMax/>
          <dgm:chPref/>
          <dgm:animLvl val="lvl"/>
        </dgm:presLayoutVars>
      </dgm:prSet>
      <dgm:spPr/>
    </dgm:pt>
    <dgm:pt modelId="{01196D85-BE9F-4DB4-90B3-F9F5751EEDBA}" type="pres">
      <dgm:prSet presAssocID="{6118165C-99C9-4076-9FC8-B8FFC2C4D3C4}" presName="composite1" presStyleCnt="0"/>
      <dgm:spPr/>
    </dgm:pt>
    <dgm:pt modelId="{3331D1E5-C6C0-498F-A278-A010E8AC3F86}" type="pres">
      <dgm:prSet presAssocID="{6118165C-99C9-4076-9FC8-B8FFC2C4D3C4}" presName="parent1" presStyleLbl="alignNode1" presStyleIdx="0" presStyleCnt="5">
        <dgm:presLayoutVars>
          <dgm:chMax val="1"/>
          <dgm:chPref val="1"/>
          <dgm:bulletEnabled val="1"/>
        </dgm:presLayoutVars>
      </dgm:prSet>
      <dgm:spPr/>
    </dgm:pt>
    <dgm:pt modelId="{7371CEF0-8DCE-4D3B-A19C-CF21483289C7}" type="pres">
      <dgm:prSet presAssocID="{6118165C-99C9-4076-9FC8-B8FFC2C4D3C4}" presName="Childtext1" presStyleLbl="revTx" presStyleIdx="0" presStyleCnt="5">
        <dgm:presLayoutVars>
          <dgm:bulletEnabled val="1"/>
        </dgm:presLayoutVars>
      </dgm:prSet>
      <dgm:spPr/>
    </dgm:pt>
    <dgm:pt modelId="{1D1C2962-44E9-4774-A36E-94579180C1C0}" type="pres">
      <dgm:prSet presAssocID="{6118165C-99C9-4076-9FC8-B8FFC2C4D3C4}" presName="ConnectLine1" presStyleLbl="sibTrans1D1" presStyleIdx="0" presStyleCnt="5"/>
      <dgm:spPr>
        <a:noFill/>
        <a:ln w="6350" cap="flat" cmpd="sng" algn="ctr">
          <a:solidFill>
            <a:schemeClr val="accent2">
              <a:hueOff val="0"/>
              <a:satOff val="0"/>
              <a:lumOff val="0"/>
              <a:alphaOff val="0"/>
            </a:schemeClr>
          </a:solidFill>
          <a:prstDash val="dash"/>
          <a:miter lim="800000"/>
        </a:ln>
        <a:effectLst/>
      </dgm:spPr>
    </dgm:pt>
    <dgm:pt modelId="{99A48337-F055-4423-856F-16F98ED7108E}" type="pres">
      <dgm:prSet presAssocID="{6118165C-99C9-4076-9FC8-B8FFC2C4D3C4}" presName="ConnectLineEnd1" presStyleLbl="lnNode1" presStyleIdx="0" presStyleCnt="5"/>
      <dgm:spPr/>
    </dgm:pt>
    <dgm:pt modelId="{51F2EDA8-70B6-483D-B43A-8D85EC1A147F}" type="pres">
      <dgm:prSet presAssocID="{6118165C-99C9-4076-9FC8-B8FFC2C4D3C4}" presName="EmptyPane1" presStyleCnt="0"/>
      <dgm:spPr/>
    </dgm:pt>
    <dgm:pt modelId="{3849F337-4424-44B4-8056-69B375497CFB}" type="pres">
      <dgm:prSet presAssocID="{E7F3DDB1-B685-488A-97D1-BAF2D6E93300}" presName="spaceBetweenRectangles1" presStyleCnt="0"/>
      <dgm:spPr/>
    </dgm:pt>
    <dgm:pt modelId="{F5861ACA-480C-4CF5-893A-4B84942DC63E}" type="pres">
      <dgm:prSet presAssocID="{D005713C-30A4-41A6-A6D5-9B622B2B375F}" presName="composite1" presStyleCnt="0"/>
      <dgm:spPr/>
    </dgm:pt>
    <dgm:pt modelId="{EB989B87-CEDB-46FC-9631-F533FF211F9D}" type="pres">
      <dgm:prSet presAssocID="{D005713C-30A4-41A6-A6D5-9B622B2B375F}" presName="parent1" presStyleLbl="alignNode1" presStyleIdx="1" presStyleCnt="5">
        <dgm:presLayoutVars>
          <dgm:chMax val="1"/>
          <dgm:chPref val="1"/>
          <dgm:bulletEnabled val="1"/>
        </dgm:presLayoutVars>
      </dgm:prSet>
      <dgm:spPr/>
    </dgm:pt>
    <dgm:pt modelId="{14CF0FB8-01DB-4181-84A3-443EA2847821}" type="pres">
      <dgm:prSet presAssocID="{D005713C-30A4-41A6-A6D5-9B622B2B375F}" presName="Childtext1" presStyleLbl="revTx" presStyleIdx="1" presStyleCnt="5">
        <dgm:presLayoutVars>
          <dgm:bulletEnabled val="1"/>
        </dgm:presLayoutVars>
      </dgm:prSet>
      <dgm:spPr/>
    </dgm:pt>
    <dgm:pt modelId="{DDC21CDD-FECA-4E1A-8FD0-C8E9A0BE82D0}" type="pres">
      <dgm:prSet presAssocID="{D005713C-30A4-41A6-A6D5-9B622B2B375F}" presName="ConnectLine1" presStyleLbl="sibTrans1D1" presStyleIdx="1" presStyleCnt="5"/>
      <dgm:spPr>
        <a:noFill/>
        <a:ln w="6350" cap="flat" cmpd="sng" algn="ctr">
          <a:solidFill>
            <a:schemeClr val="accent3">
              <a:hueOff val="0"/>
              <a:satOff val="0"/>
              <a:lumOff val="0"/>
              <a:alphaOff val="0"/>
            </a:schemeClr>
          </a:solidFill>
          <a:prstDash val="dash"/>
          <a:miter lim="800000"/>
        </a:ln>
        <a:effectLst/>
      </dgm:spPr>
    </dgm:pt>
    <dgm:pt modelId="{573FC706-2451-4635-8C9D-617484FE26F6}" type="pres">
      <dgm:prSet presAssocID="{D005713C-30A4-41A6-A6D5-9B622B2B375F}" presName="ConnectLineEnd1" presStyleLbl="lnNode1" presStyleIdx="1" presStyleCnt="5"/>
      <dgm:spPr/>
    </dgm:pt>
    <dgm:pt modelId="{69124047-2C5A-4360-A8C3-620F4F8566FC}" type="pres">
      <dgm:prSet presAssocID="{D005713C-30A4-41A6-A6D5-9B622B2B375F}" presName="EmptyPane1" presStyleCnt="0"/>
      <dgm:spPr/>
    </dgm:pt>
    <dgm:pt modelId="{DF4E003A-95DD-4306-8D30-5302314708CE}" type="pres">
      <dgm:prSet presAssocID="{4E0251C0-869E-4A29-AD0D-9D45DABE63FE}" presName="spaceBetweenRectangles1" presStyleCnt="0"/>
      <dgm:spPr/>
    </dgm:pt>
    <dgm:pt modelId="{78DB5874-1912-4B2C-8A55-4311AC426D60}" type="pres">
      <dgm:prSet presAssocID="{D10520C4-AA91-4ACB-992B-F97684EF570A}" presName="composite1" presStyleCnt="0"/>
      <dgm:spPr/>
    </dgm:pt>
    <dgm:pt modelId="{2E500659-8715-4B66-A274-28EB74975335}" type="pres">
      <dgm:prSet presAssocID="{D10520C4-AA91-4ACB-992B-F97684EF570A}" presName="parent1" presStyleLbl="alignNode1" presStyleIdx="2" presStyleCnt="5">
        <dgm:presLayoutVars>
          <dgm:chMax val="1"/>
          <dgm:chPref val="1"/>
          <dgm:bulletEnabled val="1"/>
        </dgm:presLayoutVars>
      </dgm:prSet>
      <dgm:spPr/>
    </dgm:pt>
    <dgm:pt modelId="{CFB5BDA3-7A4D-4DEA-AADD-A0478A894D99}" type="pres">
      <dgm:prSet presAssocID="{D10520C4-AA91-4ACB-992B-F97684EF570A}" presName="Childtext1" presStyleLbl="revTx" presStyleIdx="2" presStyleCnt="5">
        <dgm:presLayoutVars>
          <dgm:bulletEnabled val="1"/>
        </dgm:presLayoutVars>
      </dgm:prSet>
      <dgm:spPr/>
    </dgm:pt>
    <dgm:pt modelId="{3A6577AA-AA2A-4919-AE10-86430A5BF16F}" type="pres">
      <dgm:prSet presAssocID="{D10520C4-AA91-4ACB-992B-F97684EF570A}" presName="ConnectLine1" presStyleLbl="sibTrans1D1" presStyleIdx="2" presStyleCnt="5"/>
      <dgm:spPr>
        <a:noFill/>
        <a:ln w="6350" cap="flat" cmpd="sng" algn="ctr">
          <a:solidFill>
            <a:schemeClr val="accent4">
              <a:hueOff val="0"/>
              <a:satOff val="0"/>
              <a:lumOff val="0"/>
              <a:alphaOff val="0"/>
            </a:schemeClr>
          </a:solidFill>
          <a:prstDash val="dash"/>
          <a:miter lim="800000"/>
        </a:ln>
        <a:effectLst/>
      </dgm:spPr>
    </dgm:pt>
    <dgm:pt modelId="{F20EF8C2-3819-4BE3-9B85-2C7CC54231A4}" type="pres">
      <dgm:prSet presAssocID="{D10520C4-AA91-4ACB-992B-F97684EF570A}" presName="ConnectLineEnd1" presStyleLbl="lnNode1" presStyleIdx="2" presStyleCnt="5"/>
      <dgm:spPr/>
    </dgm:pt>
    <dgm:pt modelId="{2864F89D-564C-48DA-9F0F-1C1F7B62C422}" type="pres">
      <dgm:prSet presAssocID="{D10520C4-AA91-4ACB-992B-F97684EF570A}" presName="EmptyPane1" presStyleCnt="0"/>
      <dgm:spPr/>
    </dgm:pt>
    <dgm:pt modelId="{29C3B6E0-579D-48E3-AAB4-8D3D02782F3F}" type="pres">
      <dgm:prSet presAssocID="{8FA3EA6B-862E-4C44-B07B-F69796C50F84}" presName="spaceBetweenRectangles1" presStyleCnt="0"/>
      <dgm:spPr/>
    </dgm:pt>
    <dgm:pt modelId="{6E597EE2-E8CB-4E6C-A650-09CD80EFF1DA}" type="pres">
      <dgm:prSet presAssocID="{6E0C4FE2-0E49-4194-9B7F-1073196238EB}" presName="composite1" presStyleCnt="0"/>
      <dgm:spPr/>
    </dgm:pt>
    <dgm:pt modelId="{ED2E5939-722B-4D50-86F5-BFC40DA42408}" type="pres">
      <dgm:prSet presAssocID="{6E0C4FE2-0E49-4194-9B7F-1073196238EB}" presName="parent1" presStyleLbl="alignNode1" presStyleIdx="3" presStyleCnt="5">
        <dgm:presLayoutVars>
          <dgm:chMax val="1"/>
          <dgm:chPref val="1"/>
          <dgm:bulletEnabled val="1"/>
        </dgm:presLayoutVars>
      </dgm:prSet>
      <dgm:spPr/>
    </dgm:pt>
    <dgm:pt modelId="{6F49F121-6D3F-4DC9-90C5-D42A8CDEBFC5}" type="pres">
      <dgm:prSet presAssocID="{6E0C4FE2-0E49-4194-9B7F-1073196238EB}" presName="Childtext1" presStyleLbl="revTx" presStyleIdx="3" presStyleCnt="5">
        <dgm:presLayoutVars>
          <dgm:bulletEnabled val="1"/>
        </dgm:presLayoutVars>
      </dgm:prSet>
      <dgm:spPr/>
    </dgm:pt>
    <dgm:pt modelId="{635ABB6E-C6F2-45FE-BEDC-199C7EE0ED57}" type="pres">
      <dgm:prSet presAssocID="{6E0C4FE2-0E49-4194-9B7F-1073196238EB}" presName="ConnectLine1" presStyleLbl="sibTrans1D1" presStyleIdx="3" presStyleCnt="5"/>
      <dgm:spPr>
        <a:noFill/>
        <a:ln w="6350" cap="flat" cmpd="sng" algn="ctr">
          <a:solidFill>
            <a:schemeClr val="accent5">
              <a:hueOff val="0"/>
              <a:satOff val="0"/>
              <a:lumOff val="0"/>
              <a:alphaOff val="0"/>
            </a:schemeClr>
          </a:solidFill>
          <a:prstDash val="dash"/>
          <a:miter lim="800000"/>
        </a:ln>
        <a:effectLst/>
      </dgm:spPr>
    </dgm:pt>
    <dgm:pt modelId="{18E57AF7-CF32-4EDB-A689-304015FA33E0}" type="pres">
      <dgm:prSet presAssocID="{6E0C4FE2-0E49-4194-9B7F-1073196238EB}" presName="ConnectLineEnd1" presStyleLbl="lnNode1" presStyleIdx="3" presStyleCnt="5"/>
      <dgm:spPr/>
    </dgm:pt>
    <dgm:pt modelId="{46F939E2-039B-4CEE-8497-F70955E46A83}" type="pres">
      <dgm:prSet presAssocID="{6E0C4FE2-0E49-4194-9B7F-1073196238EB}" presName="EmptyPane1" presStyleCnt="0"/>
      <dgm:spPr/>
    </dgm:pt>
    <dgm:pt modelId="{44BB69A9-D8D0-4647-8CCE-0EECD5AC9BB3}" type="pres">
      <dgm:prSet presAssocID="{394D31ED-F152-4E71-985B-EEB1DD25E896}" presName="spaceBetweenRectangles1" presStyleCnt="0"/>
      <dgm:spPr/>
    </dgm:pt>
    <dgm:pt modelId="{CF209ACD-1795-4F81-AB87-BD208E13920B}" type="pres">
      <dgm:prSet presAssocID="{AED96E73-C3AB-4F34-944B-4612683FA44D}" presName="composite1" presStyleCnt="0"/>
      <dgm:spPr/>
    </dgm:pt>
    <dgm:pt modelId="{E6F6E63B-EC5E-48AA-AC78-FE6248B236FC}" type="pres">
      <dgm:prSet presAssocID="{AED96E73-C3AB-4F34-944B-4612683FA44D}" presName="parent1" presStyleLbl="alignNode1" presStyleIdx="4" presStyleCnt="5">
        <dgm:presLayoutVars>
          <dgm:chMax val="1"/>
          <dgm:chPref val="1"/>
          <dgm:bulletEnabled val="1"/>
        </dgm:presLayoutVars>
      </dgm:prSet>
      <dgm:spPr/>
    </dgm:pt>
    <dgm:pt modelId="{57FA8679-06B3-45C6-BC70-86C8F04A9F0C}" type="pres">
      <dgm:prSet presAssocID="{AED96E73-C3AB-4F34-944B-4612683FA44D}" presName="Childtext1" presStyleLbl="revTx" presStyleIdx="4" presStyleCnt="5">
        <dgm:presLayoutVars>
          <dgm:bulletEnabled val="1"/>
        </dgm:presLayoutVars>
      </dgm:prSet>
      <dgm:spPr/>
    </dgm:pt>
    <dgm:pt modelId="{F4F5B90F-0A73-4ADE-8BB4-32A3BBEA083C}" type="pres">
      <dgm:prSet presAssocID="{AED96E73-C3AB-4F34-944B-4612683FA44D}" presName="ConnectLine1" presStyleLbl="sibTrans1D1" presStyleIdx="4" presStyleCnt="5"/>
      <dgm:spPr>
        <a:noFill/>
        <a:ln w="6350" cap="flat" cmpd="sng" algn="ctr">
          <a:solidFill>
            <a:schemeClr val="accent6">
              <a:hueOff val="0"/>
              <a:satOff val="0"/>
              <a:lumOff val="0"/>
              <a:alphaOff val="0"/>
            </a:schemeClr>
          </a:solidFill>
          <a:prstDash val="dash"/>
          <a:miter lim="800000"/>
        </a:ln>
        <a:effectLst/>
      </dgm:spPr>
    </dgm:pt>
    <dgm:pt modelId="{840F6DEE-C6B7-4DA9-975C-6F9FB5D87526}" type="pres">
      <dgm:prSet presAssocID="{AED96E73-C3AB-4F34-944B-4612683FA44D}" presName="ConnectLineEnd1" presStyleLbl="lnNode1" presStyleIdx="4" presStyleCnt="5"/>
      <dgm:spPr/>
    </dgm:pt>
    <dgm:pt modelId="{B5A1C55B-0DEA-4551-9244-B9ACCE2949EE}" type="pres">
      <dgm:prSet presAssocID="{AED96E73-C3AB-4F34-944B-4612683FA44D}" presName="EmptyPane1" presStyleCnt="0"/>
      <dgm:spPr/>
    </dgm:pt>
  </dgm:ptLst>
  <dgm:cxnLst>
    <dgm:cxn modelId="{4264A815-567E-4681-90EC-7C55E6E265A3}" type="presOf" srcId="{5742AD3E-A2E1-4444-88CC-F58BDE0EB32F}" destId="{57FA8679-06B3-45C6-BC70-86C8F04A9F0C}" srcOrd="0" destOrd="0" presId="urn:microsoft.com/office/officeart/2016/7/layout/RoundedRectangleTimeline"/>
    <dgm:cxn modelId="{8275611F-2F7B-4CBD-8485-0633E25BE9D0}" type="presOf" srcId="{1A548C0B-D20B-4D66-AA22-6D7C26CEEB72}" destId="{93BFDEBF-C122-412D-85DB-3E900BB8DE31}" srcOrd="0" destOrd="0" presId="urn:microsoft.com/office/officeart/2016/7/layout/RoundedRectangleTimeline"/>
    <dgm:cxn modelId="{76C66A22-8202-4BF6-89F7-83BD23736F14}" srcId="{1A548C0B-D20B-4D66-AA22-6D7C26CEEB72}" destId="{AED96E73-C3AB-4F34-944B-4612683FA44D}" srcOrd="4" destOrd="0" parTransId="{2406E8BC-C1B9-4386-B6DC-FC43F27B5139}" sibTransId="{6388C23C-F5E1-4032-B2CE-DA89644EEF98}"/>
    <dgm:cxn modelId="{18AC233B-DBE9-459A-8537-332955C36041}" srcId="{1A548C0B-D20B-4D66-AA22-6D7C26CEEB72}" destId="{6E0C4FE2-0E49-4194-9B7F-1073196238EB}" srcOrd="3" destOrd="0" parTransId="{AA114532-7AC2-437E-AF2C-1CC488F04C1E}" sibTransId="{394D31ED-F152-4E71-985B-EEB1DD25E896}"/>
    <dgm:cxn modelId="{1A4C9C3D-EE95-4BD3-82CC-751E9FD81770}" type="presOf" srcId="{7258B5FF-7A3F-4BD3-9A85-E902A0D14658}" destId="{CFB5BDA3-7A4D-4DEA-AADD-A0478A894D99}" srcOrd="0" destOrd="0" presId="urn:microsoft.com/office/officeart/2016/7/layout/RoundedRectangleTimeline"/>
    <dgm:cxn modelId="{3AD8095D-C70F-4985-8FF2-08C7064A6E7B}" type="presOf" srcId="{D005713C-30A4-41A6-A6D5-9B622B2B375F}" destId="{EB989B87-CEDB-46FC-9631-F533FF211F9D}" srcOrd="0" destOrd="0" presId="urn:microsoft.com/office/officeart/2016/7/layout/RoundedRectangleTimeline"/>
    <dgm:cxn modelId="{20033E5A-C337-4212-9821-232493D0067E}" type="presOf" srcId="{AED96E73-C3AB-4F34-944B-4612683FA44D}" destId="{E6F6E63B-EC5E-48AA-AC78-FE6248B236FC}" srcOrd="0" destOrd="0" presId="urn:microsoft.com/office/officeart/2016/7/layout/RoundedRectangleTimeline"/>
    <dgm:cxn modelId="{5683F686-792F-4C4A-88F6-407814D4F138}" srcId="{AED96E73-C3AB-4F34-944B-4612683FA44D}" destId="{5742AD3E-A2E1-4444-88CC-F58BDE0EB32F}" srcOrd="0" destOrd="0" parTransId="{48A72B39-6A7D-4739-A340-BB0C82794F09}" sibTransId="{E6EF2772-30B0-4172-8257-BC657D7DE1A3}"/>
    <dgm:cxn modelId="{30FD4E92-814B-439B-AB5A-6928B4656081}" srcId="{1A548C0B-D20B-4D66-AA22-6D7C26CEEB72}" destId="{6118165C-99C9-4076-9FC8-B8FFC2C4D3C4}" srcOrd="0" destOrd="0" parTransId="{7FD1C834-C7C2-48B3-820C-06D5C96C7CBC}" sibTransId="{E7F3DDB1-B685-488A-97D1-BAF2D6E93300}"/>
    <dgm:cxn modelId="{5EDB499D-4825-4B5B-8DBD-CD75A9019DF0}" srcId="{1A548C0B-D20B-4D66-AA22-6D7C26CEEB72}" destId="{D005713C-30A4-41A6-A6D5-9B622B2B375F}" srcOrd="1" destOrd="0" parTransId="{8A0D956E-1684-429C-81F4-9BFCAC7BAF82}" sibTransId="{4E0251C0-869E-4A29-AD0D-9D45DABE63FE}"/>
    <dgm:cxn modelId="{6D73479F-B3D5-4011-92E6-3001473DD182}" type="presOf" srcId="{6E0C4FE2-0E49-4194-9B7F-1073196238EB}" destId="{ED2E5939-722B-4D50-86F5-BFC40DA42408}" srcOrd="0" destOrd="0" presId="urn:microsoft.com/office/officeart/2016/7/layout/RoundedRectangleTimeline"/>
    <dgm:cxn modelId="{0AC885BA-ABBE-4234-AB54-92B9BDD4DE72}" srcId="{D10520C4-AA91-4ACB-992B-F97684EF570A}" destId="{7258B5FF-7A3F-4BD3-9A85-E902A0D14658}" srcOrd="0" destOrd="0" parTransId="{1117EFAA-FE71-4023-B2AA-B7D9A7610AAE}" sibTransId="{6BDE0D10-A69F-4F6F-82C4-04B1E84DCAB1}"/>
    <dgm:cxn modelId="{2A0798DF-8AC8-41A0-A39E-57D854C4C924}" srcId="{D005713C-30A4-41A6-A6D5-9B622B2B375F}" destId="{2C58933E-FB57-4680-920F-0C04F3FB9C40}" srcOrd="0" destOrd="0" parTransId="{FC082F7A-85A4-41C8-9722-C2223BD358B4}" sibTransId="{C38DF595-E80F-440D-9A60-847935519002}"/>
    <dgm:cxn modelId="{4C5AD1E7-0BAB-4A30-9DEE-A07ACEAB0E6E}" type="presOf" srcId="{2C58933E-FB57-4680-920F-0C04F3FB9C40}" destId="{14CF0FB8-01DB-4181-84A3-443EA2847821}" srcOrd="0" destOrd="0" presId="urn:microsoft.com/office/officeart/2016/7/layout/RoundedRectangleTimeline"/>
    <dgm:cxn modelId="{87D581EB-F97B-49FD-B18A-A11F672E66ED}" srcId="{6118165C-99C9-4076-9FC8-B8FFC2C4D3C4}" destId="{0AA3D7A1-45D1-46D0-876B-B11BB61DE79F}" srcOrd="0" destOrd="0" parTransId="{C8701DD0-1750-409B-8CDD-31925E2919B1}" sibTransId="{2FB7F831-A045-4D8E-A944-434F1A2157F6}"/>
    <dgm:cxn modelId="{6C6609EE-678C-4ACD-8112-BB85CB5998FB}" type="presOf" srcId="{D7AC8B40-DF13-4BA8-A117-0FC8BEA16C0F}" destId="{6F49F121-6D3F-4DC9-90C5-D42A8CDEBFC5}" srcOrd="0" destOrd="0" presId="urn:microsoft.com/office/officeart/2016/7/layout/RoundedRectangleTimeline"/>
    <dgm:cxn modelId="{92779FEE-9974-4289-AEFF-BABC5FC05DCA}" type="presOf" srcId="{D10520C4-AA91-4ACB-992B-F97684EF570A}" destId="{2E500659-8715-4B66-A274-28EB74975335}" srcOrd="0" destOrd="0" presId="urn:microsoft.com/office/officeart/2016/7/layout/RoundedRectangleTimeline"/>
    <dgm:cxn modelId="{FF5A39F3-A79F-47FD-9DD4-8E14E0C09F8C}" type="presOf" srcId="{6118165C-99C9-4076-9FC8-B8FFC2C4D3C4}" destId="{3331D1E5-C6C0-498F-A278-A010E8AC3F86}" srcOrd="0" destOrd="0" presId="urn:microsoft.com/office/officeart/2016/7/layout/RoundedRectangleTimeline"/>
    <dgm:cxn modelId="{164A46FD-C885-454A-91DC-1E29924314DD}" type="presOf" srcId="{0AA3D7A1-45D1-46D0-876B-B11BB61DE79F}" destId="{7371CEF0-8DCE-4D3B-A19C-CF21483289C7}" srcOrd="0" destOrd="0" presId="urn:microsoft.com/office/officeart/2016/7/layout/RoundedRectangleTimeline"/>
    <dgm:cxn modelId="{BC00F9FD-0137-4AED-8180-E6802D448F78}" srcId="{1A548C0B-D20B-4D66-AA22-6D7C26CEEB72}" destId="{D10520C4-AA91-4ACB-992B-F97684EF570A}" srcOrd="2" destOrd="0" parTransId="{0017F4DD-94FE-42E9-BDFF-A96E72F48ED0}" sibTransId="{8FA3EA6B-862E-4C44-B07B-F69796C50F84}"/>
    <dgm:cxn modelId="{7994A7FF-1620-422A-B0E4-82972FB6AB12}" srcId="{6E0C4FE2-0E49-4194-9B7F-1073196238EB}" destId="{D7AC8B40-DF13-4BA8-A117-0FC8BEA16C0F}" srcOrd="0" destOrd="0" parTransId="{E23AB334-04DC-4483-8E91-DE822D87798F}" sibTransId="{41B7DC6A-3E0D-4D37-9793-9C3A84196A65}"/>
    <dgm:cxn modelId="{90D63252-CFFE-45B4-83C6-D9EDF5991607}" type="presParOf" srcId="{93BFDEBF-C122-412D-85DB-3E900BB8DE31}" destId="{01196D85-BE9F-4DB4-90B3-F9F5751EEDBA}" srcOrd="0" destOrd="0" presId="urn:microsoft.com/office/officeart/2016/7/layout/RoundedRectangleTimeline"/>
    <dgm:cxn modelId="{9808BF10-64D9-4B03-A416-B44D9FE9FA5A}" type="presParOf" srcId="{01196D85-BE9F-4DB4-90B3-F9F5751EEDBA}" destId="{3331D1E5-C6C0-498F-A278-A010E8AC3F86}" srcOrd="0" destOrd="0" presId="urn:microsoft.com/office/officeart/2016/7/layout/RoundedRectangleTimeline"/>
    <dgm:cxn modelId="{5B37CB85-875E-427C-B4E9-BBFAF6D68F33}" type="presParOf" srcId="{01196D85-BE9F-4DB4-90B3-F9F5751EEDBA}" destId="{7371CEF0-8DCE-4D3B-A19C-CF21483289C7}" srcOrd="1" destOrd="0" presId="urn:microsoft.com/office/officeart/2016/7/layout/RoundedRectangleTimeline"/>
    <dgm:cxn modelId="{F02A2C49-380F-4429-9EDA-15660DBEADD2}" type="presParOf" srcId="{01196D85-BE9F-4DB4-90B3-F9F5751EEDBA}" destId="{1D1C2962-44E9-4774-A36E-94579180C1C0}" srcOrd="2" destOrd="0" presId="urn:microsoft.com/office/officeart/2016/7/layout/RoundedRectangleTimeline"/>
    <dgm:cxn modelId="{8132E558-FE23-4F0B-AB25-84A947B67E02}" type="presParOf" srcId="{01196D85-BE9F-4DB4-90B3-F9F5751EEDBA}" destId="{99A48337-F055-4423-856F-16F98ED7108E}" srcOrd="3" destOrd="0" presId="urn:microsoft.com/office/officeart/2016/7/layout/RoundedRectangleTimeline"/>
    <dgm:cxn modelId="{8A280CC1-FFB9-4A83-882C-1D4FD26C8E34}" type="presParOf" srcId="{01196D85-BE9F-4DB4-90B3-F9F5751EEDBA}" destId="{51F2EDA8-70B6-483D-B43A-8D85EC1A147F}" srcOrd="4" destOrd="0" presId="urn:microsoft.com/office/officeart/2016/7/layout/RoundedRectangleTimeline"/>
    <dgm:cxn modelId="{1138DF29-C2D5-412B-981A-F4DF7C4ACDE3}" type="presParOf" srcId="{93BFDEBF-C122-412D-85DB-3E900BB8DE31}" destId="{3849F337-4424-44B4-8056-69B375497CFB}" srcOrd="1" destOrd="0" presId="urn:microsoft.com/office/officeart/2016/7/layout/RoundedRectangleTimeline"/>
    <dgm:cxn modelId="{AAE66BBD-CB36-4119-96BE-28E36CF8A68E}" type="presParOf" srcId="{93BFDEBF-C122-412D-85DB-3E900BB8DE31}" destId="{F5861ACA-480C-4CF5-893A-4B84942DC63E}" srcOrd="2" destOrd="0" presId="urn:microsoft.com/office/officeart/2016/7/layout/RoundedRectangleTimeline"/>
    <dgm:cxn modelId="{6D032FDB-1B33-4904-813C-92BEA4D9EF76}" type="presParOf" srcId="{F5861ACA-480C-4CF5-893A-4B84942DC63E}" destId="{EB989B87-CEDB-46FC-9631-F533FF211F9D}" srcOrd="0" destOrd="0" presId="urn:microsoft.com/office/officeart/2016/7/layout/RoundedRectangleTimeline"/>
    <dgm:cxn modelId="{D676C3D7-69E4-422B-9ED2-632654762ECD}" type="presParOf" srcId="{F5861ACA-480C-4CF5-893A-4B84942DC63E}" destId="{14CF0FB8-01DB-4181-84A3-443EA2847821}" srcOrd="1" destOrd="0" presId="urn:microsoft.com/office/officeart/2016/7/layout/RoundedRectangleTimeline"/>
    <dgm:cxn modelId="{9FC6760D-B78B-4575-88F4-11F2182C3817}" type="presParOf" srcId="{F5861ACA-480C-4CF5-893A-4B84942DC63E}" destId="{DDC21CDD-FECA-4E1A-8FD0-C8E9A0BE82D0}" srcOrd="2" destOrd="0" presId="urn:microsoft.com/office/officeart/2016/7/layout/RoundedRectangleTimeline"/>
    <dgm:cxn modelId="{E4F19F7B-F94A-4853-A3AD-DEA1089844E9}" type="presParOf" srcId="{F5861ACA-480C-4CF5-893A-4B84942DC63E}" destId="{573FC706-2451-4635-8C9D-617484FE26F6}" srcOrd="3" destOrd="0" presId="urn:microsoft.com/office/officeart/2016/7/layout/RoundedRectangleTimeline"/>
    <dgm:cxn modelId="{FE39390C-79C6-4DF2-B57E-58F19B8368C7}" type="presParOf" srcId="{F5861ACA-480C-4CF5-893A-4B84942DC63E}" destId="{69124047-2C5A-4360-A8C3-620F4F8566FC}" srcOrd="4" destOrd="0" presId="urn:microsoft.com/office/officeart/2016/7/layout/RoundedRectangleTimeline"/>
    <dgm:cxn modelId="{015A47CE-DCE3-4A47-9ED7-7B5FB48E5137}" type="presParOf" srcId="{93BFDEBF-C122-412D-85DB-3E900BB8DE31}" destId="{DF4E003A-95DD-4306-8D30-5302314708CE}" srcOrd="3" destOrd="0" presId="urn:microsoft.com/office/officeart/2016/7/layout/RoundedRectangleTimeline"/>
    <dgm:cxn modelId="{C2AD228B-9890-491A-94D2-5C3D60527148}" type="presParOf" srcId="{93BFDEBF-C122-412D-85DB-3E900BB8DE31}" destId="{78DB5874-1912-4B2C-8A55-4311AC426D60}" srcOrd="4" destOrd="0" presId="urn:microsoft.com/office/officeart/2016/7/layout/RoundedRectangleTimeline"/>
    <dgm:cxn modelId="{7BF32136-D2C9-4C9C-BF91-96D1F16937A4}" type="presParOf" srcId="{78DB5874-1912-4B2C-8A55-4311AC426D60}" destId="{2E500659-8715-4B66-A274-28EB74975335}" srcOrd="0" destOrd="0" presId="urn:microsoft.com/office/officeart/2016/7/layout/RoundedRectangleTimeline"/>
    <dgm:cxn modelId="{1EDB68D3-3839-4B46-8236-569B6B684368}" type="presParOf" srcId="{78DB5874-1912-4B2C-8A55-4311AC426D60}" destId="{CFB5BDA3-7A4D-4DEA-AADD-A0478A894D99}" srcOrd="1" destOrd="0" presId="urn:microsoft.com/office/officeart/2016/7/layout/RoundedRectangleTimeline"/>
    <dgm:cxn modelId="{C59328A1-D17B-40C9-9FCF-7006ABCAE174}" type="presParOf" srcId="{78DB5874-1912-4B2C-8A55-4311AC426D60}" destId="{3A6577AA-AA2A-4919-AE10-86430A5BF16F}" srcOrd="2" destOrd="0" presId="urn:microsoft.com/office/officeart/2016/7/layout/RoundedRectangleTimeline"/>
    <dgm:cxn modelId="{49F60A1A-8E01-4488-B480-A5C64C2B6EF7}" type="presParOf" srcId="{78DB5874-1912-4B2C-8A55-4311AC426D60}" destId="{F20EF8C2-3819-4BE3-9B85-2C7CC54231A4}" srcOrd="3" destOrd="0" presId="urn:microsoft.com/office/officeart/2016/7/layout/RoundedRectangleTimeline"/>
    <dgm:cxn modelId="{3FD08F6F-5E16-4F72-849A-155DA72F8ACD}" type="presParOf" srcId="{78DB5874-1912-4B2C-8A55-4311AC426D60}" destId="{2864F89D-564C-48DA-9F0F-1C1F7B62C422}" srcOrd="4" destOrd="0" presId="urn:microsoft.com/office/officeart/2016/7/layout/RoundedRectangleTimeline"/>
    <dgm:cxn modelId="{30342B99-B4BA-46E2-9AAD-29BA8D96E77A}" type="presParOf" srcId="{93BFDEBF-C122-412D-85DB-3E900BB8DE31}" destId="{29C3B6E0-579D-48E3-AAB4-8D3D02782F3F}" srcOrd="5" destOrd="0" presId="urn:microsoft.com/office/officeart/2016/7/layout/RoundedRectangleTimeline"/>
    <dgm:cxn modelId="{A7BC8656-4B6F-4C00-938D-7A7C5AEC320E}" type="presParOf" srcId="{93BFDEBF-C122-412D-85DB-3E900BB8DE31}" destId="{6E597EE2-E8CB-4E6C-A650-09CD80EFF1DA}" srcOrd="6" destOrd="0" presId="urn:microsoft.com/office/officeart/2016/7/layout/RoundedRectangleTimeline"/>
    <dgm:cxn modelId="{575030D1-A3CD-43E9-8140-9DCC0AE837EA}" type="presParOf" srcId="{6E597EE2-E8CB-4E6C-A650-09CD80EFF1DA}" destId="{ED2E5939-722B-4D50-86F5-BFC40DA42408}" srcOrd="0" destOrd="0" presId="urn:microsoft.com/office/officeart/2016/7/layout/RoundedRectangleTimeline"/>
    <dgm:cxn modelId="{36F2C2EB-E934-4B16-9D89-62AB5051E8EC}" type="presParOf" srcId="{6E597EE2-E8CB-4E6C-A650-09CD80EFF1DA}" destId="{6F49F121-6D3F-4DC9-90C5-D42A8CDEBFC5}" srcOrd="1" destOrd="0" presId="urn:microsoft.com/office/officeart/2016/7/layout/RoundedRectangleTimeline"/>
    <dgm:cxn modelId="{71B3A674-A062-4C7E-8E30-022143B9A668}" type="presParOf" srcId="{6E597EE2-E8CB-4E6C-A650-09CD80EFF1DA}" destId="{635ABB6E-C6F2-45FE-BEDC-199C7EE0ED57}" srcOrd="2" destOrd="0" presId="urn:microsoft.com/office/officeart/2016/7/layout/RoundedRectangleTimeline"/>
    <dgm:cxn modelId="{2CED5D85-84D8-4E67-9C09-6DDA14F0835D}" type="presParOf" srcId="{6E597EE2-E8CB-4E6C-A650-09CD80EFF1DA}" destId="{18E57AF7-CF32-4EDB-A689-304015FA33E0}" srcOrd="3" destOrd="0" presId="urn:microsoft.com/office/officeart/2016/7/layout/RoundedRectangleTimeline"/>
    <dgm:cxn modelId="{E97ABF99-2CB7-4CA6-9D8D-E20EDE5554AA}" type="presParOf" srcId="{6E597EE2-E8CB-4E6C-A650-09CD80EFF1DA}" destId="{46F939E2-039B-4CEE-8497-F70955E46A83}" srcOrd="4" destOrd="0" presId="urn:microsoft.com/office/officeart/2016/7/layout/RoundedRectangleTimeline"/>
    <dgm:cxn modelId="{5D5B9C26-3E21-41E2-9135-3B2D6292C791}" type="presParOf" srcId="{93BFDEBF-C122-412D-85DB-3E900BB8DE31}" destId="{44BB69A9-D8D0-4647-8CCE-0EECD5AC9BB3}" srcOrd="7" destOrd="0" presId="urn:microsoft.com/office/officeart/2016/7/layout/RoundedRectangleTimeline"/>
    <dgm:cxn modelId="{85FFDD58-CCFD-44F1-9CC2-4968A2D551A2}" type="presParOf" srcId="{93BFDEBF-C122-412D-85DB-3E900BB8DE31}" destId="{CF209ACD-1795-4F81-AB87-BD208E13920B}" srcOrd="8" destOrd="0" presId="urn:microsoft.com/office/officeart/2016/7/layout/RoundedRectangleTimeline"/>
    <dgm:cxn modelId="{922DD8B4-7A8E-4B57-9952-25ED8327BBEF}" type="presParOf" srcId="{CF209ACD-1795-4F81-AB87-BD208E13920B}" destId="{E6F6E63B-EC5E-48AA-AC78-FE6248B236FC}" srcOrd="0" destOrd="0" presId="urn:microsoft.com/office/officeart/2016/7/layout/RoundedRectangleTimeline"/>
    <dgm:cxn modelId="{51A709B1-C9B6-4CF6-906F-CFB5CD77614C}" type="presParOf" srcId="{CF209ACD-1795-4F81-AB87-BD208E13920B}" destId="{57FA8679-06B3-45C6-BC70-86C8F04A9F0C}" srcOrd="1" destOrd="0" presId="urn:microsoft.com/office/officeart/2016/7/layout/RoundedRectangleTimeline"/>
    <dgm:cxn modelId="{1DA0F5D3-F72C-4AA5-9784-472498C765CE}" type="presParOf" srcId="{CF209ACD-1795-4F81-AB87-BD208E13920B}" destId="{F4F5B90F-0A73-4ADE-8BB4-32A3BBEA083C}" srcOrd="2" destOrd="0" presId="urn:microsoft.com/office/officeart/2016/7/layout/RoundedRectangleTimeline"/>
    <dgm:cxn modelId="{1032CD0F-D92E-4DAF-A1ED-B2372C333472}" type="presParOf" srcId="{CF209ACD-1795-4F81-AB87-BD208E13920B}" destId="{840F6DEE-C6B7-4DA9-975C-6F9FB5D87526}" srcOrd="3" destOrd="0" presId="urn:microsoft.com/office/officeart/2016/7/layout/RoundedRectangleTimeline"/>
    <dgm:cxn modelId="{B7DACE81-B40C-4601-98C3-D9F34C260EC3}" type="presParOf" srcId="{CF209ACD-1795-4F81-AB87-BD208E13920B}" destId="{B5A1C55B-0DEA-4551-9244-B9ACCE2949EE}"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FB362-13BF-4602-98A1-D33E74C5673A}">
      <dsp:nvSpPr>
        <dsp:cNvPr id="0" name=""/>
        <dsp:cNvSpPr/>
      </dsp:nvSpPr>
      <dsp:spPr>
        <a:xfrm>
          <a:off x="0" y="745053"/>
          <a:ext cx="10506456" cy="13754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A78BF-9778-4D15-819F-4880B5221ECE}">
      <dsp:nvSpPr>
        <dsp:cNvPr id="0" name=""/>
        <dsp:cNvSpPr/>
      </dsp:nvSpPr>
      <dsp:spPr>
        <a:xfrm>
          <a:off x="416083" y="1054537"/>
          <a:ext cx="756516" cy="756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6E181-52F0-4A42-ABDD-35136EB5C0EE}">
      <dsp:nvSpPr>
        <dsp:cNvPr id="0" name=""/>
        <dsp:cNvSpPr/>
      </dsp:nvSpPr>
      <dsp:spPr>
        <a:xfrm>
          <a:off x="1588683" y="745053"/>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GB" sz="2500" kern="1200"/>
            <a:t>Alfred Binet defined intelligence as the “ability to understand, reason, and solve problems effectively” (Binet, 1961).</a:t>
          </a:r>
          <a:endParaRPr lang="en-US" sz="2500" kern="1200"/>
        </a:p>
      </dsp:txBody>
      <dsp:txXfrm>
        <a:off x="1588683" y="745053"/>
        <a:ext cx="8917772" cy="1375483"/>
      </dsp:txXfrm>
    </dsp:sp>
    <dsp:sp modelId="{A6ACA8E0-CB45-489C-94F5-911DB7C6DFFE}">
      <dsp:nvSpPr>
        <dsp:cNvPr id="0" name=""/>
        <dsp:cNvSpPr/>
      </dsp:nvSpPr>
      <dsp:spPr>
        <a:xfrm>
          <a:off x="0" y="2464408"/>
          <a:ext cx="10506456" cy="13754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EF13A-7AE5-47AE-9469-5C48BDEF8D4F}">
      <dsp:nvSpPr>
        <dsp:cNvPr id="0" name=""/>
        <dsp:cNvSpPr/>
      </dsp:nvSpPr>
      <dsp:spPr>
        <a:xfrm>
          <a:off x="416083" y="2773892"/>
          <a:ext cx="756516" cy="756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6F949F-4D37-4BB6-8778-76BA0273AFE0}">
      <dsp:nvSpPr>
        <dsp:cNvPr id="0" name=""/>
        <dsp:cNvSpPr/>
      </dsp:nvSpPr>
      <dsp:spPr>
        <a:xfrm>
          <a:off x="1588683" y="2464408"/>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GB" sz="2500" kern="1200"/>
            <a:t>Jean Piaget defined intelligence as the “ability to adapt and understand new information based on previous experiences” (Piaget, J., 2005).</a:t>
          </a:r>
          <a:endParaRPr lang="en-US" sz="2500" kern="1200"/>
        </a:p>
      </dsp:txBody>
      <dsp:txXfrm>
        <a:off x="1588683" y="2464408"/>
        <a:ext cx="8917772" cy="13754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1D1E5-C6C0-498F-A278-A010E8AC3F86}">
      <dsp:nvSpPr>
        <dsp:cNvPr id="0" name=""/>
        <dsp:cNvSpPr/>
      </dsp:nvSpPr>
      <dsp:spPr>
        <a:xfrm rot="16200000">
          <a:off x="1399653" y="1132747"/>
          <a:ext cx="419280" cy="1927310"/>
        </a:xfrm>
        <a:prstGeom prst="round2Same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1905</a:t>
          </a:r>
        </a:p>
      </dsp:txBody>
      <dsp:txXfrm rot="5400000">
        <a:off x="666106" y="1907230"/>
        <a:ext cx="1906842" cy="378344"/>
      </dsp:txXfrm>
    </dsp:sp>
    <dsp:sp modelId="{7371CEF0-8DCE-4D3B-A19C-CF21483289C7}">
      <dsp:nvSpPr>
        <dsp:cNvPr id="0" name=""/>
        <dsp:cNvSpPr/>
      </dsp:nvSpPr>
      <dsp:spPr>
        <a:xfrm>
          <a:off x="3201" y="0"/>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Alfred Binet devised the first IQ test in 1905, which at the time was called the Binet-Simon Scale (</a:t>
          </a:r>
          <a:r>
            <a:rPr lang="en-US" sz="1200" kern="1200" dirty="0" err="1"/>
            <a:t>Fass</a:t>
          </a:r>
          <a:r>
            <a:rPr lang="en-US" sz="1200" kern="1200" dirty="0"/>
            <a:t>, 1980).</a:t>
          </a:r>
        </a:p>
      </dsp:txBody>
      <dsp:txXfrm>
        <a:off x="3201" y="0"/>
        <a:ext cx="3212184" cy="1467481"/>
      </dsp:txXfrm>
    </dsp:sp>
    <dsp:sp modelId="{1D1C2962-44E9-4774-A36E-94579180C1C0}">
      <dsp:nvSpPr>
        <dsp:cNvPr id="0" name=""/>
        <dsp:cNvSpPr/>
      </dsp:nvSpPr>
      <dsp:spPr>
        <a:xfrm>
          <a:off x="1609293" y="1551337"/>
          <a:ext cx="0" cy="335424"/>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9A48337-F055-4423-856F-16F98ED7108E}">
      <dsp:nvSpPr>
        <dsp:cNvPr id="0" name=""/>
        <dsp:cNvSpPr/>
      </dsp:nvSpPr>
      <dsp:spPr>
        <a:xfrm>
          <a:off x="1567365" y="1467481"/>
          <a:ext cx="83856" cy="838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89B87-CEDB-46FC-9631-F533FF211F9D}">
      <dsp:nvSpPr>
        <dsp:cNvPr id="0" name=""/>
        <dsp:cNvSpPr/>
      </dsp:nvSpPr>
      <dsp:spPr>
        <a:xfrm>
          <a:off x="2572948" y="1886762"/>
          <a:ext cx="1927310" cy="41928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1916</a:t>
          </a:r>
        </a:p>
      </dsp:txBody>
      <dsp:txXfrm>
        <a:off x="2572948" y="1886762"/>
        <a:ext cx="1927310" cy="419280"/>
      </dsp:txXfrm>
    </dsp:sp>
    <dsp:sp modelId="{14CF0FB8-01DB-4181-84A3-443EA2847821}">
      <dsp:nvSpPr>
        <dsp:cNvPr id="0" name=""/>
        <dsp:cNvSpPr/>
      </dsp:nvSpPr>
      <dsp:spPr>
        <a:xfrm>
          <a:off x="1930511" y="2725323"/>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Lewis Terman adapted the for use in 1916</a:t>
          </a:r>
          <a:r>
            <a:rPr lang="en-US" sz="1200" kern="1200"/>
            <a:t>, renaming it the Stanford-Binet Intelligence Scale (</a:t>
          </a:r>
          <a:r>
            <a:rPr lang="en-US" sz="1200" kern="1200" dirty="0"/>
            <a:t>Terman &amp; Merrill, </a:t>
          </a:r>
          <a:r>
            <a:rPr lang="en-US" sz="1200" kern="1200"/>
            <a:t>1960).</a:t>
          </a:r>
          <a:endParaRPr lang="en-US" sz="1200" kern="1200" dirty="0"/>
        </a:p>
      </dsp:txBody>
      <dsp:txXfrm>
        <a:off x="1930511" y="2725323"/>
        <a:ext cx="3212184" cy="1467481"/>
      </dsp:txXfrm>
    </dsp:sp>
    <dsp:sp modelId="{DDC21CDD-FECA-4E1A-8FD0-C8E9A0BE82D0}">
      <dsp:nvSpPr>
        <dsp:cNvPr id="0" name=""/>
        <dsp:cNvSpPr/>
      </dsp:nvSpPr>
      <dsp:spPr>
        <a:xfrm>
          <a:off x="3536604" y="2306042"/>
          <a:ext cx="0" cy="335424"/>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73FC706-2451-4635-8C9D-617484FE26F6}">
      <dsp:nvSpPr>
        <dsp:cNvPr id="0" name=""/>
        <dsp:cNvSpPr/>
      </dsp:nvSpPr>
      <dsp:spPr>
        <a:xfrm>
          <a:off x="3494675" y="2641467"/>
          <a:ext cx="83856" cy="8385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00659-8715-4B66-A274-28EB74975335}">
      <dsp:nvSpPr>
        <dsp:cNvPr id="0" name=""/>
        <dsp:cNvSpPr/>
      </dsp:nvSpPr>
      <dsp:spPr>
        <a:xfrm>
          <a:off x="4500259" y="1886762"/>
          <a:ext cx="1927310" cy="41928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1938</a:t>
          </a:r>
        </a:p>
      </dsp:txBody>
      <dsp:txXfrm>
        <a:off x="4500259" y="1886762"/>
        <a:ext cx="1927310" cy="419280"/>
      </dsp:txXfrm>
    </dsp:sp>
    <dsp:sp modelId="{CFB5BDA3-7A4D-4DEA-AADD-A0478A894D99}">
      <dsp:nvSpPr>
        <dsp:cNvPr id="0" name=""/>
        <dsp:cNvSpPr/>
      </dsp:nvSpPr>
      <dsp:spPr>
        <a:xfrm>
          <a:off x="3857822" y="0"/>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Raven’s Progressive Matrices was released in 1938 (Burke, 1958).</a:t>
          </a:r>
        </a:p>
      </dsp:txBody>
      <dsp:txXfrm>
        <a:off x="3857822" y="0"/>
        <a:ext cx="3212184" cy="1467481"/>
      </dsp:txXfrm>
    </dsp:sp>
    <dsp:sp modelId="{3A6577AA-AA2A-4919-AE10-86430A5BF16F}">
      <dsp:nvSpPr>
        <dsp:cNvPr id="0" name=""/>
        <dsp:cNvSpPr/>
      </dsp:nvSpPr>
      <dsp:spPr>
        <a:xfrm>
          <a:off x="5463914" y="1551337"/>
          <a:ext cx="0" cy="335424"/>
        </a:xfrm>
        <a:prstGeom prst="line">
          <a:avLst/>
        </a:prstGeom>
        <a:noFill/>
        <a:ln w="635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20EF8C2-3819-4BE3-9B85-2C7CC54231A4}">
      <dsp:nvSpPr>
        <dsp:cNvPr id="0" name=""/>
        <dsp:cNvSpPr/>
      </dsp:nvSpPr>
      <dsp:spPr>
        <a:xfrm>
          <a:off x="5421986" y="1467481"/>
          <a:ext cx="83856" cy="8385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E5939-722B-4D50-86F5-BFC40DA42408}">
      <dsp:nvSpPr>
        <dsp:cNvPr id="0" name=""/>
        <dsp:cNvSpPr/>
      </dsp:nvSpPr>
      <dsp:spPr>
        <a:xfrm>
          <a:off x="6427569" y="1886762"/>
          <a:ext cx="1927310" cy="41928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1939</a:t>
          </a:r>
        </a:p>
      </dsp:txBody>
      <dsp:txXfrm>
        <a:off x="6427569" y="1886762"/>
        <a:ext cx="1927310" cy="419280"/>
      </dsp:txXfrm>
    </dsp:sp>
    <dsp:sp modelId="{6F49F121-6D3F-4DC9-90C5-D42A8CDEBFC5}">
      <dsp:nvSpPr>
        <dsp:cNvPr id="0" name=""/>
        <dsp:cNvSpPr/>
      </dsp:nvSpPr>
      <dsp:spPr>
        <a:xfrm>
          <a:off x="5785132" y="2725323"/>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David Wechsler introduced the Wechsler-Bellevue Intelligence Scale in 1939 (Weschler, 1946).</a:t>
          </a:r>
        </a:p>
      </dsp:txBody>
      <dsp:txXfrm>
        <a:off x="5785132" y="2725323"/>
        <a:ext cx="3212184" cy="1467481"/>
      </dsp:txXfrm>
    </dsp:sp>
    <dsp:sp modelId="{635ABB6E-C6F2-45FE-BEDC-199C7EE0ED57}">
      <dsp:nvSpPr>
        <dsp:cNvPr id="0" name=""/>
        <dsp:cNvSpPr/>
      </dsp:nvSpPr>
      <dsp:spPr>
        <a:xfrm>
          <a:off x="7391224" y="2306042"/>
          <a:ext cx="0" cy="335424"/>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8E57AF7-CF32-4EDB-A689-304015FA33E0}">
      <dsp:nvSpPr>
        <dsp:cNvPr id="0" name=""/>
        <dsp:cNvSpPr/>
      </dsp:nvSpPr>
      <dsp:spPr>
        <a:xfrm>
          <a:off x="7349296" y="2641467"/>
          <a:ext cx="83856" cy="8385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F6E63B-EC5E-48AA-AC78-FE6248B236FC}">
      <dsp:nvSpPr>
        <dsp:cNvPr id="0" name=""/>
        <dsp:cNvSpPr/>
      </dsp:nvSpPr>
      <dsp:spPr>
        <a:xfrm rot="5400000">
          <a:off x="9108895" y="1132747"/>
          <a:ext cx="419280" cy="1927310"/>
        </a:xfrm>
        <a:prstGeom prst="round2Same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1960</a:t>
          </a:r>
        </a:p>
      </dsp:txBody>
      <dsp:txXfrm rot="-5400000">
        <a:off x="8354880" y="1907230"/>
        <a:ext cx="1906842" cy="378344"/>
      </dsp:txXfrm>
    </dsp:sp>
    <dsp:sp modelId="{57FA8679-06B3-45C6-BC70-86C8F04A9F0C}">
      <dsp:nvSpPr>
        <dsp:cNvPr id="0" name=""/>
        <dsp:cNvSpPr/>
      </dsp:nvSpPr>
      <dsp:spPr>
        <a:xfrm>
          <a:off x="7712443" y="0"/>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The Wechsler Adult Intelligence Scale (WAIS) was released in 1960 (Hartman, 2009).</a:t>
          </a:r>
        </a:p>
      </dsp:txBody>
      <dsp:txXfrm>
        <a:off x="7712443" y="0"/>
        <a:ext cx="3212184" cy="1467481"/>
      </dsp:txXfrm>
    </dsp:sp>
    <dsp:sp modelId="{F4F5B90F-0A73-4ADE-8BB4-32A3BBEA083C}">
      <dsp:nvSpPr>
        <dsp:cNvPr id="0" name=""/>
        <dsp:cNvSpPr/>
      </dsp:nvSpPr>
      <dsp:spPr>
        <a:xfrm>
          <a:off x="9318535" y="1551337"/>
          <a:ext cx="0" cy="335424"/>
        </a:xfrm>
        <a:prstGeom prst="line">
          <a:avLst/>
        </a:prstGeom>
        <a:noFill/>
        <a:ln w="6350" cap="flat" cmpd="sng" algn="ctr">
          <a:solidFill>
            <a:schemeClr val="accent6">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40F6DEE-C6B7-4DA9-975C-6F9FB5D87526}">
      <dsp:nvSpPr>
        <dsp:cNvPr id="0" name=""/>
        <dsp:cNvSpPr/>
      </dsp:nvSpPr>
      <dsp:spPr>
        <a:xfrm>
          <a:off x="9276607" y="1467481"/>
          <a:ext cx="83856" cy="8385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FA35C-FD50-42EB-AA37-014A1971D5EA}" type="datetimeFigureOut">
              <a:rPr lang="en-GB" smtClean="0"/>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3162AB-AC6B-4191-B0EF-6E4F7D63467D}" type="slidenum">
              <a:rPr lang="en-GB" smtClean="0"/>
              <a:t>‹#›</a:t>
            </a:fld>
            <a:endParaRPr lang="en-GB"/>
          </a:p>
        </p:txBody>
      </p:sp>
    </p:spTree>
    <p:extLst>
      <p:ext uri="{BB962C8B-B14F-4D97-AF65-F5344CB8AC3E}">
        <p14:creationId xmlns:p14="http://schemas.microsoft.com/office/powerpoint/2010/main" val="3763778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covers how psychologists measure intelligence.</a:t>
            </a:r>
          </a:p>
        </p:txBody>
      </p:sp>
      <p:sp>
        <p:nvSpPr>
          <p:cNvPr id="4" name="Slide Number Placeholder 3"/>
          <p:cNvSpPr>
            <a:spLocks noGrp="1"/>
          </p:cNvSpPr>
          <p:nvPr>
            <p:ph type="sldNum" sz="quarter" idx="5"/>
          </p:nvPr>
        </p:nvSpPr>
        <p:spPr/>
        <p:txBody>
          <a:bodyPr/>
          <a:lstStyle/>
          <a:p>
            <a:fld id="{B93162AB-AC6B-4191-B0EF-6E4F7D63467D}" type="slidenum">
              <a:rPr lang="en-GB" smtClean="0"/>
              <a:t>1</a:t>
            </a:fld>
            <a:endParaRPr lang="en-GB"/>
          </a:p>
        </p:txBody>
      </p:sp>
    </p:spTree>
    <p:extLst>
      <p:ext uri="{BB962C8B-B14F-4D97-AF65-F5344CB8AC3E}">
        <p14:creationId xmlns:p14="http://schemas.microsoft.com/office/powerpoint/2010/main" val="90991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four main aims to this presentation. These include, having a clear understanding of what intelligence is, knowing the different ways in which psychologists measure intelligence, how each measure of intelligence is appropriate to each specific test and the importance of intelligence being measured correctly and effectively. </a:t>
            </a:r>
          </a:p>
        </p:txBody>
      </p:sp>
      <p:sp>
        <p:nvSpPr>
          <p:cNvPr id="4" name="Slide Number Placeholder 3"/>
          <p:cNvSpPr>
            <a:spLocks noGrp="1"/>
          </p:cNvSpPr>
          <p:nvPr>
            <p:ph type="sldNum" sz="quarter" idx="5"/>
          </p:nvPr>
        </p:nvSpPr>
        <p:spPr/>
        <p:txBody>
          <a:bodyPr/>
          <a:lstStyle/>
          <a:p>
            <a:fld id="{B93162AB-AC6B-4191-B0EF-6E4F7D63467D}" type="slidenum">
              <a:rPr lang="en-GB" smtClean="0"/>
              <a:t>2</a:t>
            </a:fld>
            <a:endParaRPr lang="en-GB"/>
          </a:p>
        </p:txBody>
      </p:sp>
    </p:spTree>
    <p:extLst>
      <p:ext uri="{BB962C8B-B14F-4D97-AF65-F5344CB8AC3E}">
        <p14:creationId xmlns:p14="http://schemas.microsoft.com/office/powerpoint/2010/main" val="1163473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included two different definitions of ‘intelligence’, the first from Alfred Binet, originally in 1904 where he defined intelligence as the “ability to understand, reason, and solve problems effectively” </a:t>
            </a:r>
            <a:r>
              <a:rPr lang="en-GB" sz="1200" dirty="0">
                <a:effectLst/>
                <a:latin typeface="Times New Roman" panose="02020603050405020304" pitchFamily="18" charset="0"/>
              </a:rPr>
              <a:t>(Binet, 1961).</a:t>
            </a:r>
            <a:endParaRPr lang="en-GB" dirty="0"/>
          </a:p>
          <a:p>
            <a:r>
              <a:rPr lang="en-GB" dirty="0"/>
              <a:t>The second definition is from Piaget’s, which after one hundred years later shows the amount of research that has gone into this field since the start, however, there is still a clear similarity between the two definitions. Piaget defines intelligence as the “ability to adapt and understand new information based on previous experience” (Piaget, J., 2005).</a:t>
            </a:r>
          </a:p>
        </p:txBody>
      </p:sp>
      <p:sp>
        <p:nvSpPr>
          <p:cNvPr id="4" name="Slide Number Placeholder 3"/>
          <p:cNvSpPr>
            <a:spLocks noGrp="1"/>
          </p:cNvSpPr>
          <p:nvPr>
            <p:ph type="sldNum" sz="quarter" idx="5"/>
          </p:nvPr>
        </p:nvSpPr>
        <p:spPr/>
        <p:txBody>
          <a:bodyPr/>
          <a:lstStyle/>
          <a:p>
            <a:fld id="{B93162AB-AC6B-4191-B0EF-6E4F7D63467D}" type="slidenum">
              <a:rPr lang="en-GB" smtClean="0"/>
              <a:t>3</a:t>
            </a:fld>
            <a:endParaRPr lang="en-GB"/>
          </a:p>
        </p:txBody>
      </p:sp>
    </p:spTree>
    <p:extLst>
      <p:ext uri="{BB962C8B-B14F-4D97-AF65-F5344CB8AC3E}">
        <p14:creationId xmlns:p14="http://schemas.microsoft.com/office/powerpoint/2010/main" val="421477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Alfred Binet first devised the Intelligence Quotient (IQ) test in 1905, Lewis Terman then later adapted this IQ test in 1916 and it became the Stanford-Binet Intelligence Scale that we still use to this day.</a:t>
            </a:r>
          </a:p>
          <a:p>
            <a:r>
              <a:rPr lang="en-GB" dirty="0"/>
              <a:t>Raven’s Progressive Matrices was first released in 1938, this was one of the first non-verbal focused IQ to be released. Not long after the Raven’s Progressive Matrices was released, David Wechsler released the Weschler-Bellevue Intelligence Scale in 1939. Weschler’s Intelligence Scale was later adapted in 1960 where it became primarily a focus point of IQ in adulthood.</a:t>
            </a:r>
          </a:p>
        </p:txBody>
      </p:sp>
      <p:sp>
        <p:nvSpPr>
          <p:cNvPr id="4" name="Slide Number Placeholder 3"/>
          <p:cNvSpPr>
            <a:spLocks noGrp="1"/>
          </p:cNvSpPr>
          <p:nvPr>
            <p:ph type="sldNum" sz="quarter" idx="5"/>
          </p:nvPr>
        </p:nvSpPr>
        <p:spPr/>
        <p:txBody>
          <a:bodyPr/>
          <a:lstStyle/>
          <a:p>
            <a:fld id="{B93162AB-AC6B-4191-B0EF-6E4F7D63467D}" type="slidenum">
              <a:rPr lang="en-GB" smtClean="0"/>
              <a:t>4</a:t>
            </a:fld>
            <a:endParaRPr lang="en-GB"/>
          </a:p>
        </p:txBody>
      </p:sp>
    </p:spTree>
    <p:extLst>
      <p:ext uri="{BB962C8B-B14F-4D97-AF65-F5344CB8AC3E}">
        <p14:creationId xmlns:p14="http://schemas.microsoft.com/office/powerpoint/2010/main" val="484847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Statistically, most people worldwide would have heard of an IQ test at some point during their lifespan. The IQ test measures cognitive abilities and provides a numerical score. These scores are then categorised into different ranges, such as average, above average, and below average.</a:t>
            </a:r>
            <a:br>
              <a:rPr lang="en-GB" dirty="0"/>
            </a:br>
            <a:r>
              <a:rPr lang="en-GB" dirty="0"/>
              <a:t>A different commonly used way psychologists measure intelligence is thorough standardised testing, this type of test focuses on verbal reasoning, problem-solving, and memory. It is likely that this type of test will be most used during academia.</a:t>
            </a:r>
            <a:br>
              <a:rPr lang="en-GB" dirty="0"/>
            </a:br>
            <a:r>
              <a:rPr lang="en-GB" dirty="0"/>
              <a:t>Howard Gardner’s theory of intelligence focuses on a combination of different types of intelligences such as, linguistic, logical-mathematical, spatial, musical, bodily-kinesthetic, interpersonal, intrapersonal, and naturalistic thus giving a more detailed overview into an individual’s intelligence levels.</a:t>
            </a:r>
            <a:br>
              <a:rPr lang="en-GB" dirty="0"/>
            </a:br>
            <a:r>
              <a:rPr lang="en-GB" dirty="0"/>
              <a:t>Psychologists also consider emotional intelligence, which involves the understanding and management of emotions, as well as effectively navigating social interactions.</a:t>
            </a:r>
            <a:br>
              <a:rPr lang="en-GB" dirty="0"/>
            </a:br>
            <a:r>
              <a:rPr lang="en-GB" dirty="0"/>
              <a:t>Psychologists also consider the concept of fluid and crystalised intelligence. Fluid intelligence includes the ability to think flexibly, solve novel problems, and adapt to new situations. Crystalised intelligence includes acquired knowledge, skills and expertise, each which can develop and improve throughout life making it a longitudinal test.</a:t>
            </a:r>
            <a:br>
              <a:rPr lang="en-GB" dirty="0"/>
            </a:br>
            <a:r>
              <a:rPr lang="en-GB" dirty="0"/>
              <a:t>Intelligence testing within young children focuses on language development, motor skills, and basic problem-solving.</a:t>
            </a:r>
          </a:p>
        </p:txBody>
      </p:sp>
      <p:sp>
        <p:nvSpPr>
          <p:cNvPr id="4" name="Slide Number Placeholder 3"/>
          <p:cNvSpPr>
            <a:spLocks noGrp="1"/>
          </p:cNvSpPr>
          <p:nvPr>
            <p:ph type="sldNum" sz="quarter" idx="5"/>
          </p:nvPr>
        </p:nvSpPr>
        <p:spPr/>
        <p:txBody>
          <a:bodyPr/>
          <a:lstStyle/>
          <a:p>
            <a:fld id="{B93162AB-AC6B-4191-B0EF-6E4F7D63467D}" type="slidenum">
              <a:rPr lang="en-GB" smtClean="0"/>
              <a:t>5</a:t>
            </a:fld>
            <a:endParaRPr lang="en-GB"/>
          </a:p>
        </p:txBody>
      </p:sp>
    </p:spTree>
    <p:extLst>
      <p:ext uri="{BB962C8B-B14F-4D97-AF65-F5344CB8AC3E}">
        <p14:creationId xmlns:p14="http://schemas.microsoft.com/office/powerpoint/2010/main" val="4074370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main types of intelligence testing that this presentation will highlight are Raven’s Progressive Matrices and Stanford Binet’s Intelligence Scale.</a:t>
            </a:r>
            <a:br>
              <a:rPr lang="en-GB" dirty="0"/>
            </a:br>
            <a:br>
              <a:rPr lang="en-GB" dirty="0"/>
            </a:br>
            <a:r>
              <a:rPr lang="en-GB" dirty="0"/>
              <a:t>Raven’s Progressive Matrices- This test focuses mainly on pattern recognition and problem-solving. It is a non-verbal test that assesses fluid intelligence and abstract reasoning. This test has been deemed as culturally fair as it is often used with individuals who have limited language skills or individuals who are non-native English speakers.</a:t>
            </a:r>
          </a:p>
          <a:p>
            <a:endParaRPr lang="en-GB" dirty="0"/>
          </a:p>
          <a:p>
            <a:r>
              <a:rPr lang="en-GB" dirty="0"/>
              <a:t>Stanford Binet- This test was originally designed for children but was later adapted for the use of adults. This test measures cognitive abilities, memory and problem-solving skills. This test provides a comprehensive profile of an individual’s cognitive strengths and weaknesses. This test </a:t>
            </a:r>
            <a:r>
              <a:rPr lang="en-GB" sz="1200" dirty="0"/>
              <a:t>has undergone revisions to ensure its validity and reliability. </a:t>
            </a:r>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6</a:t>
            </a:fld>
            <a:endParaRPr lang="en-GB"/>
          </a:p>
        </p:txBody>
      </p:sp>
    </p:spTree>
    <p:extLst>
      <p:ext uri="{BB962C8B-B14F-4D97-AF65-F5344CB8AC3E}">
        <p14:creationId xmlns:p14="http://schemas.microsoft.com/office/powerpoint/2010/main" val="3962823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Each intelligence test has its own format,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administrative procedures, and scoring methods. They assess different aspects of intelligence and are designed for specific age groups.</a:t>
            </a:r>
          </a:p>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Raven’s Progressive Matrices is non-verbal and focuses on visual patterns, while </a:t>
            </a:r>
            <a:r>
              <a:rPr lang="en-GB" sz="1200" dirty="0">
                <a:latin typeface="Calibri" panose="020F0502020204030204" pitchFamily="34" charset="0"/>
                <a:ea typeface="Calibri" panose="020F0502020204030204" pitchFamily="34" charset="0"/>
                <a:cs typeface="Times New Roman" panose="02020603050405020304" pitchFamily="18" charset="0"/>
              </a:rPr>
              <a:t>Stanford Binet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assesses a broader range of cognitive abilities and include verbal components.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7</a:t>
            </a:fld>
            <a:endParaRPr lang="en-GB"/>
          </a:p>
        </p:txBody>
      </p:sp>
    </p:spTree>
    <p:extLst>
      <p:ext uri="{BB962C8B-B14F-4D97-AF65-F5344CB8AC3E}">
        <p14:creationId xmlns:p14="http://schemas.microsoft.com/office/powerpoint/2010/main" val="2265083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dirty="0">
                <a:effectLst/>
              </a:rPr>
              <a:t>Raven’s Progressive Matrices is a classical non-verbal test used to measure abstract reasoning and fluid intelligence. It consists of 60 visual questions created by logical matrices; the users shall choose the correct answer in 6 or 8 available multiple-choice questions. The questions are made in sequences from easy to difficult to identify the different parts of your liquid intelligence.</a:t>
            </a:r>
          </a:p>
          <a:p>
            <a:pPr marL="0" indent="0">
              <a:buNone/>
            </a:pPr>
            <a:r>
              <a:rPr lang="en-GB" sz="1200" b="0" i="0" dirty="0">
                <a:effectLst/>
              </a:rPr>
              <a:t>This is a completely non-linguistic test, so it is fair across cultures.</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8</a:t>
            </a:fld>
            <a:endParaRPr lang="en-GB"/>
          </a:p>
        </p:txBody>
      </p:sp>
    </p:spTree>
    <p:extLst>
      <p:ext uri="{BB962C8B-B14F-4D97-AF65-F5344CB8AC3E}">
        <p14:creationId xmlns:p14="http://schemas.microsoft.com/office/powerpoint/2010/main" val="1908851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The results of the Raven’s Progressive Matrices test are typically measured by assessing the number of correct responses or the level of difficulty achieved.</a:t>
            </a:r>
          </a:p>
          <a:p>
            <a:pPr marL="0" indent="0">
              <a:buNone/>
            </a:pPr>
            <a:r>
              <a:rPr lang="en-GB" sz="1200" dirty="0"/>
              <a:t>Each correct answer is awarded one point, and this then indicates a higher level of abstract reasoning and problem-solving ability.</a:t>
            </a:r>
          </a:p>
          <a:p>
            <a:pPr marL="0" indent="0">
              <a:buNone/>
            </a:pPr>
            <a:r>
              <a:rPr lang="en-GB" sz="1200" dirty="0"/>
              <a:t>The test is often scored based on the number of correct responses within a time limit or by comparing the individual’s performance to a standardised scoring system. </a:t>
            </a:r>
          </a:p>
          <a:p>
            <a:pPr marL="0" indent="0">
              <a:buNone/>
            </a:pPr>
            <a:r>
              <a:rPr lang="en-GB" sz="1200" dirty="0"/>
              <a:t>The final score provides an indication of the individual’s abstract reasoning skills.</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9</a:t>
            </a:fld>
            <a:endParaRPr lang="en-GB"/>
          </a:p>
        </p:txBody>
      </p:sp>
    </p:spTree>
    <p:extLst>
      <p:ext uri="{BB962C8B-B14F-4D97-AF65-F5344CB8AC3E}">
        <p14:creationId xmlns:p14="http://schemas.microsoft.com/office/powerpoint/2010/main" val="2479036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strengths of Raven’s Progressive Matrices is its ability to assess fluid intelligence, how culturally fair it, and since it has also undergone revision, how valid and reliable it is.</a:t>
            </a:r>
            <a:br>
              <a:rPr lang="en-GB" dirty="0"/>
            </a:br>
            <a:r>
              <a:rPr lang="en-GB" dirty="0"/>
              <a:t>The main weaknesses of Raven’s Progressive Matrices is that it primarily assesses visual-spatial reasoning and therefore neglecting other aspects of intelligence which then misses out on giving a more comprehensive measure of intelligence. Additionally, if an individual has participated in a Raven’s Progressive Matrices test previously, this could influence familiarity which could potentially influence the results.</a:t>
            </a:r>
          </a:p>
        </p:txBody>
      </p:sp>
      <p:sp>
        <p:nvSpPr>
          <p:cNvPr id="4" name="Slide Number Placeholder 3"/>
          <p:cNvSpPr>
            <a:spLocks noGrp="1"/>
          </p:cNvSpPr>
          <p:nvPr>
            <p:ph type="sldNum" sz="quarter" idx="5"/>
          </p:nvPr>
        </p:nvSpPr>
        <p:spPr/>
        <p:txBody>
          <a:bodyPr/>
          <a:lstStyle/>
          <a:p>
            <a:fld id="{B93162AB-AC6B-4191-B0EF-6E4F7D63467D}" type="slidenum">
              <a:rPr lang="en-GB" smtClean="0"/>
              <a:t>10</a:t>
            </a:fld>
            <a:endParaRPr lang="en-GB"/>
          </a:p>
        </p:txBody>
      </p:sp>
    </p:spTree>
    <p:extLst>
      <p:ext uri="{BB962C8B-B14F-4D97-AF65-F5344CB8AC3E}">
        <p14:creationId xmlns:p14="http://schemas.microsoft.com/office/powerpoint/2010/main" val="2320828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ea typeface="Roboto" panose="02000000000000000000" pitchFamily="2" charset="0"/>
                <a:cs typeface="Roboto" panose="02000000000000000000" pitchFamily="2" charset="0"/>
              </a:rPr>
              <a:t>The Stanford-Binet Intelligence Scales are designed to measure five factors of cognitive ability. These five factors include fluid reasoning, knowledge, quantitative reasoning, visual-spatial processing and working memory. Both verbal and nonverbal responses are measured. Each of the five factors is given a weight and the combined score is often reduced to a ratio known commonly as the IQ.</a:t>
            </a:r>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11</a:t>
            </a:fld>
            <a:endParaRPr lang="en-GB"/>
          </a:p>
        </p:txBody>
      </p:sp>
    </p:spTree>
    <p:extLst>
      <p:ext uri="{BB962C8B-B14F-4D97-AF65-F5344CB8AC3E}">
        <p14:creationId xmlns:p14="http://schemas.microsoft.com/office/powerpoint/2010/main" val="2911174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The results of the Stanford Binet Intelligence Scale are typically measured using a standardised scoring system.</a:t>
            </a:r>
          </a:p>
          <a:p>
            <a:pPr marL="0" indent="0">
              <a:buNone/>
            </a:pPr>
            <a:r>
              <a:rPr lang="en-GB" sz="1200" dirty="0"/>
              <a:t>The individual’s performance on each subtest is recorded as a numerical value and is then compared to the performance of a representative sample of the population.</a:t>
            </a:r>
          </a:p>
          <a:p>
            <a:pPr marL="0" indent="0">
              <a:buNone/>
            </a:pPr>
            <a:r>
              <a:rPr lang="en-GB" sz="1200" dirty="0"/>
              <a:t>The scores are then converted into a standardised IQ score, which provides an estimate of the individual’s intellectual abilities compared to others of the same age group.</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12</a:t>
            </a:fld>
            <a:endParaRPr lang="en-GB"/>
          </a:p>
        </p:txBody>
      </p:sp>
    </p:spTree>
    <p:extLst>
      <p:ext uri="{BB962C8B-B14F-4D97-AF65-F5344CB8AC3E}">
        <p14:creationId xmlns:p14="http://schemas.microsoft.com/office/powerpoint/2010/main" val="37511590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strengths of Stanford Binet is that it provides a single composite score that represents overall intelligence. It has also undergone many revisions to ensure its validity and reliability.</a:t>
            </a:r>
            <a:br>
              <a:rPr lang="en-GB" dirty="0"/>
            </a:br>
            <a:r>
              <a:rPr lang="en-GB" dirty="0"/>
              <a:t>The main weaknesses of Stanford Binet is that it does not provide a detailed profile of specific cognitive abilities. Another weakness is that since it was developed in the USA, it could potentially be influenced by cultural bias as it was originally designed with a cultural context in mind.</a:t>
            </a:r>
          </a:p>
        </p:txBody>
      </p:sp>
      <p:sp>
        <p:nvSpPr>
          <p:cNvPr id="4" name="Slide Number Placeholder 3"/>
          <p:cNvSpPr>
            <a:spLocks noGrp="1"/>
          </p:cNvSpPr>
          <p:nvPr>
            <p:ph type="sldNum" sz="quarter" idx="5"/>
          </p:nvPr>
        </p:nvSpPr>
        <p:spPr/>
        <p:txBody>
          <a:bodyPr/>
          <a:lstStyle/>
          <a:p>
            <a:fld id="{B93162AB-AC6B-4191-B0EF-6E4F7D63467D}" type="slidenum">
              <a:rPr lang="en-GB" smtClean="0"/>
              <a:t>13</a:t>
            </a:fld>
            <a:endParaRPr lang="en-GB"/>
          </a:p>
        </p:txBody>
      </p:sp>
    </p:spTree>
    <p:extLst>
      <p:ext uri="{BB962C8B-B14F-4D97-AF65-F5344CB8AC3E}">
        <p14:creationId xmlns:p14="http://schemas.microsoft.com/office/powerpoint/2010/main" val="41539860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Raven’s Progressive Matrices is a non-verbal test that primarily focuses on abstract reasoning and problem-solving skills. It presents participants with visual patterns and requires them to identify the missing piece or the pattern that completes the sequence. </a:t>
            </a:r>
            <a:br>
              <a:rPr lang="en-GB" sz="1200" dirty="0"/>
            </a:br>
            <a:r>
              <a:rPr lang="en-GB" sz="1200" dirty="0"/>
              <a:t>Raven’s Progressive Matrices is considered a culturally fair test as it is accessible by all people, of all ages and levels. This test has also undergone revisions to ensure its reliability and validity.</a:t>
            </a:r>
          </a:p>
          <a:p>
            <a:pPr marL="0" indent="0">
              <a:buNone/>
            </a:pPr>
            <a:r>
              <a:rPr lang="en-GB" sz="1200" dirty="0"/>
              <a:t>Stanford Binet is a widely used test that assesses various cognitive abilities, including verbal, non-verbal, and quantitative reasoning. It aims to measure a person’s overall intellectual ability and identify strengths and weaknesses in different areas.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psychologist looking at getting a more rounded evaluation of intelligence would benefit from utilising the Stanford Binet test as it is more comprehensive and assesses a wider range of cognitive abilities. However, a psychologist looking at measuring abstract reasoning skills would benefit more from utilising the Raven’s Progressive Matrices test.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While there are many strengths to both Raven’s Progressive Matrices and Stanford Binet Intelligence Scale, they are vastly different in that they assess different categories within intelligence. When it comes to measuring intelligence as a whole, because it is multifaceted, it would be beneficial for psychologists to incorporate both Raven’s Progressive Matrices and Stanford Binet’s tests together to give a more inclusive overview of an individual’s intelligence.</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14</a:t>
            </a:fld>
            <a:endParaRPr lang="en-GB"/>
          </a:p>
        </p:txBody>
      </p:sp>
    </p:spTree>
    <p:extLst>
      <p:ext uri="{BB962C8B-B14F-4D97-AF65-F5344CB8AC3E}">
        <p14:creationId xmlns:p14="http://schemas.microsoft.com/office/powerpoint/2010/main" val="4277396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A32A-1262-EF3E-23F5-B5DDA0B223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B03492-ABF1-5F6D-8770-5B28B3A696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CC0CF1-CD33-47E0-8F2D-979B470E27F9}"/>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F9E3C898-2630-68B1-9189-57842DE83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31D6E0-A461-20A3-D396-2AFF940CAD2F}"/>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948019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9C25F-8321-1545-FDF5-C6DCD66725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8F5AF5-9F8D-A7CA-0F2B-9AAD8EA153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674CE7-21F4-DC48-8620-F7F72B7BB972}"/>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01BB5916-CD08-D757-10FA-B8080B475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CFAF54-86A6-AA6B-2D3C-0C3E98765AE0}"/>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883405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689B-C769-B148-DE98-51AB2BDCD2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7986B9-13B9-1078-349F-34EED334A9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AEA7C3-0155-F1D8-4037-6A5E5A55771C}"/>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E28A039C-F2D2-41BA-C9EA-1768813174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3D2225-2337-96B4-CAED-44CFEBA64D97}"/>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842156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D3050-A95D-6337-3B75-CBFFDE4DB2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F4D6E7-CFCF-EA43-855C-02DDA51868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E9D825-5E75-B81F-36F2-D8E4E59E4B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B8C8BC-55D2-8174-C5A9-E61122827224}"/>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6" name="Footer Placeholder 5">
            <a:extLst>
              <a:ext uri="{FF2B5EF4-FFF2-40B4-BE49-F238E27FC236}">
                <a16:creationId xmlns:a16="http://schemas.microsoft.com/office/drawing/2014/main" id="{05C0969E-6913-3BC4-56C0-49BC4CB8DF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C38A8D-4979-E533-113E-6A42FFE5B489}"/>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030198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B21BF-5C46-1A12-E2D2-B1AB7461BF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800CF8-0C90-3202-ACB6-918FACF335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EB0C44-72D6-8ABA-8415-2591F3F433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B838CA-46D5-FD6B-EC05-5A5B2EE357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650BCE-D222-B3DA-BA16-2FF4AAB09D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7549C0-1067-CC88-094D-6D9B3BEDE51B}"/>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8" name="Footer Placeholder 7">
            <a:extLst>
              <a:ext uri="{FF2B5EF4-FFF2-40B4-BE49-F238E27FC236}">
                <a16:creationId xmlns:a16="http://schemas.microsoft.com/office/drawing/2014/main" id="{0AE60A83-2F83-7A5E-5AC8-26C95A85A1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E2376D-0F0C-819A-9BFE-5DC501DA8BB3}"/>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737861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AE38-583A-8255-F7F1-69F6E3918D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53C42F-A5BA-C765-1599-3DA629121D0E}"/>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4" name="Footer Placeholder 3">
            <a:extLst>
              <a:ext uri="{FF2B5EF4-FFF2-40B4-BE49-F238E27FC236}">
                <a16:creationId xmlns:a16="http://schemas.microsoft.com/office/drawing/2014/main" id="{54395E5C-ECE6-14E4-7A7A-CFB0F03699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05A9-759F-24D7-38C1-F51B6931172A}"/>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4222622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C0995B-F1A0-92BB-8FC0-D286B6297FC1}"/>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3" name="Footer Placeholder 2">
            <a:extLst>
              <a:ext uri="{FF2B5EF4-FFF2-40B4-BE49-F238E27FC236}">
                <a16:creationId xmlns:a16="http://schemas.microsoft.com/office/drawing/2014/main" id="{16EECFC1-7289-220E-67F9-62F991BE1E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2DB1A1-9A84-99BF-0A27-5D3FD1788FC2}"/>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43338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6E6AA-7286-6F51-0096-E5303E1DD0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C42659-D216-FA8F-284F-B690919D4C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8E8F1A-BDD6-C3BA-8380-718A58F088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1D9A3-1AD5-BC96-2998-9C6780FFA7B9}"/>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6" name="Footer Placeholder 5">
            <a:extLst>
              <a:ext uri="{FF2B5EF4-FFF2-40B4-BE49-F238E27FC236}">
                <a16:creationId xmlns:a16="http://schemas.microsoft.com/office/drawing/2014/main" id="{46EDDFFB-467F-233B-AAA5-64D9C36BA6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FCA849-810B-6502-7424-D26C4A798431}"/>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1197991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AC8A4-59E1-C5BA-F347-4BAEACB08A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7D5F30-72A3-1070-31FA-D1CF9A097B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5B07FF-818C-1F01-7FB7-03DE5E0264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13E9C-5261-1E04-BE66-463563FDCC2C}"/>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6" name="Footer Placeholder 5">
            <a:extLst>
              <a:ext uri="{FF2B5EF4-FFF2-40B4-BE49-F238E27FC236}">
                <a16:creationId xmlns:a16="http://schemas.microsoft.com/office/drawing/2014/main" id="{90FACBF3-0AA9-614C-8BFF-37D99905D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33931-CF57-63E3-DC8E-45927A6B8D69}"/>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1505051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E72B8-5E26-E8A0-CD7C-EB0FF5B35D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22E68-B916-FE12-7351-5A224B42D6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F4E40D-E2FE-865A-C4C5-240950841075}"/>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9E503CE2-51AD-E7AB-14FF-08FC0113A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4A2580-5BAC-8B76-6F79-17BEF8428CF2}"/>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2583411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FB825C-1B8A-F677-A442-538E36A1FC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D4B97-5042-1306-B02E-22CD38F2CF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77288-B420-49E5-3498-0AF52370BCB2}"/>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1F6AD34D-6D83-815C-3706-E962F1B70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91C6F0-6437-B174-3089-E33B9B432236}"/>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33035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C820D3-F026-3224-525B-0D3751426A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211667-8FC8-82E5-0851-94D3631B12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017CD-BE46-641D-3167-488DD6D001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5237F846-90E6-39B7-7143-6E4D9502B7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1B5F0E-683D-C0EE-BE93-09E6B8B074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4DEBE6-1050-4873-BBE6-B70FE1465EA5}" type="slidenum">
              <a:rPr lang="en-GB" smtClean="0"/>
              <a:t>‹#›</a:t>
            </a:fld>
            <a:endParaRPr lang="en-GB"/>
          </a:p>
        </p:txBody>
      </p:sp>
    </p:spTree>
    <p:extLst>
      <p:ext uri="{BB962C8B-B14F-4D97-AF65-F5344CB8AC3E}">
        <p14:creationId xmlns:p14="http://schemas.microsoft.com/office/powerpoint/2010/main" val="774949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mailto:2220232@student.uwtsd.ac.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3BBA16-7912-4277-5E0A-E7ACA5E2BBF4}"/>
              </a:ext>
            </a:extLst>
          </p:cNvPr>
          <p:cNvSpPr>
            <a:spLocks noGrp="1"/>
          </p:cNvSpPr>
          <p:nvPr>
            <p:ph type="ctrTitle"/>
          </p:nvPr>
        </p:nvSpPr>
        <p:spPr>
          <a:xfrm>
            <a:off x="1524000" y="4370227"/>
            <a:ext cx="9144000" cy="1193138"/>
          </a:xfrm>
        </p:spPr>
        <p:txBody>
          <a:bodyPr>
            <a:normAutofit/>
          </a:bodyPr>
          <a:lstStyle/>
          <a:p>
            <a:r>
              <a:rPr lang="en-GB" sz="3700"/>
              <a:t>How do psychologists measure intelligence?</a:t>
            </a:r>
          </a:p>
        </p:txBody>
      </p:sp>
      <p:sp>
        <p:nvSpPr>
          <p:cNvPr id="3" name="Subtitle 2">
            <a:extLst>
              <a:ext uri="{FF2B5EF4-FFF2-40B4-BE49-F238E27FC236}">
                <a16:creationId xmlns:a16="http://schemas.microsoft.com/office/drawing/2014/main" id="{A0C64898-FBCF-B3B5-25EA-DE8E11A5E7EA}"/>
              </a:ext>
            </a:extLst>
          </p:cNvPr>
          <p:cNvSpPr>
            <a:spLocks noGrp="1"/>
          </p:cNvSpPr>
          <p:nvPr>
            <p:ph type="subTitle" idx="1"/>
          </p:nvPr>
        </p:nvSpPr>
        <p:spPr>
          <a:xfrm>
            <a:off x="1305161" y="5608863"/>
            <a:ext cx="10149840" cy="1020527"/>
          </a:xfrm>
        </p:spPr>
        <p:txBody>
          <a:bodyPr>
            <a:noAutofit/>
          </a:bodyPr>
          <a:lstStyle/>
          <a:p>
            <a:r>
              <a:rPr lang="en-GB" sz="1800" dirty="0"/>
              <a:t>Katy Monk</a:t>
            </a:r>
          </a:p>
          <a:p>
            <a:r>
              <a:rPr lang="en-GB" sz="1800" dirty="0"/>
              <a:t>2220232</a:t>
            </a:r>
          </a:p>
          <a:p>
            <a:r>
              <a:rPr lang="en-GB" sz="1800" dirty="0"/>
              <a:t>ECAP5002</a:t>
            </a:r>
          </a:p>
        </p:txBody>
      </p:sp>
      <p:pic>
        <p:nvPicPr>
          <p:cNvPr id="8" name="Picture 7" descr="A drawing of a person's head with gears and a light bulb&#10;&#10;Description automatically generated">
            <a:extLst>
              <a:ext uri="{FF2B5EF4-FFF2-40B4-BE49-F238E27FC236}">
                <a16:creationId xmlns:a16="http://schemas.microsoft.com/office/drawing/2014/main" id="{B63C88EE-C106-9A81-DC9F-3480AFA804DB}"/>
              </a:ext>
            </a:extLst>
          </p:cNvPr>
          <p:cNvPicPr>
            <a:picLocks noChangeAspect="1"/>
          </p:cNvPicPr>
          <p:nvPr/>
        </p:nvPicPr>
        <p:blipFill rotWithShape="1">
          <a:blip r:embed="rId3">
            <a:extLst>
              <a:ext uri="{28A0092B-C50C-407E-A947-70E740481C1C}">
                <a14:useLocalDpi xmlns:a14="http://schemas.microsoft.com/office/drawing/2010/main" val="0"/>
              </a:ext>
            </a:extLst>
          </a:blip>
          <a:srcRect r="2" b="32578"/>
          <a:stretch/>
        </p:blipFill>
        <p:spPr>
          <a:xfrm>
            <a:off x="1690046" y="386205"/>
            <a:ext cx="9764955" cy="413136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
        <p:nvSpPr>
          <p:cNvPr id="4" name="AutoShape 2" descr="Illustration of cogs in person's head with lightbulb">
            <a:extLst>
              <a:ext uri="{FF2B5EF4-FFF2-40B4-BE49-F238E27FC236}">
                <a16:creationId xmlns:a16="http://schemas.microsoft.com/office/drawing/2014/main" id="{ED0C10DD-C7F9-10F1-65B3-D035FEF7DB27}"/>
              </a:ext>
            </a:extLst>
          </p:cNvPr>
          <p:cNvSpPr>
            <a:spLocks noChangeAspect="1" noChangeArrowheads="1"/>
          </p:cNvSpPr>
          <p:nvPr/>
        </p:nvSpPr>
        <p:spPr bwMode="auto">
          <a:xfrm>
            <a:off x="2662518" y="3276600"/>
            <a:ext cx="3585882" cy="358588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a:extLst>
              <a:ext uri="{FF2B5EF4-FFF2-40B4-BE49-F238E27FC236}">
                <a16:creationId xmlns:a16="http://schemas.microsoft.com/office/drawing/2014/main" id="{0848EEDD-DDD8-8FCE-A991-70F5714563FF}"/>
              </a:ext>
            </a:extLst>
          </p:cNvPr>
          <p:cNvSpPr txBox="1"/>
          <p:nvPr/>
        </p:nvSpPr>
        <p:spPr>
          <a:xfrm>
            <a:off x="9579429" y="3886200"/>
            <a:ext cx="2427514" cy="369332"/>
          </a:xfrm>
          <a:prstGeom prst="rect">
            <a:avLst/>
          </a:prstGeom>
          <a:noFill/>
        </p:spPr>
        <p:txBody>
          <a:bodyPr wrap="square" rtlCol="0">
            <a:spAutoFit/>
          </a:bodyPr>
          <a:lstStyle/>
          <a:p>
            <a:r>
              <a:rPr lang="en-GB"/>
              <a:t>(Kendra Cherry, 2022)</a:t>
            </a:r>
          </a:p>
        </p:txBody>
      </p:sp>
    </p:spTree>
    <p:extLst>
      <p:ext uri="{BB962C8B-B14F-4D97-AF65-F5344CB8AC3E}">
        <p14:creationId xmlns:p14="http://schemas.microsoft.com/office/powerpoint/2010/main" val="35214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B118A6D-27B6-24A7-E284-69B06386FCE2}"/>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Aims of this presentation</a:t>
            </a:r>
          </a:p>
        </p:txBody>
      </p:sp>
      <p:sp>
        <p:nvSpPr>
          <p:cNvPr id="3" name="Content Placeholder 2">
            <a:extLst>
              <a:ext uri="{FF2B5EF4-FFF2-40B4-BE49-F238E27FC236}">
                <a16:creationId xmlns:a16="http://schemas.microsoft.com/office/drawing/2014/main" id="{FEA0BA4A-12F6-0A87-F354-3518BC42B5B5}"/>
              </a:ext>
            </a:extLst>
          </p:cNvPr>
          <p:cNvSpPr>
            <a:spLocks noGrp="1"/>
          </p:cNvSpPr>
          <p:nvPr>
            <p:ph idx="1"/>
          </p:nvPr>
        </p:nvSpPr>
        <p:spPr>
          <a:xfrm>
            <a:off x="838200" y="2586789"/>
            <a:ext cx="10515600" cy="3590174"/>
          </a:xfrm>
        </p:spPr>
        <p:txBody>
          <a:bodyPr>
            <a:normAutofit/>
          </a:bodyPr>
          <a:lstStyle/>
          <a:p>
            <a:pPr>
              <a:buFont typeface="Courier New" panose="02070309020205020404" pitchFamily="49" charset="0"/>
              <a:buChar char="o"/>
            </a:pPr>
            <a:r>
              <a:rPr lang="en-GB" sz="2200" dirty="0"/>
              <a:t>By the end of this presentation, you will have a clear understanding of what intelligence is</a:t>
            </a:r>
          </a:p>
          <a:p>
            <a:pPr>
              <a:buFont typeface="Courier New" panose="02070309020205020404" pitchFamily="49" charset="0"/>
              <a:buChar char="o"/>
            </a:pPr>
            <a:r>
              <a:rPr lang="en-GB" sz="2200" dirty="0"/>
              <a:t>By the end of this presentation, you will know the different ways in which intelligence is measured by psychologists</a:t>
            </a:r>
          </a:p>
          <a:p>
            <a:pPr>
              <a:buFont typeface="Courier New" panose="02070309020205020404" pitchFamily="49" charset="0"/>
              <a:buChar char="o"/>
            </a:pPr>
            <a:r>
              <a:rPr lang="en-GB" sz="2200" dirty="0"/>
              <a:t>By the end of this presentation, you will have a clear understanding of intelligence and the importance of intelligence being measured effectively</a:t>
            </a:r>
          </a:p>
        </p:txBody>
      </p:sp>
    </p:spTree>
    <p:extLst>
      <p:ext uri="{BB962C8B-B14F-4D97-AF65-F5344CB8AC3E}">
        <p14:creationId xmlns:p14="http://schemas.microsoft.com/office/powerpoint/2010/main" val="890616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CCA60-C6E1-A494-BCC2-7B5C28ADD3D0}"/>
              </a:ext>
            </a:extLst>
          </p:cNvPr>
          <p:cNvSpPr>
            <a:spLocks noGrp="1"/>
          </p:cNvSpPr>
          <p:nvPr>
            <p:ph type="title"/>
          </p:nvPr>
        </p:nvSpPr>
        <p:spPr>
          <a:xfrm>
            <a:off x="841248" y="251312"/>
            <a:ext cx="10506456" cy="1010264"/>
          </a:xfrm>
        </p:spPr>
        <p:txBody>
          <a:bodyPr anchor="ctr">
            <a:normAutofit/>
          </a:bodyPr>
          <a:lstStyle/>
          <a:p>
            <a:r>
              <a:rPr lang="en-GB" dirty="0"/>
              <a:t>What is intelligence?</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9ED9DF5-4261-4185-DFDF-D3820E5A4EFE}"/>
              </a:ext>
            </a:extLst>
          </p:cNvPr>
          <p:cNvGraphicFramePr>
            <a:graphicFrameLocks noGrp="1"/>
          </p:cNvGraphicFramePr>
          <p:nvPr>
            <p:ph idx="1"/>
            <p:extLst>
              <p:ext uri="{D42A27DB-BD31-4B8C-83A1-F6EECF244321}">
                <p14:modId xmlns:p14="http://schemas.microsoft.com/office/powerpoint/2010/main" val="981460977"/>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9423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53F599-2043-4FE9-8E41-B8629DC8559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History of intelligence tests</a:t>
            </a:r>
          </a:p>
        </p:txBody>
      </p:sp>
      <p:graphicFrame>
        <p:nvGraphicFramePr>
          <p:cNvPr id="32" name="Content Placeholder 2">
            <a:extLst>
              <a:ext uri="{FF2B5EF4-FFF2-40B4-BE49-F238E27FC236}">
                <a16:creationId xmlns:a16="http://schemas.microsoft.com/office/drawing/2014/main" id="{F6B00387-1048-2A14-68E8-14B98C3DE0CF}"/>
              </a:ext>
            </a:extLst>
          </p:cNvPr>
          <p:cNvGraphicFramePr/>
          <p:nvPr>
            <p:extLst>
              <p:ext uri="{D42A27DB-BD31-4B8C-83A1-F6EECF244321}">
                <p14:modId xmlns:p14="http://schemas.microsoft.com/office/powerpoint/2010/main" val="10102756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5051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A316D8D-9483-0D26-D1C0-DBF7E0D935BF}"/>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How are intelligence tests measured?</a:t>
            </a:r>
          </a:p>
        </p:txBody>
      </p:sp>
      <p:sp>
        <p:nvSpPr>
          <p:cNvPr id="3" name="Content Placeholder 2">
            <a:extLst>
              <a:ext uri="{FF2B5EF4-FFF2-40B4-BE49-F238E27FC236}">
                <a16:creationId xmlns:a16="http://schemas.microsoft.com/office/drawing/2014/main" id="{99D8336F-3EDE-4B8C-166E-6F08FD91EF80}"/>
              </a:ext>
            </a:extLst>
          </p:cNvPr>
          <p:cNvSpPr>
            <a:spLocks noGrp="1"/>
          </p:cNvSpPr>
          <p:nvPr>
            <p:ph idx="1"/>
          </p:nvPr>
        </p:nvSpPr>
        <p:spPr>
          <a:xfrm>
            <a:off x="838200" y="2347414"/>
            <a:ext cx="10515600" cy="3983048"/>
          </a:xfrm>
        </p:spPr>
        <p:txBody>
          <a:bodyPr>
            <a:normAutofit fontScale="92500" lnSpcReduction="10000"/>
          </a:bodyPr>
          <a:lstStyle/>
          <a:p>
            <a:pPr>
              <a:spcAft>
                <a:spcPts val="800"/>
              </a:spcAft>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One commonly used test is the IQ test, which measures cognitive abilities and provides a numerical score. </a:t>
            </a:r>
            <a:r>
              <a:rPr lang="en-GB" sz="1200" dirty="0">
                <a:effectLst/>
                <a:latin typeface="Calibri" panose="020F0502020204030204" pitchFamily="34" charset="0"/>
                <a:ea typeface="Calibri" panose="020F0502020204030204" pitchFamily="34" charset="0"/>
                <a:cs typeface="Times New Roman" panose="02020603050405020304" pitchFamily="18" charset="0"/>
              </a:rPr>
              <a:t>These scores are often categorised into different ranges, such as average, above average, or below average.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kern="100" dirty="0">
                <a:effectLst/>
                <a:latin typeface="Calibri" panose="020F0502020204030204" pitchFamily="34" charset="0"/>
                <a:ea typeface="Calibri" panose="020F0502020204030204" pitchFamily="34" charset="0"/>
                <a:cs typeface="Times New Roman" panose="02020603050405020304" pitchFamily="18" charset="0"/>
              </a:rPr>
              <a:t>One commonly used tool is administering standardised tests that assess different aspects of intelligence, such as verbal reasoning, problem-solving, and memory.</a:t>
            </a:r>
          </a:p>
          <a:p>
            <a:pPr>
              <a:spcAft>
                <a:spcPts val="800"/>
              </a:spcAft>
              <a:buFont typeface="Courier New" panose="02070309020205020404" pitchFamily="49" charset="0"/>
              <a:buChar char="o"/>
            </a:pPr>
            <a:r>
              <a:rPr lang="en-GB" sz="1200" kern="100" dirty="0">
                <a:latin typeface="Calibri" panose="020F0502020204030204" pitchFamily="34" charset="0"/>
                <a:ea typeface="Calibri" panose="020F0502020204030204" pitchFamily="34" charset="0"/>
                <a:cs typeface="Times New Roman" panose="02020603050405020304" pitchFamily="18" charset="0"/>
              </a:rPr>
              <a:t>Another</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is dynamic assessment, which focuses on an individual’s ability to learn and adapt to new tasks.  This method not only assesses the current level of intelligence but also the potential for growth and development.</a:t>
            </a:r>
          </a:p>
          <a:p>
            <a:pPr>
              <a:spcAft>
                <a:spcPts val="800"/>
              </a:spcAft>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Another approach is the multiple intelligences theory by Howard Gardner. According to this theory, intelligence is not a single entity but rather a combination of different types of intelligences such as linguistic, logical-mathematical, spatial, musical, bodily-kinesthetic, interpersonal, intrapersonal, and naturalistic. </a:t>
            </a:r>
          </a:p>
          <a:p>
            <a:pPr>
              <a:spcAft>
                <a:spcPts val="800"/>
              </a:spcAft>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Furthermore, psychologists also consider the concept of emotional intelligence, which involves understanding and managing emotions, as well as effectively navigating social interactions. Emotional intelligence plays a significant role in personal and professional success and is an important aspect of overall intelligence.</a:t>
            </a:r>
          </a:p>
          <a:p>
            <a:pPr>
              <a:spcAft>
                <a:spcPts val="800"/>
              </a:spcAft>
              <a:buFont typeface="Courier New" panose="02070309020205020404" pitchFamily="49" charset="0"/>
              <a:buChar char="o"/>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Additionally, psychologists also consider the concept of “fluid” and “crystalised” intelligence. Fluid intelligence refers to the ability to think flexibly, solve novel problems, and adapt to new situations. Crystalised intelligence, on the other hand, involves acquired knowledge, skills, and expertise. While fluid intelligence tends to peak in early adulthood and gradually decline with age, crystalised intelligence can continue to grow and expand through life.</a:t>
            </a:r>
          </a:p>
          <a:p>
            <a:pPr>
              <a:spcAft>
                <a:spcPts val="800"/>
              </a:spcAft>
              <a:buFont typeface="Courier New" panose="02070309020205020404" pitchFamily="49" charset="0"/>
              <a:buChar char="o"/>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young children, intelligence tests may focus more on abilities like language development, motor skills, and basic problem-solving.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200" kern="100" dirty="0">
                <a:latin typeface="Calibri" panose="020F0502020204030204" pitchFamily="34" charset="0"/>
                <a:ea typeface="Calibri" panose="020F0502020204030204" pitchFamily="34" charset="0"/>
                <a:cs typeface="Times New Roman" panose="02020603050405020304" pitchFamily="18" charset="0"/>
              </a:rPr>
              <a:t>However</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intelligence is not solely determined by cognitive abilities. Factors like motivation, creativity, and emotional intelligence also contribute to overall intelligence and intellectual functioning. Critics argue that traditional intelligence tests may be culturally biased or influenced by factors such as socioeconomic status. </a:t>
            </a:r>
          </a:p>
          <a:p>
            <a:pPr>
              <a:spcAft>
                <a:spcPts val="800"/>
              </a:spcAft>
              <a:buFont typeface="Courier New" panose="02070309020205020404" pitchFamily="49" charset="0"/>
              <a:buChar char="o"/>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95417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67F84B8-0503-BEA4-527E-36464F275EEF}"/>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Different types of intelligence tests</a:t>
            </a:r>
          </a:p>
        </p:txBody>
      </p:sp>
      <p:sp>
        <p:nvSpPr>
          <p:cNvPr id="3" name="Content Placeholder 2">
            <a:extLst>
              <a:ext uri="{FF2B5EF4-FFF2-40B4-BE49-F238E27FC236}">
                <a16:creationId xmlns:a16="http://schemas.microsoft.com/office/drawing/2014/main" id="{3181A48E-CA61-B9F7-D1C3-0DE64C85A137}"/>
              </a:ext>
            </a:extLst>
          </p:cNvPr>
          <p:cNvSpPr>
            <a:spLocks noGrp="1"/>
          </p:cNvSpPr>
          <p:nvPr>
            <p:ph idx="1"/>
          </p:nvPr>
        </p:nvSpPr>
        <p:spPr>
          <a:xfrm>
            <a:off x="838200" y="2586789"/>
            <a:ext cx="10515600" cy="3590174"/>
          </a:xfrm>
        </p:spPr>
        <p:txBody>
          <a:bodyPr>
            <a:normAutofit fontScale="92500" lnSpcReduction="10000"/>
          </a:bodyPr>
          <a:lstStyle/>
          <a:p>
            <a:pPr marL="0" indent="0">
              <a:buNone/>
            </a:pPr>
            <a:r>
              <a:rPr lang="en-GB" sz="1400" dirty="0"/>
              <a:t>There are two main types of intelligence test that this presentation will highlight, these are: Raven’s Progressive Matrices and Stanford Binet’s Intelligence Scale.</a:t>
            </a:r>
          </a:p>
          <a:p>
            <a:pPr marL="0" indent="0">
              <a:buNone/>
            </a:pPr>
            <a:endParaRPr lang="en-GB" sz="1400" dirty="0"/>
          </a:p>
          <a:p>
            <a:pPr marL="0" indent="0">
              <a:buNone/>
            </a:pPr>
            <a:r>
              <a:rPr lang="en-GB" sz="1400" u="sng" dirty="0"/>
              <a:t>Raven’s Progressive Matrices </a:t>
            </a:r>
          </a:p>
          <a:p>
            <a:pPr>
              <a:buFont typeface="Courier New" panose="02070309020205020404" pitchFamily="49" charset="0"/>
              <a:buChar char="o"/>
            </a:pPr>
            <a:r>
              <a:rPr lang="en-GB" sz="1400" dirty="0">
                <a:latin typeface="Calibri" panose="020F0502020204030204" pitchFamily="34" charset="0"/>
                <a:ea typeface="Calibri" panose="020F0502020204030204" pitchFamily="34" charset="0"/>
                <a:cs typeface="Times New Roman" panose="02020603050405020304" pitchFamily="18" charset="0"/>
              </a:rPr>
              <a:t>F</a:t>
            </a:r>
            <a:r>
              <a:rPr lang="en-GB" sz="1400" dirty="0">
                <a:effectLst/>
                <a:latin typeface="Calibri" panose="020F0502020204030204" pitchFamily="34" charset="0"/>
                <a:ea typeface="Calibri" panose="020F0502020204030204" pitchFamily="34" charset="0"/>
                <a:cs typeface="Times New Roman" panose="02020603050405020304" pitchFamily="18" charset="0"/>
              </a:rPr>
              <a:t>ocuses on visual pattern recognition and problem-solving skills.</a:t>
            </a:r>
          </a:p>
          <a:p>
            <a:pPr>
              <a:buFont typeface="Courier New" panose="02070309020205020404" pitchFamily="49" charset="0"/>
              <a:buChar char="o"/>
            </a:pPr>
            <a:r>
              <a:rPr lang="en-GB" sz="1400" dirty="0">
                <a:effectLst/>
                <a:latin typeface="Calibri" panose="020F0502020204030204" pitchFamily="34" charset="0"/>
                <a:ea typeface="Calibri" panose="020F0502020204030204" pitchFamily="34" charset="0"/>
                <a:cs typeface="Times New Roman" panose="02020603050405020304" pitchFamily="18" charset="0"/>
              </a:rPr>
              <a:t>It is a non-verbal test that assesses the fluid intelligence and abstract reasoning. </a:t>
            </a:r>
          </a:p>
          <a:p>
            <a:pPr>
              <a:buFont typeface="Courier New" panose="02070309020205020404" pitchFamily="49" charset="0"/>
              <a:buChar char="o"/>
            </a:pPr>
            <a:r>
              <a:rPr lang="en-GB" sz="1400" dirty="0">
                <a:effectLst/>
                <a:latin typeface="Calibri" panose="020F0502020204030204" pitchFamily="34" charset="0"/>
                <a:ea typeface="Calibri" panose="020F0502020204030204" pitchFamily="34" charset="0"/>
                <a:cs typeface="Times New Roman" panose="02020603050405020304" pitchFamily="18" charset="0"/>
              </a:rPr>
              <a:t>This test is often used with individuals who have limited language skills or those who are non-native English speakers.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buFont typeface="Courier New" panose="02070309020205020404" pitchFamily="49" charset="0"/>
              <a:buChar char="o"/>
            </a:pPr>
            <a:endParaRPr lang="en-GB" sz="1400" u="sng" dirty="0">
              <a:latin typeface="Calibri" panose="020F0502020204030204" pitchFamily="34" charset="0"/>
              <a:cs typeface="Times New Roman" panose="02020603050405020304" pitchFamily="18" charset="0"/>
            </a:endParaRPr>
          </a:p>
          <a:p>
            <a:pPr marL="0" indent="0">
              <a:buNone/>
            </a:pPr>
            <a:r>
              <a:rPr lang="en-GB" sz="1400" u="sng" dirty="0"/>
              <a:t>Stanford Binet</a:t>
            </a:r>
          </a:p>
          <a:p>
            <a:pPr>
              <a:buFont typeface="Courier New" panose="02070309020205020404" pitchFamily="49" charset="0"/>
              <a:buChar char="o"/>
            </a:pPr>
            <a:r>
              <a:rPr lang="en-GB" sz="1400" dirty="0">
                <a:effectLst/>
                <a:latin typeface="Calibri" panose="020F0502020204030204" pitchFamily="34" charset="0"/>
                <a:ea typeface="Calibri" panose="020F0502020204030204" pitchFamily="34" charset="0"/>
                <a:cs typeface="Times New Roman" panose="02020603050405020304" pitchFamily="18" charset="0"/>
              </a:rPr>
              <a:t>Originally designed for children, but it can also be used with adults.</a:t>
            </a:r>
          </a:p>
          <a:p>
            <a:pPr>
              <a:buFont typeface="Courier New" panose="02070309020205020404" pitchFamily="49" charset="0"/>
              <a:buChar char="o"/>
            </a:pPr>
            <a:r>
              <a:rPr lang="en-GB" sz="1400" dirty="0">
                <a:effectLst/>
                <a:latin typeface="Calibri" panose="020F0502020204030204" pitchFamily="34" charset="0"/>
                <a:ea typeface="Calibri" panose="020F0502020204030204" pitchFamily="34" charset="0"/>
                <a:cs typeface="Times New Roman" panose="02020603050405020304" pitchFamily="18" charset="0"/>
              </a:rPr>
              <a:t>It measures cognitive abilities, including verbal and non-verbal skills, memory, and problem-solving.</a:t>
            </a:r>
          </a:p>
          <a:p>
            <a:pPr>
              <a:buFont typeface="Courier New" panose="02070309020205020404" pitchFamily="49" charset="0"/>
              <a:buChar char="o"/>
            </a:pPr>
            <a:r>
              <a:rPr lang="en-GB" sz="1400" dirty="0">
                <a:effectLst/>
                <a:latin typeface="Calibri" panose="020F0502020204030204" pitchFamily="34" charset="0"/>
                <a:ea typeface="Calibri" panose="020F0502020204030204" pitchFamily="34" charset="0"/>
                <a:cs typeface="Times New Roman" panose="02020603050405020304" pitchFamily="18" charset="0"/>
              </a:rPr>
              <a:t>It provides a comprehensive profile of an individual’s cognitive strengths and weaknesses.</a:t>
            </a:r>
          </a:p>
          <a:p>
            <a:pPr>
              <a:buFont typeface="Courier New" panose="02070309020205020404" pitchFamily="49" charset="0"/>
              <a:buChar char="o"/>
            </a:pPr>
            <a:r>
              <a:rPr lang="en-GB" sz="1400" dirty="0"/>
              <a:t>This test has undergone revisions to ensure its validity and reliability. </a:t>
            </a:r>
          </a:p>
        </p:txBody>
      </p:sp>
    </p:spTree>
    <p:extLst>
      <p:ext uri="{BB962C8B-B14F-4D97-AF65-F5344CB8AC3E}">
        <p14:creationId xmlns:p14="http://schemas.microsoft.com/office/powerpoint/2010/main" val="3923384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A4E76E8-8DBE-0FE3-4E6F-4187726DEFFD}"/>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Can these intelligence tests be measured the same way?</a:t>
            </a:r>
          </a:p>
        </p:txBody>
      </p:sp>
      <p:sp>
        <p:nvSpPr>
          <p:cNvPr id="3" name="Content Placeholder 2">
            <a:extLst>
              <a:ext uri="{FF2B5EF4-FFF2-40B4-BE49-F238E27FC236}">
                <a16:creationId xmlns:a16="http://schemas.microsoft.com/office/drawing/2014/main" id="{01208055-B03E-F6F9-0337-3AE032944119}"/>
              </a:ext>
            </a:extLst>
          </p:cNvPr>
          <p:cNvSpPr>
            <a:spLocks noGrp="1"/>
          </p:cNvSpPr>
          <p:nvPr>
            <p:ph idx="1"/>
          </p:nvPr>
        </p:nvSpPr>
        <p:spPr>
          <a:xfrm>
            <a:off x="838200" y="3199738"/>
            <a:ext cx="10515600" cy="1923798"/>
          </a:xfrm>
        </p:spPr>
        <p:txBody>
          <a:bodyPr>
            <a:normAutofit/>
          </a:bodyPr>
          <a:lstStyle/>
          <a:p>
            <a:pPr marL="0" indent="0">
              <a:buNone/>
            </a:pPr>
            <a:r>
              <a:rPr lang="en-GB" sz="2200" dirty="0"/>
              <a:t>In short, no. </a:t>
            </a:r>
            <a:r>
              <a:rPr lang="en-GB" sz="2200" dirty="0">
                <a:effectLst/>
                <a:latin typeface="Calibri" panose="020F0502020204030204" pitchFamily="34" charset="0"/>
                <a:ea typeface="Calibri" panose="020F0502020204030204" pitchFamily="34" charset="0"/>
                <a:cs typeface="Times New Roman" panose="02020603050405020304" pitchFamily="18" charset="0"/>
              </a:rPr>
              <a:t>Each test has its own format, administrative procedures, and scoring methods. They assess different aspects of intelligence and are designed for specific age groups.</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Raven’s Progressive Matrices is non-verbal and focuses on visual patterns, while </a:t>
            </a:r>
            <a:r>
              <a:rPr lang="en-GB" sz="2200" dirty="0">
                <a:latin typeface="Calibri" panose="020F0502020204030204" pitchFamily="34" charset="0"/>
                <a:ea typeface="Calibri" panose="020F0502020204030204" pitchFamily="34" charset="0"/>
                <a:cs typeface="Times New Roman" panose="02020603050405020304" pitchFamily="18" charset="0"/>
              </a:rPr>
              <a:t>Stanford Binet </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assess a broader range of cognitive abilities and include verbal components.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92238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1CD3241-5D8B-83EB-28EE-0AC1773E552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Raven’s Progressive Matrices</a:t>
            </a:r>
          </a:p>
        </p:txBody>
      </p:sp>
      <p:sp>
        <p:nvSpPr>
          <p:cNvPr id="3" name="Content Placeholder 2">
            <a:extLst>
              <a:ext uri="{FF2B5EF4-FFF2-40B4-BE49-F238E27FC236}">
                <a16:creationId xmlns:a16="http://schemas.microsoft.com/office/drawing/2014/main" id="{E6C0164A-2A7F-886D-ECC2-7AFDC612D783}"/>
              </a:ext>
            </a:extLst>
          </p:cNvPr>
          <p:cNvSpPr>
            <a:spLocks noGrp="1"/>
          </p:cNvSpPr>
          <p:nvPr>
            <p:ph idx="1"/>
          </p:nvPr>
        </p:nvSpPr>
        <p:spPr>
          <a:xfrm>
            <a:off x="838200" y="2586789"/>
            <a:ext cx="10515600" cy="3590174"/>
          </a:xfrm>
        </p:spPr>
        <p:txBody>
          <a:bodyPr>
            <a:normAutofit/>
          </a:bodyPr>
          <a:lstStyle/>
          <a:p>
            <a:pPr marL="0" indent="0">
              <a:buNone/>
            </a:pPr>
            <a:r>
              <a:rPr lang="en-GB" sz="2200" b="0" i="0" dirty="0">
                <a:effectLst/>
              </a:rPr>
              <a:t>Raven’s Progressive Matrices is a classical non-verbal test used to measure abstract reasoning and fluid intelligence. The test has been developed by John C. Raven since 1936. It consists of 60 visual questions created by logical matrices; the users shall choose the correct answer in 6 or 8 available multiple-choice questions. The questions are made in sequences from easy to difficult to identify the different parts of your liquid intelligence.</a:t>
            </a:r>
          </a:p>
          <a:p>
            <a:pPr marL="0" indent="0">
              <a:buNone/>
            </a:pPr>
            <a:r>
              <a:rPr lang="en-GB" sz="2200" b="0" i="0" dirty="0">
                <a:effectLst/>
              </a:rPr>
              <a:t>This is a completely non-linguistic test, so it is fair across cultures.</a:t>
            </a:r>
          </a:p>
          <a:p>
            <a:pPr marL="0" indent="0">
              <a:buNone/>
            </a:pPr>
            <a:r>
              <a:rPr lang="en-GB" sz="2200" i="1" kern="100" dirty="0">
                <a:ea typeface="Calibri" panose="020F0502020204030204" pitchFamily="34" charset="0"/>
                <a:cs typeface="Times New Roman" panose="02020603050405020304" pitchFamily="18" charset="0"/>
              </a:rPr>
              <a:t>						        </a:t>
            </a:r>
            <a:r>
              <a:rPr lang="en-GB" sz="2200" i="1" dirty="0">
                <a:effectLst/>
                <a:latin typeface="Times New Roman" panose="02020603050405020304" pitchFamily="18" charset="0"/>
              </a:rPr>
              <a:t>(Raven’s Progressive Matrices, 2020)</a:t>
            </a:r>
            <a:endParaRPr lang="en-GB" sz="2200" i="1" kern="100" dirty="0">
              <a:effectLst/>
              <a:ea typeface="Calibri" panose="020F0502020204030204" pitchFamily="34" charset="0"/>
              <a:cs typeface="Times New Roman" panose="02020603050405020304" pitchFamily="18" charset="0"/>
            </a:endParaRPr>
          </a:p>
          <a:p>
            <a:pPr marL="0" indent="0">
              <a:buNone/>
            </a:pPr>
            <a:endParaRPr lang="en-GB" sz="22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744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925FD59-D137-FB54-A885-710300F65C8E}"/>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Raven’s Progressive Matrices Results</a:t>
            </a:r>
          </a:p>
        </p:txBody>
      </p:sp>
      <p:sp>
        <p:nvSpPr>
          <p:cNvPr id="3" name="Content Placeholder 2">
            <a:extLst>
              <a:ext uri="{FF2B5EF4-FFF2-40B4-BE49-F238E27FC236}">
                <a16:creationId xmlns:a16="http://schemas.microsoft.com/office/drawing/2014/main" id="{8DF5A75C-BD2D-C416-12A2-247112C6AE3F}"/>
              </a:ext>
            </a:extLst>
          </p:cNvPr>
          <p:cNvSpPr>
            <a:spLocks noGrp="1"/>
          </p:cNvSpPr>
          <p:nvPr>
            <p:ph idx="1"/>
          </p:nvPr>
        </p:nvSpPr>
        <p:spPr>
          <a:xfrm>
            <a:off x="838200" y="2586789"/>
            <a:ext cx="10515600" cy="3590174"/>
          </a:xfrm>
        </p:spPr>
        <p:txBody>
          <a:bodyPr>
            <a:normAutofit/>
          </a:bodyPr>
          <a:lstStyle/>
          <a:p>
            <a:pPr marL="0" indent="0">
              <a:buNone/>
            </a:pPr>
            <a:r>
              <a:rPr lang="en-GB" sz="2200" dirty="0"/>
              <a:t>The results of the Raven’s Progressive Matrices test are typically measured by assessing the number of correct responses or the level of difficulty achieved.</a:t>
            </a:r>
          </a:p>
          <a:p>
            <a:pPr marL="0" indent="0">
              <a:buNone/>
            </a:pPr>
            <a:r>
              <a:rPr lang="en-GB" sz="2200" dirty="0"/>
              <a:t>Each correct answer is awarded one point, and this then indicates a higher level of abstract reasoning and problem-solving ability.</a:t>
            </a:r>
          </a:p>
          <a:p>
            <a:pPr marL="0" indent="0">
              <a:buNone/>
            </a:pPr>
            <a:r>
              <a:rPr lang="en-GB" sz="2200" dirty="0"/>
              <a:t>The test is often scored based on the number of correct responses within a time limit or by comparing the individual’s performance to a standardised scoring system. </a:t>
            </a:r>
          </a:p>
          <a:p>
            <a:pPr marL="0" indent="0">
              <a:buNone/>
            </a:pPr>
            <a:r>
              <a:rPr lang="en-GB" sz="2200" dirty="0"/>
              <a:t>The final score provides an indication of the individual’s abstract reasoning skills.</a:t>
            </a:r>
          </a:p>
        </p:txBody>
      </p:sp>
    </p:spTree>
    <p:extLst>
      <p:ext uri="{BB962C8B-B14F-4D97-AF65-F5344CB8AC3E}">
        <p14:creationId xmlns:p14="http://schemas.microsoft.com/office/powerpoint/2010/main" val="3985473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2C8F17F-F453-3BFE-D517-C0A4B71EF3AF}"/>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Strengths and Weaknesses of Raven’s Progressive Matrices</a:t>
            </a:r>
          </a:p>
        </p:txBody>
      </p:sp>
      <p:sp>
        <p:nvSpPr>
          <p:cNvPr id="3" name="Content Placeholder 2">
            <a:extLst>
              <a:ext uri="{FF2B5EF4-FFF2-40B4-BE49-F238E27FC236}">
                <a16:creationId xmlns:a16="http://schemas.microsoft.com/office/drawing/2014/main" id="{8202C10C-899B-3591-B937-C7938F7FE620}"/>
              </a:ext>
            </a:extLst>
          </p:cNvPr>
          <p:cNvSpPr>
            <a:spLocks noGrp="1"/>
          </p:cNvSpPr>
          <p:nvPr>
            <p:ph idx="1"/>
          </p:nvPr>
        </p:nvSpPr>
        <p:spPr>
          <a:xfrm>
            <a:off x="838200" y="2586789"/>
            <a:ext cx="10515600" cy="3590174"/>
          </a:xfrm>
        </p:spPr>
        <p:txBody>
          <a:bodyPr>
            <a:normAutofit/>
          </a:bodyPr>
          <a:lstStyle/>
          <a:p>
            <a:pPr marL="0" indent="0">
              <a:buNone/>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Strengths- One of the main strengths of Raven’s Progressive Matrices is its ability to assess fluid intelligence, which refers to the capacity to think logically and solve problems in novel situation. This test focuses on visual pattern recognition and requires individuals to identify the missing piece in a series of matrices.</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It is considered a cultural-fair test, meaning that it aims to minimise cultural and language biases. The test does not rely on verbal skills, making it suitable for individuals from different linguistic backgrounds and cultural backgrounds.</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Raven’s Progressive Matrices has been widely used in research and educational settings and has established norms and reliability measures. This allows for meaningful comparisons between individuals and across different populations.</a:t>
            </a:r>
          </a:p>
          <a:p>
            <a:pPr marL="0" indent="0">
              <a:buNone/>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Weaknesses- One limitation of Raven’s Progressive Matrices is that it primarily assesses visual-spatial reasoning and pattern recognition, neglecting other aspects of intelligence such as verbal comprehension, working memory, and processing speed. This means that it may not prove as a comprehensive measure of overall intelligence.</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This test may be influenced by factors such as familiarity with the test format or prior exposure to similar patterns. This could potentially affect the validity of the results, especially if individuals have had previous experience with similar visual puzzles.</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Raven’s Progressive Matrices is a timed test, which can create pressure and anxiety for some individuals. This may impact their performance and potentially lead to inaccurate results.</a:t>
            </a:r>
          </a:p>
        </p:txBody>
      </p:sp>
    </p:spTree>
    <p:extLst>
      <p:ext uri="{BB962C8B-B14F-4D97-AF65-F5344CB8AC3E}">
        <p14:creationId xmlns:p14="http://schemas.microsoft.com/office/powerpoint/2010/main" val="1096276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F7F7EC3-03BB-9DD6-2804-90DDB18573A2}"/>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Stanford Binet</a:t>
            </a:r>
          </a:p>
        </p:txBody>
      </p:sp>
      <p:sp>
        <p:nvSpPr>
          <p:cNvPr id="3" name="Content Placeholder 2">
            <a:extLst>
              <a:ext uri="{FF2B5EF4-FFF2-40B4-BE49-F238E27FC236}">
                <a16:creationId xmlns:a16="http://schemas.microsoft.com/office/drawing/2014/main" id="{AA50286B-17AB-97BF-159B-70AC832F8BE1}"/>
              </a:ext>
            </a:extLst>
          </p:cNvPr>
          <p:cNvSpPr>
            <a:spLocks noGrp="1"/>
          </p:cNvSpPr>
          <p:nvPr>
            <p:ph idx="1"/>
          </p:nvPr>
        </p:nvSpPr>
        <p:spPr>
          <a:xfrm>
            <a:off x="838200" y="2586789"/>
            <a:ext cx="10515600" cy="3590174"/>
          </a:xfrm>
        </p:spPr>
        <p:txBody>
          <a:bodyPr>
            <a:normAutofit/>
          </a:bodyPr>
          <a:lstStyle/>
          <a:p>
            <a:pPr marL="0" indent="0">
              <a:buNone/>
            </a:pPr>
            <a:r>
              <a:rPr lang="en-GB" sz="2200" b="0" i="0" dirty="0">
                <a:effectLst/>
                <a:ea typeface="Roboto" panose="02000000000000000000" pitchFamily="2" charset="0"/>
                <a:cs typeface="Roboto" panose="02000000000000000000" pitchFamily="2" charset="0"/>
              </a:rPr>
              <a:t>The Stanford-Binet Intelligence Scales are designed to measure five factors of cognitive ability. These five factors include fluid reasoning, knowledge, quantitative reasoning, visual-spatial processing and working memory. Both verbal and nonverbal responses are measured. Each of the five factors is given a weight and the combined score is often reduced to a ratio known commonly as the intelligence quotient, or IQ. Theoretically then the Stanford-Binet test measures a person’s ability to learn. </a:t>
            </a:r>
          </a:p>
          <a:p>
            <a:pPr marL="0" indent="0">
              <a:buNone/>
            </a:pPr>
            <a:endParaRPr lang="en-GB" sz="2200" dirty="0">
              <a:ea typeface="Roboto" panose="02000000000000000000" pitchFamily="2" charset="0"/>
              <a:cs typeface="Roboto" panose="02000000000000000000" pitchFamily="2" charset="0"/>
            </a:endParaRPr>
          </a:p>
          <a:p>
            <a:pPr marL="0" indent="0">
              <a:buNone/>
            </a:pPr>
            <a:r>
              <a:rPr lang="en-GB" sz="2200" i="1" dirty="0">
                <a:ea typeface="Roboto" panose="02000000000000000000" pitchFamily="2" charset="0"/>
                <a:cs typeface="Roboto" panose="02000000000000000000" pitchFamily="2" charset="0"/>
              </a:rPr>
              <a:t>			       	             </a:t>
            </a:r>
            <a:r>
              <a:rPr lang="en-GB" sz="2200" i="1" dirty="0">
                <a:effectLst/>
                <a:latin typeface="Times New Roman" panose="02020603050405020304" pitchFamily="18" charset="0"/>
              </a:rPr>
              <a:t>(What Does the Stanford-Binet Test Measure, 2019)</a:t>
            </a:r>
            <a:endParaRPr lang="en-GB" sz="2200" i="1" dirty="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846830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13A16DD-5192-2BF8-5815-253B7C269CD1}"/>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Stanford Binet Results</a:t>
            </a:r>
          </a:p>
        </p:txBody>
      </p:sp>
      <p:sp>
        <p:nvSpPr>
          <p:cNvPr id="20" name="Content Placeholder 2">
            <a:extLst>
              <a:ext uri="{FF2B5EF4-FFF2-40B4-BE49-F238E27FC236}">
                <a16:creationId xmlns:a16="http://schemas.microsoft.com/office/drawing/2014/main" id="{3D61F2B2-5EF3-3F98-4823-7D7E6820605B}"/>
              </a:ext>
            </a:extLst>
          </p:cNvPr>
          <p:cNvSpPr>
            <a:spLocks noGrp="1"/>
          </p:cNvSpPr>
          <p:nvPr>
            <p:ph idx="1"/>
          </p:nvPr>
        </p:nvSpPr>
        <p:spPr>
          <a:xfrm>
            <a:off x="838200" y="2586789"/>
            <a:ext cx="10515600" cy="3590174"/>
          </a:xfrm>
        </p:spPr>
        <p:txBody>
          <a:bodyPr>
            <a:normAutofit/>
          </a:bodyPr>
          <a:lstStyle/>
          <a:p>
            <a:pPr marL="0" indent="0">
              <a:buNone/>
            </a:pPr>
            <a:r>
              <a:rPr lang="en-GB" sz="2200" dirty="0"/>
              <a:t>The results of the Stanford Binet Intelligence Scale are typically measured using a standardised scoring system.</a:t>
            </a:r>
          </a:p>
          <a:p>
            <a:pPr marL="0" indent="0">
              <a:buNone/>
            </a:pPr>
            <a:r>
              <a:rPr lang="en-GB" sz="2200" dirty="0"/>
              <a:t>The individual’s performance on each subtest is recorded as a numerical value and is then compared to the performance of a representative sample of the population.</a:t>
            </a:r>
          </a:p>
          <a:p>
            <a:pPr marL="0" indent="0">
              <a:buNone/>
            </a:pPr>
            <a:r>
              <a:rPr lang="en-GB" sz="2200" dirty="0"/>
              <a:t>The scores are then converted into a standardised IQ score, which provides an estimate of the individual’s intellectual abilities compared to others of the same age group.</a:t>
            </a:r>
          </a:p>
        </p:txBody>
      </p:sp>
    </p:spTree>
    <p:extLst>
      <p:ext uri="{BB962C8B-B14F-4D97-AF65-F5344CB8AC3E}">
        <p14:creationId xmlns:p14="http://schemas.microsoft.com/office/powerpoint/2010/main" val="2860037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B9A8E6F-090D-CE2A-1373-BD8C4B58D400}"/>
              </a:ext>
            </a:extLst>
          </p:cNvPr>
          <p:cNvSpPr>
            <a:spLocks noGrp="1"/>
          </p:cNvSpPr>
          <p:nvPr>
            <p:ph type="title"/>
          </p:nvPr>
        </p:nvSpPr>
        <p:spPr>
          <a:xfrm>
            <a:off x="838200" y="401221"/>
            <a:ext cx="10515600" cy="1348065"/>
          </a:xfrm>
        </p:spPr>
        <p:txBody>
          <a:bodyPr>
            <a:normAutofit/>
          </a:bodyPr>
          <a:lstStyle/>
          <a:p>
            <a:r>
              <a:rPr lang="en-GB" sz="4600">
                <a:solidFill>
                  <a:srgbClr val="FFFFFF"/>
                </a:solidFill>
              </a:rPr>
              <a:t>Strengths and Weaknesses of Stanford Binet</a:t>
            </a:r>
          </a:p>
        </p:txBody>
      </p:sp>
      <p:sp>
        <p:nvSpPr>
          <p:cNvPr id="3" name="Content Placeholder 2">
            <a:extLst>
              <a:ext uri="{FF2B5EF4-FFF2-40B4-BE49-F238E27FC236}">
                <a16:creationId xmlns:a16="http://schemas.microsoft.com/office/drawing/2014/main" id="{7E06EE8C-7F43-ED17-51BD-186EB5D0B04F}"/>
              </a:ext>
            </a:extLst>
          </p:cNvPr>
          <p:cNvSpPr>
            <a:spLocks noGrp="1"/>
          </p:cNvSpPr>
          <p:nvPr>
            <p:ph idx="1"/>
          </p:nvPr>
        </p:nvSpPr>
        <p:spPr>
          <a:xfrm>
            <a:off x="838200" y="2586789"/>
            <a:ext cx="10515600" cy="3590174"/>
          </a:xfrm>
        </p:spPr>
        <p:txBody>
          <a:bodyPr>
            <a:normAutofit/>
          </a:bodyPr>
          <a:lstStyle/>
          <a:p>
            <a:pPr marL="0" lvl="0" indent="0">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Strengths- One of the strengths of the Stanford Binet is its wide age range. It can be used to assess intelligence in individuals from a young age to adulthood, allowing for a longitudinal assessment of intellectual development over time.</a:t>
            </a:r>
            <a:br>
              <a:rPr lang="en-GB" sz="1700" kern="100" dirty="0">
                <a:effectLst/>
                <a:latin typeface="Calibri" panose="020F0502020204030204" pitchFamily="34" charset="0"/>
                <a:ea typeface="Calibri" panose="020F0502020204030204" pitchFamily="34" charset="0"/>
                <a:cs typeface="Times New Roman" panose="02020603050405020304" pitchFamily="18" charset="0"/>
              </a:rPr>
            </a:b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Another strength is that the Stanford Binet provides a single composite score that represents overall intelligence. This can be helpful for obtaining a general understanding of an individual’s intellectual abilities without having to analyse multiple subtest scores.</a:t>
            </a:r>
            <a:br>
              <a:rPr lang="en-GB" sz="1700" kern="100" dirty="0">
                <a:effectLst/>
                <a:latin typeface="Calibri" panose="020F0502020204030204" pitchFamily="34" charset="0"/>
                <a:ea typeface="Calibri" panose="020F0502020204030204" pitchFamily="34" charset="0"/>
                <a:cs typeface="Times New Roman" panose="02020603050405020304" pitchFamily="18" charset="0"/>
              </a:rPr>
            </a:b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Additionally, the Stanford Binet has undergone revisions to ensure its validity and reliability. </a:t>
            </a:r>
          </a:p>
          <a:p>
            <a:pPr marL="0" lvl="0" indent="0">
              <a:buNone/>
            </a:pPr>
            <a:r>
              <a:rPr lang="en-GB" sz="1700" kern="100" dirty="0">
                <a:latin typeface="Calibri" panose="020F0502020204030204" pitchFamily="34" charset="0"/>
                <a:ea typeface="Calibri" panose="020F0502020204030204" pitchFamily="34" charset="0"/>
                <a:cs typeface="Times New Roman" panose="02020603050405020304" pitchFamily="18" charset="0"/>
              </a:rPr>
              <a:t>Weaknesses- </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The Stanford Binet does not provide a detailed profile of specific cognitive abilities. It focuses more on overall intelligence rather than assessing specific domains.</a:t>
            </a:r>
            <a:br>
              <a:rPr lang="en-GB" sz="1700" kern="100" dirty="0">
                <a:effectLst/>
                <a:latin typeface="Calibri" panose="020F0502020204030204" pitchFamily="34" charset="0"/>
                <a:ea typeface="Calibri" panose="020F0502020204030204" pitchFamily="34" charset="0"/>
                <a:cs typeface="Times New Roman" panose="02020603050405020304" pitchFamily="18" charset="0"/>
              </a:rPr>
            </a:b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700" kern="100" dirty="0">
                <a:latin typeface="Calibri" panose="020F0502020204030204" pitchFamily="34" charset="0"/>
                <a:ea typeface="Calibri" panose="020F0502020204030204" pitchFamily="34" charset="0"/>
                <a:cs typeface="Times New Roman" panose="02020603050405020304" pitchFamily="18" charset="0"/>
              </a:rPr>
              <a:t>Another limitation of the Stanford Binet test is that it may be influenced by cultural bias, as it was originally developed in the United States of America as it was originally designed with a specific cultural context in mind.</a:t>
            </a:r>
          </a:p>
          <a:p>
            <a:pPr marL="0" lvl="0" indent="0">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-While it’s a positive that it produces a single composite score, it only focuses on cognitive abilities and does not fully capture aspects of creativity or emotional intelligence. This makes it not a complete picture of an individual’s abilities.</a:t>
            </a:r>
          </a:p>
        </p:txBody>
      </p:sp>
    </p:spTree>
    <p:extLst>
      <p:ext uri="{BB962C8B-B14F-4D97-AF65-F5344CB8AC3E}">
        <p14:creationId xmlns:p14="http://schemas.microsoft.com/office/powerpoint/2010/main" val="1113101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0430828-9B9F-9890-ECE3-97B41ABCBDFD}"/>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Raven’s Progressive Matrices vs. Stanford Binet</a:t>
            </a:r>
          </a:p>
        </p:txBody>
      </p:sp>
      <p:sp>
        <p:nvSpPr>
          <p:cNvPr id="3" name="Content Placeholder 2">
            <a:extLst>
              <a:ext uri="{FF2B5EF4-FFF2-40B4-BE49-F238E27FC236}">
                <a16:creationId xmlns:a16="http://schemas.microsoft.com/office/drawing/2014/main" id="{2CF30B7A-AC5E-4B98-135B-4676C74BE9FB}"/>
              </a:ext>
            </a:extLst>
          </p:cNvPr>
          <p:cNvSpPr>
            <a:spLocks noGrp="1"/>
          </p:cNvSpPr>
          <p:nvPr>
            <p:ph idx="1"/>
          </p:nvPr>
        </p:nvSpPr>
        <p:spPr>
          <a:xfrm>
            <a:off x="838200" y="2586789"/>
            <a:ext cx="10515600" cy="3590174"/>
          </a:xfrm>
        </p:spPr>
        <p:txBody>
          <a:bodyPr>
            <a:normAutofit/>
          </a:bodyPr>
          <a:lstStyle/>
          <a:p>
            <a:pPr marL="0" indent="0">
              <a:buNone/>
            </a:pPr>
            <a:r>
              <a:rPr lang="en-GB" sz="2200" dirty="0"/>
              <a:t>Raven’s Progressive Matrices is a non-verbal test that primarily focuses on abstract reasoning and problem-solving skills. It presents participants with visual patterns and requires them to identify the missing piece or the pattern that completes the sequence. </a:t>
            </a:r>
          </a:p>
          <a:p>
            <a:pPr marL="0" indent="0">
              <a:buNone/>
            </a:pPr>
            <a:r>
              <a:rPr lang="en-GB" sz="2200" dirty="0"/>
              <a:t>Raven’s Progressive Matrices is considered a culturally fair test as it is accessible by all people, of all ages and levels. This test has also undergone revisions to ensure its reliability and validity.</a:t>
            </a:r>
          </a:p>
          <a:p>
            <a:pPr marL="0" indent="0">
              <a:buNone/>
            </a:pPr>
            <a:r>
              <a:rPr lang="en-GB" sz="2200" dirty="0"/>
              <a:t>Stanford Binet is a widely used test that assesses various cognitive abilities, including verbal, non-verbal, and quantitative reasoning. It aims to measure a person’s overall intellectual ability and identify strengths and weaknesses in different areas. </a:t>
            </a:r>
          </a:p>
          <a:p>
            <a:pPr marL="0" indent="0">
              <a:buNone/>
            </a:pPr>
            <a:endParaRPr lang="en-GB" sz="2200" dirty="0"/>
          </a:p>
        </p:txBody>
      </p:sp>
    </p:spTree>
    <p:extLst>
      <p:ext uri="{BB962C8B-B14F-4D97-AF65-F5344CB8AC3E}">
        <p14:creationId xmlns:p14="http://schemas.microsoft.com/office/powerpoint/2010/main" val="1258933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0041244-2486-1521-D24E-54D1A66A7383}"/>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Thank you</a:t>
            </a:r>
          </a:p>
        </p:txBody>
      </p:sp>
      <p:sp>
        <p:nvSpPr>
          <p:cNvPr id="3" name="Content Placeholder 2">
            <a:extLst>
              <a:ext uri="{FF2B5EF4-FFF2-40B4-BE49-F238E27FC236}">
                <a16:creationId xmlns:a16="http://schemas.microsoft.com/office/drawing/2014/main" id="{3C210B00-F3E1-22E2-6C0C-5589EB7704DA}"/>
              </a:ext>
            </a:extLst>
          </p:cNvPr>
          <p:cNvSpPr>
            <a:spLocks noGrp="1"/>
          </p:cNvSpPr>
          <p:nvPr>
            <p:ph idx="1"/>
          </p:nvPr>
        </p:nvSpPr>
        <p:spPr>
          <a:xfrm>
            <a:off x="918587" y="3038965"/>
            <a:ext cx="10515600" cy="2095743"/>
          </a:xfrm>
        </p:spPr>
        <p:txBody>
          <a:bodyPr>
            <a:normAutofit/>
          </a:bodyPr>
          <a:lstStyle/>
          <a:p>
            <a:pPr marL="0" indent="0">
              <a:buNone/>
            </a:pP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Thank you for watching my presentation on how psychologists measure intelligence, if we have time and you have any questions please ask now or email me at </a:t>
            </a:r>
            <a:r>
              <a:rPr lang="en-GB" sz="2200" u="sng" kern="100" dirty="0">
                <a:effectLst/>
                <a:latin typeface="Calibri" panose="020F0502020204030204" pitchFamily="34" charset="0"/>
                <a:ea typeface="DengXian" panose="02010600030101010101" pitchFamily="2" charset="-122"/>
                <a:cs typeface="Times New Roman" panose="02020603050405020304" pitchFamily="18" charset="0"/>
                <a:hlinkClick r:id="rId2"/>
              </a:rPr>
              <a:t>2220232@student.uwtsd.ac.uk</a:t>
            </a: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 and I will try my best to answer as best I can. </a:t>
            </a:r>
          </a:p>
          <a:p>
            <a:pPr marL="0" indent="0">
              <a:buNone/>
            </a:pPr>
            <a:endParaRPr lang="en-GB" sz="2200" dirty="0"/>
          </a:p>
        </p:txBody>
      </p:sp>
    </p:spTree>
    <p:extLst>
      <p:ext uri="{BB962C8B-B14F-4D97-AF65-F5344CB8AC3E}">
        <p14:creationId xmlns:p14="http://schemas.microsoft.com/office/powerpoint/2010/main" val="1408796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5B4C6FC-0953-B68F-AD14-D0DB125F12F1}"/>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References</a:t>
            </a:r>
          </a:p>
        </p:txBody>
      </p:sp>
      <p:sp>
        <p:nvSpPr>
          <p:cNvPr id="3" name="Content Placeholder 2">
            <a:extLst>
              <a:ext uri="{FF2B5EF4-FFF2-40B4-BE49-F238E27FC236}">
                <a16:creationId xmlns:a16="http://schemas.microsoft.com/office/drawing/2014/main" id="{31EBD632-C35F-0226-2BE8-E45DBF3BCD58}"/>
              </a:ext>
            </a:extLst>
          </p:cNvPr>
          <p:cNvSpPr>
            <a:spLocks noGrp="1"/>
          </p:cNvSpPr>
          <p:nvPr>
            <p:ph idx="1"/>
          </p:nvPr>
        </p:nvSpPr>
        <p:spPr>
          <a:xfrm>
            <a:off x="838200" y="2586789"/>
            <a:ext cx="10515600" cy="3590174"/>
          </a:xfrm>
        </p:spPr>
        <p:txBody>
          <a:bodyPr>
            <a:normAutofit/>
          </a:bodyPr>
          <a:lstStyle/>
          <a:p>
            <a:pPr marL="0" indent="0">
              <a:buNone/>
            </a:pPr>
            <a:endParaRPr lang="en-GB" sz="2200"/>
          </a:p>
        </p:txBody>
      </p:sp>
    </p:spTree>
    <p:extLst>
      <p:ext uri="{BB962C8B-B14F-4D97-AF65-F5344CB8AC3E}">
        <p14:creationId xmlns:p14="http://schemas.microsoft.com/office/powerpoint/2010/main" val="33160492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c18937548757cf04990433e778dc5a9e">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c76e54982051c9acfd4be08dea6ca59c"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_activity"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E51AF4-FF0A-4415-87CB-74AF2927C0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F40B39-0D8F-4FD9-945B-CFA8E3474C54}">
  <ds:schemaRefs>
    <ds:schemaRef ds:uri="http://purl.org/dc/elements/1.1/"/>
    <ds:schemaRef ds:uri="http://purl.org/dc/terms/"/>
    <ds:schemaRef ds:uri="http://www.w3.org/XML/1998/namespace"/>
    <ds:schemaRef ds:uri="da3f2772-8f1e-4acb-bd98-3a0ee892f48a"/>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0cb976d4-72d8-43fd-a100-21d54766e958"/>
    <ds:schemaRef ds:uri="http://schemas.microsoft.com/office/2006/metadata/properties"/>
  </ds:schemaRefs>
</ds:datastoreItem>
</file>

<file path=customXml/itemProps3.xml><?xml version="1.0" encoding="utf-8"?>
<ds:datastoreItem xmlns:ds="http://schemas.openxmlformats.org/officeDocument/2006/customXml" ds:itemID="{656A2579-E505-4845-B8CA-65D76863D3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11171</TotalTime>
  <Words>3256</Words>
  <Application>Microsoft Office PowerPoint</Application>
  <PresentationFormat>Widescreen</PresentationFormat>
  <Paragraphs>121</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Courier New</vt:lpstr>
      <vt:lpstr>Times New Roman</vt:lpstr>
      <vt:lpstr>Office Theme</vt:lpstr>
      <vt:lpstr>How do psychologists measure intelligence?</vt:lpstr>
      <vt:lpstr>Aims of this presentation</vt:lpstr>
      <vt:lpstr>What is intelligence?</vt:lpstr>
      <vt:lpstr>History of intelligence tests</vt:lpstr>
      <vt:lpstr>How are intelligence tests measured?</vt:lpstr>
      <vt:lpstr>Different types of intelligence tests</vt:lpstr>
      <vt:lpstr>Can these intelligence tests be measured the same way?</vt:lpstr>
      <vt:lpstr>Raven’s Progressive Matrices</vt:lpstr>
      <vt:lpstr>Raven’s Progressive Matrices Results</vt:lpstr>
      <vt:lpstr>Strengths and Weaknesses of Raven’s Progressive Matrices</vt:lpstr>
      <vt:lpstr>Stanford Binet</vt:lpstr>
      <vt:lpstr>Stanford Binet Results</vt:lpstr>
      <vt:lpstr>Strengths and Weaknesses of Stanford Binet</vt:lpstr>
      <vt:lpstr>Raven’s Progressive Matrices vs. Stanford Binet</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psychologists measure intelligence?</dc:title>
  <dc:creator>Katy Monk (2220232)</dc:creator>
  <cp:lastModifiedBy>Katy Monk (2220232)</cp:lastModifiedBy>
  <cp:revision>6</cp:revision>
  <dcterms:created xsi:type="dcterms:W3CDTF">2023-11-20T22:15:02Z</dcterms:created>
  <dcterms:modified xsi:type="dcterms:W3CDTF">2023-12-13T21:57:48Z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