
<file path=[Content_Types].xml><?xml version="1.0" encoding="utf-8"?>
<Types xmlns="http://schemas.openxmlformats.org/package/2006/content-types">
  <Default Extension="jpe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sldIdLst>
    <p:sldId id="256" r:id="rId2"/>
    <p:sldId id="259" r:id="rId3"/>
    <p:sldId id="257" r:id="rId4"/>
    <p:sldId id="262" r:id="rId5"/>
    <p:sldId id="258" r:id="rId6"/>
    <p:sldId id="260" r:id="rId7"/>
    <p:sldId id="261" r:id="rId8"/>
    <p:sldId id="263" r:id="rId9"/>
    <p:sldId id="265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FE7C9A-B95D-898A-100C-42D0011FE88F}" v="2" dt="2021-10-25T17:58:12.990"/>
    <p1510:client id="{1426F758-B5CC-4327-54EE-17110BA68524}" v="1" dt="2021-11-02T11:13:50.732"/>
    <p1510:client id="{1AFFF70C-5D21-FE87-EC71-42674E45C81D}" v="149" dt="2021-11-02T11:10:14.758"/>
    <p1510:client id="{3C4758DE-773A-3E3B-8AB6-82E7C1E66BF4}" v="60" dt="2021-10-25T17:55:44.946"/>
    <p1510:client id="{4C10AE27-C2F7-ABC0-E274-B242FC3B3EA8}" v="40" dt="2021-11-01T12:08:41.605"/>
    <p1510:client id="{5AB1EDD7-5550-FDFF-A67B-E2F32B3A1307}" v="1843" dt="2021-11-01T19:39:53.438"/>
    <p1510:client id="{86803324-ED2D-757C-5BEE-A13254740F40}" v="17" dt="2021-10-24T16:27:09.731"/>
    <p1510:client id="{8FC35AF0-FFF0-D8A8-FA7D-BF451281D4F7}" v="14" dt="2021-11-01T16:32:14.782"/>
    <p1510:client id="{F28BA698-296D-B367-259A-49B1D3236C5E}" v="554" dt="2021-10-24T09:53:13.838"/>
    <p1510:client id="{F46655D2-13DE-5A21-31DF-06168A7D4B22}" v="550" dt="2021-11-01T13:10:05.511"/>
    <p1510:client id="{F649DF22-5CE2-4349-87D7-5AFD8EA7B474}" v="300" dt="2021-10-23T14:01:20.3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E3C3CF-83A1-40A9-8D84-0D2567F42EC1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69688EB4-8E8D-4684-8366-62A61819D4C1}">
      <dgm:prSet/>
      <dgm:spPr/>
      <dgm:t>
        <a:bodyPr/>
        <a:lstStyle/>
        <a:p>
          <a:r>
            <a:rPr lang="en-US"/>
            <a:t>Report based on an African Male Adult</a:t>
          </a:r>
        </a:p>
      </dgm:t>
    </dgm:pt>
    <dgm:pt modelId="{5164F4EC-90DF-45C9-9545-85F7B266619F}" type="parTrans" cxnId="{415172E5-8B5D-49F0-89AB-75E5EEE835A0}">
      <dgm:prSet/>
      <dgm:spPr/>
      <dgm:t>
        <a:bodyPr/>
        <a:lstStyle/>
        <a:p>
          <a:endParaRPr lang="en-US"/>
        </a:p>
      </dgm:t>
    </dgm:pt>
    <dgm:pt modelId="{071B0CCA-237A-4C50-9878-4BF21967230A}" type="sibTrans" cxnId="{415172E5-8B5D-49F0-89AB-75E5EEE835A0}">
      <dgm:prSet/>
      <dgm:spPr/>
      <dgm:t>
        <a:bodyPr/>
        <a:lstStyle/>
        <a:p>
          <a:endParaRPr lang="en-US"/>
        </a:p>
      </dgm:t>
    </dgm:pt>
    <dgm:pt modelId="{8DAA8B6C-A9A0-4E48-A3EE-CE3703448542}">
      <dgm:prSet/>
      <dgm:spPr/>
      <dgm:t>
        <a:bodyPr/>
        <a:lstStyle/>
        <a:p>
          <a:r>
            <a:rPr lang="en-US"/>
            <a:t>Behaviour Changes</a:t>
          </a:r>
        </a:p>
      </dgm:t>
    </dgm:pt>
    <dgm:pt modelId="{981CD3C5-16DC-4B89-BF4C-150D9B008F85}" type="parTrans" cxnId="{5C6248CF-D39F-45AF-86EC-545561AEB029}">
      <dgm:prSet/>
      <dgm:spPr/>
      <dgm:t>
        <a:bodyPr/>
        <a:lstStyle/>
        <a:p>
          <a:endParaRPr lang="en-US"/>
        </a:p>
      </dgm:t>
    </dgm:pt>
    <dgm:pt modelId="{3171C0BE-0027-4DC6-929D-7719254C69E2}" type="sibTrans" cxnId="{5C6248CF-D39F-45AF-86EC-545561AEB029}">
      <dgm:prSet/>
      <dgm:spPr/>
      <dgm:t>
        <a:bodyPr/>
        <a:lstStyle/>
        <a:p>
          <a:endParaRPr lang="en-US"/>
        </a:p>
      </dgm:t>
    </dgm:pt>
    <dgm:pt modelId="{1EFF6EAD-B316-4F57-9918-FD3B358AE238}">
      <dgm:prSet/>
      <dgm:spPr/>
      <dgm:t>
        <a:bodyPr/>
        <a:lstStyle/>
        <a:p>
          <a:r>
            <a:rPr lang="en-US"/>
            <a:t>Interventions offered </a:t>
          </a:r>
        </a:p>
      </dgm:t>
    </dgm:pt>
    <dgm:pt modelId="{EC9DC1E7-B9CA-4071-8342-AC8833E3A414}" type="parTrans" cxnId="{11E64087-C223-4CE7-8F0E-000615148305}">
      <dgm:prSet/>
      <dgm:spPr/>
      <dgm:t>
        <a:bodyPr/>
        <a:lstStyle/>
        <a:p>
          <a:endParaRPr lang="en-US"/>
        </a:p>
      </dgm:t>
    </dgm:pt>
    <dgm:pt modelId="{056A73D8-3807-4DE3-96AA-6573861C87D6}" type="sibTrans" cxnId="{11E64087-C223-4CE7-8F0E-000615148305}">
      <dgm:prSet/>
      <dgm:spPr/>
      <dgm:t>
        <a:bodyPr/>
        <a:lstStyle/>
        <a:p>
          <a:endParaRPr lang="en-US"/>
        </a:p>
      </dgm:t>
    </dgm:pt>
    <dgm:pt modelId="{04F72657-E9F7-488F-9195-7BCC3E4F0C53}">
      <dgm:prSet/>
      <dgm:spPr/>
      <dgm:t>
        <a:bodyPr/>
        <a:lstStyle/>
        <a:p>
          <a:r>
            <a:rPr lang="en-US"/>
            <a:t>Medication Administered </a:t>
          </a:r>
        </a:p>
      </dgm:t>
    </dgm:pt>
    <dgm:pt modelId="{9527C144-F81A-43B7-A335-B787E67952B1}" type="parTrans" cxnId="{B6A0CA0A-B059-402F-AEEB-7ECC7F208C9D}">
      <dgm:prSet/>
      <dgm:spPr/>
      <dgm:t>
        <a:bodyPr/>
        <a:lstStyle/>
        <a:p>
          <a:endParaRPr lang="en-US"/>
        </a:p>
      </dgm:t>
    </dgm:pt>
    <dgm:pt modelId="{7313BD79-8B07-4A9B-AA12-58E82045CDEC}" type="sibTrans" cxnId="{B6A0CA0A-B059-402F-AEEB-7ECC7F208C9D}">
      <dgm:prSet/>
      <dgm:spPr/>
      <dgm:t>
        <a:bodyPr/>
        <a:lstStyle/>
        <a:p>
          <a:endParaRPr lang="en-US"/>
        </a:p>
      </dgm:t>
    </dgm:pt>
    <dgm:pt modelId="{C47CC434-766F-4FD5-B5BA-5E7DFB1998F1}">
      <dgm:prSet/>
      <dgm:spPr/>
      <dgm:t>
        <a:bodyPr/>
        <a:lstStyle/>
        <a:p>
          <a:r>
            <a:rPr lang="en-US"/>
            <a:t>Risk Factors </a:t>
          </a:r>
        </a:p>
      </dgm:t>
    </dgm:pt>
    <dgm:pt modelId="{C3E01262-85BC-45E0-91D4-630FE87C6C1B}" type="parTrans" cxnId="{48A33643-DCBE-4865-A4C7-92F2F660BE3F}">
      <dgm:prSet/>
      <dgm:spPr/>
      <dgm:t>
        <a:bodyPr/>
        <a:lstStyle/>
        <a:p>
          <a:endParaRPr lang="en-US"/>
        </a:p>
      </dgm:t>
    </dgm:pt>
    <dgm:pt modelId="{C0045BA9-0694-4887-B3C2-300291F725B6}" type="sibTrans" cxnId="{48A33643-DCBE-4865-A4C7-92F2F660BE3F}">
      <dgm:prSet/>
      <dgm:spPr/>
      <dgm:t>
        <a:bodyPr/>
        <a:lstStyle/>
        <a:p>
          <a:endParaRPr lang="en-US"/>
        </a:p>
      </dgm:t>
    </dgm:pt>
    <dgm:pt modelId="{BD14CF63-6BD6-4390-839F-FCC7D2553A51}">
      <dgm:prSet/>
      <dgm:spPr/>
      <dgm:t>
        <a:bodyPr/>
        <a:lstStyle/>
        <a:p>
          <a:r>
            <a:rPr lang="en-US"/>
            <a:t>Discussion</a:t>
          </a:r>
        </a:p>
      </dgm:t>
    </dgm:pt>
    <dgm:pt modelId="{D19A3CE1-DDCC-4D6A-A2BF-D533E00B74CE}" type="parTrans" cxnId="{4DF59131-4FDB-4DA8-A3F8-4B4D3F1891E7}">
      <dgm:prSet/>
      <dgm:spPr/>
      <dgm:t>
        <a:bodyPr/>
        <a:lstStyle/>
        <a:p>
          <a:endParaRPr lang="en-US"/>
        </a:p>
      </dgm:t>
    </dgm:pt>
    <dgm:pt modelId="{7937F9A2-61DE-4E99-BCA2-8D00E682B0DE}" type="sibTrans" cxnId="{4DF59131-4FDB-4DA8-A3F8-4B4D3F1891E7}">
      <dgm:prSet/>
      <dgm:spPr/>
      <dgm:t>
        <a:bodyPr/>
        <a:lstStyle/>
        <a:p>
          <a:endParaRPr lang="en-US"/>
        </a:p>
      </dgm:t>
    </dgm:pt>
    <dgm:pt modelId="{02E0B7A7-B315-4ED4-A802-9038939CBB40}" type="pres">
      <dgm:prSet presAssocID="{01E3C3CF-83A1-40A9-8D84-0D2567F42EC1}" presName="vert0" presStyleCnt="0">
        <dgm:presLayoutVars>
          <dgm:dir/>
          <dgm:animOne val="branch"/>
          <dgm:animLvl val="lvl"/>
        </dgm:presLayoutVars>
      </dgm:prSet>
      <dgm:spPr/>
    </dgm:pt>
    <dgm:pt modelId="{253448AA-44B1-4006-A8C9-03C584D100E4}" type="pres">
      <dgm:prSet presAssocID="{69688EB4-8E8D-4684-8366-62A61819D4C1}" presName="thickLine" presStyleLbl="alignNode1" presStyleIdx="0" presStyleCnt="6"/>
      <dgm:spPr/>
    </dgm:pt>
    <dgm:pt modelId="{1B494CEA-158C-442F-BA2F-473CC1A2AEC1}" type="pres">
      <dgm:prSet presAssocID="{69688EB4-8E8D-4684-8366-62A61819D4C1}" presName="horz1" presStyleCnt="0"/>
      <dgm:spPr/>
    </dgm:pt>
    <dgm:pt modelId="{C3BDD7B0-AE3D-48A2-A28D-7CA22DD59A84}" type="pres">
      <dgm:prSet presAssocID="{69688EB4-8E8D-4684-8366-62A61819D4C1}" presName="tx1" presStyleLbl="revTx" presStyleIdx="0" presStyleCnt="6"/>
      <dgm:spPr/>
    </dgm:pt>
    <dgm:pt modelId="{9C9062EA-0234-415C-8774-886235B07202}" type="pres">
      <dgm:prSet presAssocID="{69688EB4-8E8D-4684-8366-62A61819D4C1}" presName="vert1" presStyleCnt="0"/>
      <dgm:spPr/>
    </dgm:pt>
    <dgm:pt modelId="{85A0AA03-98A1-4FD2-8AE2-13E82DA53EB9}" type="pres">
      <dgm:prSet presAssocID="{8DAA8B6C-A9A0-4E48-A3EE-CE3703448542}" presName="thickLine" presStyleLbl="alignNode1" presStyleIdx="1" presStyleCnt="6"/>
      <dgm:spPr/>
    </dgm:pt>
    <dgm:pt modelId="{9F7EDE2F-4FC1-447E-BA04-C7165D14B1AD}" type="pres">
      <dgm:prSet presAssocID="{8DAA8B6C-A9A0-4E48-A3EE-CE3703448542}" presName="horz1" presStyleCnt="0"/>
      <dgm:spPr/>
    </dgm:pt>
    <dgm:pt modelId="{630A9BA1-03B3-4125-9BCA-CAA894C0C30C}" type="pres">
      <dgm:prSet presAssocID="{8DAA8B6C-A9A0-4E48-A3EE-CE3703448542}" presName="tx1" presStyleLbl="revTx" presStyleIdx="1" presStyleCnt="6"/>
      <dgm:spPr/>
    </dgm:pt>
    <dgm:pt modelId="{66C1DD0E-745A-42BB-B1E9-40D3558EF500}" type="pres">
      <dgm:prSet presAssocID="{8DAA8B6C-A9A0-4E48-A3EE-CE3703448542}" presName="vert1" presStyleCnt="0"/>
      <dgm:spPr/>
    </dgm:pt>
    <dgm:pt modelId="{113FF284-347A-40AD-AD46-830A228D2B3D}" type="pres">
      <dgm:prSet presAssocID="{1EFF6EAD-B316-4F57-9918-FD3B358AE238}" presName="thickLine" presStyleLbl="alignNode1" presStyleIdx="2" presStyleCnt="6"/>
      <dgm:spPr/>
    </dgm:pt>
    <dgm:pt modelId="{2CBFE961-989E-4132-93AC-7A58F2382DEB}" type="pres">
      <dgm:prSet presAssocID="{1EFF6EAD-B316-4F57-9918-FD3B358AE238}" presName="horz1" presStyleCnt="0"/>
      <dgm:spPr/>
    </dgm:pt>
    <dgm:pt modelId="{0B4A2ABE-3C1A-427C-AABA-AB0E41AAE31C}" type="pres">
      <dgm:prSet presAssocID="{1EFF6EAD-B316-4F57-9918-FD3B358AE238}" presName="tx1" presStyleLbl="revTx" presStyleIdx="2" presStyleCnt="6"/>
      <dgm:spPr/>
    </dgm:pt>
    <dgm:pt modelId="{5580113B-4C6C-4623-B287-07311CC80803}" type="pres">
      <dgm:prSet presAssocID="{1EFF6EAD-B316-4F57-9918-FD3B358AE238}" presName="vert1" presStyleCnt="0"/>
      <dgm:spPr/>
    </dgm:pt>
    <dgm:pt modelId="{CA065E07-3AC7-4B8E-A4B7-E273296CA261}" type="pres">
      <dgm:prSet presAssocID="{04F72657-E9F7-488F-9195-7BCC3E4F0C53}" presName="thickLine" presStyleLbl="alignNode1" presStyleIdx="3" presStyleCnt="6"/>
      <dgm:spPr/>
    </dgm:pt>
    <dgm:pt modelId="{D8047192-D965-4248-B494-8540BD992058}" type="pres">
      <dgm:prSet presAssocID="{04F72657-E9F7-488F-9195-7BCC3E4F0C53}" presName="horz1" presStyleCnt="0"/>
      <dgm:spPr/>
    </dgm:pt>
    <dgm:pt modelId="{3833565D-14C2-435F-9205-B88C417BD947}" type="pres">
      <dgm:prSet presAssocID="{04F72657-E9F7-488F-9195-7BCC3E4F0C53}" presName="tx1" presStyleLbl="revTx" presStyleIdx="3" presStyleCnt="6"/>
      <dgm:spPr/>
    </dgm:pt>
    <dgm:pt modelId="{E94BCD50-07A5-453A-91BF-F8AFFF1E2A52}" type="pres">
      <dgm:prSet presAssocID="{04F72657-E9F7-488F-9195-7BCC3E4F0C53}" presName="vert1" presStyleCnt="0"/>
      <dgm:spPr/>
    </dgm:pt>
    <dgm:pt modelId="{3A006778-1577-47C4-A7FF-1512458E7837}" type="pres">
      <dgm:prSet presAssocID="{C47CC434-766F-4FD5-B5BA-5E7DFB1998F1}" presName="thickLine" presStyleLbl="alignNode1" presStyleIdx="4" presStyleCnt="6"/>
      <dgm:spPr/>
    </dgm:pt>
    <dgm:pt modelId="{0C94881E-F955-484D-B0F3-066D0D6FE736}" type="pres">
      <dgm:prSet presAssocID="{C47CC434-766F-4FD5-B5BA-5E7DFB1998F1}" presName="horz1" presStyleCnt="0"/>
      <dgm:spPr/>
    </dgm:pt>
    <dgm:pt modelId="{DE1F7C07-DE1F-4D61-ACB5-D76A13349D74}" type="pres">
      <dgm:prSet presAssocID="{C47CC434-766F-4FD5-B5BA-5E7DFB1998F1}" presName="tx1" presStyleLbl="revTx" presStyleIdx="4" presStyleCnt="6"/>
      <dgm:spPr/>
    </dgm:pt>
    <dgm:pt modelId="{5204EF85-E8F4-4D04-BC2B-9C356EE0D212}" type="pres">
      <dgm:prSet presAssocID="{C47CC434-766F-4FD5-B5BA-5E7DFB1998F1}" presName="vert1" presStyleCnt="0"/>
      <dgm:spPr/>
    </dgm:pt>
    <dgm:pt modelId="{BDDBCEC7-807A-4272-BBB5-A915B57BEC5A}" type="pres">
      <dgm:prSet presAssocID="{BD14CF63-6BD6-4390-839F-FCC7D2553A51}" presName="thickLine" presStyleLbl="alignNode1" presStyleIdx="5" presStyleCnt="6"/>
      <dgm:spPr/>
    </dgm:pt>
    <dgm:pt modelId="{B06495C3-698A-4093-8D4D-6936AA905E6B}" type="pres">
      <dgm:prSet presAssocID="{BD14CF63-6BD6-4390-839F-FCC7D2553A51}" presName="horz1" presStyleCnt="0"/>
      <dgm:spPr/>
    </dgm:pt>
    <dgm:pt modelId="{E11207D1-88F3-4942-866D-5F4FDCF7A2C4}" type="pres">
      <dgm:prSet presAssocID="{BD14CF63-6BD6-4390-839F-FCC7D2553A51}" presName="tx1" presStyleLbl="revTx" presStyleIdx="5" presStyleCnt="6"/>
      <dgm:spPr/>
    </dgm:pt>
    <dgm:pt modelId="{0CD0751C-3589-448B-95FB-40EE1DE97D08}" type="pres">
      <dgm:prSet presAssocID="{BD14CF63-6BD6-4390-839F-FCC7D2553A51}" presName="vert1" presStyleCnt="0"/>
      <dgm:spPr/>
    </dgm:pt>
  </dgm:ptLst>
  <dgm:cxnLst>
    <dgm:cxn modelId="{B6A0CA0A-B059-402F-AEEB-7ECC7F208C9D}" srcId="{01E3C3CF-83A1-40A9-8D84-0D2567F42EC1}" destId="{04F72657-E9F7-488F-9195-7BCC3E4F0C53}" srcOrd="3" destOrd="0" parTransId="{9527C144-F81A-43B7-A335-B787E67952B1}" sibTransId="{7313BD79-8B07-4A9B-AA12-58E82045CDEC}"/>
    <dgm:cxn modelId="{A4B87C0E-2301-445C-B5BF-DE7A3B69841B}" type="presOf" srcId="{1EFF6EAD-B316-4F57-9918-FD3B358AE238}" destId="{0B4A2ABE-3C1A-427C-AABA-AB0E41AAE31C}" srcOrd="0" destOrd="0" presId="urn:microsoft.com/office/officeart/2008/layout/LinedList"/>
    <dgm:cxn modelId="{A0FD6713-8D3F-49B6-A8B9-943270546806}" type="presOf" srcId="{C47CC434-766F-4FD5-B5BA-5E7DFB1998F1}" destId="{DE1F7C07-DE1F-4D61-ACB5-D76A13349D74}" srcOrd="0" destOrd="0" presId="urn:microsoft.com/office/officeart/2008/layout/LinedList"/>
    <dgm:cxn modelId="{BF6C3B27-3E76-4203-8132-3FA141CC9E12}" type="presOf" srcId="{69688EB4-8E8D-4684-8366-62A61819D4C1}" destId="{C3BDD7B0-AE3D-48A2-A28D-7CA22DD59A84}" srcOrd="0" destOrd="0" presId="urn:microsoft.com/office/officeart/2008/layout/LinedList"/>
    <dgm:cxn modelId="{4DF59131-4FDB-4DA8-A3F8-4B4D3F1891E7}" srcId="{01E3C3CF-83A1-40A9-8D84-0D2567F42EC1}" destId="{BD14CF63-6BD6-4390-839F-FCC7D2553A51}" srcOrd="5" destOrd="0" parTransId="{D19A3CE1-DDCC-4D6A-A2BF-D533E00B74CE}" sibTransId="{7937F9A2-61DE-4E99-BCA2-8D00E682B0DE}"/>
    <dgm:cxn modelId="{48A33643-DCBE-4865-A4C7-92F2F660BE3F}" srcId="{01E3C3CF-83A1-40A9-8D84-0D2567F42EC1}" destId="{C47CC434-766F-4FD5-B5BA-5E7DFB1998F1}" srcOrd="4" destOrd="0" parTransId="{C3E01262-85BC-45E0-91D4-630FE87C6C1B}" sibTransId="{C0045BA9-0694-4887-B3C2-300291F725B6}"/>
    <dgm:cxn modelId="{C4FC4884-1059-41C1-BBC4-A7F39B57F8CF}" type="presOf" srcId="{01E3C3CF-83A1-40A9-8D84-0D2567F42EC1}" destId="{02E0B7A7-B315-4ED4-A802-9038939CBB40}" srcOrd="0" destOrd="0" presId="urn:microsoft.com/office/officeart/2008/layout/LinedList"/>
    <dgm:cxn modelId="{11E64087-C223-4CE7-8F0E-000615148305}" srcId="{01E3C3CF-83A1-40A9-8D84-0D2567F42EC1}" destId="{1EFF6EAD-B316-4F57-9918-FD3B358AE238}" srcOrd="2" destOrd="0" parTransId="{EC9DC1E7-B9CA-4071-8342-AC8833E3A414}" sibTransId="{056A73D8-3807-4DE3-96AA-6573861C87D6}"/>
    <dgm:cxn modelId="{EFBC5B9E-AFE8-4814-B520-B1AB6345826F}" type="presOf" srcId="{8DAA8B6C-A9A0-4E48-A3EE-CE3703448542}" destId="{630A9BA1-03B3-4125-9BCA-CAA894C0C30C}" srcOrd="0" destOrd="0" presId="urn:microsoft.com/office/officeart/2008/layout/LinedList"/>
    <dgm:cxn modelId="{5EBB25A0-2E35-4ACC-8F8D-7149E9DC78B0}" type="presOf" srcId="{04F72657-E9F7-488F-9195-7BCC3E4F0C53}" destId="{3833565D-14C2-435F-9205-B88C417BD947}" srcOrd="0" destOrd="0" presId="urn:microsoft.com/office/officeart/2008/layout/LinedList"/>
    <dgm:cxn modelId="{97DC54A7-19DB-43F4-A60A-246850A4FAF0}" type="presOf" srcId="{BD14CF63-6BD6-4390-839F-FCC7D2553A51}" destId="{E11207D1-88F3-4942-866D-5F4FDCF7A2C4}" srcOrd="0" destOrd="0" presId="urn:microsoft.com/office/officeart/2008/layout/LinedList"/>
    <dgm:cxn modelId="{5C6248CF-D39F-45AF-86EC-545561AEB029}" srcId="{01E3C3CF-83A1-40A9-8D84-0D2567F42EC1}" destId="{8DAA8B6C-A9A0-4E48-A3EE-CE3703448542}" srcOrd="1" destOrd="0" parTransId="{981CD3C5-16DC-4B89-BF4C-150D9B008F85}" sibTransId="{3171C0BE-0027-4DC6-929D-7719254C69E2}"/>
    <dgm:cxn modelId="{415172E5-8B5D-49F0-89AB-75E5EEE835A0}" srcId="{01E3C3CF-83A1-40A9-8D84-0D2567F42EC1}" destId="{69688EB4-8E8D-4684-8366-62A61819D4C1}" srcOrd="0" destOrd="0" parTransId="{5164F4EC-90DF-45C9-9545-85F7B266619F}" sibTransId="{071B0CCA-237A-4C50-9878-4BF21967230A}"/>
    <dgm:cxn modelId="{E4584E2F-504A-4754-8FB8-3024D8ED97E7}" type="presParOf" srcId="{02E0B7A7-B315-4ED4-A802-9038939CBB40}" destId="{253448AA-44B1-4006-A8C9-03C584D100E4}" srcOrd="0" destOrd="0" presId="urn:microsoft.com/office/officeart/2008/layout/LinedList"/>
    <dgm:cxn modelId="{242D93F8-7603-4C22-9495-19472509B9EF}" type="presParOf" srcId="{02E0B7A7-B315-4ED4-A802-9038939CBB40}" destId="{1B494CEA-158C-442F-BA2F-473CC1A2AEC1}" srcOrd="1" destOrd="0" presId="urn:microsoft.com/office/officeart/2008/layout/LinedList"/>
    <dgm:cxn modelId="{EFAB49A4-9038-4DE2-AE5A-C3914842FBAD}" type="presParOf" srcId="{1B494CEA-158C-442F-BA2F-473CC1A2AEC1}" destId="{C3BDD7B0-AE3D-48A2-A28D-7CA22DD59A84}" srcOrd="0" destOrd="0" presId="urn:microsoft.com/office/officeart/2008/layout/LinedList"/>
    <dgm:cxn modelId="{3640858E-9C9A-45C2-891B-91EDAB73FF72}" type="presParOf" srcId="{1B494CEA-158C-442F-BA2F-473CC1A2AEC1}" destId="{9C9062EA-0234-415C-8774-886235B07202}" srcOrd="1" destOrd="0" presId="urn:microsoft.com/office/officeart/2008/layout/LinedList"/>
    <dgm:cxn modelId="{D7A85B89-7307-4781-A399-FD6FCBD5586C}" type="presParOf" srcId="{02E0B7A7-B315-4ED4-A802-9038939CBB40}" destId="{85A0AA03-98A1-4FD2-8AE2-13E82DA53EB9}" srcOrd="2" destOrd="0" presId="urn:microsoft.com/office/officeart/2008/layout/LinedList"/>
    <dgm:cxn modelId="{A184EACF-D812-428C-A18E-B7498EA7A979}" type="presParOf" srcId="{02E0B7A7-B315-4ED4-A802-9038939CBB40}" destId="{9F7EDE2F-4FC1-447E-BA04-C7165D14B1AD}" srcOrd="3" destOrd="0" presId="urn:microsoft.com/office/officeart/2008/layout/LinedList"/>
    <dgm:cxn modelId="{42F8F980-BB33-4703-8E2D-80DF6188A8A6}" type="presParOf" srcId="{9F7EDE2F-4FC1-447E-BA04-C7165D14B1AD}" destId="{630A9BA1-03B3-4125-9BCA-CAA894C0C30C}" srcOrd="0" destOrd="0" presId="urn:microsoft.com/office/officeart/2008/layout/LinedList"/>
    <dgm:cxn modelId="{FC3151D8-15A1-4287-B92A-DCB584885FB4}" type="presParOf" srcId="{9F7EDE2F-4FC1-447E-BA04-C7165D14B1AD}" destId="{66C1DD0E-745A-42BB-B1E9-40D3558EF500}" srcOrd="1" destOrd="0" presId="urn:microsoft.com/office/officeart/2008/layout/LinedList"/>
    <dgm:cxn modelId="{8953BCC3-E3BA-4EEC-94FF-B8F37710B782}" type="presParOf" srcId="{02E0B7A7-B315-4ED4-A802-9038939CBB40}" destId="{113FF284-347A-40AD-AD46-830A228D2B3D}" srcOrd="4" destOrd="0" presId="urn:microsoft.com/office/officeart/2008/layout/LinedList"/>
    <dgm:cxn modelId="{1A67E4D2-75D8-4EF2-9E06-C614CE2F39D5}" type="presParOf" srcId="{02E0B7A7-B315-4ED4-A802-9038939CBB40}" destId="{2CBFE961-989E-4132-93AC-7A58F2382DEB}" srcOrd="5" destOrd="0" presId="urn:microsoft.com/office/officeart/2008/layout/LinedList"/>
    <dgm:cxn modelId="{2763D319-AF7B-4CF5-8FB8-3CDDD1277196}" type="presParOf" srcId="{2CBFE961-989E-4132-93AC-7A58F2382DEB}" destId="{0B4A2ABE-3C1A-427C-AABA-AB0E41AAE31C}" srcOrd="0" destOrd="0" presId="urn:microsoft.com/office/officeart/2008/layout/LinedList"/>
    <dgm:cxn modelId="{4A18F3B1-F334-46E1-BFA3-056F65230FFD}" type="presParOf" srcId="{2CBFE961-989E-4132-93AC-7A58F2382DEB}" destId="{5580113B-4C6C-4623-B287-07311CC80803}" srcOrd="1" destOrd="0" presId="urn:microsoft.com/office/officeart/2008/layout/LinedList"/>
    <dgm:cxn modelId="{19C78484-323F-4BDE-8D24-A42960B249A6}" type="presParOf" srcId="{02E0B7A7-B315-4ED4-A802-9038939CBB40}" destId="{CA065E07-3AC7-4B8E-A4B7-E273296CA261}" srcOrd="6" destOrd="0" presId="urn:microsoft.com/office/officeart/2008/layout/LinedList"/>
    <dgm:cxn modelId="{AFFC983F-DA10-4454-9454-C2412D2BD23C}" type="presParOf" srcId="{02E0B7A7-B315-4ED4-A802-9038939CBB40}" destId="{D8047192-D965-4248-B494-8540BD992058}" srcOrd="7" destOrd="0" presId="urn:microsoft.com/office/officeart/2008/layout/LinedList"/>
    <dgm:cxn modelId="{3B00E525-3B6D-4EC3-AE96-D757398240B5}" type="presParOf" srcId="{D8047192-D965-4248-B494-8540BD992058}" destId="{3833565D-14C2-435F-9205-B88C417BD947}" srcOrd="0" destOrd="0" presId="urn:microsoft.com/office/officeart/2008/layout/LinedList"/>
    <dgm:cxn modelId="{E14D4039-2656-4959-94A5-4C10D787EF3A}" type="presParOf" srcId="{D8047192-D965-4248-B494-8540BD992058}" destId="{E94BCD50-07A5-453A-91BF-F8AFFF1E2A52}" srcOrd="1" destOrd="0" presId="urn:microsoft.com/office/officeart/2008/layout/LinedList"/>
    <dgm:cxn modelId="{D21B5457-ABFF-4B53-8B70-1957AB43CC21}" type="presParOf" srcId="{02E0B7A7-B315-4ED4-A802-9038939CBB40}" destId="{3A006778-1577-47C4-A7FF-1512458E7837}" srcOrd="8" destOrd="0" presId="urn:microsoft.com/office/officeart/2008/layout/LinedList"/>
    <dgm:cxn modelId="{2F13AEDC-1E9C-4146-BCBE-F934B92BEF73}" type="presParOf" srcId="{02E0B7A7-B315-4ED4-A802-9038939CBB40}" destId="{0C94881E-F955-484D-B0F3-066D0D6FE736}" srcOrd="9" destOrd="0" presId="urn:microsoft.com/office/officeart/2008/layout/LinedList"/>
    <dgm:cxn modelId="{A7A31E2A-39C5-4B4F-8340-9B836A96DBCC}" type="presParOf" srcId="{0C94881E-F955-484D-B0F3-066D0D6FE736}" destId="{DE1F7C07-DE1F-4D61-ACB5-D76A13349D74}" srcOrd="0" destOrd="0" presId="urn:microsoft.com/office/officeart/2008/layout/LinedList"/>
    <dgm:cxn modelId="{1A6C7626-0823-4AC2-B0C6-220B1784EFEF}" type="presParOf" srcId="{0C94881E-F955-484D-B0F3-066D0D6FE736}" destId="{5204EF85-E8F4-4D04-BC2B-9C356EE0D212}" srcOrd="1" destOrd="0" presId="urn:microsoft.com/office/officeart/2008/layout/LinedList"/>
    <dgm:cxn modelId="{51696FD4-C0A3-4B3F-AE49-8B669EF5DC16}" type="presParOf" srcId="{02E0B7A7-B315-4ED4-A802-9038939CBB40}" destId="{BDDBCEC7-807A-4272-BBB5-A915B57BEC5A}" srcOrd="10" destOrd="0" presId="urn:microsoft.com/office/officeart/2008/layout/LinedList"/>
    <dgm:cxn modelId="{BDEAA9AD-A707-4687-9A3E-69743C5715B0}" type="presParOf" srcId="{02E0B7A7-B315-4ED4-A802-9038939CBB40}" destId="{B06495C3-698A-4093-8D4D-6936AA905E6B}" srcOrd="11" destOrd="0" presId="urn:microsoft.com/office/officeart/2008/layout/LinedList"/>
    <dgm:cxn modelId="{66A8462E-4B6B-4141-93ED-489E1EC8675D}" type="presParOf" srcId="{B06495C3-698A-4093-8D4D-6936AA905E6B}" destId="{E11207D1-88F3-4942-866D-5F4FDCF7A2C4}" srcOrd="0" destOrd="0" presId="urn:microsoft.com/office/officeart/2008/layout/LinedList"/>
    <dgm:cxn modelId="{A4DDC9AC-75DC-4534-9A22-A7E10F1DC492}" type="presParOf" srcId="{B06495C3-698A-4093-8D4D-6936AA905E6B}" destId="{0CD0751C-3589-448B-95FB-40EE1DE97D0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3448AA-44B1-4006-A8C9-03C584D100E4}">
      <dsp:nvSpPr>
        <dsp:cNvPr id="0" name=""/>
        <dsp:cNvSpPr/>
      </dsp:nvSpPr>
      <dsp:spPr>
        <a:xfrm>
          <a:off x="0" y="2424"/>
          <a:ext cx="629171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BDD7B0-AE3D-48A2-A28D-7CA22DD59A84}">
      <dsp:nvSpPr>
        <dsp:cNvPr id="0" name=""/>
        <dsp:cNvSpPr/>
      </dsp:nvSpPr>
      <dsp:spPr>
        <a:xfrm>
          <a:off x="0" y="2424"/>
          <a:ext cx="6291714" cy="8268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Report based on an African Male Adult</a:t>
          </a:r>
        </a:p>
      </dsp:txBody>
      <dsp:txXfrm>
        <a:off x="0" y="2424"/>
        <a:ext cx="6291714" cy="826825"/>
      </dsp:txXfrm>
    </dsp:sp>
    <dsp:sp modelId="{85A0AA03-98A1-4FD2-8AE2-13E82DA53EB9}">
      <dsp:nvSpPr>
        <dsp:cNvPr id="0" name=""/>
        <dsp:cNvSpPr/>
      </dsp:nvSpPr>
      <dsp:spPr>
        <a:xfrm>
          <a:off x="0" y="829250"/>
          <a:ext cx="629171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0A9BA1-03B3-4125-9BCA-CAA894C0C30C}">
      <dsp:nvSpPr>
        <dsp:cNvPr id="0" name=""/>
        <dsp:cNvSpPr/>
      </dsp:nvSpPr>
      <dsp:spPr>
        <a:xfrm>
          <a:off x="0" y="829250"/>
          <a:ext cx="6291714" cy="8268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Behaviour Changes</a:t>
          </a:r>
        </a:p>
      </dsp:txBody>
      <dsp:txXfrm>
        <a:off x="0" y="829250"/>
        <a:ext cx="6291714" cy="826825"/>
      </dsp:txXfrm>
    </dsp:sp>
    <dsp:sp modelId="{113FF284-347A-40AD-AD46-830A228D2B3D}">
      <dsp:nvSpPr>
        <dsp:cNvPr id="0" name=""/>
        <dsp:cNvSpPr/>
      </dsp:nvSpPr>
      <dsp:spPr>
        <a:xfrm>
          <a:off x="0" y="1656076"/>
          <a:ext cx="629171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4A2ABE-3C1A-427C-AABA-AB0E41AAE31C}">
      <dsp:nvSpPr>
        <dsp:cNvPr id="0" name=""/>
        <dsp:cNvSpPr/>
      </dsp:nvSpPr>
      <dsp:spPr>
        <a:xfrm>
          <a:off x="0" y="1656076"/>
          <a:ext cx="6291714" cy="8268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Interventions offered </a:t>
          </a:r>
        </a:p>
      </dsp:txBody>
      <dsp:txXfrm>
        <a:off x="0" y="1656076"/>
        <a:ext cx="6291714" cy="826825"/>
      </dsp:txXfrm>
    </dsp:sp>
    <dsp:sp modelId="{CA065E07-3AC7-4B8E-A4B7-E273296CA261}">
      <dsp:nvSpPr>
        <dsp:cNvPr id="0" name=""/>
        <dsp:cNvSpPr/>
      </dsp:nvSpPr>
      <dsp:spPr>
        <a:xfrm>
          <a:off x="0" y="2482902"/>
          <a:ext cx="629171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33565D-14C2-435F-9205-B88C417BD947}">
      <dsp:nvSpPr>
        <dsp:cNvPr id="0" name=""/>
        <dsp:cNvSpPr/>
      </dsp:nvSpPr>
      <dsp:spPr>
        <a:xfrm>
          <a:off x="0" y="2482902"/>
          <a:ext cx="6291714" cy="8268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Medication Administered </a:t>
          </a:r>
        </a:p>
      </dsp:txBody>
      <dsp:txXfrm>
        <a:off x="0" y="2482902"/>
        <a:ext cx="6291714" cy="826825"/>
      </dsp:txXfrm>
    </dsp:sp>
    <dsp:sp modelId="{3A006778-1577-47C4-A7FF-1512458E7837}">
      <dsp:nvSpPr>
        <dsp:cNvPr id="0" name=""/>
        <dsp:cNvSpPr/>
      </dsp:nvSpPr>
      <dsp:spPr>
        <a:xfrm>
          <a:off x="0" y="3309727"/>
          <a:ext cx="629171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1F7C07-DE1F-4D61-ACB5-D76A13349D74}">
      <dsp:nvSpPr>
        <dsp:cNvPr id="0" name=""/>
        <dsp:cNvSpPr/>
      </dsp:nvSpPr>
      <dsp:spPr>
        <a:xfrm>
          <a:off x="0" y="3309727"/>
          <a:ext cx="6291714" cy="8268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Risk Factors </a:t>
          </a:r>
        </a:p>
      </dsp:txBody>
      <dsp:txXfrm>
        <a:off x="0" y="3309727"/>
        <a:ext cx="6291714" cy="826825"/>
      </dsp:txXfrm>
    </dsp:sp>
    <dsp:sp modelId="{BDDBCEC7-807A-4272-BBB5-A915B57BEC5A}">
      <dsp:nvSpPr>
        <dsp:cNvPr id="0" name=""/>
        <dsp:cNvSpPr/>
      </dsp:nvSpPr>
      <dsp:spPr>
        <a:xfrm>
          <a:off x="0" y="4136553"/>
          <a:ext cx="629171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1207D1-88F3-4942-866D-5F4FDCF7A2C4}">
      <dsp:nvSpPr>
        <dsp:cNvPr id="0" name=""/>
        <dsp:cNvSpPr/>
      </dsp:nvSpPr>
      <dsp:spPr>
        <a:xfrm>
          <a:off x="0" y="4136553"/>
          <a:ext cx="6291714" cy="8268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Discussion</a:t>
          </a:r>
        </a:p>
      </dsp:txBody>
      <dsp:txXfrm>
        <a:off x="0" y="4136553"/>
        <a:ext cx="6291714" cy="8268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68015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29671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53904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8862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11/3/2021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1972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11/3/2021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39620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11/3/2021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2493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3663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09780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367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19096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11/3/2021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4630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media" Target="../media/media2.m4a"/><Relationship Id="rId7" Type="http://schemas.openxmlformats.org/officeDocument/2006/relationships/image" Target="../media/image2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.jpeg"/><Relationship Id="rId5" Type="http://schemas.openxmlformats.org/officeDocument/2006/relationships/slideLayout" Target="../slideLayouts/slideLayout1.xml"/><Relationship Id="rId4" Type="http://schemas.openxmlformats.org/officeDocument/2006/relationships/audio" Target="../media/media2.m4a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://jenicearmstead.com/monday-morning-mindset-4" TargetMode="Externa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uge-entity.com/2005/10/opening-doors-of-perception.html" TargetMode="External"/><Relationship Id="rId7" Type="http://schemas.openxmlformats.org/officeDocument/2006/relationships/hyperlink" Target="https://creativecommons.org/licenses/by-nc-sa/3.0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nc/3.0/" TargetMode="External"/><Relationship Id="rId5" Type="http://schemas.openxmlformats.org/officeDocument/2006/relationships/hyperlink" Target="https://www.dovepress.com/negative-symptoms-in-schizophrenia-a-review-and-clinical-guide-for-rec-peer-reviewed-fulltext-article-NDT" TargetMode="Externa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mh.nih.gov/" TargetMode="External"/><Relationship Id="rId2" Type="http://schemas.openxmlformats.org/officeDocument/2006/relationships/hyperlink" Target="https://www.nhs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nice.org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20">
            <a:extLst>
              <a:ext uri="{FF2B5EF4-FFF2-40B4-BE49-F238E27FC236}">
                <a16:creationId xmlns:a16="http://schemas.microsoft.com/office/drawing/2014/main" id="{3F138222-D274-4866-96E7-C3B1D6DA8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9" name="Arc 22">
            <a:extLst>
              <a:ext uri="{FF2B5EF4-FFF2-40B4-BE49-F238E27FC236}">
                <a16:creationId xmlns:a16="http://schemas.microsoft.com/office/drawing/2014/main" id="{5888E255-D20B-4F26-B9DA-3DF036797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604789">
            <a:off x="675639" y="775849"/>
            <a:ext cx="2987899" cy="2987899"/>
          </a:xfrm>
          <a:prstGeom prst="arc">
            <a:avLst>
              <a:gd name="adj1" fmla="val 14455503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41512" y="1122363"/>
            <a:ext cx="5087631" cy="2387600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 Schizophrenia Disorder </a:t>
            </a:r>
          </a:p>
        </p:txBody>
      </p:sp>
      <p:sp>
        <p:nvSpPr>
          <p:cNvPr id="20" name="Oval 24">
            <a:extLst>
              <a:ext uri="{FF2B5EF4-FFF2-40B4-BE49-F238E27FC236}">
                <a16:creationId xmlns:a16="http://schemas.microsoft.com/office/drawing/2014/main" id="{02AD46D6-02D6-45B3-921C-F4033826E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2790" y="5367348"/>
            <a:ext cx="616353" cy="599633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41512" y="3602037"/>
            <a:ext cx="5087631" cy="2133599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By Jadie Henthorn </a:t>
            </a:r>
          </a:p>
          <a:p>
            <a:r>
              <a:rPr lang="en-US">
                <a:solidFill>
                  <a:srgbClr val="FFFFFF"/>
                </a:solidFill>
              </a:rPr>
              <a:t>2015026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99B0A42-32B5-4E73-8DF3-24C03D5F8E5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tretch/>
        </p:blipFill>
        <p:spPr>
          <a:xfrm>
            <a:off x="6492678" y="2000616"/>
            <a:ext cx="5051479" cy="2841456"/>
          </a:xfrm>
          <a:custGeom>
            <a:avLst/>
            <a:gdLst/>
            <a:ahLst/>
            <a:cxnLst/>
            <a:rect l="l" t="t" r="r" b="b"/>
            <a:pathLst>
              <a:path w="5051479" h="5503900">
                <a:moveTo>
                  <a:pt x="151948" y="0"/>
                </a:moveTo>
                <a:lnTo>
                  <a:pt x="4899531" y="0"/>
                </a:lnTo>
                <a:cubicBezTo>
                  <a:pt x="4983450" y="0"/>
                  <a:pt x="5051479" y="68029"/>
                  <a:pt x="5051479" y="151948"/>
                </a:cubicBezTo>
                <a:lnTo>
                  <a:pt x="5051479" y="5351952"/>
                </a:lnTo>
                <a:cubicBezTo>
                  <a:pt x="5051479" y="5435871"/>
                  <a:pt x="4983450" y="5503900"/>
                  <a:pt x="4899531" y="5503900"/>
                </a:cubicBezTo>
                <a:lnTo>
                  <a:pt x="151948" y="5503900"/>
                </a:lnTo>
                <a:cubicBezTo>
                  <a:pt x="68029" y="5503900"/>
                  <a:pt x="0" y="5435871"/>
                  <a:pt x="0" y="5351952"/>
                </a:cubicBezTo>
                <a:lnTo>
                  <a:pt x="0" y="151948"/>
                </a:lnTo>
                <a:cubicBezTo>
                  <a:pt x="0" y="68029"/>
                  <a:pt x="68029" y="0"/>
                  <a:pt x="151948" y="0"/>
                </a:cubicBezTo>
                <a:close/>
              </a:path>
            </a:pathLst>
          </a:custGeom>
        </p:spPr>
      </p:pic>
      <p:pic>
        <p:nvPicPr>
          <p:cNvPr id="5" name="Slide 1 (1)">
            <a:hlinkClick r:id="" action="ppaction://media"/>
            <a:extLst>
              <a:ext uri="{FF2B5EF4-FFF2-40B4-BE49-F238E27FC236}">
                <a16:creationId xmlns:a16="http://schemas.microsoft.com/office/drawing/2014/main" id="{40788039-01DA-43E2-B06F-3837B6E1F406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12944" y="5954220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7984BA-A3F2-4D7D-A2C6-58E9A81CB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r>
              <a:rPr lang="en-US" sz="5400">
                <a:solidFill>
                  <a:srgbClr val="FFFFFF"/>
                </a:solidFill>
              </a:rPr>
              <a:t>Contents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D5E48A-0849-4E9C-9DA0-4C7B04704B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86789"/>
            <a:ext cx="10515600" cy="359017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/>
              <a:t>* What do we know about Schizophrenia</a:t>
            </a:r>
          </a:p>
          <a:p>
            <a:r>
              <a:rPr lang="en-US" sz="2200"/>
              <a:t>* How is schizophrenia Studied</a:t>
            </a:r>
          </a:p>
          <a:p>
            <a:r>
              <a:rPr lang="en-US" sz="2200"/>
              <a:t>* A Case Study of Schizophrenia in a Young Male Adult with no History  of Substance Abuse:  Impact of Clinical Pharmacists' Interventions on Patient Outcome</a:t>
            </a:r>
          </a:p>
          <a:p>
            <a:r>
              <a:rPr lang="en-US" sz="2200"/>
              <a:t>* How can people Suffering from Schizophrenia have a better quality of life </a:t>
            </a:r>
          </a:p>
          <a:p>
            <a:endParaRPr lang="en-US" sz="2200"/>
          </a:p>
          <a:p>
            <a:endParaRPr lang="en-US" sz="2200"/>
          </a:p>
        </p:txBody>
      </p:sp>
      <p:pic>
        <p:nvPicPr>
          <p:cNvPr id="4" name="Slide 2">
            <a:hlinkClick r:id="" action="ppaction://media"/>
            <a:extLst>
              <a:ext uri="{FF2B5EF4-FFF2-40B4-BE49-F238E27FC236}">
                <a16:creationId xmlns:a16="http://schemas.microsoft.com/office/drawing/2014/main" id="{56DB9E51-8F1E-42DD-B003-2D57A2F444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39221" y="6085599"/>
            <a:ext cx="756525" cy="533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9546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9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9F4A87-4993-4EA6-AD40-45891B8BFD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US" sz="5400"/>
              <a:t>What we know about schizophrenia </a:t>
            </a:r>
          </a:p>
        </p:txBody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5900973A-D03F-4C9C-958B-3B78FA09C41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389" r="2624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272C47-23C3-4F8D-8B17-EB65ACB89D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200"/>
              <a:t>Thoughts Effect Feelings Effect </a:t>
            </a:r>
            <a:r>
              <a:rPr lang="en-US" sz="2200" err="1"/>
              <a:t>Behaviour</a:t>
            </a:r>
            <a:r>
              <a:rPr lang="en-US" sz="2200"/>
              <a:t> (Positive And Negative Symptoms)</a:t>
            </a:r>
            <a:endParaRPr lang="en-US" sz="2200">
              <a:cs typeface="Calibri"/>
            </a:endParaRPr>
          </a:p>
          <a:p>
            <a:r>
              <a:rPr lang="en-US" sz="2200">
                <a:cs typeface="Calibri"/>
              </a:rPr>
              <a:t>(Andreasen et al 1990)</a:t>
            </a:r>
            <a:endParaRPr lang="en-US" sz="2200"/>
          </a:p>
          <a:p>
            <a:r>
              <a:rPr lang="en-US" sz="2200"/>
              <a:t>Hallucinations ( Hearing and Seeing things that do not exist outside of the mind) Fact... Positive symptom, Occur in 70% of Patients!  </a:t>
            </a:r>
            <a:endParaRPr lang="en-US" sz="2200">
              <a:cs typeface="Calibri"/>
            </a:endParaRPr>
          </a:p>
          <a:p>
            <a:r>
              <a:rPr lang="en-US" sz="2200">
                <a:cs typeface="Calibri"/>
              </a:rPr>
              <a:t>(Bartels and Drake 1988)</a:t>
            </a:r>
            <a:endParaRPr lang="en-US" sz="2200"/>
          </a:p>
          <a:p>
            <a:r>
              <a:rPr lang="en-US" sz="2200"/>
              <a:t>Delusions ( False beliefs ) Fact... Occur in more than 90% of those who have the Disorder!</a:t>
            </a:r>
          </a:p>
          <a:p>
            <a:r>
              <a:rPr lang="en-US" sz="2200">
                <a:cs typeface="Calibri"/>
              </a:rPr>
              <a:t>(</a:t>
            </a:r>
            <a:r>
              <a:rPr lang="en-US" sz="2200" err="1">
                <a:cs typeface="Calibri"/>
              </a:rPr>
              <a:t>Brakoulias</a:t>
            </a:r>
            <a:r>
              <a:rPr lang="en-US" sz="2200">
                <a:cs typeface="Calibri"/>
              </a:rPr>
              <a:t> and Starcevic 2008)</a:t>
            </a:r>
          </a:p>
          <a:p>
            <a:endParaRPr lang="en-US" sz="2200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05A027-1FF0-42AD-ACB7-61BDAF4F09A8}"/>
              </a:ext>
            </a:extLst>
          </p:cNvPr>
          <p:cNvSpPr txBox="1"/>
          <p:nvPr/>
        </p:nvSpPr>
        <p:spPr>
          <a:xfrm>
            <a:off x="9718246" y="6657945"/>
            <a:ext cx="247375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pic>
        <p:nvPicPr>
          <p:cNvPr id="6" name="Slide 3">
            <a:hlinkClick r:id="" action="ppaction://media"/>
            <a:extLst>
              <a:ext uri="{FF2B5EF4-FFF2-40B4-BE49-F238E27FC236}">
                <a16:creationId xmlns:a16="http://schemas.microsoft.com/office/drawing/2014/main" id="{164984F9-92F6-4B05-BE90-C7BEA505EB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86668" y="5927944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7031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5A59F003-E00A-43F9-91DC-CC54E3B8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Mental health awareness mural">
            <a:extLst>
              <a:ext uri="{FF2B5EF4-FFF2-40B4-BE49-F238E27FC236}">
                <a16:creationId xmlns:a16="http://schemas.microsoft.com/office/drawing/2014/main" id="{8DF55EB6-0395-4544-88CD-FF23E00FD56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7522" r="9091"/>
          <a:stretch/>
        </p:blipFill>
        <p:spPr>
          <a:xfrm>
            <a:off x="52572" y="1"/>
            <a:ext cx="12191980" cy="6857999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D74A4382-E3AD-430A-9A1F-DFA3E0E77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799868" y="-1534136"/>
            <a:ext cx="4592270" cy="12192001"/>
          </a:xfrm>
          <a:prstGeom prst="rect">
            <a:avLst/>
          </a:prstGeom>
          <a:gradFill>
            <a:gsLst>
              <a:gs pos="35000">
                <a:schemeClr val="bg1">
                  <a:alpha val="46000"/>
                </a:schemeClr>
              </a:gs>
              <a:gs pos="21000">
                <a:schemeClr val="bg1">
                  <a:alpha val="3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9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A91E71-0215-4C34-9839-099A34B9DC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722" y="3656860"/>
            <a:ext cx="11995181" cy="182266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>
                <a:ln w="22225">
                  <a:solidFill>
                    <a:srgbClr val="FFFFFF"/>
                  </a:solidFill>
                </a:ln>
              </a:rPr>
              <a:t>Cognition Affect  Conation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9F40191-0F44-4FD1-82CC-ACB507C1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5039"/>
            <a:ext cx="9785897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7B24585-4E09-41EA-8F86-B32DF66B6D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4313" y="212119"/>
            <a:ext cx="4782456" cy="1552043"/>
          </a:xfrm>
        </p:spPr>
        <p:txBody>
          <a:bodyPr vert="horz" lIns="91440" tIns="45720" rIns="91440" bIns="45720" rtlCol="0" anchor="ctr">
            <a:normAutofit fontScale="77500" lnSpcReduction="20000"/>
          </a:bodyPr>
          <a:lstStyle/>
          <a:p>
            <a:pPr marL="0" indent="0">
              <a:buNone/>
            </a:pPr>
            <a:r>
              <a:rPr lang="en-US" sz="2400">
                <a:cs typeface="Calibri"/>
              </a:rPr>
              <a:t>Thoughts =feelings=</a:t>
            </a:r>
            <a:r>
              <a:rPr lang="en-US" sz="2400" err="1">
                <a:cs typeface="Calibri"/>
              </a:rPr>
              <a:t>behaviour</a:t>
            </a:r>
            <a:endParaRPr lang="en-US" sz="2400">
              <a:cs typeface="Calibri"/>
            </a:endParaRPr>
          </a:p>
          <a:p>
            <a:pPr marL="0" indent="0">
              <a:buNone/>
            </a:pPr>
            <a:endParaRPr lang="en-US" sz="2400">
              <a:cs typeface="Calibri"/>
            </a:endParaRPr>
          </a:p>
          <a:p>
            <a:pPr marL="0" indent="0">
              <a:buNone/>
            </a:pPr>
            <a:r>
              <a:rPr lang="en-US" sz="2400">
                <a:cs typeface="Calibri"/>
              </a:rPr>
              <a:t>Structural Brain Changes in both White and Grey matter </a:t>
            </a:r>
          </a:p>
          <a:p>
            <a:pPr marL="0" indent="0">
              <a:buNone/>
            </a:pPr>
            <a:r>
              <a:rPr lang="en-US" sz="2400">
                <a:cs typeface="Calibri"/>
              </a:rPr>
              <a:t>(</a:t>
            </a:r>
            <a:r>
              <a:rPr lang="en-US" sz="2400" err="1">
                <a:cs typeface="Calibri"/>
              </a:rPr>
              <a:t>DeLisi</a:t>
            </a:r>
            <a:r>
              <a:rPr lang="en-US" sz="2400">
                <a:cs typeface="Calibri"/>
              </a:rPr>
              <a:t> et al 2006)</a:t>
            </a:r>
          </a:p>
        </p:txBody>
      </p:sp>
      <p:pic>
        <p:nvPicPr>
          <p:cNvPr id="3" name="Slide 4">
            <a:hlinkClick r:id="" action="ppaction://media"/>
            <a:extLst>
              <a:ext uri="{FF2B5EF4-FFF2-40B4-BE49-F238E27FC236}">
                <a16:creationId xmlns:a16="http://schemas.microsoft.com/office/drawing/2014/main" id="{8D5952D9-23C2-4DD8-8D19-62050959D1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12944" y="590166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59841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0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4" descr="Scan of a human brain in a neurology clinic">
            <a:extLst>
              <a:ext uri="{FF2B5EF4-FFF2-40B4-BE49-F238E27FC236}">
                <a16:creationId xmlns:a16="http://schemas.microsoft.com/office/drawing/2014/main" id="{F4A28C1A-6A4B-45DC-B944-F6630D1A3BB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9091" r="13818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6" name="Rectangle 22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E1599F-87DA-4BC0-8115-B4932795E8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How is the disorder studied</a:t>
            </a:r>
            <a:br>
              <a:rPr lang="en-US" sz="4800"/>
            </a:br>
            <a:endParaRPr lang="en-US" sz="4800"/>
          </a:p>
        </p:txBody>
      </p:sp>
      <p:sp>
        <p:nvSpPr>
          <p:cNvPr id="28" name="Rectangle 2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9" name="Rectangle 2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Slide 5">
            <a:hlinkClick r:id="" action="ppaction://media"/>
            <a:extLst>
              <a:ext uri="{FF2B5EF4-FFF2-40B4-BE49-F238E27FC236}">
                <a16:creationId xmlns:a16="http://schemas.microsoft.com/office/drawing/2014/main" id="{C9300D48-0177-459A-9C1E-92F43FB280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88840" y="559949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34935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099579-97CD-480C-91F3-453E2FD25B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Case Study </a:t>
            </a:r>
            <a:br>
              <a:rPr lang="en-US">
                <a:solidFill>
                  <a:srgbClr val="FFFFFF"/>
                </a:solidFill>
              </a:rPr>
            </a:br>
            <a:r>
              <a:rPr lang="en-US" sz="1600">
                <a:solidFill>
                  <a:srgbClr val="FFFFFF"/>
                </a:solidFill>
                <a:cs typeface="Calibri Light"/>
              </a:rPr>
              <a:t>(Opare-Addo et al 2020)</a:t>
            </a:r>
            <a:endParaRPr lang="en-US" sz="1600" kern="1200">
              <a:solidFill>
                <a:srgbClr val="FFFFFF"/>
              </a:solidFill>
              <a:latin typeface="+mj-lt"/>
              <a:cs typeface="Calibri Light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130029F-A8A1-42D0-8D92-393BAF13D4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2477261"/>
              </p:ext>
            </p:extLst>
          </p:nvPr>
        </p:nvGraphicFramePr>
        <p:xfrm>
          <a:off x="5207640" y="643466"/>
          <a:ext cx="6291714" cy="49658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7" name="Slide 6">
            <a:hlinkClick r:id="" action="ppaction://media"/>
            <a:extLst>
              <a:ext uri="{FF2B5EF4-FFF2-40B4-BE49-F238E27FC236}">
                <a16:creationId xmlns:a16="http://schemas.microsoft.com/office/drawing/2014/main" id="{3F77D9DF-545C-4A63-8CE1-772C988847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10013" y="5744013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5949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7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9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0F61DD-5DF3-4C7D-B642-F514882583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r>
              <a:rPr lang="en-US" sz="4200">
                <a:solidFill>
                  <a:srgbClr val="FFFFFF"/>
                </a:solidFill>
                <a:cs typeface="Calibri Light"/>
              </a:rPr>
              <a:t>How can people with Schizophrenia have a better Quality of Life</a:t>
            </a:r>
            <a:endParaRPr lang="en-US" sz="42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DDBAC7-1CEF-4AF5-A8DA-8898A90BDD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86789"/>
            <a:ext cx="10515600" cy="359017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>
                <a:cs typeface="Calibri"/>
              </a:rPr>
              <a:t>Regular Doctor Appointments</a:t>
            </a:r>
          </a:p>
          <a:p>
            <a:r>
              <a:rPr lang="en-US" sz="2200">
                <a:cs typeface="Calibri"/>
              </a:rPr>
              <a:t>Keep Taking Medication</a:t>
            </a:r>
          </a:p>
          <a:p>
            <a:r>
              <a:rPr lang="en-US" sz="2200">
                <a:cs typeface="Calibri"/>
              </a:rPr>
              <a:t>Maintain A Healthy Weight</a:t>
            </a:r>
          </a:p>
          <a:p>
            <a:r>
              <a:rPr lang="en-US" sz="2200">
                <a:cs typeface="Calibri"/>
              </a:rPr>
              <a:t>Avoid Alcohol and Recreational Drugs</a:t>
            </a:r>
          </a:p>
          <a:p>
            <a:r>
              <a:rPr lang="en-US" sz="2200">
                <a:cs typeface="Calibri"/>
              </a:rPr>
              <a:t>Take Measures to Reduce Stress</a:t>
            </a:r>
          </a:p>
        </p:txBody>
      </p:sp>
      <p:pic>
        <p:nvPicPr>
          <p:cNvPr id="4" name="Prospect Pl (1)">
            <a:hlinkClick r:id="" action="ppaction://media"/>
            <a:extLst>
              <a:ext uri="{FF2B5EF4-FFF2-40B4-BE49-F238E27FC236}">
                <a16:creationId xmlns:a16="http://schemas.microsoft.com/office/drawing/2014/main" id="{5966A4B9-885F-4413-9AD6-4EC11B9637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10013" y="5809703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1226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7D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2172A0AC-3DCE-4672-BCAF-28FEF91F6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>
              <a:cs typeface="Calibri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E6F1C77-EDC9-4C5F-8C1C-62DD46BDA3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8" descr="Diagram&#10;&#10;Description automatically generated">
            <a:extLst>
              <a:ext uri="{FF2B5EF4-FFF2-40B4-BE49-F238E27FC236}">
                <a16:creationId xmlns:a16="http://schemas.microsoft.com/office/drawing/2014/main" id="{53D41A31-37CF-43C6-8BEC-2E80278259F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5934" r="-1" b="19807"/>
          <a:stretch/>
        </p:blipFill>
        <p:spPr>
          <a:xfrm>
            <a:off x="20" y="10"/>
            <a:ext cx="8450297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377560-9924-4021-8D76-6EEE0DAF9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627636"/>
          </a:xfrm>
        </p:spPr>
        <p:txBody>
          <a:bodyPr>
            <a:normAutofit/>
          </a:bodyPr>
          <a:lstStyle/>
          <a:p>
            <a:r>
              <a:rPr lang="en-US" sz="3700">
                <a:solidFill>
                  <a:srgbClr val="FFFFFF"/>
                </a:solidFill>
                <a:cs typeface="Calibri Light"/>
              </a:rPr>
              <a:t>Thank you for Listening to my presentation on schizophrenia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5F9362-14D2-4EE9-9B9F-E7CA16D9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19785"/>
            <a:ext cx="4619621" cy="3957178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2000">
              <a:solidFill>
                <a:srgbClr val="FFFFFF"/>
              </a:solidFill>
              <a:latin typeface="Arial"/>
              <a:ea typeface="+mn-lt"/>
              <a:cs typeface="+mn-lt"/>
            </a:endParaRPr>
          </a:p>
          <a:p>
            <a:endParaRPr lang="en-US" sz="2000">
              <a:solidFill>
                <a:srgbClr val="FFFFFF"/>
              </a:solidFill>
              <a:latin typeface="Arial"/>
              <a:cs typeface="Calibri"/>
            </a:endParaRPr>
          </a:p>
          <a:p>
            <a:endParaRPr lang="en-US" sz="2000">
              <a:solidFill>
                <a:srgbClr val="FFFFFF"/>
              </a:solidFill>
              <a:latin typeface="Arial"/>
              <a:cs typeface="Calibri"/>
            </a:endParaRPr>
          </a:p>
        </p:txBody>
      </p:sp>
      <p:pic>
        <p:nvPicPr>
          <p:cNvPr id="9" name="Picture 9" descr="Diagram&#10;&#10;Description automatically generated">
            <a:extLst>
              <a:ext uri="{FF2B5EF4-FFF2-40B4-BE49-F238E27FC236}">
                <a16:creationId xmlns:a16="http://schemas.microsoft.com/office/drawing/2014/main" id="{B2CCE88E-3FE3-45EF-8774-E49B2BCA2D0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5317" r="28169" b="1"/>
          <a:stretch/>
        </p:blipFill>
        <p:spPr>
          <a:xfrm>
            <a:off x="6225997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D8D213D-3464-4EA3-AA89-5C687C12E6AE}"/>
              </a:ext>
            </a:extLst>
          </p:cNvPr>
          <p:cNvSpPr txBox="1"/>
          <p:nvPr/>
        </p:nvSpPr>
        <p:spPr>
          <a:xfrm>
            <a:off x="651643" y="3095299"/>
            <a:ext cx="10520853" cy="13696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>
                <a:latin typeface="Arial"/>
                <a:cs typeface="Arial"/>
              </a:rPr>
              <a:t>               </a:t>
            </a:r>
            <a:endParaRPr lang="en-US">
              <a:latin typeface="Calibri" panose="020F0502020204030204"/>
              <a:cs typeface="Calibri" panose="020F0502020204030204"/>
            </a:endParaRPr>
          </a:p>
          <a:p>
            <a:pPr>
              <a:spcAft>
                <a:spcPts val="600"/>
              </a:spcAft>
            </a:pPr>
            <a:r>
              <a:rPr lang="en-US">
                <a:latin typeface="Arial"/>
                <a:cs typeface="Arial"/>
              </a:rPr>
              <a:t>               </a:t>
            </a:r>
          </a:p>
          <a:p>
            <a:pPr>
              <a:spcAft>
                <a:spcPts val="600"/>
              </a:spcAft>
            </a:pPr>
            <a:r>
              <a:rPr lang="en-US" sz="1600">
                <a:cs typeface="Calibri"/>
              </a:rPr>
              <a:t>                                                                        </a:t>
            </a:r>
          </a:p>
          <a:p>
            <a:pPr>
              <a:spcAft>
                <a:spcPts val="600"/>
              </a:spcAft>
            </a:pPr>
            <a:endParaRPr lang="en-US" sz="1600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CD84DE3-CF00-4669-977F-8F6E86B34AD6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4B130FC-E3C0-4801-8DFD-8BB61F802A5C}"/>
              </a:ext>
            </a:extLst>
          </p:cNvPr>
          <p:cNvSpPr txBox="1"/>
          <p:nvPr/>
        </p:nvSpPr>
        <p:spPr>
          <a:xfrm>
            <a:off x="10766206" y="290972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BB33C59-E0B9-4EB5-8F7A-8B5F4963B4C6}"/>
              </a:ext>
            </a:extLst>
          </p:cNvPr>
          <p:cNvSpPr txBox="1"/>
          <p:nvPr/>
        </p:nvSpPr>
        <p:spPr>
          <a:xfrm>
            <a:off x="9857708" y="6657945"/>
            <a:ext cx="2334292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5EFBF20-921A-4E74-A906-CA0198670AB6}"/>
              </a:ext>
            </a:extLst>
          </p:cNvPr>
          <p:cNvSpPr txBox="1"/>
          <p:nvPr/>
        </p:nvSpPr>
        <p:spPr>
          <a:xfrm>
            <a:off x="5995799" y="6657945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48F8D47-646B-4106-A0AD-3E46AD464458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29234093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D515AC-4CC8-43CD-BD19-B115E582AF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cs typeface="Calibri Light"/>
              </a:rPr>
              <a:t>Reference List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697A97-B177-436C-AA11-50E6FD0403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ts val="0"/>
              </a:spcBef>
            </a:pPr>
            <a:r>
              <a:rPr lang="en-US" sz="2000">
                <a:latin typeface="Arial"/>
                <a:cs typeface="Arial"/>
              </a:rPr>
              <a:t>Bartels, S.J. and Drake, R.E. (1988) Depressive symptoms in schizophrenia: comprehensive different diagnosis. </a:t>
            </a:r>
            <a:r>
              <a:rPr lang="en-US" sz="2000" i="1">
                <a:latin typeface="Arial"/>
                <a:cs typeface="Arial"/>
              </a:rPr>
              <a:t>Comprehensive Psychiatry</a:t>
            </a:r>
            <a:r>
              <a:rPr lang="en-US" sz="2000">
                <a:latin typeface="Arial"/>
                <a:cs typeface="Arial"/>
              </a:rPr>
              <a:t>, </a:t>
            </a:r>
            <a:r>
              <a:rPr lang="en-US" sz="2000" i="1">
                <a:latin typeface="Arial"/>
                <a:cs typeface="Arial"/>
              </a:rPr>
              <a:t>29</a:t>
            </a:r>
            <a:r>
              <a:rPr lang="en-US" sz="2000">
                <a:latin typeface="Arial"/>
                <a:cs typeface="Arial"/>
              </a:rPr>
              <a:t>(5), pp.467-483.</a:t>
            </a:r>
            <a:endParaRPr lang="en-US" sz="2000">
              <a:ea typeface="+mn-lt"/>
              <a:cs typeface="+mn-lt"/>
            </a:endParaRPr>
          </a:p>
          <a:p>
            <a:pPr>
              <a:spcBef>
                <a:spcPts val="0"/>
              </a:spcBef>
            </a:pPr>
            <a:endParaRPr lang="en-US" sz="2000">
              <a:ea typeface="+mn-lt"/>
              <a:cs typeface="+mn-lt"/>
            </a:endParaRPr>
          </a:p>
          <a:p>
            <a:pPr>
              <a:spcBef>
                <a:spcPts val="0"/>
              </a:spcBef>
            </a:pPr>
            <a:r>
              <a:rPr lang="en-US" sz="2000" err="1">
                <a:cs typeface="Calibri"/>
              </a:rPr>
              <a:t>Brakoulias</a:t>
            </a:r>
            <a:r>
              <a:rPr lang="en-US" sz="2000">
                <a:cs typeface="Calibri"/>
              </a:rPr>
              <a:t>, V. and Starcevic, V., 2008. A cross-sectional survey of the frequency and characteristics of delusions In  acute psychiatric wards. </a:t>
            </a:r>
            <a:r>
              <a:rPr lang="en-US" sz="2000" i="1">
                <a:cs typeface="Calibri"/>
              </a:rPr>
              <a:t>Australasian Psychiatry</a:t>
            </a:r>
            <a:r>
              <a:rPr lang="en-US" sz="2000">
                <a:cs typeface="Calibri"/>
              </a:rPr>
              <a:t>, </a:t>
            </a:r>
            <a:r>
              <a:rPr lang="en-US" sz="2000" i="1">
                <a:cs typeface="Calibri"/>
              </a:rPr>
              <a:t>16</a:t>
            </a:r>
            <a:r>
              <a:rPr lang="en-US" sz="2000">
                <a:cs typeface="Calibri"/>
              </a:rPr>
              <a:t>(2), pp.87-91.</a:t>
            </a:r>
            <a:endParaRPr lang="en-US" sz="2000">
              <a:ea typeface="+mn-lt"/>
              <a:cs typeface="+mn-lt"/>
            </a:endParaRPr>
          </a:p>
          <a:p>
            <a:pPr>
              <a:spcBef>
                <a:spcPts val="0"/>
              </a:spcBef>
            </a:pPr>
            <a:endParaRPr lang="en-US" sz="2000">
              <a:ea typeface="+mn-lt"/>
              <a:cs typeface="+mn-lt"/>
            </a:endParaRPr>
          </a:p>
          <a:p>
            <a:pPr>
              <a:spcBef>
                <a:spcPts val="0"/>
              </a:spcBef>
            </a:pPr>
            <a:r>
              <a:rPr lang="en-US" sz="2000" err="1">
                <a:latin typeface="Arial"/>
                <a:cs typeface="Arial"/>
              </a:rPr>
              <a:t>DeLisi</a:t>
            </a:r>
            <a:r>
              <a:rPr lang="en-US" sz="2000">
                <a:latin typeface="Arial"/>
                <a:cs typeface="Arial"/>
              </a:rPr>
              <a:t>, L.E., Szulc, K.U., Bertisch, H.C., Majcher, M. and Brown, K. (2006) Understanding structural brain changes in schizophrenia. </a:t>
            </a:r>
            <a:r>
              <a:rPr lang="en-US" sz="2000" i="1">
                <a:latin typeface="Arial"/>
                <a:cs typeface="Arial"/>
              </a:rPr>
              <a:t>Dialogues in clinical neuroscience</a:t>
            </a:r>
            <a:r>
              <a:rPr lang="en-US" sz="2000">
                <a:latin typeface="Arial"/>
                <a:cs typeface="Arial"/>
              </a:rPr>
              <a:t>, </a:t>
            </a:r>
            <a:r>
              <a:rPr lang="en-US" sz="2000" i="1">
                <a:latin typeface="Arial"/>
                <a:cs typeface="Arial"/>
              </a:rPr>
              <a:t>8</a:t>
            </a:r>
            <a:r>
              <a:rPr lang="en-US" sz="2000">
                <a:latin typeface="Arial"/>
                <a:cs typeface="Arial"/>
              </a:rPr>
              <a:t>(1), p.71.</a:t>
            </a:r>
            <a:endParaRPr lang="en-US" sz="2000">
              <a:ea typeface="+mn-lt"/>
              <a:cs typeface="+mn-lt"/>
            </a:endParaRPr>
          </a:p>
          <a:p>
            <a:pPr>
              <a:spcBef>
                <a:spcPts val="0"/>
              </a:spcBef>
            </a:pPr>
            <a:endParaRPr lang="en-US" sz="2000">
              <a:ea typeface="+mn-lt"/>
              <a:cs typeface="+mn-lt"/>
            </a:endParaRPr>
          </a:p>
          <a:p>
            <a:pPr>
              <a:spcBef>
                <a:spcPts val="0"/>
              </a:spcBef>
            </a:pPr>
            <a:r>
              <a:rPr lang="en-US" sz="2000">
                <a:cs typeface="Calibri"/>
              </a:rPr>
              <a:t>Mavroudis, I.A., Petrides, F., Manani, M., Chatzinikolaou, F., </a:t>
            </a:r>
            <a:r>
              <a:rPr lang="en-US" sz="2000" err="1">
                <a:cs typeface="Calibri"/>
              </a:rPr>
              <a:t>Ciobica</a:t>
            </a:r>
            <a:r>
              <a:rPr lang="en-US" sz="2000">
                <a:cs typeface="Calibri"/>
              </a:rPr>
              <a:t>, A.S., Padurariu, M., Kazis, D., Njau, S.N., Costa, V.G. and </a:t>
            </a:r>
            <a:r>
              <a:rPr lang="en-US" sz="2000" err="1">
                <a:cs typeface="Calibri"/>
              </a:rPr>
              <a:t>Baloyannis</a:t>
            </a:r>
            <a:r>
              <a:rPr lang="en-US" sz="2000">
                <a:cs typeface="Calibri"/>
              </a:rPr>
              <a:t>, S.J. (2017) Purkinje cells pathology in schizophrenia. A morphometric approach. </a:t>
            </a:r>
            <a:r>
              <a:rPr lang="en-US" sz="2000" i="1">
                <a:cs typeface="Calibri"/>
              </a:rPr>
              <a:t>Rom J </a:t>
            </a:r>
            <a:r>
              <a:rPr lang="en-US" sz="2000" i="1" err="1">
                <a:cs typeface="Calibri"/>
              </a:rPr>
              <a:t>Morphol</a:t>
            </a:r>
            <a:r>
              <a:rPr lang="en-US" sz="2000" i="1">
                <a:cs typeface="Calibri"/>
              </a:rPr>
              <a:t> </a:t>
            </a:r>
            <a:r>
              <a:rPr lang="en-US" sz="2000" i="1" err="1">
                <a:cs typeface="Calibri"/>
              </a:rPr>
              <a:t>Embryol</a:t>
            </a:r>
            <a:r>
              <a:rPr lang="en-US" sz="2000">
                <a:cs typeface="Calibri"/>
              </a:rPr>
              <a:t>, </a:t>
            </a:r>
            <a:r>
              <a:rPr lang="en-US" sz="2000" i="1">
                <a:cs typeface="Calibri"/>
              </a:rPr>
              <a:t>58</a:t>
            </a:r>
            <a:r>
              <a:rPr lang="en-US" sz="2000">
                <a:cs typeface="Calibri"/>
              </a:rPr>
              <a:t>(2), pp.419-424.</a:t>
            </a:r>
            <a:endParaRPr lang="en-US" sz="2000">
              <a:ea typeface="+mn-lt"/>
              <a:cs typeface="+mn-lt"/>
            </a:endParaRPr>
          </a:p>
          <a:p>
            <a:pPr>
              <a:spcBef>
                <a:spcPts val="0"/>
              </a:spcBef>
            </a:pPr>
            <a:endParaRPr lang="en-US" sz="2000">
              <a:ea typeface="+mn-lt"/>
              <a:cs typeface="+mn-lt"/>
            </a:endParaRPr>
          </a:p>
          <a:p>
            <a:endParaRPr lang="en-US" sz="20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382893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8056CE-4D50-432C-A11D-17B405616F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cs typeface="Calibri Light"/>
              </a:rPr>
              <a:t>Reference List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D7963-71C1-4997-B965-7EE01EB633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ts val="0"/>
              </a:spcBef>
            </a:pPr>
            <a:r>
              <a:rPr lang="en-US" sz="1800">
                <a:cs typeface="Calibri"/>
              </a:rPr>
              <a:t>Andreasen, N.C., Flaum, M., Swayze, V.W., Tyrrell, G. and Arndt, S.(1990) Positive and negative symptoms in schizophrenia: A critical reappraisal. </a:t>
            </a:r>
            <a:r>
              <a:rPr lang="en-US" sz="1800" i="1">
                <a:cs typeface="Calibri"/>
              </a:rPr>
              <a:t>Archives of general psychiatry</a:t>
            </a:r>
            <a:r>
              <a:rPr lang="en-US" sz="1800">
                <a:cs typeface="Calibri"/>
              </a:rPr>
              <a:t>, </a:t>
            </a:r>
            <a:r>
              <a:rPr lang="en-US" sz="1800" i="1">
                <a:cs typeface="Calibri"/>
              </a:rPr>
              <a:t>47</a:t>
            </a:r>
            <a:r>
              <a:rPr lang="en-US" sz="1800">
                <a:cs typeface="Calibri"/>
              </a:rPr>
              <a:t>(7), pp.615-621.</a:t>
            </a:r>
            <a:endParaRPr lang="en-US" sz="1800">
              <a:ea typeface="+mn-lt"/>
              <a:cs typeface="+mn-lt"/>
            </a:endParaRPr>
          </a:p>
          <a:p>
            <a:pPr>
              <a:spcBef>
                <a:spcPts val="0"/>
              </a:spcBef>
            </a:pPr>
            <a:endParaRPr lang="en-US" sz="1800">
              <a:ea typeface="+mn-lt"/>
              <a:cs typeface="+mn-lt"/>
            </a:endParaRPr>
          </a:p>
          <a:p>
            <a:pPr>
              <a:spcBef>
                <a:spcPts val="0"/>
              </a:spcBef>
            </a:pPr>
            <a:r>
              <a:rPr lang="en-US" sz="1800">
                <a:cs typeface="Calibri"/>
              </a:rPr>
              <a:t>Opare-Addo, M.N., Mensah, J. and Aboagye, G.O.  (2020) A Case of Schizophrenia in a Young Male Adult with no History of Substance Abuse: Impact of Clinical Pharmacists’ Interventions on Patient Outcome. </a:t>
            </a:r>
            <a:r>
              <a:rPr lang="en-US" sz="1800" i="1">
                <a:cs typeface="Calibri"/>
              </a:rPr>
              <a:t>Case reports in psychiatry</a:t>
            </a:r>
            <a:r>
              <a:rPr lang="en-US" sz="1800">
                <a:cs typeface="Calibri"/>
              </a:rPr>
              <a:t>, </a:t>
            </a:r>
            <a:r>
              <a:rPr lang="en-US" sz="1800" i="1">
                <a:cs typeface="Calibri"/>
              </a:rPr>
              <a:t>2020</a:t>
            </a:r>
            <a:r>
              <a:rPr lang="en-US" sz="1800">
                <a:cs typeface="Calibri"/>
              </a:rPr>
              <a:t>.</a:t>
            </a:r>
            <a:endParaRPr lang="en-US" sz="1800">
              <a:ea typeface="+mn-lt"/>
              <a:cs typeface="+mn-lt"/>
            </a:endParaRPr>
          </a:p>
          <a:p>
            <a:pPr>
              <a:spcBef>
                <a:spcPts val="0"/>
              </a:spcBef>
            </a:pPr>
            <a:endParaRPr lang="en-US" sz="1800">
              <a:ea typeface="+mn-lt"/>
              <a:cs typeface="+mn-lt"/>
            </a:endParaRPr>
          </a:p>
          <a:p>
            <a:pPr>
              <a:spcBef>
                <a:spcPts val="0"/>
              </a:spcBef>
            </a:pPr>
            <a:r>
              <a:rPr lang="en-US" sz="1800">
                <a:cs typeface="Calibri"/>
              </a:rPr>
              <a:t>Schwartz, R.C. and Blankenship, D.M., 2014. Racial disparities in psychotic disorder diagnosis: A review of empirical literature. </a:t>
            </a:r>
            <a:r>
              <a:rPr lang="en-US" sz="1800" i="1">
                <a:cs typeface="Calibri"/>
              </a:rPr>
              <a:t>World journal of psychiatry</a:t>
            </a:r>
            <a:r>
              <a:rPr lang="en-US" sz="1800">
                <a:cs typeface="Calibri"/>
              </a:rPr>
              <a:t>, </a:t>
            </a:r>
            <a:r>
              <a:rPr lang="en-US" sz="1800" i="1">
                <a:cs typeface="Calibri"/>
              </a:rPr>
              <a:t>4</a:t>
            </a:r>
            <a:r>
              <a:rPr lang="en-US" sz="1800">
                <a:cs typeface="Calibri"/>
              </a:rPr>
              <a:t>(4), p.133.</a:t>
            </a:r>
            <a:endParaRPr lang="en-US" sz="1800">
              <a:ea typeface="+mn-lt"/>
              <a:cs typeface="+mn-lt"/>
            </a:endParaRPr>
          </a:p>
          <a:p>
            <a:pPr>
              <a:spcBef>
                <a:spcPts val="0"/>
              </a:spcBef>
            </a:pPr>
            <a:endParaRPr lang="en-US" sz="1800">
              <a:ea typeface="+mn-lt"/>
              <a:cs typeface="+mn-lt"/>
            </a:endParaRPr>
          </a:p>
          <a:p>
            <a:pPr>
              <a:spcBef>
                <a:spcPts val="0"/>
              </a:spcBef>
            </a:pPr>
            <a:r>
              <a:rPr lang="en-US" sz="1800">
                <a:ea typeface="+mn-lt"/>
                <a:cs typeface="+mn-lt"/>
              </a:rPr>
              <a:t>National Health Service (2021) Symptoms – Schizophrenia. Available at: </a:t>
            </a:r>
            <a:r>
              <a:rPr lang="en-US" sz="1800">
                <a:ea typeface="+mn-lt"/>
                <a:cs typeface="+mn-lt"/>
                <a:hlinkClick r:id="rId2"/>
              </a:rPr>
              <a:t>https://www.nhs.uk</a:t>
            </a:r>
            <a:r>
              <a:rPr lang="en-US" sz="1800">
                <a:ea typeface="+mn-lt"/>
                <a:cs typeface="+mn-lt"/>
              </a:rPr>
              <a:t> (Accessed 1st November 2021).</a:t>
            </a:r>
          </a:p>
          <a:p>
            <a:pPr>
              <a:spcBef>
                <a:spcPts val="0"/>
              </a:spcBef>
            </a:pPr>
            <a:endParaRPr lang="en-US" sz="1800">
              <a:ea typeface="+mn-lt"/>
              <a:cs typeface="+mn-lt"/>
            </a:endParaRPr>
          </a:p>
          <a:p>
            <a:pPr>
              <a:spcBef>
                <a:spcPts val="0"/>
              </a:spcBef>
            </a:pPr>
            <a:r>
              <a:rPr lang="en-US" sz="1800">
                <a:ea typeface="+mn-lt"/>
                <a:cs typeface="+mn-lt"/>
              </a:rPr>
              <a:t>National Institute of Mental Health (2021) Schizophrenia. Available at: </a:t>
            </a:r>
            <a:r>
              <a:rPr lang="en-US" sz="1800">
                <a:ea typeface="+mn-lt"/>
                <a:cs typeface="+mn-lt"/>
                <a:hlinkClick r:id="rId3"/>
              </a:rPr>
              <a:t>https://www.nimh.nih.gov</a:t>
            </a:r>
            <a:r>
              <a:rPr lang="en-US" sz="1800">
                <a:ea typeface="+mn-lt"/>
                <a:cs typeface="+mn-lt"/>
              </a:rPr>
              <a:t> (Accessed 1st November 2021).</a:t>
            </a:r>
          </a:p>
          <a:p>
            <a:pPr>
              <a:spcBef>
                <a:spcPts val="0"/>
              </a:spcBef>
            </a:pPr>
            <a:endParaRPr lang="en-US" sz="1800">
              <a:ea typeface="+mn-lt"/>
              <a:cs typeface="+mn-lt"/>
            </a:endParaRPr>
          </a:p>
          <a:p>
            <a:pPr>
              <a:spcBef>
                <a:spcPts val="0"/>
              </a:spcBef>
            </a:pPr>
            <a:r>
              <a:rPr lang="en-US" sz="1800">
                <a:cs typeface="Calibri"/>
              </a:rPr>
              <a:t>National Institute of Health for Clinical Excellence (2021) Psychosis and Schizophrenia in adults: prevention and management. Available at: </a:t>
            </a:r>
            <a:r>
              <a:rPr lang="en-US" sz="1800">
                <a:cs typeface="Calibri"/>
                <a:hlinkClick r:id="rId4"/>
              </a:rPr>
              <a:t>https://www.nice.org.uk</a:t>
            </a:r>
            <a:r>
              <a:rPr lang="en-US" sz="1800">
                <a:cs typeface="Calibri"/>
              </a:rPr>
              <a:t> (Accessed 1st November 2021).</a:t>
            </a:r>
          </a:p>
          <a:p>
            <a:pPr>
              <a:spcBef>
                <a:spcPts val="0"/>
              </a:spcBef>
            </a:pPr>
            <a:endParaRPr lang="en-US" sz="1800">
              <a:cs typeface="Calibri"/>
            </a:endParaRPr>
          </a:p>
          <a:p>
            <a:endParaRPr lang="en-US" sz="18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602987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 Schizophrenia Disorder </vt:lpstr>
      <vt:lpstr>Contents </vt:lpstr>
      <vt:lpstr>What we know about schizophrenia </vt:lpstr>
      <vt:lpstr>Cognition Affect  Conation</vt:lpstr>
      <vt:lpstr>How is the disorder studied </vt:lpstr>
      <vt:lpstr>Case Study  (Opare-Addo et al 2020)</vt:lpstr>
      <vt:lpstr>How can people with Schizophrenia have a better Quality of Life</vt:lpstr>
      <vt:lpstr>Thank you for Listening to my presentation on schizophrenia</vt:lpstr>
      <vt:lpstr>Reference List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</cp:revision>
  <dcterms:created xsi:type="dcterms:W3CDTF">2021-10-23T13:14:22Z</dcterms:created>
  <dcterms:modified xsi:type="dcterms:W3CDTF">2021-11-03T14:05:36Z</dcterms:modified>
</cp:coreProperties>
</file>