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78" r:id="rId4"/>
    <p:sldId id="267" r:id="rId5"/>
    <p:sldId id="277" r:id="rId6"/>
    <p:sldId id="258" r:id="rId7"/>
    <p:sldId id="261" r:id="rId8"/>
    <p:sldId id="262" r:id="rId9"/>
    <p:sldId id="263" r:id="rId10"/>
    <p:sldId id="259" r:id="rId11"/>
    <p:sldId id="264" r:id="rId12"/>
    <p:sldId id="265" r:id="rId13"/>
    <p:sldId id="266" r:id="rId14"/>
    <p:sldId id="268" r:id="rId15"/>
    <p:sldId id="269" r:id="rId16"/>
    <p:sldId id="270" r:id="rId17"/>
    <p:sldId id="271" r:id="rId18"/>
    <p:sldId id="272" r:id="rId19"/>
    <p:sldId id="273" r:id="rId20"/>
    <p:sldId id="275" r:id="rId21"/>
    <p:sldId id="274" r:id="rId22"/>
    <p:sldId id="26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147168657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291309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5531736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2/16/26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859368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6595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2/16/26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68690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3537519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2/16/26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78642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2/16/26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490776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50647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2/16/26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834974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2/16/26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extLst>
      <p:ext uri="{BB962C8B-B14F-4D97-AF65-F5344CB8AC3E}">
        <p14:creationId xmlns:p14="http://schemas.microsoft.com/office/powerpoint/2010/main" val="24716803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2851-51C9-D9EA-A310-CE7E84F54391}"/>
              </a:ext>
            </a:extLst>
          </p:cNvPr>
          <p:cNvSpPr>
            <a:spLocks noGrp="1"/>
          </p:cNvSpPr>
          <p:nvPr>
            <p:ph type="ctrTitle"/>
          </p:nvPr>
        </p:nvSpPr>
        <p:spPr>
          <a:xfrm>
            <a:off x="1398257" y="868362"/>
            <a:ext cx="9144000" cy="2387600"/>
          </a:xfrm>
        </p:spPr>
        <p:txBody>
          <a:bodyPr>
            <a:normAutofit/>
          </a:bodyPr>
          <a:lstStyle/>
          <a:p>
            <a:r>
              <a:rPr lang="en-GB"/>
              <a:t>MODULE CODE- LCHS4007</a:t>
            </a:r>
            <a:br>
              <a:rPr lang="en-GB"/>
            </a:br>
            <a:r>
              <a:rPr lang="en-GB"/>
              <a:t>Digital skills and research methods</a:t>
            </a:r>
            <a:endParaRPr lang="en-US"/>
          </a:p>
        </p:txBody>
      </p:sp>
      <p:sp>
        <p:nvSpPr>
          <p:cNvPr id="3" name="Subtitle 2">
            <a:extLst>
              <a:ext uri="{FF2B5EF4-FFF2-40B4-BE49-F238E27FC236}">
                <a16:creationId xmlns:a16="http://schemas.microsoft.com/office/drawing/2014/main" id="{617799C1-A8B9-5B64-7A79-938A5C8F84B1}"/>
              </a:ext>
            </a:extLst>
          </p:cNvPr>
          <p:cNvSpPr>
            <a:spLocks noGrp="1"/>
          </p:cNvSpPr>
          <p:nvPr>
            <p:ph type="subTitle" idx="1"/>
          </p:nvPr>
        </p:nvSpPr>
        <p:spPr>
          <a:xfrm>
            <a:off x="1662317" y="3429000"/>
            <a:ext cx="9144000" cy="1655762"/>
          </a:xfrm>
        </p:spPr>
        <p:txBody>
          <a:bodyPr>
            <a:normAutofit fontScale="85000" lnSpcReduction="20000"/>
          </a:bodyPr>
          <a:lstStyle/>
          <a:p>
            <a:r>
              <a:rPr lang="en-GB" b="1" u="sng"/>
              <a:t>GROUP 6 </a:t>
            </a:r>
          </a:p>
          <a:p>
            <a:r>
              <a:rPr lang="en-GB" err="1"/>
              <a:t>Tahwar</a:t>
            </a:r>
            <a:r>
              <a:rPr lang="en-GB"/>
              <a:t> Abdullah – 2507971</a:t>
            </a:r>
          </a:p>
          <a:p>
            <a:r>
              <a:rPr lang="en-GB" err="1"/>
              <a:t>Saffiyah</a:t>
            </a:r>
            <a:r>
              <a:rPr lang="en-GB"/>
              <a:t> Ali – 2519553</a:t>
            </a:r>
          </a:p>
          <a:p>
            <a:r>
              <a:rPr lang="en-GB" err="1"/>
              <a:t>Aneela</a:t>
            </a:r>
            <a:r>
              <a:rPr lang="en-GB"/>
              <a:t> Khan - 2522884</a:t>
            </a:r>
          </a:p>
          <a:p>
            <a:r>
              <a:rPr lang="en-GB"/>
              <a:t>Lecturer : Bianca </a:t>
            </a:r>
            <a:r>
              <a:rPr lang="en-GB" err="1"/>
              <a:t>Dodgen</a:t>
            </a:r>
            <a:endParaRPr lang="en-US"/>
          </a:p>
        </p:txBody>
      </p:sp>
    </p:spTree>
    <p:extLst>
      <p:ext uri="{BB962C8B-B14F-4D97-AF65-F5344CB8AC3E}">
        <p14:creationId xmlns:p14="http://schemas.microsoft.com/office/powerpoint/2010/main" val="2012167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CF0E-6943-10BC-87D8-CA3BE82E9201}"/>
              </a:ext>
            </a:extLst>
          </p:cNvPr>
          <p:cNvSpPr>
            <a:spLocks noGrp="1"/>
          </p:cNvSpPr>
          <p:nvPr>
            <p:ph type="title"/>
          </p:nvPr>
        </p:nvSpPr>
        <p:spPr/>
        <p:txBody>
          <a:bodyPr/>
          <a:lstStyle/>
          <a:p>
            <a:r>
              <a:rPr lang="en-GB"/>
              <a:t>Task 1 productivity </a:t>
            </a:r>
            <a:endParaRPr lang="en-US"/>
          </a:p>
        </p:txBody>
      </p:sp>
      <p:sp>
        <p:nvSpPr>
          <p:cNvPr id="3" name="Content Placeholder 2">
            <a:extLst>
              <a:ext uri="{FF2B5EF4-FFF2-40B4-BE49-F238E27FC236}">
                <a16:creationId xmlns:a16="http://schemas.microsoft.com/office/drawing/2014/main" id="{9268ABD0-7983-DC15-DEC4-29CDA54DE74D}"/>
              </a:ext>
            </a:extLst>
          </p:cNvPr>
          <p:cNvSpPr>
            <a:spLocks noGrp="1"/>
          </p:cNvSpPr>
          <p:nvPr>
            <p:ph idx="1"/>
          </p:nvPr>
        </p:nvSpPr>
        <p:spPr>
          <a:xfrm>
            <a:off x="1155374" y="3080565"/>
            <a:ext cx="10515600" cy="1624024"/>
          </a:xfrm>
        </p:spPr>
        <p:txBody>
          <a:bodyPr/>
          <a:lstStyle/>
          <a:p>
            <a:r>
              <a:rPr lang="en-GB" dirty="0"/>
              <a:t>Power point is a good resource to use within the greenfield care home as it is simple, fast and flexible. </a:t>
            </a:r>
          </a:p>
          <a:p>
            <a:r>
              <a:rPr lang="en-GB" dirty="0"/>
              <a:t>Power point is good for greenfield care home as it offers for multiple different roles within the care home </a:t>
            </a:r>
          </a:p>
          <a:p>
            <a:r>
              <a:rPr lang="en-GB" dirty="0"/>
              <a:t>PowerPoint also includes information in a clear structured way. </a:t>
            </a:r>
            <a:endParaRPr lang="en-US" dirty="0"/>
          </a:p>
        </p:txBody>
      </p:sp>
    </p:spTree>
    <p:extLst>
      <p:ext uri="{BB962C8B-B14F-4D97-AF65-F5344CB8AC3E}">
        <p14:creationId xmlns:p14="http://schemas.microsoft.com/office/powerpoint/2010/main" val="282494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806E-407B-E44E-CB58-F04B954A00BA}"/>
              </a:ext>
            </a:extLst>
          </p:cNvPr>
          <p:cNvSpPr>
            <a:spLocks noGrp="1"/>
          </p:cNvSpPr>
          <p:nvPr>
            <p:ph type="title"/>
          </p:nvPr>
        </p:nvSpPr>
        <p:spPr/>
        <p:txBody>
          <a:bodyPr/>
          <a:lstStyle/>
          <a:p>
            <a:r>
              <a:rPr lang="en-GB" dirty="0"/>
              <a:t>Improvements </a:t>
            </a:r>
            <a:endParaRPr lang="en-US" dirty="0"/>
          </a:p>
        </p:txBody>
      </p:sp>
      <p:sp>
        <p:nvSpPr>
          <p:cNvPr id="3" name="Content Placeholder 2">
            <a:extLst>
              <a:ext uri="{FF2B5EF4-FFF2-40B4-BE49-F238E27FC236}">
                <a16:creationId xmlns:a16="http://schemas.microsoft.com/office/drawing/2014/main" id="{3E791E64-AA65-0C1F-470C-9A7052AFFF62}"/>
              </a:ext>
            </a:extLst>
          </p:cNvPr>
          <p:cNvSpPr>
            <a:spLocks noGrp="1"/>
          </p:cNvSpPr>
          <p:nvPr>
            <p:ph idx="1"/>
          </p:nvPr>
        </p:nvSpPr>
        <p:spPr>
          <a:xfrm>
            <a:off x="2231136" y="2791325"/>
            <a:ext cx="7729728" cy="3101983"/>
          </a:xfrm>
        </p:spPr>
        <p:txBody>
          <a:bodyPr>
            <a:normAutofit fontScale="92500" lnSpcReduction="10000"/>
          </a:bodyPr>
          <a:lstStyle/>
          <a:p>
            <a:r>
              <a:rPr lang="en-GB" dirty="0"/>
              <a:t>Using PowerPoint you can easily add role play scenarios. (Care quality commission)</a:t>
            </a:r>
          </a:p>
          <a:p>
            <a:r>
              <a:rPr lang="en-GB" dirty="0"/>
              <a:t>Staff can create templates for safeguarding, health and safety and medication training. (Care quality commission)</a:t>
            </a:r>
          </a:p>
          <a:p>
            <a:r>
              <a:rPr lang="en-GB" dirty="0"/>
              <a:t>Presentations should be reviewed regularly to ensure current legislations are completed, policies are updated dnd for best practice guidance. (Care quality commission)</a:t>
            </a:r>
          </a:p>
          <a:p>
            <a:r>
              <a:rPr lang="en-GB" dirty="0"/>
              <a:t>You can use it for team meetings to review incidents and reflect on safeguarding cases. Care quality commission)</a:t>
            </a:r>
          </a:p>
          <a:p>
            <a:r>
              <a:rPr lang="en-GB" dirty="0"/>
              <a:t>PowerPoint can also clearly reference organisational policies. (Care quality commission)</a:t>
            </a:r>
            <a:endParaRPr lang="en-US" dirty="0"/>
          </a:p>
        </p:txBody>
      </p:sp>
    </p:spTree>
    <p:extLst>
      <p:ext uri="{BB962C8B-B14F-4D97-AF65-F5344CB8AC3E}">
        <p14:creationId xmlns:p14="http://schemas.microsoft.com/office/powerpoint/2010/main" val="3623459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9246A-B064-5803-03C1-470255EE4B37}"/>
              </a:ext>
            </a:extLst>
          </p:cNvPr>
          <p:cNvSpPr>
            <a:spLocks noGrp="1"/>
          </p:cNvSpPr>
          <p:nvPr>
            <p:ph type="title"/>
          </p:nvPr>
        </p:nvSpPr>
        <p:spPr/>
        <p:txBody>
          <a:bodyPr/>
          <a:lstStyle/>
          <a:p>
            <a:r>
              <a:rPr lang="en-GB" dirty="0"/>
              <a:t>Advantages </a:t>
            </a:r>
            <a:endParaRPr lang="en-US" dirty="0"/>
          </a:p>
        </p:txBody>
      </p:sp>
      <p:sp>
        <p:nvSpPr>
          <p:cNvPr id="3" name="Content Placeholder 2">
            <a:extLst>
              <a:ext uri="{FF2B5EF4-FFF2-40B4-BE49-F238E27FC236}">
                <a16:creationId xmlns:a16="http://schemas.microsoft.com/office/drawing/2014/main" id="{C6F2D9D4-0820-7F5D-324F-27177A0DE903}"/>
              </a:ext>
            </a:extLst>
          </p:cNvPr>
          <p:cNvSpPr>
            <a:spLocks noGrp="1"/>
          </p:cNvSpPr>
          <p:nvPr>
            <p:ph idx="1"/>
          </p:nvPr>
        </p:nvSpPr>
        <p:spPr>
          <a:xfrm>
            <a:off x="2231136" y="2153412"/>
            <a:ext cx="7729728" cy="3101983"/>
          </a:xfrm>
        </p:spPr>
        <p:txBody>
          <a:bodyPr>
            <a:normAutofit/>
          </a:bodyPr>
          <a:lstStyle/>
          <a:p>
            <a:r>
              <a:rPr lang="en-GB" dirty="0"/>
              <a:t>On PowerPoint the information is presented clearly which supports the staff within the care home. (Care Quality Commission (2023))</a:t>
            </a:r>
          </a:p>
          <a:p>
            <a:r>
              <a:rPr lang="en-GB" dirty="0"/>
              <a:t>With PowerPoint the slides are structured well so that getting confused will be reduced. (Care Quality Commission (2023))</a:t>
            </a:r>
          </a:p>
          <a:p>
            <a:r>
              <a:rPr lang="en-GB" dirty="0"/>
              <a:t>On PowerPoint the training materials can be saved and reused for new staff members. (Care Quality Commission (2023))</a:t>
            </a:r>
          </a:p>
          <a:p>
            <a:r>
              <a:rPr lang="en-GB" dirty="0"/>
              <a:t>The PowerPoint slides are easy to update and edit and that is efficient for the staff and rules and regulations change often and it also saves times as you do not need to keep making new PowerPoints. (Care Quality Commission (2023))</a:t>
            </a:r>
          </a:p>
          <a:p>
            <a:endParaRPr lang="en-US" dirty="0"/>
          </a:p>
        </p:txBody>
      </p:sp>
    </p:spTree>
    <p:extLst>
      <p:ext uri="{BB962C8B-B14F-4D97-AF65-F5344CB8AC3E}">
        <p14:creationId xmlns:p14="http://schemas.microsoft.com/office/powerpoint/2010/main" val="1414113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7CAD-1C3C-DE68-8781-5C1FBE51C55E}"/>
              </a:ext>
            </a:extLst>
          </p:cNvPr>
          <p:cNvSpPr>
            <a:spLocks noGrp="1"/>
          </p:cNvSpPr>
          <p:nvPr>
            <p:ph type="title"/>
          </p:nvPr>
        </p:nvSpPr>
        <p:spPr/>
        <p:txBody>
          <a:bodyPr/>
          <a:lstStyle/>
          <a:p>
            <a:r>
              <a:rPr lang="en-GB" dirty="0"/>
              <a:t>Disadvantages </a:t>
            </a:r>
            <a:endParaRPr lang="en-US" dirty="0"/>
          </a:p>
        </p:txBody>
      </p:sp>
      <p:sp>
        <p:nvSpPr>
          <p:cNvPr id="3" name="Content Placeholder 2">
            <a:extLst>
              <a:ext uri="{FF2B5EF4-FFF2-40B4-BE49-F238E27FC236}">
                <a16:creationId xmlns:a16="http://schemas.microsoft.com/office/drawing/2014/main" id="{1A4DBDCA-D9E6-9A2F-22BA-DD9FD5B020B0}"/>
              </a:ext>
            </a:extLst>
          </p:cNvPr>
          <p:cNvSpPr>
            <a:spLocks noGrp="1"/>
          </p:cNvSpPr>
          <p:nvPr>
            <p:ph idx="1"/>
          </p:nvPr>
        </p:nvSpPr>
        <p:spPr/>
        <p:txBody>
          <a:bodyPr/>
          <a:lstStyle/>
          <a:p>
            <a:r>
              <a:rPr lang="en-GB" dirty="0"/>
              <a:t>Staff may take advantage of PowerPoint and skip handover and key information. (Skills for care 2022)</a:t>
            </a:r>
          </a:p>
          <a:p>
            <a:r>
              <a:rPr lang="en-GB" dirty="0"/>
              <a:t>Due to all information during a group discussion or meeting staff will read off slides. (Skills for care 2022)</a:t>
            </a:r>
          </a:p>
          <a:p>
            <a:r>
              <a:rPr lang="en-GB" dirty="0"/>
              <a:t>Using PowerPoint you can also have technical issues eg: connection issues. (Skills for care 2022) </a:t>
            </a:r>
          </a:p>
          <a:p>
            <a:r>
              <a:rPr lang="en-GB" dirty="0"/>
              <a:t>Within using PowerPoint software errors may occur during meetings/ presentations/ conferences. (Skills for care 2022)</a:t>
            </a:r>
          </a:p>
        </p:txBody>
      </p:sp>
    </p:spTree>
    <p:extLst>
      <p:ext uri="{BB962C8B-B14F-4D97-AF65-F5344CB8AC3E}">
        <p14:creationId xmlns:p14="http://schemas.microsoft.com/office/powerpoint/2010/main" val="2252537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F7C2-E4DB-D942-06BA-559DB6089659}"/>
              </a:ext>
            </a:extLst>
          </p:cNvPr>
          <p:cNvSpPr>
            <a:spLocks noGrp="1"/>
          </p:cNvSpPr>
          <p:nvPr>
            <p:ph type="title"/>
          </p:nvPr>
        </p:nvSpPr>
        <p:spPr>
          <a:xfrm>
            <a:off x="838200" y="365126"/>
            <a:ext cx="10515600" cy="981430"/>
          </a:xfrm>
        </p:spPr>
        <p:txBody>
          <a:bodyPr/>
          <a:lstStyle/>
          <a:p>
            <a:r>
              <a:rPr lang="en-GB"/>
              <a:t>   Task 2 - Communication </a:t>
            </a:r>
            <a:endParaRPr lang="en-US"/>
          </a:p>
        </p:txBody>
      </p:sp>
      <p:sp>
        <p:nvSpPr>
          <p:cNvPr id="3" name="Content Placeholder 2">
            <a:extLst>
              <a:ext uri="{FF2B5EF4-FFF2-40B4-BE49-F238E27FC236}">
                <a16:creationId xmlns:a16="http://schemas.microsoft.com/office/drawing/2014/main" id="{90688982-BDD6-ED0F-999A-96D40451F58A}"/>
              </a:ext>
            </a:extLst>
          </p:cNvPr>
          <p:cNvSpPr>
            <a:spLocks noGrp="1"/>
          </p:cNvSpPr>
          <p:nvPr>
            <p:ph idx="1"/>
          </p:nvPr>
        </p:nvSpPr>
        <p:spPr>
          <a:xfrm>
            <a:off x="896535" y="1346555"/>
            <a:ext cx="10515600" cy="4682845"/>
          </a:xfrm>
        </p:spPr>
        <p:txBody>
          <a:bodyPr>
            <a:normAutofit/>
          </a:bodyPr>
          <a:lstStyle/>
          <a:p>
            <a:r>
              <a:rPr lang="en-GB" sz="2800"/>
              <a:t>Microsoft 365can help in many ways for communication within the Greenfield Care Home Agency such as Outlook. </a:t>
            </a:r>
          </a:p>
          <a:p>
            <a:r>
              <a:rPr lang="en-GB" sz="2800"/>
              <a:t>Outlook is a form of email which does inner and outward communications which can be useful for the Greenfield Care Home Agency.</a:t>
            </a:r>
          </a:p>
          <a:p>
            <a:r>
              <a:rPr lang="en-GB" sz="2800"/>
              <a:t>It can provide improvement of efficiency, productivity, communication and IT digital skills.</a:t>
            </a:r>
          </a:p>
          <a:p>
            <a:endParaRPr lang="en-GB" sz="2800"/>
          </a:p>
          <a:p>
            <a:endParaRPr lang="en-GB" sz="2800"/>
          </a:p>
        </p:txBody>
      </p:sp>
    </p:spTree>
    <p:extLst>
      <p:ext uri="{BB962C8B-B14F-4D97-AF65-F5344CB8AC3E}">
        <p14:creationId xmlns:p14="http://schemas.microsoft.com/office/powerpoint/2010/main" val="1222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60101-9D84-61A1-AF31-336E58945424}"/>
              </a:ext>
            </a:extLst>
          </p:cNvPr>
          <p:cNvSpPr>
            <a:spLocks noGrp="1"/>
          </p:cNvSpPr>
          <p:nvPr>
            <p:ph type="title"/>
          </p:nvPr>
        </p:nvSpPr>
        <p:spPr>
          <a:xfrm>
            <a:off x="850774" y="365126"/>
            <a:ext cx="10515600" cy="842004"/>
          </a:xfrm>
        </p:spPr>
        <p:txBody>
          <a:bodyPr/>
          <a:lstStyle/>
          <a:p>
            <a:r>
              <a:rPr lang="en-GB"/>
              <a:t>  Improvements </a:t>
            </a:r>
            <a:endParaRPr lang="en-US"/>
          </a:p>
        </p:txBody>
      </p:sp>
      <p:sp>
        <p:nvSpPr>
          <p:cNvPr id="3" name="Content Placeholder 2">
            <a:extLst>
              <a:ext uri="{FF2B5EF4-FFF2-40B4-BE49-F238E27FC236}">
                <a16:creationId xmlns:a16="http://schemas.microsoft.com/office/drawing/2014/main" id="{6491EBAB-5AEA-405C-D7BC-B4BD53D7A6EC}"/>
              </a:ext>
            </a:extLst>
          </p:cNvPr>
          <p:cNvSpPr>
            <a:spLocks noGrp="1"/>
          </p:cNvSpPr>
          <p:nvPr>
            <p:ph idx="1"/>
          </p:nvPr>
        </p:nvSpPr>
        <p:spPr>
          <a:xfrm>
            <a:off x="838200" y="1207130"/>
            <a:ext cx="10515600" cy="4969833"/>
          </a:xfrm>
        </p:spPr>
        <p:txBody>
          <a:bodyPr>
            <a:normAutofit fontScale="92500" lnSpcReduction="10000"/>
          </a:bodyPr>
          <a:lstStyle/>
          <a:p>
            <a:r>
              <a:rPr lang="en-GB" sz="2400"/>
              <a:t> Helps improvement within the staff as it helps staff communicate and get updates such as last minute notices, shift changes etc ensuring community of care ( Microsoft, 2023)</a:t>
            </a:r>
          </a:p>
          <a:p>
            <a:r>
              <a:rPr lang="en-GB" sz="2400"/>
              <a:t>Helps communications within carers/nurses who are on shift report back to main office or receive updates efficiently and easily.</a:t>
            </a:r>
          </a:p>
          <a:p>
            <a:r>
              <a:rPr lang="en-GB" sz="2400"/>
              <a:t>Helps communication between family of resident, district nurses, carers and suppliers be secure and confidential making it easy for staff to locate important information when needed ( NHS Digital, 2021)</a:t>
            </a:r>
          </a:p>
          <a:p>
            <a:r>
              <a:rPr lang="en-GB" sz="2400"/>
              <a:t>Uses folders to help staff and main office organise between residents well organised and well planned.</a:t>
            </a:r>
          </a:p>
          <a:p>
            <a:r>
              <a:rPr lang="en-GB" sz="2400"/>
              <a:t>Helps with dates as outlook has shared calendar which helps main office, staff and residence such as staff shifts and rotas, medication or care plan reviews, staff meetings, appointment bookings etc. ( NHS Digital, 2021)</a:t>
            </a:r>
          </a:p>
          <a:p>
            <a:r>
              <a:rPr lang="en-GB" sz="2400"/>
              <a:t>Uses shared mailboxes to help multiple members of staff retrieve and respond to enquiries.</a:t>
            </a:r>
          </a:p>
          <a:p>
            <a:endParaRPr lang="en-US" sz="2400"/>
          </a:p>
        </p:txBody>
      </p:sp>
    </p:spTree>
    <p:extLst>
      <p:ext uri="{BB962C8B-B14F-4D97-AF65-F5344CB8AC3E}">
        <p14:creationId xmlns:p14="http://schemas.microsoft.com/office/powerpoint/2010/main" val="4279664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E48E3-E561-EEE7-AE01-EBFEA82B6D50}"/>
              </a:ext>
            </a:extLst>
          </p:cNvPr>
          <p:cNvSpPr>
            <a:spLocks noGrp="1"/>
          </p:cNvSpPr>
          <p:nvPr>
            <p:ph type="title"/>
          </p:nvPr>
        </p:nvSpPr>
        <p:spPr>
          <a:xfrm>
            <a:off x="2231136" y="964692"/>
            <a:ext cx="7729728" cy="1135209"/>
          </a:xfrm>
        </p:spPr>
        <p:txBody>
          <a:bodyPr/>
          <a:lstStyle/>
          <a:p>
            <a:r>
              <a:rPr lang="en-GB"/>
              <a:t>Advantages </a:t>
            </a:r>
            <a:endParaRPr lang="en-US"/>
          </a:p>
        </p:txBody>
      </p:sp>
      <p:sp>
        <p:nvSpPr>
          <p:cNvPr id="3" name="Content Placeholder 2">
            <a:extLst>
              <a:ext uri="{FF2B5EF4-FFF2-40B4-BE49-F238E27FC236}">
                <a16:creationId xmlns:a16="http://schemas.microsoft.com/office/drawing/2014/main" id="{CA7551D0-55A6-D0ED-ACBA-AEFFD9906F3B}"/>
              </a:ext>
            </a:extLst>
          </p:cNvPr>
          <p:cNvSpPr>
            <a:spLocks noGrp="1"/>
          </p:cNvSpPr>
          <p:nvPr>
            <p:ph idx="1"/>
          </p:nvPr>
        </p:nvSpPr>
        <p:spPr>
          <a:xfrm>
            <a:off x="1941928" y="2537450"/>
            <a:ext cx="7729728" cy="3485619"/>
          </a:xfrm>
        </p:spPr>
        <p:txBody>
          <a:bodyPr>
            <a:normAutofit fontScale="55000" lnSpcReduction="20000"/>
          </a:bodyPr>
          <a:lstStyle/>
          <a:p>
            <a:r>
              <a:rPr lang="en-GB" sz="2600"/>
              <a:t>Swift and secure communication, information and connections can be make less time consuming and more efficient. ( Microsoft, 2023)</a:t>
            </a:r>
          </a:p>
          <a:p>
            <a:r>
              <a:rPr lang="en-GB" sz="2600"/>
              <a:t>Lessen paperwork e.g no more need to look for lost paperwork as its all in the email.</a:t>
            </a:r>
          </a:p>
          <a:p>
            <a:r>
              <a:rPr lang="en-GB" sz="2600"/>
              <a:t>Easy to use e.g staff, nurses and patients can learn quickly and easily.</a:t>
            </a:r>
          </a:p>
          <a:p>
            <a:r>
              <a:rPr lang="en-GB" sz="2600"/>
              <a:t>Expansion of data security  such as secured passwords or controlled permissions of protecting confidential resident’s information and support compliance within the data protection legislation such as UK GDPR( ICO, 2023)</a:t>
            </a:r>
          </a:p>
          <a:p>
            <a:r>
              <a:rPr lang="en-GB" sz="2600"/>
              <a:t>Clear keeping of record for inspections e.g Care Quality Commissions (CQC) checks ( CQC, 2022)</a:t>
            </a:r>
          </a:p>
          <a:p>
            <a:r>
              <a:rPr lang="en-GB" sz="2600"/>
              <a:t>Enhancing accountability</a:t>
            </a:r>
          </a:p>
          <a:p>
            <a:r>
              <a:rPr lang="en-GB" sz="2600"/>
              <a:t>Improve coordination within care, staff and residence.</a:t>
            </a:r>
          </a:p>
          <a:p>
            <a:r>
              <a:rPr lang="en-GB" sz="2600"/>
              <a:t>Calendars e.g helps with shifts, inquires, rosters and appointments ( NHS Digital, 2021)</a:t>
            </a:r>
          </a:p>
          <a:p>
            <a:r>
              <a:rPr lang="en-GB" sz="2600"/>
              <a:t>Scheduling and efficiency </a:t>
            </a:r>
          </a:p>
          <a:p>
            <a:r>
              <a:rPr lang="en-GB" sz="2600"/>
              <a:t>Improvement of organisation </a:t>
            </a:r>
          </a:p>
          <a:p>
            <a:endParaRPr lang="en-GB"/>
          </a:p>
          <a:p>
            <a:endParaRPr lang="en-US"/>
          </a:p>
        </p:txBody>
      </p:sp>
    </p:spTree>
    <p:extLst>
      <p:ext uri="{BB962C8B-B14F-4D97-AF65-F5344CB8AC3E}">
        <p14:creationId xmlns:p14="http://schemas.microsoft.com/office/powerpoint/2010/main" val="822708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F0C1-84DE-1769-5CB0-372D808E7A2C}"/>
              </a:ext>
            </a:extLst>
          </p:cNvPr>
          <p:cNvSpPr>
            <a:spLocks noGrp="1"/>
          </p:cNvSpPr>
          <p:nvPr>
            <p:ph type="title"/>
          </p:nvPr>
        </p:nvSpPr>
        <p:spPr/>
        <p:txBody>
          <a:bodyPr/>
          <a:lstStyle/>
          <a:p>
            <a:r>
              <a:rPr lang="en-GB"/>
              <a:t>Disadvantages </a:t>
            </a:r>
            <a:endParaRPr lang="en-US"/>
          </a:p>
        </p:txBody>
      </p:sp>
      <p:sp>
        <p:nvSpPr>
          <p:cNvPr id="3" name="Content Placeholder 2">
            <a:extLst>
              <a:ext uri="{FF2B5EF4-FFF2-40B4-BE49-F238E27FC236}">
                <a16:creationId xmlns:a16="http://schemas.microsoft.com/office/drawing/2014/main" id="{BC9EE43B-DFAD-4DA1-D088-B863E3633F8C}"/>
              </a:ext>
            </a:extLst>
          </p:cNvPr>
          <p:cNvSpPr>
            <a:spLocks noGrp="1"/>
          </p:cNvSpPr>
          <p:nvPr>
            <p:ph idx="1"/>
          </p:nvPr>
        </p:nvSpPr>
        <p:spPr>
          <a:xfrm>
            <a:off x="2231136" y="2386559"/>
            <a:ext cx="7729728" cy="4101758"/>
          </a:xfrm>
        </p:spPr>
        <p:txBody>
          <a:bodyPr>
            <a:normAutofit fontScale="92500" lnSpcReduction="20000"/>
          </a:bodyPr>
          <a:lstStyle/>
          <a:p>
            <a:r>
              <a:rPr lang="en-GB"/>
              <a:t>Technical problems e.g WiFi or system faults which can affect daily operations within the care home. ( Microsoft, 2023)</a:t>
            </a:r>
          </a:p>
          <a:p>
            <a:r>
              <a:rPr lang="en-GB"/>
              <a:t>Possibility of data breaches, risks of communication or information being exposed ( ICO, 2023)</a:t>
            </a:r>
          </a:p>
          <a:p>
            <a:r>
              <a:rPr lang="en-GB"/>
              <a:t>Requirements for staff/nurse training as some might not have the IT skills required which thus means cost and efficiency is being risen. (NHS Digital)</a:t>
            </a:r>
          </a:p>
          <a:p>
            <a:r>
              <a:rPr lang="en-GB"/>
              <a:t>Excessive-relevance e.g important emails may be missed by staff or nurses as email is not used as a suitable app for urgent communications. (CQC, 2022)</a:t>
            </a:r>
          </a:p>
          <a:p>
            <a:r>
              <a:rPr lang="en-GB"/>
              <a:t>Issues with accessibility e.g nurses or carers working may not always have access to phone, tablet or laptop or internet </a:t>
            </a:r>
          </a:p>
          <a:p>
            <a:r>
              <a:rPr lang="en-GB"/>
              <a:t>Overload of emails e.g too much emails means important conversations may be lost within and could affect productivity </a:t>
            </a:r>
          </a:p>
          <a:p>
            <a:r>
              <a:rPr lang="en-GB"/>
              <a:t>Residence may have issues using as most residence are older adults who may not be used to this and thus could lead to missed appointments etc.</a:t>
            </a:r>
            <a:endParaRPr lang="en-US"/>
          </a:p>
        </p:txBody>
      </p:sp>
    </p:spTree>
    <p:extLst>
      <p:ext uri="{BB962C8B-B14F-4D97-AF65-F5344CB8AC3E}">
        <p14:creationId xmlns:p14="http://schemas.microsoft.com/office/powerpoint/2010/main" val="2194692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21CBC-FC96-6FDA-6D8F-0B5A9AE8B730}"/>
              </a:ext>
            </a:extLst>
          </p:cNvPr>
          <p:cNvSpPr>
            <a:spLocks noGrp="1"/>
          </p:cNvSpPr>
          <p:nvPr>
            <p:ph type="title"/>
          </p:nvPr>
        </p:nvSpPr>
        <p:spPr/>
        <p:txBody>
          <a:bodyPr/>
          <a:lstStyle/>
          <a:p>
            <a:r>
              <a:rPr lang="en-GB"/>
              <a:t>Task 3 Digital safety </a:t>
            </a:r>
            <a:endParaRPr lang="en-US"/>
          </a:p>
        </p:txBody>
      </p:sp>
      <p:sp>
        <p:nvSpPr>
          <p:cNvPr id="3" name="Content Placeholder 2">
            <a:extLst>
              <a:ext uri="{FF2B5EF4-FFF2-40B4-BE49-F238E27FC236}">
                <a16:creationId xmlns:a16="http://schemas.microsoft.com/office/drawing/2014/main" id="{C6C7F214-C902-BB43-4572-CFD6137B6AE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9679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3C89-5EBF-B621-D5F3-6AEAEF2792B4}"/>
              </a:ext>
            </a:extLst>
          </p:cNvPr>
          <p:cNvSpPr>
            <a:spLocks noGrp="1"/>
          </p:cNvSpPr>
          <p:nvPr>
            <p:ph type="title"/>
          </p:nvPr>
        </p:nvSpPr>
        <p:spPr/>
        <p:txBody>
          <a:bodyPr/>
          <a:lstStyle/>
          <a:p>
            <a:r>
              <a:rPr lang="en-GB"/>
              <a:t>Introduction</a:t>
            </a:r>
            <a:endParaRPr lang="en-US"/>
          </a:p>
        </p:txBody>
      </p:sp>
      <p:sp>
        <p:nvSpPr>
          <p:cNvPr id="3" name="Content Placeholder 2">
            <a:extLst>
              <a:ext uri="{FF2B5EF4-FFF2-40B4-BE49-F238E27FC236}">
                <a16:creationId xmlns:a16="http://schemas.microsoft.com/office/drawing/2014/main" id="{C321D5E6-9D13-7540-3273-C6F372F0FC22}"/>
              </a:ext>
            </a:extLst>
          </p:cNvPr>
          <p:cNvSpPr>
            <a:spLocks noGrp="1"/>
          </p:cNvSpPr>
          <p:nvPr>
            <p:ph idx="1"/>
          </p:nvPr>
        </p:nvSpPr>
        <p:spPr/>
        <p:txBody>
          <a:bodyPr/>
          <a:lstStyle/>
          <a:p>
            <a:pPr marL="285750" indent="-285750">
              <a:buFont typeface="Arial" panose="020B0604020202020204" pitchFamily="34" charset="0"/>
              <a:buChar char="•"/>
            </a:pPr>
            <a:r>
              <a:rPr lang="en-GB"/>
              <a:t>Greenfield Home Care Agency provides person-centred care to older adults living independently</a:t>
            </a:r>
          </a:p>
          <a:p>
            <a:r>
              <a:rPr lang="en-GB"/>
              <a:t>Staff work across multiple locations, including :Community settings, main office</a:t>
            </a:r>
          </a:p>
          <a:p>
            <a:pPr marL="285750" indent="-285750">
              <a:buFont typeface="Arial" panose="020B0604020202020204" pitchFamily="34" charset="0"/>
              <a:buChar char="•"/>
            </a:pPr>
            <a:r>
              <a:rPr lang="en-GB"/>
              <a:t>Microsoft 365 has recently been introduced to improve: communication, scheduling and documentation</a:t>
            </a:r>
          </a:p>
          <a:p>
            <a:pPr marL="285750" indent="-285750">
              <a:buFont typeface="Arial" panose="020B0604020202020204" pitchFamily="34" charset="0"/>
              <a:buChar char="•"/>
            </a:pPr>
            <a:r>
              <a:rPr lang="en-GB"/>
              <a:t>This presentation explores how Microsoft 365 improves collaboration, efficiency and digital safety</a:t>
            </a:r>
          </a:p>
          <a:p>
            <a:endParaRPr lang="en-US"/>
          </a:p>
        </p:txBody>
      </p:sp>
    </p:spTree>
    <p:extLst>
      <p:ext uri="{BB962C8B-B14F-4D97-AF65-F5344CB8AC3E}">
        <p14:creationId xmlns:p14="http://schemas.microsoft.com/office/powerpoint/2010/main" val="91349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48EF2-4C30-7B78-337F-DF2FD08BDF78}"/>
              </a:ext>
            </a:extLst>
          </p:cNvPr>
          <p:cNvSpPr>
            <a:spLocks noGrp="1"/>
          </p:cNvSpPr>
          <p:nvPr>
            <p:ph type="title"/>
          </p:nvPr>
        </p:nvSpPr>
        <p:spPr/>
        <p:txBody>
          <a:bodyPr/>
          <a:lstStyle/>
          <a:p>
            <a:r>
              <a:rPr lang="en-GB"/>
              <a:t>Microsoft 365 communication tool- Microsoft teams</a:t>
            </a:r>
            <a:endParaRPr lang="en-US"/>
          </a:p>
        </p:txBody>
      </p:sp>
      <p:sp>
        <p:nvSpPr>
          <p:cNvPr id="3" name="Content Placeholder 2">
            <a:extLst>
              <a:ext uri="{FF2B5EF4-FFF2-40B4-BE49-F238E27FC236}">
                <a16:creationId xmlns:a16="http://schemas.microsoft.com/office/drawing/2014/main" id="{3D832CA9-9228-7D32-389C-FFC3E33502E0}"/>
              </a:ext>
            </a:extLst>
          </p:cNvPr>
          <p:cNvSpPr>
            <a:spLocks noGrp="1"/>
          </p:cNvSpPr>
          <p:nvPr>
            <p:ph idx="1"/>
          </p:nvPr>
        </p:nvSpPr>
        <p:spPr/>
        <p:txBody>
          <a:bodyPr/>
          <a:lstStyle/>
          <a:p>
            <a:pPr marL="285750" indent="-285750">
              <a:buFont typeface="Arial" panose="020B0604020202020204" pitchFamily="34" charset="0"/>
              <a:buChar char="•"/>
            </a:pPr>
            <a:r>
              <a:rPr lang="en-GB"/>
              <a:t>Microsoft Teams is a communication and collaboration tool within Microsoft 365</a:t>
            </a:r>
          </a:p>
          <a:p>
            <a:pPr marL="285750" indent="-285750">
              <a:buFont typeface="Arial" panose="020B0604020202020204" pitchFamily="34" charset="0"/>
              <a:buChar char="•"/>
            </a:pPr>
            <a:r>
              <a:rPr lang="en-GB"/>
              <a:t>It allows staff to: Send instant messages, make video and voice calls, share files securely and work together in real time</a:t>
            </a:r>
          </a:p>
          <a:p>
            <a:pPr marL="285750" indent="-285750">
              <a:buFont typeface="Arial" panose="020B0604020202020204" pitchFamily="34" charset="0"/>
              <a:buChar char="•"/>
            </a:pPr>
            <a:r>
              <a:rPr lang="en-GB"/>
              <a:t>It is especially useful for organisations with remote and mobile staff</a:t>
            </a:r>
          </a:p>
          <a:p>
            <a:endParaRPr lang="en-US"/>
          </a:p>
          <a:p>
            <a:endParaRPr lang="en-US">
              <a:solidFill>
                <a:schemeClr val="tx1"/>
              </a:solidFill>
            </a:endParaRPr>
          </a:p>
        </p:txBody>
      </p:sp>
    </p:spTree>
    <p:extLst>
      <p:ext uri="{BB962C8B-B14F-4D97-AF65-F5344CB8AC3E}">
        <p14:creationId xmlns:p14="http://schemas.microsoft.com/office/powerpoint/2010/main" val="3926829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CFFF0-FFFE-E338-C353-7677A6E0068B}"/>
              </a:ext>
            </a:extLst>
          </p:cNvPr>
          <p:cNvSpPr>
            <a:spLocks noGrp="1"/>
          </p:cNvSpPr>
          <p:nvPr>
            <p:ph type="title"/>
          </p:nvPr>
        </p:nvSpPr>
        <p:spPr/>
        <p:txBody>
          <a:bodyPr>
            <a:normAutofit fontScale="90000"/>
          </a:bodyPr>
          <a:lstStyle/>
          <a:p>
            <a:r>
              <a:rPr lang="en-GB"/>
              <a:t>How Microsoft teams supports communications in different locations</a:t>
            </a:r>
            <a:endParaRPr lang="en-US"/>
          </a:p>
        </p:txBody>
      </p:sp>
      <p:sp>
        <p:nvSpPr>
          <p:cNvPr id="3" name="Content Placeholder 2">
            <a:extLst>
              <a:ext uri="{FF2B5EF4-FFF2-40B4-BE49-F238E27FC236}">
                <a16:creationId xmlns:a16="http://schemas.microsoft.com/office/drawing/2014/main" id="{C69E2CE9-2CAE-0D26-8CBD-45C2E61FC49F}"/>
              </a:ext>
            </a:extLst>
          </p:cNvPr>
          <p:cNvSpPr>
            <a:spLocks noGrp="1"/>
          </p:cNvSpPr>
          <p:nvPr>
            <p:ph idx="1"/>
          </p:nvPr>
        </p:nvSpPr>
        <p:spPr/>
        <p:txBody>
          <a:bodyPr/>
          <a:lstStyle/>
          <a:p>
            <a:pPr marL="285750" indent="-285750">
              <a:buFont typeface="Arial" panose="020B0604020202020204" pitchFamily="34" charset="0"/>
              <a:buChar char="•"/>
            </a:pPr>
            <a:r>
              <a:rPr lang="en-GB"/>
              <a:t>It enables real-time communication between: Visiting carers, nurses, care coordinators and office staff</a:t>
            </a:r>
          </a:p>
          <a:p>
            <a:pPr marL="285750" indent="-285750">
              <a:buFont typeface="Arial" panose="020B0604020202020204" pitchFamily="34" charset="0"/>
              <a:buChar char="•"/>
            </a:pPr>
            <a:r>
              <a:rPr lang="en-GB"/>
              <a:t>Carers in the community can contact coordinators quickly if issues arise and can attend meetings without travelling to the office</a:t>
            </a:r>
          </a:p>
          <a:p>
            <a:pPr marL="285750" indent="-285750">
              <a:buFont typeface="Arial" panose="020B0604020202020204" pitchFamily="34" charset="0"/>
              <a:buChar char="•"/>
            </a:pPr>
            <a:r>
              <a:rPr lang="en-GB"/>
              <a:t>Managers can also share updates, rotas, and policies instantly. It also improves teamwork and reduces delays in decision-making</a:t>
            </a:r>
          </a:p>
          <a:p>
            <a:pPr marL="285750" indent="-285750">
              <a:buFont typeface="Arial" panose="020B0604020202020204" pitchFamily="34" charset="0"/>
              <a:buChar char="•"/>
            </a:pPr>
            <a:endParaRPr lang="en-GB"/>
          </a:p>
          <a:p>
            <a:endParaRPr lang="en-GB"/>
          </a:p>
          <a:p>
            <a:pPr marL="285750" indent="-285750">
              <a:buFont typeface="Arial" panose="020B0604020202020204" pitchFamily="34" charset="0"/>
              <a:buChar char="•"/>
            </a:pPr>
            <a:endParaRPr lang="en-GB"/>
          </a:p>
          <a:p>
            <a:endParaRPr lang="en-US"/>
          </a:p>
          <a:p>
            <a:endParaRPr lang="en-US"/>
          </a:p>
        </p:txBody>
      </p:sp>
    </p:spTree>
    <p:extLst>
      <p:ext uri="{BB962C8B-B14F-4D97-AF65-F5344CB8AC3E}">
        <p14:creationId xmlns:p14="http://schemas.microsoft.com/office/powerpoint/2010/main" val="818803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D5B7-36C7-B533-5228-1F2863DC07C6}"/>
              </a:ext>
            </a:extLst>
          </p:cNvPr>
          <p:cNvSpPr>
            <a:spLocks noGrp="1"/>
          </p:cNvSpPr>
          <p:nvPr>
            <p:ph type="title"/>
          </p:nvPr>
        </p:nvSpPr>
        <p:spPr/>
        <p:txBody>
          <a:bodyPr/>
          <a:lstStyle/>
          <a:p>
            <a:r>
              <a:rPr lang="en-GB"/>
              <a:t>Advantages</a:t>
            </a:r>
            <a:endParaRPr lang="en-US"/>
          </a:p>
        </p:txBody>
      </p:sp>
      <p:sp>
        <p:nvSpPr>
          <p:cNvPr id="3" name="Content Placeholder 2">
            <a:extLst>
              <a:ext uri="{FF2B5EF4-FFF2-40B4-BE49-F238E27FC236}">
                <a16:creationId xmlns:a16="http://schemas.microsoft.com/office/drawing/2014/main" id="{98D09B15-A3B7-C1BD-358B-EDD242B076F1}"/>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Improves communication speed and efficiency</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Reduces reliance on phone calls and emails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Supports collaboration between office and field-based staff</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Integrates with Outlook, OneDrive, and SharePoint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Secure platform with controlled access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Saves time and travel costs through online meetings</a:t>
            </a:r>
            <a:endParaRPr lang="en-GB">
              <a:effectLst/>
            </a:endParaRPr>
          </a:p>
          <a:p>
            <a:endParaRPr lang="en-US"/>
          </a:p>
        </p:txBody>
      </p:sp>
    </p:spTree>
    <p:extLst>
      <p:ext uri="{BB962C8B-B14F-4D97-AF65-F5344CB8AC3E}">
        <p14:creationId xmlns:p14="http://schemas.microsoft.com/office/powerpoint/2010/main" val="2863185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81792-E8A1-4ED5-4745-B7F81AA62C1A}"/>
              </a:ext>
            </a:extLst>
          </p:cNvPr>
          <p:cNvSpPr>
            <a:spLocks noGrp="1"/>
          </p:cNvSpPr>
          <p:nvPr>
            <p:ph type="title"/>
          </p:nvPr>
        </p:nvSpPr>
        <p:spPr/>
        <p:txBody>
          <a:bodyPr/>
          <a:lstStyle/>
          <a:p>
            <a:r>
              <a:rPr lang="en-GB"/>
              <a:t>Disadvantages</a:t>
            </a:r>
            <a:endParaRPr lang="en-US"/>
          </a:p>
        </p:txBody>
      </p:sp>
      <p:sp>
        <p:nvSpPr>
          <p:cNvPr id="3" name="Content Placeholder 2">
            <a:extLst>
              <a:ext uri="{FF2B5EF4-FFF2-40B4-BE49-F238E27FC236}">
                <a16:creationId xmlns:a16="http://schemas.microsoft.com/office/drawing/2014/main" id="{825F2A2B-3C18-9966-FA81-CE7C6101764A}"/>
              </a:ext>
            </a:extLst>
          </p:cNvPr>
          <p:cNvSpPr>
            <a:spLocks noGrp="1"/>
          </p:cNvSpPr>
          <p:nvPr>
            <p:ph idx="1"/>
          </p:nvPr>
        </p:nvSpPr>
        <p:spPr/>
        <p:txBody>
          <a:bodyPr/>
          <a:lstStyle/>
          <a:p>
            <a:pPr marL="285750" indent="-285750">
              <a:buFont typeface="Arial" panose="020B0604020202020204" pitchFamily="34" charset="0"/>
              <a:buChar char="•"/>
            </a:pPr>
            <a:r>
              <a:rPr lang="en-GB"/>
              <a:t>Some staff may lack confidence using digital tools</a:t>
            </a:r>
          </a:p>
          <a:p>
            <a:pPr marL="285750" indent="-285750">
              <a:buFont typeface="Arial" panose="020B0604020202020204" pitchFamily="34" charset="0"/>
              <a:buChar char="•"/>
            </a:pPr>
            <a:r>
              <a:rPr lang="en-GB"/>
              <a:t>Training and ongoing support are required</a:t>
            </a:r>
          </a:p>
          <a:p>
            <a:pPr marL="285750" indent="-285750">
              <a:buFont typeface="Arial" panose="020B0604020202020204" pitchFamily="34" charset="0"/>
              <a:buChar char="•"/>
            </a:pPr>
            <a:r>
              <a:rPr lang="en-GB"/>
              <a:t>Internet connectivity issues in some community areas</a:t>
            </a:r>
          </a:p>
          <a:p>
            <a:pPr marL="285750" indent="-285750">
              <a:buFont typeface="Arial" panose="020B0604020202020204" pitchFamily="34" charset="0"/>
              <a:buChar char="•"/>
            </a:pPr>
            <a:r>
              <a:rPr lang="en-GB"/>
              <a:t>Risk of data breaches if tools are not used correctly</a:t>
            </a:r>
          </a:p>
          <a:p>
            <a:pPr marL="285750" indent="-285750">
              <a:buFont typeface="Arial" panose="020B0604020202020204" pitchFamily="34" charset="0"/>
              <a:buChar char="•"/>
            </a:pPr>
            <a:r>
              <a:rPr lang="en-GB"/>
              <a:t>Too many notifications may cause information overload</a:t>
            </a:r>
          </a:p>
          <a:p>
            <a:pPr marL="285750" indent="-285750">
              <a:buFont typeface="Arial" panose="020B0604020202020204" pitchFamily="34" charset="0"/>
              <a:buChar char="•"/>
            </a:pPr>
            <a:endParaRPr lang="en-US"/>
          </a:p>
          <a:p>
            <a:endParaRPr lang="en-US"/>
          </a:p>
        </p:txBody>
      </p:sp>
    </p:spTree>
    <p:extLst>
      <p:ext uri="{BB962C8B-B14F-4D97-AF65-F5344CB8AC3E}">
        <p14:creationId xmlns:p14="http://schemas.microsoft.com/office/powerpoint/2010/main" val="1823614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A87CE-4B9B-B3E6-77D4-931C880B32CB}"/>
              </a:ext>
            </a:extLst>
          </p:cNvPr>
          <p:cNvSpPr>
            <a:spLocks noGrp="1"/>
          </p:cNvSpPr>
          <p:nvPr>
            <p:ph type="title"/>
          </p:nvPr>
        </p:nvSpPr>
        <p:spPr/>
        <p:txBody>
          <a:bodyPr/>
          <a:lstStyle/>
          <a:p>
            <a:r>
              <a:rPr lang="en-GB"/>
              <a:t>Digital safety </a:t>
            </a:r>
            <a:r>
              <a:rPr lang="en-GB" err="1"/>
              <a:t>afterplan-overview</a:t>
            </a:r>
            <a:r>
              <a:rPr lang="en-GB"/>
              <a:t> </a:t>
            </a:r>
            <a:endParaRPr lang="en-US"/>
          </a:p>
        </p:txBody>
      </p:sp>
      <p:sp>
        <p:nvSpPr>
          <p:cNvPr id="5" name="Content Placeholder 4">
            <a:extLst>
              <a:ext uri="{FF2B5EF4-FFF2-40B4-BE49-F238E27FC236}">
                <a16:creationId xmlns:a16="http://schemas.microsoft.com/office/drawing/2014/main" id="{1A88ADB2-8AE2-6FEE-3F9C-DF45D8898746}"/>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Greenfield handles sensitive personal and medical information</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Digital safety is essential to:</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Protect service users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Meet legal requirements such as GDPR</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Build staff confidence with Microsoft 365</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The action plan outlines simple and practical safety steps</a:t>
            </a:r>
            <a:endParaRPr lang="en-GB">
              <a:effectLst/>
            </a:endParaRPr>
          </a:p>
          <a:p>
            <a:endParaRPr lang="en-US"/>
          </a:p>
        </p:txBody>
      </p:sp>
    </p:spTree>
    <p:extLst>
      <p:ext uri="{BB962C8B-B14F-4D97-AF65-F5344CB8AC3E}">
        <p14:creationId xmlns:p14="http://schemas.microsoft.com/office/powerpoint/2010/main" val="3655873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957E-B515-E7C8-E9B7-54D0AC632D55}"/>
              </a:ext>
            </a:extLst>
          </p:cNvPr>
          <p:cNvSpPr>
            <a:spLocks noGrp="1"/>
          </p:cNvSpPr>
          <p:nvPr>
            <p:ph type="title"/>
          </p:nvPr>
        </p:nvSpPr>
        <p:spPr/>
        <p:txBody>
          <a:bodyPr/>
          <a:lstStyle/>
          <a:p>
            <a:r>
              <a:rPr lang="en-GB"/>
              <a:t>Secure access and email overview</a:t>
            </a:r>
            <a:endParaRPr lang="en-US"/>
          </a:p>
        </p:txBody>
      </p:sp>
      <p:sp>
        <p:nvSpPr>
          <p:cNvPr id="3" name="Content Placeholder 2">
            <a:extLst>
              <a:ext uri="{FF2B5EF4-FFF2-40B4-BE49-F238E27FC236}">
                <a16:creationId xmlns:a16="http://schemas.microsoft.com/office/drawing/2014/main" id="{664E7320-DD82-7651-7D13-DE03ED868F03}"/>
              </a:ext>
            </a:extLst>
          </p:cNvPr>
          <p:cNvSpPr>
            <a:spLocks noGrp="1"/>
          </p:cNvSpPr>
          <p:nvPr>
            <p:ph idx="1"/>
          </p:nvPr>
        </p:nvSpPr>
        <p:spPr/>
        <p:txBody>
          <a:bodyPr/>
          <a:lstStyle/>
          <a:p>
            <a:pPr rtl="0" eaLnBrk="1" latinLnBrk="0" hangingPunct="1"/>
            <a:r>
              <a:rPr lang="en-GB" sz="1800" b="1" kern="1200">
                <a:solidFill>
                  <a:srgbClr val="000000"/>
                </a:solidFill>
                <a:effectLst/>
                <a:latin typeface="Neue Haas Grotesk Text Pro" panose="020B0504020202020204" pitchFamily="34" charset="77"/>
                <a:ea typeface="+mn-ea"/>
                <a:cs typeface="+mn-cs"/>
              </a:rPr>
              <a:t>Secure Access- </a:t>
            </a:r>
            <a:r>
              <a:rPr lang="en-GB" sz="1800" kern="1200">
                <a:solidFill>
                  <a:srgbClr val="000000"/>
                </a:solidFill>
                <a:effectLst/>
                <a:latin typeface="Neue Haas Grotesk Text Pro" panose="020B0504020202020204" pitchFamily="34" charset="77"/>
                <a:ea typeface="+mn-ea"/>
                <a:cs typeface="+mn-cs"/>
              </a:rPr>
              <a:t>Use strong, unique passwords, enable multi-factor authentication, limit system access based on job roles, lock devices when not in use</a:t>
            </a:r>
            <a:endParaRPr lang="en-GB">
              <a:effectLst/>
            </a:endParaRPr>
          </a:p>
          <a:p>
            <a:pPr rtl="0" eaLnBrk="1" latinLnBrk="0" hangingPunct="1"/>
            <a:r>
              <a:rPr lang="en-GB" sz="1800" b="1" kern="1200">
                <a:solidFill>
                  <a:srgbClr val="000000"/>
                </a:solidFill>
                <a:effectLst/>
                <a:latin typeface="Neue Haas Grotesk Text Pro" panose="020B0504020202020204" pitchFamily="34" charset="77"/>
                <a:ea typeface="+mn-ea"/>
                <a:cs typeface="+mn-cs"/>
              </a:rPr>
              <a:t>Email Awareness- </a:t>
            </a:r>
            <a:r>
              <a:rPr lang="en-GB" sz="1800" kern="1200">
                <a:solidFill>
                  <a:srgbClr val="000000"/>
                </a:solidFill>
                <a:effectLst/>
                <a:latin typeface="Neue Haas Grotesk Text Pro" panose="020B0504020202020204" pitchFamily="34" charset="77"/>
                <a:ea typeface="+mn-ea"/>
                <a:cs typeface="+mn-cs"/>
              </a:rPr>
              <a:t>Train staff to recognise phishing emails, do not open unknown links or attachments, use Outlook’s “Report Phishing” feature, provide regular email safety reminders</a:t>
            </a:r>
            <a:endParaRPr lang="en-GB">
              <a:effectLst/>
            </a:endParaRPr>
          </a:p>
          <a:p>
            <a:endParaRPr lang="en-GB"/>
          </a:p>
          <a:p>
            <a:endParaRPr lang="en-US"/>
          </a:p>
        </p:txBody>
      </p:sp>
    </p:spTree>
    <p:extLst>
      <p:ext uri="{BB962C8B-B14F-4D97-AF65-F5344CB8AC3E}">
        <p14:creationId xmlns:p14="http://schemas.microsoft.com/office/powerpoint/2010/main" val="3781086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06973-0A51-BC5E-0382-B3B2870208A5}"/>
              </a:ext>
            </a:extLst>
          </p:cNvPr>
          <p:cNvSpPr>
            <a:spLocks noGrp="1"/>
          </p:cNvSpPr>
          <p:nvPr>
            <p:ph type="title"/>
          </p:nvPr>
        </p:nvSpPr>
        <p:spPr/>
        <p:txBody>
          <a:bodyPr>
            <a:normAutofit/>
          </a:bodyPr>
          <a:lstStyle/>
          <a:p>
            <a:r>
              <a:rPr lang="en-GB"/>
              <a:t>Data management and confidentiality overview</a:t>
            </a:r>
            <a:endParaRPr lang="en-US"/>
          </a:p>
        </p:txBody>
      </p:sp>
      <p:sp>
        <p:nvSpPr>
          <p:cNvPr id="3" name="Content Placeholder 2">
            <a:extLst>
              <a:ext uri="{FF2B5EF4-FFF2-40B4-BE49-F238E27FC236}">
                <a16:creationId xmlns:a16="http://schemas.microsoft.com/office/drawing/2014/main" id="{4EA7EB75-A4CD-0F7E-303A-D3C04EF6BA4B}"/>
              </a:ext>
            </a:extLst>
          </p:cNvPr>
          <p:cNvSpPr>
            <a:spLocks noGrp="1"/>
          </p:cNvSpPr>
          <p:nvPr>
            <p:ph idx="1"/>
          </p:nvPr>
        </p:nvSpPr>
        <p:spPr/>
        <p:txBody>
          <a:bodyPr>
            <a:normAutofit fontScale="85000" lnSpcReduction="20000"/>
          </a:bodyPr>
          <a:lstStyle/>
          <a:p>
            <a:r>
              <a:rPr lang="en-GB" b="1"/>
              <a:t>Data Management</a:t>
            </a:r>
          </a:p>
          <a:p>
            <a:pPr marL="285750" indent="-285750">
              <a:buFont typeface="Arial" panose="020B0604020202020204" pitchFamily="34" charset="0"/>
              <a:buChar char="•"/>
            </a:pPr>
            <a:r>
              <a:rPr lang="en-GB"/>
              <a:t>Store files only in OneDrive or SharePoint</a:t>
            </a:r>
          </a:p>
          <a:p>
            <a:pPr marL="285750" indent="-285750">
              <a:buFont typeface="Arial" panose="020B0604020202020204" pitchFamily="34" charset="0"/>
              <a:buChar char="•"/>
            </a:pPr>
            <a:r>
              <a:rPr lang="en-GB"/>
              <a:t>Avoid saving data on personal devices</a:t>
            </a:r>
          </a:p>
          <a:p>
            <a:pPr marL="285750" indent="-285750">
              <a:buFont typeface="Arial" panose="020B0604020202020204" pitchFamily="34" charset="0"/>
              <a:buChar char="•"/>
            </a:pPr>
            <a:r>
              <a:rPr lang="en-GB"/>
              <a:t>Share files using secure links, not attachments</a:t>
            </a:r>
          </a:p>
          <a:p>
            <a:pPr marL="285750" indent="-285750">
              <a:buFont typeface="Arial" panose="020B0604020202020204" pitchFamily="34" charset="0"/>
              <a:buChar char="•"/>
            </a:pPr>
            <a:r>
              <a:rPr lang="en-GB"/>
              <a:t>Delete unnecessary data regularly</a:t>
            </a:r>
          </a:p>
          <a:p>
            <a:r>
              <a:rPr lang="en-GB" b="1"/>
              <a:t>Confidentiality &amp; Compliance</a:t>
            </a:r>
          </a:p>
          <a:p>
            <a:pPr marL="285750" indent="-285750">
              <a:buFont typeface="Arial" panose="020B0604020202020204" pitchFamily="34" charset="0"/>
              <a:buChar char="•"/>
            </a:pPr>
            <a:r>
              <a:rPr lang="en-GB"/>
              <a:t>Follow GDPR and data protection policies</a:t>
            </a:r>
          </a:p>
          <a:p>
            <a:pPr marL="285750" indent="-285750">
              <a:buFont typeface="Arial" panose="020B0604020202020204" pitchFamily="34" charset="0"/>
              <a:buChar char="•"/>
            </a:pPr>
            <a:r>
              <a:rPr lang="en-GB"/>
              <a:t>Do not share service-user data via personal email or messaging apps</a:t>
            </a:r>
          </a:p>
          <a:p>
            <a:pPr marL="285750" indent="-285750">
              <a:buFont typeface="Arial" panose="020B0604020202020204" pitchFamily="34" charset="0"/>
              <a:buChar char="•"/>
            </a:pPr>
            <a:r>
              <a:rPr lang="en-GB"/>
              <a:t>Log out of systems after use</a:t>
            </a:r>
          </a:p>
          <a:p>
            <a:pPr marL="285750" indent="-285750">
              <a:buFont typeface="Arial" panose="020B0604020202020204" pitchFamily="34" charset="0"/>
              <a:buChar char="•"/>
            </a:pPr>
            <a:r>
              <a:rPr lang="en-GB"/>
              <a:t>Report data breaches immediately</a:t>
            </a:r>
          </a:p>
          <a:p>
            <a:endParaRPr lang="en-US"/>
          </a:p>
        </p:txBody>
      </p:sp>
    </p:spTree>
    <p:extLst>
      <p:ext uri="{BB962C8B-B14F-4D97-AF65-F5344CB8AC3E}">
        <p14:creationId xmlns:p14="http://schemas.microsoft.com/office/powerpoint/2010/main" val="33463154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D2EC7-46D9-1FD9-C04E-9D9D4AB2EC48}"/>
              </a:ext>
            </a:extLst>
          </p:cNvPr>
          <p:cNvSpPr>
            <a:spLocks noGrp="1"/>
          </p:cNvSpPr>
          <p:nvPr>
            <p:ph type="title"/>
          </p:nvPr>
        </p:nvSpPr>
        <p:spPr/>
        <p:txBody>
          <a:bodyPr/>
          <a:lstStyle/>
          <a:p>
            <a:r>
              <a:rPr lang="en-GB"/>
              <a:t>Importance of digital safety afterplan</a:t>
            </a:r>
            <a:endParaRPr lang="en-US"/>
          </a:p>
        </p:txBody>
      </p:sp>
      <p:sp>
        <p:nvSpPr>
          <p:cNvPr id="3" name="Content Placeholder 2">
            <a:extLst>
              <a:ext uri="{FF2B5EF4-FFF2-40B4-BE49-F238E27FC236}">
                <a16:creationId xmlns:a16="http://schemas.microsoft.com/office/drawing/2014/main" id="{D0F998C4-0580-F96E-07A8-38ED849EEA04}"/>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Protects vulnerable service users</a:t>
            </a:r>
            <a:endParaRPr lang="en-GB" sz="1800">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Reduces the risk of data breaches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Encourages safe and responsible technology use</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Supports legal and ethical responsibilities</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Helps staff feel more confident using Microsoft 365</a:t>
            </a:r>
            <a:endParaRPr lang="en-GB">
              <a:effectLst/>
            </a:endParaRPr>
          </a:p>
          <a:p>
            <a:endParaRPr lang="en-US"/>
          </a:p>
        </p:txBody>
      </p:sp>
    </p:spTree>
    <p:extLst>
      <p:ext uri="{BB962C8B-B14F-4D97-AF65-F5344CB8AC3E}">
        <p14:creationId xmlns:p14="http://schemas.microsoft.com/office/powerpoint/2010/main" val="3405967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0C72E-E673-6F27-68AC-403797D47339}"/>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9839333F-234A-6DE0-551F-CDFAB8E89399}"/>
              </a:ext>
            </a:extLst>
          </p:cNvPr>
          <p:cNvSpPr>
            <a:spLocks noGrp="1"/>
          </p:cNvSpPr>
          <p:nvPr>
            <p:ph idx="1"/>
          </p:nvPr>
        </p:nvSpPr>
        <p:spPr/>
        <p:txBody>
          <a:bodyPr/>
          <a:lstStyle/>
          <a:p>
            <a:pPr rtl="0" eaLnBrk="1" latinLnBrk="0" hangingPunct="1"/>
            <a:r>
              <a:rPr lang="en-GB" sz="1800" kern="1200">
                <a:solidFill>
                  <a:srgbClr val="000000"/>
                </a:solidFill>
                <a:effectLst/>
                <a:latin typeface="Neue Haas Grotesk Text Pro" panose="020B0504020202020204" pitchFamily="34" charset="77"/>
                <a:ea typeface="+mn-ea"/>
                <a:cs typeface="+mn-cs"/>
              </a:rPr>
              <a:t>Microsoft (2024). Microsoft Teams overview. Microsoft.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Microsoft (2024). Microsoft 365 security and compliance. Microsoft.</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National Cyber Security Centre (2023). Phishing attacks: how to protect your organisation. NCSC.</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Information Commissioner’s Office (2023). Guide to the General Data Protection Regulation (GDPR). ICO.</a:t>
            </a:r>
            <a:endParaRPr lang="en-GB">
              <a:effectLst/>
            </a:endParaRPr>
          </a:p>
          <a:p>
            <a:pPr rtl="0" eaLnBrk="1" latinLnBrk="0" hangingPunct="1"/>
            <a:r>
              <a:rPr lang="en-GB" sz="1800" kern="1200">
                <a:solidFill>
                  <a:srgbClr val="000000"/>
                </a:solidFill>
                <a:effectLst/>
                <a:latin typeface="Neue Haas Grotesk Text Pro" panose="020B0504020202020204" pitchFamily="34" charset="77"/>
                <a:ea typeface="+mn-ea"/>
                <a:cs typeface="+mn-cs"/>
              </a:rPr>
              <a:t>NHS Digital (2022). Data security and protection toolkit. NHS Digital.</a:t>
            </a:r>
            <a:endParaRPr lang="en-GB">
              <a:effectLst/>
            </a:endParaRPr>
          </a:p>
          <a:p>
            <a:endParaRPr lang="en-US"/>
          </a:p>
        </p:txBody>
      </p:sp>
    </p:spTree>
    <p:extLst>
      <p:ext uri="{BB962C8B-B14F-4D97-AF65-F5344CB8AC3E}">
        <p14:creationId xmlns:p14="http://schemas.microsoft.com/office/powerpoint/2010/main" val="14162077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966B-8CBE-7772-70E3-C388D4E4DF08}"/>
              </a:ext>
            </a:extLst>
          </p:cNvPr>
          <p:cNvSpPr>
            <a:spLocks noGrp="1"/>
          </p:cNvSpPr>
          <p:nvPr>
            <p:ph type="title"/>
          </p:nvPr>
        </p:nvSpPr>
        <p:spPr/>
        <p:txBody>
          <a:bodyPr/>
          <a:lstStyle/>
          <a:p>
            <a:r>
              <a:rPr lang="en-GB"/>
              <a:t>Conclusion</a:t>
            </a:r>
            <a:endParaRPr lang="en-US"/>
          </a:p>
        </p:txBody>
      </p:sp>
      <p:sp>
        <p:nvSpPr>
          <p:cNvPr id="3" name="Content Placeholder 2">
            <a:extLst>
              <a:ext uri="{FF2B5EF4-FFF2-40B4-BE49-F238E27FC236}">
                <a16:creationId xmlns:a16="http://schemas.microsoft.com/office/drawing/2014/main" id="{2DF287E9-5762-0397-7480-8FA2D2E1BE2D}"/>
              </a:ext>
            </a:extLst>
          </p:cNvPr>
          <p:cNvSpPr>
            <a:spLocks noGrp="1"/>
          </p:cNvSpPr>
          <p:nvPr>
            <p:ph idx="1"/>
          </p:nvPr>
        </p:nvSpPr>
        <p:spPr/>
        <p:txBody>
          <a:bodyPr/>
          <a:lstStyle/>
          <a:p>
            <a:r>
              <a:rPr lang="en-GB">
                <a:effectLst/>
                <a:latin typeface=".AppleSystemUIFont"/>
              </a:rPr>
              <a:t>Microsoft Teams can help Greenfield Home Care Agency improve communication between office staff and carers working in the community by enabling quick messaging, virtual meetings, and secure information sharing. While the system offers clear benefits, staff training is essential to ensure it is used confidently and correctly. Alongside this, strong digital safety practices are needed to protect sensitive information and meet data protection requirements. By using Microsoft 365 effectively and safely, Greenfield can improve teamwork, efficiency, and the overall quality of care.</a:t>
            </a:r>
          </a:p>
          <a:p>
            <a:endParaRPr lang="en-GB">
              <a:effectLst/>
              <a:latin typeface=".AppleSystemUIFont"/>
            </a:endParaRPr>
          </a:p>
          <a:p>
            <a:endParaRPr lang="en-US"/>
          </a:p>
        </p:txBody>
      </p:sp>
    </p:spTree>
    <p:extLst>
      <p:ext uri="{BB962C8B-B14F-4D97-AF65-F5344CB8AC3E}">
        <p14:creationId xmlns:p14="http://schemas.microsoft.com/office/powerpoint/2010/main" val="2494136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4EC7-68DF-3BBB-DE00-AB017F25AB55}"/>
              </a:ext>
            </a:extLst>
          </p:cNvPr>
          <p:cNvSpPr>
            <a:spLocks noGrp="1"/>
          </p:cNvSpPr>
          <p:nvPr>
            <p:ph type="title"/>
          </p:nvPr>
        </p:nvSpPr>
        <p:spPr>
          <a:xfrm>
            <a:off x="838200" y="577535"/>
            <a:ext cx="10515600" cy="1325563"/>
          </a:xfrm>
        </p:spPr>
        <p:txBody>
          <a:bodyPr/>
          <a:lstStyle/>
          <a:p>
            <a:r>
              <a:rPr lang="en-GB"/>
              <a:t>Reference list </a:t>
            </a:r>
            <a:endParaRPr lang="en-US"/>
          </a:p>
        </p:txBody>
      </p:sp>
      <p:sp>
        <p:nvSpPr>
          <p:cNvPr id="3" name="Content Placeholder 2">
            <a:extLst>
              <a:ext uri="{FF2B5EF4-FFF2-40B4-BE49-F238E27FC236}">
                <a16:creationId xmlns:a16="http://schemas.microsoft.com/office/drawing/2014/main" id="{CE12E86C-E89B-3261-BAE0-F7550B23F00B}"/>
              </a:ext>
            </a:extLst>
          </p:cNvPr>
          <p:cNvSpPr>
            <a:spLocks noGrp="1"/>
          </p:cNvSpPr>
          <p:nvPr>
            <p:ph idx="1"/>
          </p:nvPr>
        </p:nvSpPr>
        <p:spPr/>
        <p:txBody>
          <a:bodyPr/>
          <a:lstStyle/>
          <a:p>
            <a:r>
              <a:rPr lang="en-GB" b="0" i="0">
                <a:effectLst/>
                <a:latin typeface="UICTFontTextStyleBody"/>
              </a:rPr>
              <a:t>Care Quality Commission (CQC) (2022) </a:t>
            </a:r>
            <a:r>
              <a:rPr lang="en-GB" b="0" i="1">
                <a:effectLst/>
                <a:latin typeface="UICTFontTextStyleItalicBody"/>
              </a:rPr>
              <a:t>Regulation 17: Good governance</a:t>
            </a:r>
            <a:r>
              <a:rPr lang="en-GB" b="0" i="0">
                <a:effectLst/>
                <a:latin typeface="UICTFontTextStyleBody"/>
              </a:rPr>
              <a:t>. Available at: https://</a:t>
            </a:r>
            <a:r>
              <a:rPr lang="en-GB" b="0" i="0" err="1">
                <a:effectLst/>
                <a:latin typeface="UICTFontTextStyleBody"/>
              </a:rPr>
              <a:t>www.cqc.org.uk</a:t>
            </a:r>
            <a:r>
              <a:rPr lang="en-GB" b="0" i="0">
                <a:effectLst/>
                <a:latin typeface="UICTFontTextStyleBody"/>
              </a:rPr>
              <a:t> (Accessed: 11 February 2026).</a:t>
            </a:r>
          </a:p>
          <a:p>
            <a:r>
              <a:rPr lang="en-GB" b="0" i="0">
                <a:effectLst/>
                <a:latin typeface="UICTFontTextStyleBody"/>
              </a:rPr>
              <a:t>NHS Digital (2021) </a:t>
            </a:r>
            <a:r>
              <a:rPr lang="en-GB" b="0" i="1">
                <a:effectLst/>
                <a:latin typeface="UICTFontTextStyleItalicBody"/>
              </a:rPr>
              <a:t>Digital working in health and social care</a:t>
            </a:r>
            <a:r>
              <a:rPr lang="en-GB" b="0" i="0">
                <a:effectLst/>
                <a:latin typeface="UICTFontTextStyleBody"/>
              </a:rPr>
              <a:t>. Available at: https://</a:t>
            </a:r>
            <a:r>
              <a:rPr lang="en-GB" b="0" i="0" err="1">
                <a:effectLst/>
                <a:latin typeface="UICTFontTextStyleBody"/>
              </a:rPr>
              <a:t>digital.nhs.uk</a:t>
            </a:r>
            <a:r>
              <a:rPr lang="en-GB" b="0" i="0">
                <a:effectLst/>
                <a:latin typeface="UICTFontTextStyleBody"/>
              </a:rPr>
              <a:t> (Accessed: 11 February 2026).</a:t>
            </a:r>
            <a:endParaRPr lang="en-GB">
              <a:effectLst/>
              <a:latin typeface=".AppleSystemUIFont"/>
            </a:endParaRPr>
          </a:p>
          <a:p>
            <a:r>
              <a:rPr lang="en-GB" b="0" i="0">
                <a:effectLst/>
                <a:latin typeface="UICTFontTextStyleBody"/>
              </a:rPr>
              <a:t>Information Commissioner’s Office (ICO) (2023) </a:t>
            </a:r>
            <a:r>
              <a:rPr lang="en-GB" b="0" i="1">
                <a:effectLst/>
                <a:latin typeface="UICTFontTextStyleItalicBody"/>
              </a:rPr>
              <a:t>Guide to data protection</a:t>
            </a:r>
            <a:r>
              <a:rPr lang="en-GB" b="0" i="0">
                <a:effectLst/>
                <a:latin typeface="UICTFontTextStyleBody"/>
              </a:rPr>
              <a:t>. Available at: https://</a:t>
            </a:r>
            <a:r>
              <a:rPr lang="en-GB" b="0" i="0" err="1">
                <a:effectLst/>
                <a:latin typeface="UICTFontTextStyleBody"/>
              </a:rPr>
              <a:t>ico.org.uk</a:t>
            </a:r>
            <a:r>
              <a:rPr lang="en-GB" b="0" i="0">
                <a:effectLst/>
                <a:latin typeface="UICTFontTextStyleBody"/>
              </a:rPr>
              <a:t> (Accessed: 11 February 2026).</a:t>
            </a:r>
            <a:endParaRPr lang="en-GB">
              <a:effectLst/>
              <a:latin typeface=".AppleSystemUIFont"/>
            </a:endParaRPr>
          </a:p>
          <a:p>
            <a:r>
              <a:rPr lang="en-GB" b="0" i="0">
                <a:effectLst/>
                <a:latin typeface="UICTFontTextStyleBody"/>
              </a:rPr>
              <a:t>Microsoft (2023) </a:t>
            </a:r>
            <a:r>
              <a:rPr lang="en-GB" b="0" i="1">
                <a:effectLst/>
                <a:latin typeface="UICTFontTextStyleItalicBody"/>
              </a:rPr>
              <a:t>Microsoft 365 documentation</a:t>
            </a:r>
            <a:r>
              <a:rPr lang="en-GB" b="0" i="0">
                <a:effectLst/>
                <a:latin typeface="UICTFontTextStyleBody"/>
              </a:rPr>
              <a:t>. Available at: https://learn.microsoft.com (Accessed: 11 February 2026).</a:t>
            </a:r>
            <a:endParaRPr lang="en-GB">
              <a:effectLst/>
              <a:latin typeface=".AppleSystemUIFont"/>
            </a:endParaRPr>
          </a:p>
          <a:p>
            <a:endParaRPr lang="en-US"/>
          </a:p>
        </p:txBody>
      </p:sp>
    </p:spTree>
    <p:extLst>
      <p:ext uri="{BB962C8B-B14F-4D97-AF65-F5344CB8AC3E}">
        <p14:creationId xmlns:p14="http://schemas.microsoft.com/office/powerpoint/2010/main" val="150558237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Parcel</vt:lpstr>
      <vt:lpstr>MODULE CODE- LCHS4007 Digital skills and research methods</vt:lpstr>
      <vt:lpstr>Task 1 productivity </vt:lpstr>
      <vt:lpstr>Improvements </vt:lpstr>
      <vt:lpstr>Advantages </vt:lpstr>
      <vt:lpstr>Disadvantages </vt:lpstr>
      <vt:lpstr>   Task 2 - Communication </vt:lpstr>
      <vt:lpstr>  Improvements </vt:lpstr>
      <vt:lpstr>Advantages </vt:lpstr>
      <vt:lpstr>Disadvantages </vt:lpstr>
      <vt:lpstr>Task 3 Digital safety </vt:lpstr>
      <vt:lpstr>Introduction</vt:lpstr>
      <vt:lpstr>Microsoft 365 communication tool- Microsoft teams</vt:lpstr>
      <vt:lpstr>How Microsoft teams supports communications in different locations</vt:lpstr>
      <vt:lpstr>Advantages</vt:lpstr>
      <vt:lpstr>Disadvantages</vt:lpstr>
      <vt:lpstr>Digital safety afterplan-overview </vt:lpstr>
      <vt:lpstr>Secure access and email overview</vt:lpstr>
      <vt:lpstr>Data management and confidentiality overview</vt:lpstr>
      <vt:lpstr>Importance of digital safety afterplan</vt:lpstr>
      <vt:lpstr>References</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methods</dc:title>
  <dc:creator>Tahwar Abdullah (2507971)</dc:creator>
  <cp:lastModifiedBy>Aneela Khan (2522884)</cp:lastModifiedBy>
  <cp:revision>3</cp:revision>
  <dcterms:created xsi:type="dcterms:W3CDTF">2026-01-21T17:00:52Z</dcterms:created>
  <dcterms:modified xsi:type="dcterms:W3CDTF">2026-02-16T17:13:24Z</dcterms:modified>
</cp:coreProperties>
</file>