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7"/>
  </p:notesMasterIdLst>
  <p:handoutMasterIdLst>
    <p:handoutMasterId r:id="rId38"/>
  </p:handoutMasterIdLst>
  <p:sldIdLst>
    <p:sldId id="289" r:id="rId5"/>
    <p:sldId id="301" r:id="rId6"/>
    <p:sldId id="302" r:id="rId7"/>
    <p:sldId id="305" r:id="rId8"/>
    <p:sldId id="306" r:id="rId9"/>
    <p:sldId id="307" r:id="rId10"/>
    <p:sldId id="260" r:id="rId11"/>
    <p:sldId id="354" r:id="rId12"/>
    <p:sldId id="261" r:id="rId13"/>
    <p:sldId id="299" r:id="rId14"/>
    <p:sldId id="292" r:id="rId15"/>
    <p:sldId id="293" r:id="rId16"/>
    <p:sldId id="294" r:id="rId17"/>
    <p:sldId id="295" r:id="rId18"/>
    <p:sldId id="363" r:id="rId19"/>
    <p:sldId id="364" r:id="rId20"/>
    <p:sldId id="365" r:id="rId21"/>
    <p:sldId id="355" r:id="rId22"/>
    <p:sldId id="262" r:id="rId23"/>
    <p:sldId id="263" r:id="rId24"/>
    <p:sldId id="291" r:id="rId25"/>
    <p:sldId id="352" r:id="rId26"/>
    <p:sldId id="356" r:id="rId27"/>
    <p:sldId id="358" r:id="rId28"/>
    <p:sldId id="357" r:id="rId29"/>
    <p:sldId id="359" r:id="rId30"/>
    <p:sldId id="360" r:id="rId31"/>
    <p:sldId id="361" r:id="rId32"/>
    <p:sldId id="362" r:id="rId33"/>
    <p:sldId id="300" r:id="rId34"/>
    <p:sldId id="290" r:id="rId35"/>
    <p:sldId id="351"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2" d="100"/>
          <a:sy n="62" d="100"/>
        </p:scale>
        <p:origin x="1400" y="5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17/04/2023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35FA49-E6D9-4122-8084-D0153DC95E16}" type="datetimeFigureOut">
              <a:rPr lang="en-GB" smtClean="0"/>
              <a:t>17/04/2023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832332-DCB0-41E1-8ADF-33084DCF151E}" type="slidenum">
              <a:rPr lang="en-GB" smtClean="0"/>
              <a:t>‹#›</a:t>
            </a:fld>
            <a:endParaRPr lang="en-GB"/>
          </a:p>
        </p:txBody>
      </p:sp>
    </p:spTree>
    <p:extLst>
      <p:ext uri="{BB962C8B-B14F-4D97-AF65-F5344CB8AC3E}">
        <p14:creationId xmlns:p14="http://schemas.microsoft.com/office/powerpoint/2010/main" val="27108103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5F84842B-822C-4F07-9749-9B7AEED5CDE8}" type="slidenum">
              <a:rPr lang="en-US" altLang="en-US" smtClean="0"/>
              <a:pPr>
                <a:defRPr/>
              </a:pPr>
              <a:t>32</a:t>
            </a:fld>
            <a:endParaRPr lang="en-US" altLang="en-US"/>
          </a:p>
        </p:txBody>
      </p:sp>
    </p:spTree>
    <p:extLst>
      <p:ext uri="{BB962C8B-B14F-4D97-AF65-F5344CB8AC3E}">
        <p14:creationId xmlns:p14="http://schemas.microsoft.com/office/powerpoint/2010/main" val="18935356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17/04/2023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17/04/2023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17/04/2023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17/04/2023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17/04/2023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17/04/2023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17/04/2023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17/04/2023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17/04/2023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17/04/2023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17/04/2023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17/04/2023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wwf.org.uk/learn/fascinating-facts/koala"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wwf.org.uk/learn/fascinating-facts/koala" TargetMode="External"/><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time_continue=5&amp;v=6OLPL5p0fMg"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youtube.com/watch?v=kI-okUd-_Vg"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asa.org.uk/rulings/dr-oetker-uk-ltd-a14-262667.html#.V-ziJmZTG71"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www.asa.org.uk/rulings/hutchison-3g-uk-ltd-a15-318391.html"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skillsyouneed.com/learn/critical-thinking.html"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student.unsw.edu.au/critical-thinking" TargetMode="External"/><Relationship Id="rId5" Type="http://schemas.openxmlformats.org/officeDocument/2006/relationships/hyperlink" Target="https://library.leeds.ac.uk/info/1401/academic_skills/105/critical_thinking" TargetMode="External"/><Relationship Id="rId4" Type="http://schemas.openxmlformats.org/officeDocument/2006/relationships/hyperlink" Target="https://www.criticalthinking.org/pages/defining-critical-thinking/76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itle 4"/>
          <p:cNvSpPr>
            <a:spLocks noGrp="1"/>
          </p:cNvSpPr>
          <p:nvPr>
            <p:ph type="subTitle" idx="1"/>
          </p:nvPr>
        </p:nvSpPr>
        <p:spPr>
          <a:xfrm>
            <a:off x="571472" y="1928803"/>
            <a:ext cx="7786742" cy="3357586"/>
          </a:xfrm>
        </p:spPr>
        <p:txBody>
          <a:bodyPr/>
          <a:lstStyle/>
          <a:p>
            <a:pPr eaLnBrk="1" hangingPunct="1"/>
            <a:r>
              <a:rPr lang="en-GB" altLang="en-US" sz="3600" b="1" dirty="0">
                <a:solidFill>
                  <a:schemeClr val="accent2"/>
                </a:solidFill>
              </a:rPr>
              <a:t>Academic Skills</a:t>
            </a:r>
          </a:p>
          <a:p>
            <a:pPr eaLnBrk="1" hangingPunct="1"/>
            <a:endParaRPr lang="en-GB" altLang="en-US" dirty="0">
              <a:solidFill>
                <a:schemeClr val="accent2"/>
              </a:solidFill>
            </a:endParaRPr>
          </a:p>
          <a:p>
            <a:pPr eaLnBrk="1" hangingPunct="1"/>
            <a:r>
              <a:rPr lang="en-GB" altLang="en-US" sz="4800" b="1" dirty="0">
                <a:solidFill>
                  <a:schemeClr val="accent2"/>
                </a:solidFill>
              </a:rPr>
              <a:t>Critical Thinking Skills</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extLst>
      <p:ext uri="{BB962C8B-B14F-4D97-AF65-F5344CB8AC3E}">
        <p14:creationId xmlns:p14="http://schemas.microsoft.com/office/powerpoint/2010/main" val="33461091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Today, we’ll look at:</a:t>
            </a:r>
          </a:p>
        </p:txBody>
      </p:sp>
      <p:sp>
        <p:nvSpPr>
          <p:cNvPr id="3" name="Content Placeholder 2"/>
          <p:cNvSpPr>
            <a:spLocks noGrp="1"/>
          </p:cNvSpPr>
          <p:nvPr>
            <p:ph idx="1"/>
          </p:nvPr>
        </p:nvSpPr>
        <p:spPr/>
        <p:txBody>
          <a:bodyPr/>
          <a:lstStyle/>
          <a:p>
            <a:r>
              <a:rPr lang="en-GB" dirty="0"/>
              <a:t>What is critical thinking?</a:t>
            </a:r>
          </a:p>
          <a:p>
            <a:r>
              <a:rPr lang="en-GB" dirty="0"/>
              <a:t>Critical thinking when reading</a:t>
            </a:r>
          </a:p>
          <a:p>
            <a:r>
              <a:rPr lang="en-GB" dirty="0"/>
              <a:t>Logical and critical thinking</a:t>
            </a:r>
          </a:p>
        </p:txBody>
      </p:sp>
    </p:spTree>
    <p:extLst>
      <p:ext uri="{BB962C8B-B14F-4D97-AF65-F5344CB8AC3E}">
        <p14:creationId xmlns:p14="http://schemas.microsoft.com/office/powerpoint/2010/main" val="2730087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b="1" dirty="0"/>
              <a:t>Activity 1 </a:t>
            </a:r>
          </a:p>
        </p:txBody>
      </p:sp>
      <p:sp>
        <p:nvSpPr>
          <p:cNvPr id="3" name="Content Placeholder 2"/>
          <p:cNvSpPr>
            <a:spLocks noGrp="1"/>
          </p:cNvSpPr>
          <p:nvPr>
            <p:ph idx="1"/>
          </p:nvPr>
        </p:nvSpPr>
        <p:spPr>
          <a:xfrm>
            <a:off x="457200" y="1600201"/>
            <a:ext cx="8435280" cy="3917032"/>
          </a:xfrm>
        </p:spPr>
        <p:txBody>
          <a:bodyPr>
            <a:normAutofit/>
          </a:bodyPr>
          <a:lstStyle/>
          <a:p>
            <a:pPr marL="0" indent="0">
              <a:buNone/>
            </a:pPr>
            <a:r>
              <a:rPr lang="en-GB" sz="2400" dirty="0"/>
              <a:t>Label each statement on the next slide with Fact (F), Wrong (W) or Opinion (O)</a:t>
            </a:r>
          </a:p>
          <a:p>
            <a:r>
              <a:rPr lang="en-US" sz="2400" b="1" dirty="0"/>
              <a:t>Fact: </a:t>
            </a:r>
            <a:r>
              <a:rPr lang="en-US" sz="2400" dirty="0"/>
              <a:t>what can be proven to be true </a:t>
            </a:r>
          </a:p>
          <a:p>
            <a:r>
              <a:rPr lang="en-US" sz="2400" b="1" dirty="0"/>
              <a:t>Opinion: </a:t>
            </a:r>
            <a:r>
              <a:rPr lang="en-US" sz="2400" dirty="0"/>
              <a:t>a personal belief </a:t>
            </a:r>
          </a:p>
          <a:p>
            <a:r>
              <a:rPr lang="en-US" sz="2400" b="1" dirty="0"/>
              <a:t>Wrong: </a:t>
            </a:r>
            <a:r>
              <a:rPr lang="en-US" sz="2400" dirty="0"/>
              <a:t>what can be proven to be untrue </a:t>
            </a:r>
          </a:p>
        </p:txBody>
      </p:sp>
    </p:spTree>
    <p:extLst>
      <p:ext uri="{BB962C8B-B14F-4D97-AF65-F5344CB8AC3E}">
        <p14:creationId xmlns:p14="http://schemas.microsoft.com/office/powerpoint/2010/main" val="21463611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Top 10 facts about Koalas | WWF">
            <a:extLst>
              <a:ext uri="{FF2B5EF4-FFF2-40B4-BE49-F238E27FC236}">
                <a16:creationId xmlns:a16="http://schemas.microsoft.com/office/drawing/2014/main" id="{B0290797-1FE0-5A7C-8D9F-2B626335A2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2852936"/>
            <a:ext cx="4174086" cy="278700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6124"/>
            <a:ext cx="8229600" cy="1143000"/>
          </a:xfrm>
        </p:spPr>
        <p:txBody>
          <a:bodyPr>
            <a:normAutofit/>
          </a:bodyPr>
          <a:lstStyle/>
          <a:p>
            <a:r>
              <a:rPr lang="en-GB" sz="3600" b="1" dirty="0"/>
              <a:t>Activity 1 </a:t>
            </a:r>
          </a:p>
        </p:txBody>
      </p:sp>
      <p:sp>
        <p:nvSpPr>
          <p:cNvPr id="3" name="Content Placeholder 2"/>
          <p:cNvSpPr>
            <a:spLocks noGrp="1"/>
          </p:cNvSpPr>
          <p:nvPr>
            <p:ph idx="1"/>
          </p:nvPr>
        </p:nvSpPr>
        <p:spPr>
          <a:xfrm>
            <a:off x="457200" y="1052736"/>
            <a:ext cx="8229600" cy="4680520"/>
          </a:xfrm>
        </p:spPr>
        <p:txBody>
          <a:bodyPr>
            <a:normAutofit/>
          </a:bodyPr>
          <a:lstStyle/>
          <a:p>
            <a:pPr>
              <a:buFont typeface="+mj-lt"/>
              <a:buAutoNum type="arabicPeriod"/>
            </a:pPr>
            <a:r>
              <a:rPr lang="en-US" sz="2000" dirty="0"/>
              <a:t>The koala is one of the sweetest animals. </a:t>
            </a:r>
          </a:p>
          <a:p>
            <a:pPr>
              <a:buFont typeface="+mj-lt"/>
              <a:buAutoNum type="arabicPeriod"/>
            </a:pPr>
            <a:r>
              <a:rPr lang="en-US" sz="2000" dirty="0"/>
              <a:t>Koalas are bears. </a:t>
            </a:r>
          </a:p>
          <a:p>
            <a:pPr>
              <a:buFont typeface="+mj-lt"/>
              <a:buAutoNum type="arabicPeriod"/>
            </a:pPr>
            <a:r>
              <a:rPr lang="en-US" sz="2000" dirty="0"/>
              <a:t>Koalas feed on the leaves of the Eucalyptus tree. These leaves are poisonous to many other animals. </a:t>
            </a:r>
          </a:p>
          <a:p>
            <a:pPr>
              <a:buFont typeface="+mj-lt"/>
              <a:buAutoNum type="arabicPeriod"/>
            </a:pPr>
            <a:r>
              <a:rPr lang="en-US" sz="2000" dirty="0"/>
              <a:t>Koalas have a special digestion system that enables them to eat Eucalyptus tree leaves. </a:t>
            </a:r>
          </a:p>
          <a:p>
            <a:pPr>
              <a:buFont typeface="+mj-lt"/>
              <a:buAutoNum type="arabicPeriod"/>
            </a:pPr>
            <a:r>
              <a:rPr lang="en-US" sz="2000" dirty="0"/>
              <a:t>Everybody likes seeing a koala. </a:t>
            </a:r>
          </a:p>
          <a:p>
            <a:pPr>
              <a:buFont typeface="+mj-lt"/>
              <a:buAutoNum type="arabicPeriod"/>
            </a:pPr>
            <a:r>
              <a:rPr lang="en-US" sz="2000" dirty="0"/>
              <a:t>Koalas are found living wild in </a:t>
            </a:r>
          </a:p>
          <a:p>
            <a:pPr marL="0" indent="0">
              <a:buNone/>
            </a:pPr>
            <a:r>
              <a:rPr lang="en-US" sz="2000" dirty="0"/>
              <a:t>coastal regions of eastern and</a:t>
            </a:r>
          </a:p>
          <a:p>
            <a:pPr marL="0" indent="0">
              <a:buNone/>
            </a:pPr>
            <a:r>
              <a:rPr lang="en-US" sz="2000" dirty="0"/>
              <a:t>southern Australia, and in northern</a:t>
            </a:r>
          </a:p>
          <a:p>
            <a:pPr marL="0" indent="0">
              <a:buNone/>
            </a:pPr>
            <a:r>
              <a:rPr lang="en-US" sz="2000" dirty="0"/>
              <a:t>India. </a:t>
            </a:r>
          </a:p>
          <a:p>
            <a:pPr marL="0" indent="0">
              <a:buNone/>
            </a:pPr>
            <a:endParaRPr lang="en-US" sz="2000" dirty="0"/>
          </a:p>
          <a:p>
            <a:pPr marL="0" indent="0">
              <a:buNone/>
            </a:pPr>
            <a:r>
              <a:rPr lang="en-US" sz="1000" dirty="0"/>
              <a:t>Image source: </a:t>
            </a:r>
            <a:r>
              <a:rPr lang="en-US" sz="1000" dirty="0">
                <a:hlinkClick r:id="rId3"/>
              </a:rPr>
              <a:t>https://www.wwf.org.uk/learn/fascinating-facts/koala</a:t>
            </a:r>
            <a:r>
              <a:rPr lang="en-US" sz="1000" dirty="0"/>
              <a:t> </a:t>
            </a:r>
          </a:p>
        </p:txBody>
      </p:sp>
    </p:spTree>
    <p:extLst>
      <p:ext uri="{BB962C8B-B14F-4D97-AF65-F5344CB8AC3E}">
        <p14:creationId xmlns:p14="http://schemas.microsoft.com/office/powerpoint/2010/main" val="1483926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GB" b="1"/>
              <a:t>Activity 1 </a:t>
            </a:r>
          </a:p>
        </p:txBody>
      </p:sp>
      <p:pic>
        <p:nvPicPr>
          <p:cNvPr id="2050" name="Picture 2" descr="Close-up of a koala (Phascolarctos cinereus).">
            <a:extLst>
              <a:ext uri="{FF2B5EF4-FFF2-40B4-BE49-F238E27FC236}">
                <a16:creationId xmlns:a16="http://schemas.microsoft.com/office/drawing/2014/main" id="{F449B7B3-39E4-93B1-632C-0F9080EA1EA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4069" b="2"/>
          <a:stretch/>
        </p:blipFill>
        <p:spPr bwMode="auto">
          <a:xfrm>
            <a:off x="457200" y="1600201"/>
            <a:ext cx="4038600" cy="3989040"/>
          </a:xfrm>
          <a:prstGeom prst="rect">
            <a:avLst/>
          </a:prstGeom>
          <a:solidFill>
            <a:srgbClr val="FFFFFF"/>
          </a:solidFill>
        </p:spPr>
      </p:pic>
      <p:sp>
        <p:nvSpPr>
          <p:cNvPr id="3" name="Content Placeholder 2"/>
          <p:cNvSpPr>
            <a:spLocks noGrp="1"/>
          </p:cNvSpPr>
          <p:nvPr>
            <p:ph sz="half" idx="2"/>
          </p:nvPr>
        </p:nvSpPr>
        <p:spPr>
          <a:xfrm>
            <a:off x="4648200" y="1600201"/>
            <a:ext cx="4495800" cy="3989040"/>
          </a:xfrm>
        </p:spPr>
        <p:txBody>
          <a:bodyPr>
            <a:normAutofit/>
          </a:bodyPr>
          <a:lstStyle/>
          <a:p>
            <a:pPr>
              <a:lnSpc>
                <a:spcPct val="90000"/>
              </a:lnSpc>
              <a:buAutoNum type="arabicPeriod" startAt="7"/>
            </a:pPr>
            <a:r>
              <a:rPr lang="en-US" sz="1800" dirty="0"/>
              <a:t>When people see a koala, the first thing they think of is a teddy bear. </a:t>
            </a:r>
          </a:p>
          <a:p>
            <a:pPr>
              <a:lnSpc>
                <a:spcPct val="90000"/>
              </a:lnSpc>
              <a:buAutoNum type="arabicPeriod" startAt="7"/>
            </a:pPr>
            <a:r>
              <a:rPr lang="en-US" sz="1800" dirty="0"/>
              <a:t>Seeing a koala mother with her baby on a Sunday brings good luck. </a:t>
            </a:r>
          </a:p>
          <a:p>
            <a:pPr>
              <a:lnSpc>
                <a:spcPct val="90000"/>
              </a:lnSpc>
              <a:buAutoNum type="arabicPeriod" startAt="7"/>
            </a:pPr>
            <a:r>
              <a:rPr lang="en-US" sz="1800" dirty="0"/>
              <a:t>People who injure or kill a koala in a road accident are brutal. </a:t>
            </a:r>
          </a:p>
          <a:p>
            <a:pPr>
              <a:lnSpc>
                <a:spcPct val="90000"/>
              </a:lnSpc>
              <a:buAutoNum type="arabicPeriod" startAt="7"/>
            </a:pPr>
            <a:r>
              <a:rPr lang="en-US" sz="1800" dirty="0"/>
              <a:t>In some areas koalas are endangered, and they deserve to be protected. </a:t>
            </a:r>
          </a:p>
          <a:p>
            <a:pPr>
              <a:lnSpc>
                <a:spcPct val="90000"/>
              </a:lnSpc>
              <a:buAutoNum type="arabicPeriod" startAt="7"/>
            </a:pPr>
            <a:r>
              <a:rPr lang="en-US" sz="1800" dirty="0"/>
              <a:t>Many koalas have been captured and sold to zoos overseas, but unfortunately most die within a few weeks. </a:t>
            </a:r>
          </a:p>
          <a:p>
            <a:pPr>
              <a:lnSpc>
                <a:spcPct val="90000"/>
              </a:lnSpc>
              <a:buAutoNum type="arabicPeriod" startAt="7"/>
            </a:pPr>
            <a:r>
              <a:rPr lang="en-US" sz="1800" dirty="0"/>
              <a:t>Today, very few zoos and nature parks outside Australia have koalas.</a:t>
            </a:r>
            <a:endParaRPr lang="en-GB" sz="1800" dirty="0"/>
          </a:p>
        </p:txBody>
      </p:sp>
      <p:sp>
        <p:nvSpPr>
          <p:cNvPr id="5" name="TextBox 4">
            <a:extLst>
              <a:ext uri="{FF2B5EF4-FFF2-40B4-BE49-F238E27FC236}">
                <a16:creationId xmlns:a16="http://schemas.microsoft.com/office/drawing/2014/main" id="{E3565B3A-492F-E0C9-3C4B-DE6A88A1A953}"/>
              </a:ext>
            </a:extLst>
          </p:cNvPr>
          <p:cNvSpPr txBox="1"/>
          <p:nvPr/>
        </p:nvSpPr>
        <p:spPr>
          <a:xfrm>
            <a:off x="323528" y="5752097"/>
            <a:ext cx="7848872" cy="261610"/>
          </a:xfrm>
          <a:prstGeom prst="rect">
            <a:avLst/>
          </a:prstGeom>
          <a:noFill/>
        </p:spPr>
        <p:txBody>
          <a:bodyPr wrap="square">
            <a:spAutoFit/>
          </a:bodyPr>
          <a:lstStyle/>
          <a:p>
            <a:pPr marL="0" indent="0">
              <a:buNone/>
            </a:pPr>
            <a:r>
              <a:rPr lang="en-US" sz="1050" dirty="0">
                <a:solidFill>
                  <a:schemeClr val="bg1"/>
                </a:solidFill>
              </a:rPr>
              <a:t>Image source: </a:t>
            </a:r>
            <a:r>
              <a:rPr lang="en-US" sz="1050" dirty="0">
                <a:hlinkClick r:id="rId3"/>
              </a:rPr>
              <a:t>https://www.wwf.org.uk/learn/fascinating-facts/koala</a:t>
            </a:r>
            <a:r>
              <a:rPr lang="en-US" sz="1050" dirty="0"/>
              <a:t> </a:t>
            </a:r>
          </a:p>
        </p:txBody>
      </p:sp>
    </p:spTree>
    <p:extLst>
      <p:ext uri="{BB962C8B-B14F-4D97-AF65-F5344CB8AC3E}">
        <p14:creationId xmlns:p14="http://schemas.microsoft.com/office/powerpoint/2010/main" val="2011621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oAutofit/>
          </a:bodyPr>
          <a:lstStyle/>
          <a:p>
            <a:r>
              <a:rPr lang="en-GB" sz="3600" b="1" dirty="0"/>
              <a:t>Answers </a:t>
            </a:r>
          </a:p>
        </p:txBody>
      </p:sp>
      <p:sp>
        <p:nvSpPr>
          <p:cNvPr id="3" name="Content Placeholder 2"/>
          <p:cNvSpPr>
            <a:spLocks noGrp="1"/>
          </p:cNvSpPr>
          <p:nvPr>
            <p:ph idx="1"/>
          </p:nvPr>
        </p:nvSpPr>
        <p:spPr>
          <a:xfrm>
            <a:off x="179512" y="836712"/>
            <a:ext cx="8784976" cy="4968552"/>
          </a:xfrm>
        </p:spPr>
        <p:txBody>
          <a:bodyPr>
            <a:normAutofit fontScale="92500" lnSpcReduction="10000"/>
          </a:bodyPr>
          <a:lstStyle/>
          <a:p>
            <a:pPr marL="0" indent="0">
              <a:buNone/>
            </a:pPr>
            <a:r>
              <a:rPr lang="en-US" sz="1600" dirty="0"/>
              <a:t>Learning to differentiate between fact and opinion is one of the basic requirements for developing critical thinking skills. In order to prove whether something is a fact or not, they might need to check by consulting the web, an </a:t>
            </a:r>
            <a:r>
              <a:rPr lang="en-US" sz="1600" dirty="0" err="1"/>
              <a:t>encyclopaedia</a:t>
            </a:r>
            <a:r>
              <a:rPr lang="en-US" sz="1600" dirty="0"/>
              <a:t> or other sources.</a:t>
            </a:r>
          </a:p>
          <a:p>
            <a:pPr marL="228600" indent="-228600">
              <a:buFont typeface="+mj-lt"/>
              <a:buAutoNum type="arabicPeriod"/>
            </a:pPr>
            <a:endParaRPr lang="en-US" sz="1600" dirty="0"/>
          </a:p>
          <a:p>
            <a:pPr marL="228600" indent="-228600">
              <a:buFont typeface="+mj-lt"/>
              <a:buAutoNum type="arabicPeriod"/>
            </a:pPr>
            <a:r>
              <a:rPr lang="en-US" sz="1600" dirty="0"/>
              <a:t>Opinion (watch out for words such as sweet, beautiful, lovely etc. These usually give evidence of the speaker’s opinion).</a:t>
            </a:r>
          </a:p>
          <a:p>
            <a:pPr marL="228600" indent="-228600">
              <a:buFont typeface="+mj-lt"/>
              <a:buAutoNum type="arabicPeriod"/>
            </a:pPr>
            <a:r>
              <a:rPr lang="en-US" sz="1600" dirty="0"/>
              <a:t>Wrong information (koalas are marsupials, whereas bears are placental mammals).</a:t>
            </a:r>
          </a:p>
          <a:p>
            <a:pPr marL="228600" indent="-228600">
              <a:buFont typeface="+mj-lt"/>
              <a:buAutoNum type="arabicPeriod"/>
            </a:pPr>
            <a:r>
              <a:rPr lang="en-US" sz="1600" dirty="0"/>
              <a:t>Fact.</a:t>
            </a:r>
          </a:p>
          <a:p>
            <a:pPr marL="228600" indent="-228600">
              <a:buFont typeface="+mj-lt"/>
              <a:buAutoNum type="arabicPeriod"/>
            </a:pPr>
            <a:r>
              <a:rPr lang="en-US" sz="1600" dirty="0"/>
              <a:t>Fact.</a:t>
            </a:r>
          </a:p>
          <a:p>
            <a:pPr marL="228600" indent="-228600">
              <a:buFont typeface="+mj-lt"/>
              <a:buAutoNum type="arabicPeriod"/>
            </a:pPr>
            <a:r>
              <a:rPr lang="en-US" sz="1600" dirty="0"/>
              <a:t>Opinion (watch out for words such as people, everybody, everywhere etc. – most times, they don’t give you precise information).</a:t>
            </a:r>
          </a:p>
          <a:p>
            <a:pPr marL="228600" indent="-228600">
              <a:buFont typeface="+mj-lt"/>
              <a:buAutoNum type="arabicPeriod"/>
            </a:pPr>
            <a:r>
              <a:rPr lang="en-US" sz="1600" dirty="0"/>
              <a:t>Wrong (koalas don’t live naturally in any country other than Australia).</a:t>
            </a:r>
          </a:p>
          <a:p>
            <a:pPr marL="228600" indent="-228600">
              <a:buFont typeface="+mj-lt"/>
              <a:buAutoNum type="arabicPeriod"/>
            </a:pPr>
            <a:r>
              <a:rPr lang="en-US" sz="1600" dirty="0"/>
              <a:t>Opinion.</a:t>
            </a:r>
          </a:p>
          <a:p>
            <a:pPr marL="228600" indent="-228600">
              <a:buFont typeface="+mj-lt"/>
              <a:buAutoNum type="arabicPeriod"/>
            </a:pPr>
            <a:r>
              <a:rPr lang="en-US" sz="1600" dirty="0"/>
              <a:t>Opinion.</a:t>
            </a:r>
          </a:p>
          <a:p>
            <a:pPr marL="228600" indent="-228600">
              <a:buFont typeface="+mj-lt"/>
              <a:buAutoNum type="arabicPeriod"/>
            </a:pPr>
            <a:r>
              <a:rPr lang="en-US" sz="1600" dirty="0"/>
              <a:t>Opinion (this could be a fact for a specific case of somebody killing a koala in a road accident, but doesn’t hold as general truth – an incident like this could happen without it being the driver’s fault)</a:t>
            </a:r>
          </a:p>
          <a:p>
            <a:pPr marL="228600" indent="-228600">
              <a:buFont typeface="+mj-lt"/>
              <a:buAutoNum type="arabicPeriod"/>
            </a:pPr>
            <a:r>
              <a:rPr lang="en-US" sz="1600" dirty="0"/>
              <a:t>The first part of the sentence is a fact, but the second part is an opinion (the speaker thinks that they ‘deserve’ to be protected; although most people would agree with that, it’s still an opinion).</a:t>
            </a:r>
          </a:p>
          <a:p>
            <a:pPr marL="228600" indent="-228600">
              <a:buFont typeface="+mj-lt"/>
              <a:buAutoNum type="arabicPeriod"/>
            </a:pPr>
            <a:r>
              <a:rPr lang="en-US" sz="1600" dirty="0"/>
              <a:t>Fact.</a:t>
            </a:r>
          </a:p>
          <a:p>
            <a:pPr marL="228600" indent="-228600">
              <a:buFont typeface="+mj-lt"/>
              <a:buAutoNum type="arabicPeriod"/>
            </a:pPr>
            <a:r>
              <a:rPr lang="en-US" sz="1600" dirty="0"/>
              <a:t>Fact.</a:t>
            </a:r>
          </a:p>
        </p:txBody>
      </p:sp>
    </p:spTree>
    <p:extLst>
      <p:ext uri="{BB962C8B-B14F-4D97-AF65-F5344CB8AC3E}">
        <p14:creationId xmlns:p14="http://schemas.microsoft.com/office/powerpoint/2010/main" val="459868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p:txBody>
          <a:bodyPr/>
          <a:lstStyle/>
          <a:p>
            <a:pPr algn="l" eaLnBrk="1" hangingPunct="1"/>
            <a:r>
              <a:rPr lang="en-GB" altLang="en-US" b="1" dirty="0"/>
              <a:t>What is critical thinking?</a:t>
            </a:r>
          </a:p>
        </p:txBody>
      </p:sp>
      <p:sp>
        <p:nvSpPr>
          <p:cNvPr id="7171" name="Rectangle 3"/>
          <p:cNvSpPr>
            <a:spLocks noGrp="1" noRot="1" noChangeArrowheads="1"/>
          </p:cNvSpPr>
          <p:nvPr>
            <p:ph type="body" idx="1"/>
          </p:nvPr>
        </p:nvSpPr>
        <p:spPr/>
        <p:txBody>
          <a:bodyPr>
            <a:normAutofit/>
          </a:bodyPr>
          <a:lstStyle/>
          <a:p>
            <a:pPr>
              <a:lnSpc>
                <a:spcPct val="90000"/>
              </a:lnSpc>
            </a:pPr>
            <a:r>
              <a:rPr lang="en-GB" altLang="en-US" sz="2800" dirty="0"/>
              <a:t>Critical thinking means weighing up the arguments and evidence for and against.</a:t>
            </a:r>
          </a:p>
          <a:p>
            <a:pPr eaLnBrk="1" hangingPunct="1">
              <a:lnSpc>
                <a:spcPct val="90000"/>
              </a:lnSpc>
              <a:buFont typeface="Wingdings" panose="05000000000000000000" pitchFamily="2" charset="2"/>
              <a:buNone/>
            </a:pPr>
            <a:endParaRPr lang="en-GB" altLang="en-US" sz="2800" dirty="0"/>
          </a:p>
          <a:p>
            <a:pPr>
              <a:lnSpc>
                <a:spcPct val="90000"/>
              </a:lnSpc>
            </a:pPr>
            <a:r>
              <a:rPr lang="en-GB" altLang="en-US" sz="2800" dirty="0"/>
              <a:t>According to Glaser (1941), critical thinking “calls for a persistent effort to examine any belief or supposed form of knowledge in the light of the evidence that supports it and the further conclusions to which it tends”.</a:t>
            </a:r>
            <a:r>
              <a:rPr lang="en-GB" altLang="en-US" sz="2400" dirty="0"/>
              <a:t>				</a:t>
            </a:r>
            <a:endParaRPr lang="en-GB" altLang="en-US" dirty="0"/>
          </a:p>
          <a:p>
            <a:pPr eaLnBrk="1" hangingPunct="1">
              <a:lnSpc>
                <a:spcPct val="90000"/>
              </a:lnSpc>
              <a:buFont typeface="Wingdings" panose="05000000000000000000" pitchFamily="2" charset="2"/>
              <a:buNone/>
            </a:pPr>
            <a:endParaRPr lang="en-GB" altLang="en-US" dirty="0"/>
          </a:p>
          <a:p>
            <a:pPr eaLnBrk="1" hangingPunct="1">
              <a:lnSpc>
                <a:spcPct val="90000"/>
              </a:lnSpc>
              <a:buFont typeface="Wingdings" panose="05000000000000000000" pitchFamily="2" charset="2"/>
              <a:buNone/>
            </a:pPr>
            <a:endParaRPr lang="en-GB" altLang="en-US" dirty="0"/>
          </a:p>
          <a:p>
            <a:pPr eaLnBrk="1" hangingPunct="1">
              <a:lnSpc>
                <a:spcPct val="90000"/>
              </a:lnSpc>
            </a:pPr>
            <a:endParaRPr lang="en-GB" altLang="en-US" dirty="0"/>
          </a:p>
        </p:txBody>
      </p:sp>
    </p:spTree>
    <p:extLst>
      <p:ext uri="{BB962C8B-B14F-4D97-AF65-F5344CB8AC3E}">
        <p14:creationId xmlns:p14="http://schemas.microsoft.com/office/powerpoint/2010/main" val="33425577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fade">
                                      <p:cBhvr>
                                        <p:cTn id="7" dur="1000"/>
                                        <p:tgtEl>
                                          <p:spTgt spid="7171">
                                            <p:txEl>
                                              <p:pRg st="0" end="0"/>
                                            </p:txEl>
                                          </p:spTgt>
                                        </p:tgtEl>
                                      </p:cBhvr>
                                    </p:animEffect>
                                    <p:anim calcmode="lin" valueType="num">
                                      <p:cBhvr>
                                        <p:cTn id="8" dur="1000" fill="hold"/>
                                        <p:tgtEl>
                                          <p:spTgt spid="717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7171">
                                            <p:txEl>
                                              <p:pRg st="2" end="2"/>
                                            </p:txEl>
                                          </p:spTgt>
                                        </p:tgtEl>
                                        <p:attrNameLst>
                                          <p:attrName>style.visibility</p:attrName>
                                        </p:attrNameLst>
                                      </p:cBhvr>
                                      <p:to>
                                        <p:strVal val="visible"/>
                                      </p:to>
                                    </p:set>
                                    <p:animEffect transition="in" filter="fade">
                                      <p:cBhvr>
                                        <p:cTn id="14" dur="1000"/>
                                        <p:tgtEl>
                                          <p:spTgt spid="7171">
                                            <p:txEl>
                                              <p:pRg st="2" end="2"/>
                                            </p:txEl>
                                          </p:spTgt>
                                        </p:tgtEl>
                                      </p:cBhvr>
                                    </p:animEffect>
                                    <p:anim calcmode="lin" valueType="num">
                                      <p:cBhvr>
                                        <p:cTn id="15" dur="1000" fill="hold"/>
                                        <p:tgtEl>
                                          <p:spTgt spid="7171">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171">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4290"/>
            <a:ext cx="8229600" cy="785818"/>
          </a:xfrm>
        </p:spPr>
        <p:txBody>
          <a:bodyPr/>
          <a:lstStyle/>
          <a:p>
            <a:r>
              <a:rPr lang="en-GB" sz="3600" b="1" dirty="0"/>
              <a:t>Definition</a:t>
            </a:r>
          </a:p>
        </p:txBody>
      </p:sp>
      <p:sp>
        <p:nvSpPr>
          <p:cNvPr id="3" name="Content Placeholder 2"/>
          <p:cNvSpPr>
            <a:spLocks noGrp="1"/>
          </p:cNvSpPr>
          <p:nvPr>
            <p:ph idx="1"/>
          </p:nvPr>
        </p:nvSpPr>
        <p:spPr>
          <a:xfrm>
            <a:off x="539553" y="1134718"/>
            <a:ext cx="8112352" cy="4588563"/>
          </a:xfrm>
        </p:spPr>
        <p:txBody>
          <a:bodyPr/>
          <a:lstStyle/>
          <a:p>
            <a:r>
              <a:rPr lang="en-US" sz="2800" dirty="0"/>
              <a:t>The word "critical" can mean different things in different contexts. </a:t>
            </a:r>
          </a:p>
          <a:p>
            <a:pPr lvl="1"/>
            <a:r>
              <a:rPr lang="en-US" sz="2000" dirty="0"/>
              <a:t>it can refer to the importance of something</a:t>
            </a:r>
          </a:p>
          <a:p>
            <a:pPr lvl="1"/>
            <a:r>
              <a:rPr lang="en-US" sz="2000" dirty="0"/>
              <a:t>It can also mean pointing out the negative aspects of something, i.e. to </a:t>
            </a:r>
            <a:r>
              <a:rPr lang="en-US" sz="2000" dirty="0" err="1"/>
              <a:t>criticise</a:t>
            </a:r>
            <a:r>
              <a:rPr lang="en-US" sz="2000" dirty="0"/>
              <a:t> something.</a:t>
            </a:r>
          </a:p>
          <a:p>
            <a:r>
              <a:rPr lang="en-US" sz="2800" dirty="0"/>
              <a:t>However, critical thinking at university is also about </a:t>
            </a:r>
            <a:r>
              <a:rPr lang="en-US" sz="2800" u="sng" dirty="0"/>
              <a:t>not accepting what you read or hear at face value</a:t>
            </a:r>
            <a:r>
              <a:rPr lang="en-US" sz="2800" dirty="0"/>
              <a:t>, but always questioning the information, ideas and arguments you find in your studies.</a:t>
            </a:r>
          </a:p>
          <a:p>
            <a:pPr marL="0" indent="0" algn="r">
              <a:buNone/>
            </a:pPr>
            <a:r>
              <a:rPr lang="en-US" sz="1800" dirty="0"/>
              <a:t>					(University of Leeds, 2020)</a:t>
            </a:r>
          </a:p>
          <a:p>
            <a:pPr marL="0" indent="0" algn="just">
              <a:buNone/>
            </a:pPr>
            <a:endParaRPr lang="en-GB" sz="1200" i="1"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17/04/2023</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22809294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332656"/>
            <a:ext cx="8363272" cy="5184577"/>
          </a:xfrm>
        </p:spPr>
        <p:txBody>
          <a:bodyPr>
            <a:normAutofit fontScale="77500" lnSpcReduction="20000"/>
          </a:bodyPr>
          <a:lstStyle/>
          <a:p>
            <a:pPr marL="0" indent="0">
              <a:buNone/>
            </a:pPr>
            <a:r>
              <a:rPr lang="en-GB" dirty="0"/>
              <a:t>Interpreted by Cottrell (2013: 187) as:</a:t>
            </a:r>
          </a:p>
          <a:p>
            <a:endParaRPr lang="en-GB" dirty="0"/>
          </a:p>
          <a:p>
            <a:pPr marL="0" indent="0">
              <a:buNone/>
            </a:pPr>
            <a:r>
              <a:rPr lang="en-GB" b="1" dirty="0"/>
              <a:t>Persistence:</a:t>
            </a:r>
          </a:p>
          <a:p>
            <a:r>
              <a:rPr lang="en-GB" dirty="0"/>
              <a:t>considering an issue carefully, and more than once</a:t>
            </a:r>
            <a:br>
              <a:rPr lang="en-GB" dirty="0"/>
            </a:br>
            <a:endParaRPr lang="en-GB" dirty="0"/>
          </a:p>
          <a:p>
            <a:pPr marL="0" indent="0">
              <a:buNone/>
            </a:pPr>
            <a:r>
              <a:rPr lang="en-GB" b="1" dirty="0"/>
              <a:t>Evidence:</a:t>
            </a:r>
          </a:p>
          <a:p>
            <a:r>
              <a:rPr lang="en-GB" dirty="0"/>
              <a:t>evaluating the evidence put forward in support of the belief viewpoint</a:t>
            </a:r>
            <a:br>
              <a:rPr lang="en-GB" dirty="0"/>
            </a:br>
            <a:endParaRPr lang="en-GB" dirty="0"/>
          </a:p>
          <a:p>
            <a:pPr marL="0" indent="0">
              <a:buNone/>
            </a:pPr>
            <a:r>
              <a:rPr lang="en-GB" b="1" dirty="0"/>
              <a:t>Implications:   </a:t>
            </a:r>
          </a:p>
          <a:p>
            <a:r>
              <a:rPr lang="en-GB" dirty="0"/>
              <a:t>considering where the belief or viewpoint leads – what conclusions would follow; are these suitable and rational; and if not, should the belief or viewpoint be reconsidered?</a:t>
            </a:r>
          </a:p>
          <a:p>
            <a:endParaRPr lang="en-GB" dirty="0"/>
          </a:p>
          <a:p>
            <a:endParaRPr lang="en-GB" dirty="0"/>
          </a:p>
          <a:p>
            <a:endParaRPr lang="en-GB" dirty="0"/>
          </a:p>
        </p:txBody>
      </p:sp>
    </p:spTree>
    <p:extLst>
      <p:ext uri="{BB962C8B-B14F-4D97-AF65-F5344CB8AC3E}">
        <p14:creationId xmlns:p14="http://schemas.microsoft.com/office/powerpoint/2010/main" val="2786504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t>What is Critical Thinking? (Video)</a:t>
            </a:r>
          </a:p>
        </p:txBody>
      </p:sp>
      <p:sp>
        <p:nvSpPr>
          <p:cNvPr id="3" name="Content Placeholder 2"/>
          <p:cNvSpPr>
            <a:spLocks noGrp="1"/>
          </p:cNvSpPr>
          <p:nvPr>
            <p:ph idx="1"/>
          </p:nvPr>
        </p:nvSpPr>
        <p:spPr/>
        <p:txBody>
          <a:bodyPr>
            <a:normAutofit lnSpcReduction="10000"/>
          </a:bodyPr>
          <a:lstStyle/>
          <a:p>
            <a:endParaRPr lang="en-GB" dirty="0">
              <a:hlinkClick r:id="rId2"/>
            </a:endParaRPr>
          </a:p>
          <a:p>
            <a:endParaRPr lang="en-GB" dirty="0">
              <a:hlinkClick r:id="rId2"/>
            </a:endParaRPr>
          </a:p>
          <a:p>
            <a:endParaRPr lang="en-GB" dirty="0">
              <a:hlinkClick r:id="rId2"/>
            </a:endParaRPr>
          </a:p>
          <a:p>
            <a:endParaRPr lang="en-GB" dirty="0">
              <a:hlinkClick r:id="rId2"/>
            </a:endParaRPr>
          </a:p>
          <a:p>
            <a:endParaRPr lang="en-GB" dirty="0">
              <a:hlinkClick r:id="rId2"/>
            </a:endParaRPr>
          </a:p>
          <a:p>
            <a:r>
              <a:rPr lang="en-GB" dirty="0">
                <a:hlinkClick r:id="rId2"/>
              </a:rPr>
              <a:t>https://www.youtube.com/watch?time_continue=5&amp;v=6OLPL5p0fMg</a:t>
            </a:r>
            <a:r>
              <a:rPr lang="en-GB" dirty="0"/>
              <a:t> (5 mins) </a:t>
            </a:r>
          </a:p>
        </p:txBody>
      </p:sp>
      <p:pic>
        <p:nvPicPr>
          <p:cNvPr id="5" name="Picture 4">
            <a:extLst>
              <a:ext uri="{FF2B5EF4-FFF2-40B4-BE49-F238E27FC236}">
                <a16:creationId xmlns:a16="http://schemas.microsoft.com/office/drawing/2014/main" id="{9E308189-22DB-31AD-4AD5-F87ADBCD8123}"/>
              </a:ext>
            </a:extLst>
          </p:cNvPr>
          <p:cNvPicPr>
            <a:picLocks noChangeAspect="1"/>
          </p:cNvPicPr>
          <p:nvPr/>
        </p:nvPicPr>
        <p:blipFill>
          <a:blip r:embed="rId3"/>
          <a:stretch>
            <a:fillRect/>
          </a:stretch>
        </p:blipFill>
        <p:spPr>
          <a:xfrm>
            <a:off x="2051720" y="1124744"/>
            <a:ext cx="4593845" cy="3106193"/>
          </a:xfrm>
          <a:prstGeom prst="rect">
            <a:avLst/>
          </a:prstGeom>
        </p:spPr>
      </p:pic>
    </p:spTree>
    <p:extLst>
      <p:ext uri="{BB962C8B-B14F-4D97-AF65-F5344CB8AC3E}">
        <p14:creationId xmlns:p14="http://schemas.microsoft.com/office/powerpoint/2010/main" val="2717809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www.neowin.net/images/uploaded/2016/05/three-undisputed-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88640"/>
            <a:ext cx="8748464" cy="316433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835696" y="4365104"/>
            <a:ext cx="6120680" cy="646331"/>
          </a:xfrm>
          <a:prstGeom prst="rect">
            <a:avLst/>
          </a:prstGeom>
          <a:noFill/>
        </p:spPr>
        <p:txBody>
          <a:bodyPr wrap="square" rtlCol="0">
            <a:spAutoFit/>
          </a:bodyPr>
          <a:lstStyle/>
          <a:p>
            <a:pPr algn="ctr"/>
            <a:r>
              <a:rPr lang="en-GB" b="1" dirty="0"/>
              <a:t>Why would EE complain to the Advertising Standards Authority (ASA) about the above advert?</a:t>
            </a:r>
          </a:p>
        </p:txBody>
      </p:sp>
    </p:spTree>
    <p:extLst>
      <p:ext uri="{BB962C8B-B14F-4D97-AF65-F5344CB8AC3E}">
        <p14:creationId xmlns:p14="http://schemas.microsoft.com/office/powerpoint/2010/main" val="864300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Three said…</a:t>
            </a:r>
          </a:p>
        </p:txBody>
      </p:sp>
      <p:sp>
        <p:nvSpPr>
          <p:cNvPr id="8" name="Content Placeholder 7"/>
          <p:cNvSpPr>
            <a:spLocks noGrp="1"/>
          </p:cNvSpPr>
          <p:nvPr>
            <p:ph idx="1"/>
          </p:nvPr>
        </p:nvSpPr>
        <p:spPr/>
        <p:txBody>
          <a:bodyPr>
            <a:normAutofit fontScale="70000" lnSpcReduction="20000"/>
          </a:bodyPr>
          <a:lstStyle/>
          <a:p>
            <a:r>
              <a:rPr lang="en-GB" dirty="0" err="1"/>
              <a:t>YouGov</a:t>
            </a:r>
            <a:r>
              <a:rPr lang="en-GB" dirty="0"/>
              <a:t> logo meant that consumers would know that it’s based on the findings of a </a:t>
            </a:r>
            <a:r>
              <a:rPr lang="en-GB" dirty="0" err="1"/>
              <a:t>YouGov</a:t>
            </a:r>
            <a:r>
              <a:rPr lang="en-GB" dirty="0"/>
              <a:t> report.</a:t>
            </a:r>
          </a:p>
          <a:p>
            <a:r>
              <a:rPr lang="en-GB" dirty="0"/>
              <a:t>Ad included a URL where further details were provided.</a:t>
            </a:r>
          </a:p>
          <a:p>
            <a:r>
              <a:rPr lang="en-GB" dirty="0"/>
              <a:t>Copy of report ‘The Smartphone Mobile Internet </a:t>
            </a:r>
            <a:r>
              <a:rPr lang="en-GB" dirty="0" err="1"/>
              <a:t>eXperience</a:t>
            </a:r>
            <a:r>
              <a:rPr lang="en-GB" dirty="0"/>
              <a:t> (SMIX) produced in September 2015 was provided.</a:t>
            </a:r>
          </a:p>
          <a:p>
            <a:r>
              <a:rPr lang="en-GB" dirty="0"/>
              <a:t>Consumers were asked how reliable they considered the mobile network they used in relation to a number of measures.</a:t>
            </a:r>
          </a:p>
          <a:p>
            <a:r>
              <a:rPr lang="en-GB" dirty="0"/>
              <a:t>Three said there was no standard, objective industry test for network ‘reliability’. Three said best way to find out was to ask its customers.</a:t>
            </a:r>
          </a:p>
        </p:txBody>
      </p:sp>
    </p:spTree>
    <p:extLst>
      <p:ext uri="{BB962C8B-B14F-4D97-AF65-F5344CB8AC3E}">
        <p14:creationId xmlns:p14="http://schemas.microsoft.com/office/powerpoint/2010/main" val="2221704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the ASA said…</a:t>
            </a:r>
          </a:p>
        </p:txBody>
      </p:sp>
      <p:sp>
        <p:nvSpPr>
          <p:cNvPr id="6" name="Content Placeholder 5"/>
          <p:cNvSpPr>
            <a:spLocks noGrp="1"/>
          </p:cNvSpPr>
          <p:nvPr>
            <p:ph idx="1"/>
          </p:nvPr>
        </p:nvSpPr>
        <p:spPr/>
        <p:txBody>
          <a:bodyPr>
            <a:normAutofit fontScale="85000" lnSpcReduction="10000"/>
          </a:bodyPr>
          <a:lstStyle/>
          <a:p>
            <a:r>
              <a:rPr lang="en-GB" dirty="0" err="1"/>
              <a:t>YouGov</a:t>
            </a:r>
            <a:r>
              <a:rPr lang="en-GB" dirty="0"/>
              <a:t> logo was not prominent enough</a:t>
            </a:r>
          </a:p>
          <a:p>
            <a:r>
              <a:rPr lang="en-GB" dirty="0"/>
              <a:t>Language did not make enough reference to subjective consumer views. Consumers were likely to understand that the results were based on robust objective measures of network ‘reliability’. </a:t>
            </a:r>
          </a:p>
          <a:p>
            <a:r>
              <a:rPr lang="en-GB" dirty="0"/>
              <a:t>“The undisputed” implies commonly agreed objective measures for network reliability and that Three had scored the best against those measures and no evidence provided to the contrary. </a:t>
            </a:r>
          </a:p>
        </p:txBody>
      </p:sp>
    </p:spTree>
    <p:extLst>
      <p:ext uri="{BB962C8B-B14F-4D97-AF65-F5344CB8AC3E}">
        <p14:creationId xmlns:p14="http://schemas.microsoft.com/office/powerpoint/2010/main" val="687082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result…</a:t>
            </a:r>
          </a:p>
        </p:txBody>
      </p:sp>
      <p:sp>
        <p:nvSpPr>
          <p:cNvPr id="5" name="Content Placeholder 4"/>
          <p:cNvSpPr>
            <a:spLocks noGrp="1"/>
          </p:cNvSpPr>
          <p:nvPr>
            <p:ph idx="1"/>
          </p:nvPr>
        </p:nvSpPr>
        <p:spPr/>
        <p:txBody>
          <a:bodyPr>
            <a:normAutofit fontScale="77500" lnSpcReduction="20000"/>
          </a:bodyPr>
          <a:lstStyle/>
          <a:p>
            <a:r>
              <a:rPr lang="en-GB" i="1" dirty="0"/>
              <a:t>The ad must not appear again in its current form. We told Hutchinson 3G UK Ltd t/a Three not to state or imply that Three was undisputedly the UK’s most reliable network unless they could demonstrate that there were commonly agreed objective measures for network reliability, that Three had scored the best against those measures, and that there was no other evidence to the contrary. We also told them not to state or imply that Three was the UK’s most reliable network unless they made clear that the claim was based solely on a survey of consumer opinions.</a:t>
            </a:r>
          </a:p>
          <a:p>
            <a:endParaRPr lang="en-GB" dirty="0"/>
          </a:p>
        </p:txBody>
      </p:sp>
    </p:spTree>
    <p:extLst>
      <p:ext uri="{BB962C8B-B14F-4D97-AF65-F5344CB8AC3E}">
        <p14:creationId xmlns:p14="http://schemas.microsoft.com/office/powerpoint/2010/main" val="3417932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Chicago Town Pizza</a:t>
            </a:r>
          </a:p>
        </p:txBody>
      </p:sp>
      <p:sp>
        <p:nvSpPr>
          <p:cNvPr id="3" name="Content Placeholder 2"/>
          <p:cNvSpPr>
            <a:spLocks noGrp="1"/>
          </p:cNvSpPr>
          <p:nvPr>
            <p:ph idx="1"/>
          </p:nvPr>
        </p:nvSpPr>
        <p:spPr>
          <a:xfrm>
            <a:off x="457200" y="1600201"/>
            <a:ext cx="8229600" cy="1468759"/>
          </a:xfrm>
        </p:spPr>
        <p:txBody>
          <a:bodyPr/>
          <a:lstStyle/>
          <a:p>
            <a:r>
              <a:rPr lang="en-GB" dirty="0">
                <a:hlinkClick r:id="rId2"/>
              </a:rPr>
              <a:t>https://www.youtube.com/watch?v=kI-okUd-_Vg</a:t>
            </a:r>
            <a:endParaRPr lang="en-GB" dirty="0"/>
          </a:p>
        </p:txBody>
      </p:sp>
    </p:spTree>
    <p:extLst>
      <p:ext uri="{BB962C8B-B14F-4D97-AF65-F5344CB8AC3E}">
        <p14:creationId xmlns:p14="http://schemas.microsoft.com/office/powerpoint/2010/main" val="776207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What Chicago Town Pizza said…</a:t>
            </a:r>
          </a:p>
        </p:txBody>
      </p:sp>
      <p:sp>
        <p:nvSpPr>
          <p:cNvPr id="3" name="Content Placeholder 2"/>
          <p:cNvSpPr>
            <a:spLocks noGrp="1"/>
          </p:cNvSpPr>
          <p:nvPr>
            <p:ph idx="1"/>
          </p:nvPr>
        </p:nvSpPr>
        <p:spPr/>
        <p:txBody>
          <a:bodyPr>
            <a:normAutofit fontScale="55000" lnSpcReduction="20000"/>
          </a:bodyPr>
          <a:lstStyle/>
          <a:p>
            <a:r>
              <a:rPr lang="en-GB" dirty="0"/>
              <a:t>Sample comprised of 170 respondents from across the UK and Ireland</a:t>
            </a:r>
          </a:p>
          <a:p>
            <a:r>
              <a:rPr lang="en-GB" dirty="0"/>
              <a:t>All respondents regular buyers of both frozen and high-street takeaway pizza for in-home consumption</a:t>
            </a:r>
          </a:p>
          <a:p>
            <a:r>
              <a:rPr lang="en-GB" dirty="0"/>
              <a:t>Sample balanced by age, gender, and social class</a:t>
            </a:r>
          </a:p>
          <a:p>
            <a:r>
              <a:rPr lang="en-GB" dirty="0"/>
              <a:t>Independent market research company</a:t>
            </a:r>
          </a:p>
          <a:p>
            <a:r>
              <a:rPr lang="en-GB" dirty="0"/>
              <a:t>Question ‘Please have a look at the information shown for each of the three different pizzas you’ve tried today and tell us based on DESCRIPTION, PRICE and TASTE which one you would be most likely to buy?” (brand name was not mentioned)</a:t>
            </a:r>
          </a:p>
          <a:p>
            <a:r>
              <a:rPr lang="en-GB" dirty="0"/>
              <a:t>Only pepperoni pizza and packaging was seen in ad made clear that the claim related to that product only as well as ‘1 flavour’ reference</a:t>
            </a:r>
          </a:p>
          <a:p>
            <a:r>
              <a:rPr lang="en-GB" dirty="0"/>
              <a:t>Did not believe head-to-head claim (clarified by on-screen text mention of third competitor)</a:t>
            </a:r>
          </a:p>
          <a:p>
            <a:r>
              <a:rPr lang="en-GB" dirty="0"/>
              <a:t>‘Voted’ – based on the personal opinions of consumers. </a:t>
            </a:r>
          </a:p>
        </p:txBody>
      </p:sp>
    </p:spTree>
    <p:extLst>
      <p:ext uri="{BB962C8B-B14F-4D97-AF65-F5344CB8AC3E}">
        <p14:creationId xmlns:p14="http://schemas.microsoft.com/office/powerpoint/2010/main" val="21074204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the ASA said…</a:t>
            </a:r>
          </a:p>
        </p:txBody>
      </p:sp>
      <p:sp>
        <p:nvSpPr>
          <p:cNvPr id="3" name="Content Placeholder 2"/>
          <p:cNvSpPr>
            <a:spLocks noGrp="1"/>
          </p:cNvSpPr>
          <p:nvPr>
            <p:ph idx="1"/>
          </p:nvPr>
        </p:nvSpPr>
        <p:spPr/>
        <p:txBody>
          <a:bodyPr/>
          <a:lstStyle/>
          <a:p>
            <a:r>
              <a:rPr lang="en-GB" dirty="0">
                <a:hlinkClick r:id="rId2"/>
              </a:rPr>
              <a:t>https://www.asa.org.uk/rulings/dr-oetker-uk-ltd-a14-262667.html#.V-ziJmZTG71</a:t>
            </a:r>
            <a:endParaRPr lang="en-GB" dirty="0"/>
          </a:p>
        </p:txBody>
      </p:sp>
    </p:spTree>
    <p:extLst>
      <p:ext uri="{BB962C8B-B14F-4D97-AF65-F5344CB8AC3E}">
        <p14:creationId xmlns:p14="http://schemas.microsoft.com/office/powerpoint/2010/main" val="23282182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4290"/>
            <a:ext cx="8229600" cy="785818"/>
          </a:xfrm>
        </p:spPr>
        <p:txBody>
          <a:bodyPr/>
          <a:lstStyle/>
          <a:p>
            <a:r>
              <a:rPr lang="en-GB" sz="3600" b="1" dirty="0"/>
              <a:t>Critical thinking at university</a:t>
            </a:r>
          </a:p>
        </p:txBody>
      </p:sp>
      <p:sp>
        <p:nvSpPr>
          <p:cNvPr id="3" name="Content Placeholder 2"/>
          <p:cNvSpPr>
            <a:spLocks noGrp="1"/>
          </p:cNvSpPr>
          <p:nvPr>
            <p:ph idx="1"/>
          </p:nvPr>
        </p:nvSpPr>
        <p:spPr>
          <a:xfrm>
            <a:off x="594175" y="1000108"/>
            <a:ext cx="8112352" cy="4588563"/>
          </a:xfrm>
        </p:spPr>
        <p:txBody>
          <a:bodyPr>
            <a:normAutofit lnSpcReduction="10000"/>
          </a:bodyPr>
          <a:lstStyle/>
          <a:p>
            <a:r>
              <a:rPr lang="en-US" sz="2400" dirty="0"/>
              <a:t>A key skill that should be applied to all aspects of your studies. </a:t>
            </a:r>
          </a:p>
          <a:p>
            <a:r>
              <a:rPr lang="en-US" sz="2400" dirty="0"/>
              <a:t>You need to be able to think critically about the resources and information you use in your work. </a:t>
            </a:r>
          </a:p>
          <a:p>
            <a:r>
              <a:rPr lang="en-US" sz="2400" dirty="0"/>
              <a:t>You need to ask the right questions when reading the work of others; your writing needs to show you have the ability to weigh up different arguments and perspectives and use evidence to help you form your own opinions, arguments, theories and ideas. </a:t>
            </a:r>
          </a:p>
          <a:p>
            <a:r>
              <a:rPr lang="en-US" sz="2400" dirty="0"/>
              <a:t>Critical thinking is about questioning and learning with an open mind.</a:t>
            </a:r>
            <a:r>
              <a:rPr lang="en-US" sz="2000" dirty="0"/>
              <a:t>					</a:t>
            </a:r>
          </a:p>
          <a:p>
            <a:pPr marL="0" indent="0" algn="r">
              <a:buNone/>
            </a:pPr>
            <a:r>
              <a:rPr lang="en-US" sz="2000" dirty="0"/>
              <a:t>(University of Leeds, 2020)</a:t>
            </a:r>
          </a:p>
          <a:p>
            <a:pPr marL="0" indent="0" algn="just">
              <a:buNone/>
            </a:pPr>
            <a:endParaRPr lang="en-GB" sz="1200" i="1"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17/04/2023</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2681378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rrowheads="1"/>
          </p:cNvSpPr>
          <p:nvPr>
            <p:ph type="title"/>
          </p:nvPr>
        </p:nvSpPr>
        <p:spPr/>
        <p:txBody>
          <a:bodyPr/>
          <a:lstStyle/>
          <a:p>
            <a:pPr algn="l" eaLnBrk="1" hangingPunct="1"/>
            <a:r>
              <a:rPr lang="en-GB" altLang="en-US" sz="3600" b="1" dirty="0"/>
              <a:t>Critical Thinking when reading</a:t>
            </a:r>
          </a:p>
        </p:txBody>
      </p:sp>
      <p:sp>
        <p:nvSpPr>
          <p:cNvPr id="22531" name="Rectangle 3"/>
          <p:cNvSpPr>
            <a:spLocks noGrp="1" noRot="1" noChangeArrowheads="1"/>
          </p:cNvSpPr>
          <p:nvPr>
            <p:ph type="body" idx="1"/>
          </p:nvPr>
        </p:nvSpPr>
        <p:spPr/>
        <p:txBody>
          <a:bodyPr>
            <a:normAutofit lnSpcReduction="10000"/>
          </a:bodyPr>
          <a:lstStyle/>
          <a:p>
            <a:pPr eaLnBrk="1" hangingPunct="1">
              <a:lnSpc>
                <a:spcPct val="80000"/>
              </a:lnSpc>
            </a:pPr>
            <a:endParaRPr lang="en-GB" altLang="en-US" sz="2800" dirty="0"/>
          </a:p>
          <a:p>
            <a:pPr eaLnBrk="1" hangingPunct="1">
              <a:lnSpc>
                <a:spcPct val="80000"/>
              </a:lnSpc>
            </a:pPr>
            <a:r>
              <a:rPr lang="en-GB" altLang="en-US" sz="2800" dirty="0"/>
              <a:t>Identify the line of reasoning</a:t>
            </a:r>
          </a:p>
          <a:p>
            <a:pPr eaLnBrk="1" hangingPunct="1">
              <a:lnSpc>
                <a:spcPct val="80000"/>
              </a:lnSpc>
            </a:pPr>
            <a:endParaRPr lang="en-GB" altLang="en-US" sz="2800" dirty="0"/>
          </a:p>
          <a:p>
            <a:pPr eaLnBrk="1" hangingPunct="1">
              <a:lnSpc>
                <a:spcPct val="80000"/>
              </a:lnSpc>
            </a:pPr>
            <a:r>
              <a:rPr lang="en-GB" altLang="en-US" sz="2800" dirty="0"/>
              <a:t>Critically evaluate the line of reasoning</a:t>
            </a:r>
          </a:p>
          <a:p>
            <a:pPr lvl="1" eaLnBrk="1" hangingPunct="1">
              <a:lnSpc>
                <a:spcPct val="80000"/>
              </a:lnSpc>
              <a:buFontTx/>
              <a:buNone/>
            </a:pPr>
            <a:endParaRPr lang="en-GB" altLang="en-US" dirty="0"/>
          </a:p>
          <a:p>
            <a:pPr lvl="1" eaLnBrk="1" hangingPunct="1">
              <a:lnSpc>
                <a:spcPct val="80000"/>
              </a:lnSpc>
              <a:buFontTx/>
              <a:buNone/>
            </a:pPr>
            <a:r>
              <a:rPr lang="en-GB" altLang="en-US" sz="2000" dirty="0"/>
              <a:t>Look for:</a:t>
            </a:r>
          </a:p>
          <a:p>
            <a:pPr lvl="1" eaLnBrk="1" hangingPunct="1">
              <a:lnSpc>
                <a:spcPct val="80000"/>
              </a:lnSpc>
            </a:pPr>
            <a:r>
              <a:rPr lang="en-GB" altLang="en-US" sz="2000" dirty="0"/>
              <a:t>Relevant, contributing and sufficient propositions</a:t>
            </a:r>
          </a:p>
          <a:p>
            <a:pPr lvl="1" eaLnBrk="1" hangingPunct="1">
              <a:lnSpc>
                <a:spcPct val="80000"/>
              </a:lnSpc>
            </a:pPr>
            <a:r>
              <a:rPr lang="en-GB" altLang="en-US" sz="2000" dirty="0"/>
              <a:t>Logical progression</a:t>
            </a:r>
          </a:p>
          <a:p>
            <a:pPr lvl="1" eaLnBrk="1" hangingPunct="1">
              <a:lnSpc>
                <a:spcPct val="80000"/>
              </a:lnSpc>
            </a:pPr>
            <a:r>
              <a:rPr lang="en-GB" altLang="en-US" sz="2000" dirty="0"/>
              <a:t>False premises</a:t>
            </a:r>
          </a:p>
          <a:p>
            <a:pPr lvl="1" eaLnBrk="1" hangingPunct="1">
              <a:lnSpc>
                <a:spcPct val="80000"/>
              </a:lnSpc>
            </a:pPr>
            <a:r>
              <a:rPr lang="en-GB" altLang="en-US" sz="2000" dirty="0"/>
              <a:t>Flawed reasoning</a:t>
            </a:r>
          </a:p>
          <a:p>
            <a:pPr lvl="1" eaLnBrk="1" hangingPunct="1">
              <a:lnSpc>
                <a:spcPct val="80000"/>
              </a:lnSpc>
              <a:buFontTx/>
              <a:buNone/>
            </a:pPr>
            <a:endParaRPr lang="en-GB" altLang="en-US" sz="2000" dirty="0"/>
          </a:p>
          <a:p>
            <a:pPr lvl="1" algn="r" eaLnBrk="1" hangingPunct="1">
              <a:lnSpc>
                <a:spcPct val="80000"/>
              </a:lnSpc>
              <a:buFontTx/>
              <a:buNone/>
            </a:pPr>
            <a:r>
              <a:rPr lang="en-GB" altLang="en-US" sz="1600" dirty="0"/>
              <a:t>(Cottrell, 2013)</a:t>
            </a:r>
          </a:p>
          <a:p>
            <a:pPr eaLnBrk="1" hangingPunct="1">
              <a:lnSpc>
                <a:spcPct val="80000"/>
              </a:lnSpc>
            </a:pPr>
            <a:endParaRPr lang="en-GB" altLang="en-US" sz="2400" dirty="0"/>
          </a:p>
        </p:txBody>
      </p:sp>
    </p:spTree>
    <p:extLst>
      <p:ext uri="{BB962C8B-B14F-4D97-AF65-F5344CB8AC3E}">
        <p14:creationId xmlns:p14="http://schemas.microsoft.com/office/powerpoint/2010/main" val="33786063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2531">
                                            <p:txEl>
                                              <p:pRg st="6" end="6"/>
                                            </p:txEl>
                                          </p:spTgt>
                                        </p:tgtEl>
                                        <p:attrNameLst>
                                          <p:attrName>style.visibility</p:attrName>
                                        </p:attrNameLst>
                                      </p:cBhvr>
                                      <p:to>
                                        <p:strVal val="visible"/>
                                      </p:to>
                                    </p:set>
                                    <p:animEffect transition="in" filter="barn(inVertical)">
                                      <p:cBhvr>
                                        <p:cTn id="7" dur="500"/>
                                        <p:tgtEl>
                                          <p:spTgt spid="22531">
                                            <p:txEl>
                                              <p:pRg st="6" end="6"/>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22531">
                                            <p:txEl>
                                              <p:pRg st="7" end="7"/>
                                            </p:txEl>
                                          </p:spTgt>
                                        </p:tgtEl>
                                        <p:attrNameLst>
                                          <p:attrName>style.visibility</p:attrName>
                                        </p:attrNameLst>
                                      </p:cBhvr>
                                      <p:to>
                                        <p:strVal val="visible"/>
                                      </p:to>
                                    </p:set>
                                    <p:animEffect transition="in" filter="barn(inVertical)">
                                      <p:cBhvr>
                                        <p:cTn id="12" dur="500"/>
                                        <p:tgtEl>
                                          <p:spTgt spid="22531">
                                            <p:txEl>
                                              <p:pRg st="7" end="7"/>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nodeType="clickEffect">
                                  <p:stCondLst>
                                    <p:cond delay="0"/>
                                  </p:stCondLst>
                                  <p:childTnLst>
                                    <p:set>
                                      <p:cBhvr>
                                        <p:cTn id="16" dur="1" fill="hold">
                                          <p:stCondLst>
                                            <p:cond delay="0"/>
                                          </p:stCondLst>
                                        </p:cTn>
                                        <p:tgtEl>
                                          <p:spTgt spid="22531">
                                            <p:txEl>
                                              <p:pRg st="8" end="8"/>
                                            </p:txEl>
                                          </p:spTgt>
                                        </p:tgtEl>
                                        <p:attrNameLst>
                                          <p:attrName>style.visibility</p:attrName>
                                        </p:attrNameLst>
                                      </p:cBhvr>
                                      <p:to>
                                        <p:strVal val="visible"/>
                                      </p:to>
                                    </p:set>
                                    <p:animEffect transition="in" filter="barn(inVertical)">
                                      <p:cBhvr>
                                        <p:cTn id="17" dur="500"/>
                                        <p:tgtEl>
                                          <p:spTgt spid="22531">
                                            <p:txEl>
                                              <p:pRg st="8" end="8"/>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nodeType="clickEffect">
                                  <p:stCondLst>
                                    <p:cond delay="0"/>
                                  </p:stCondLst>
                                  <p:childTnLst>
                                    <p:set>
                                      <p:cBhvr>
                                        <p:cTn id="21" dur="1" fill="hold">
                                          <p:stCondLst>
                                            <p:cond delay="0"/>
                                          </p:stCondLst>
                                        </p:cTn>
                                        <p:tgtEl>
                                          <p:spTgt spid="22531">
                                            <p:txEl>
                                              <p:pRg st="9" end="9"/>
                                            </p:txEl>
                                          </p:spTgt>
                                        </p:tgtEl>
                                        <p:attrNameLst>
                                          <p:attrName>style.visibility</p:attrName>
                                        </p:attrNameLst>
                                      </p:cBhvr>
                                      <p:to>
                                        <p:strVal val="visible"/>
                                      </p:to>
                                    </p:set>
                                    <p:animEffect transition="in" filter="barn(inVertical)">
                                      <p:cBhvr>
                                        <p:cTn id="22" dur="500"/>
                                        <p:tgtEl>
                                          <p:spTgt spid="2253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Rot="1" noChangeArrowheads="1"/>
          </p:cNvSpPr>
          <p:nvPr>
            <p:ph type="title"/>
          </p:nvPr>
        </p:nvSpPr>
        <p:spPr/>
        <p:txBody>
          <a:bodyPr/>
          <a:lstStyle/>
          <a:p>
            <a:pPr algn="l" eaLnBrk="1" hangingPunct="1"/>
            <a:r>
              <a:rPr lang="en-GB" altLang="en-US" sz="3600" b="1" dirty="0"/>
              <a:t>Critical Thinking when reading</a:t>
            </a:r>
          </a:p>
        </p:txBody>
      </p:sp>
      <p:sp>
        <p:nvSpPr>
          <p:cNvPr id="23555" name="Rectangle 3"/>
          <p:cNvSpPr>
            <a:spLocks noGrp="1" noRot="1" noChangeArrowheads="1"/>
          </p:cNvSpPr>
          <p:nvPr>
            <p:ph type="body" idx="1"/>
          </p:nvPr>
        </p:nvSpPr>
        <p:spPr>
          <a:xfrm>
            <a:off x="468313" y="1556792"/>
            <a:ext cx="8207375" cy="4032448"/>
          </a:xfrm>
        </p:spPr>
        <p:txBody>
          <a:bodyPr>
            <a:normAutofit fontScale="92500" lnSpcReduction="10000"/>
          </a:bodyPr>
          <a:lstStyle/>
          <a:p>
            <a:pPr eaLnBrk="1" hangingPunct="1">
              <a:lnSpc>
                <a:spcPct val="80000"/>
              </a:lnSpc>
            </a:pPr>
            <a:r>
              <a:rPr lang="en-GB" altLang="en-US" sz="2400" dirty="0"/>
              <a:t>Question surface appearances and check for hidden assumptions or agendas</a:t>
            </a:r>
          </a:p>
          <a:p>
            <a:pPr eaLnBrk="1" hangingPunct="1">
              <a:lnSpc>
                <a:spcPct val="80000"/>
              </a:lnSpc>
            </a:pPr>
            <a:endParaRPr lang="en-GB" altLang="en-US" sz="2400" dirty="0"/>
          </a:p>
          <a:p>
            <a:pPr eaLnBrk="1" hangingPunct="1">
              <a:lnSpc>
                <a:spcPct val="80000"/>
              </a:lnSpc>
            </a:pPr>
            <a:r>
              <a:rPr lang="en-GB" altLang="en-US" sz="2400" dirty="0"/>
              <a:t>Identify evidence in the text</a:t>
            </a:r>
          </a:p>
          <a:p>
            <a:pPr eaLnBrk="1" hangingPunct="1">
              <a:lnSpc>
                <a:spcPct val="80000"/>
              </a:lnSpc>
            </a:pPr>
            <a:endParaRPr lang="en-GB" altLang="en-US" sz="2400" dirty="0"/>
          </a:p>
          <a:p>
            <a:pPr eaLnBrk="1" hangingPunct="1">
              <a:lnSpc>
                <a:spcPct val="80000"/>
              </a:lnSpc>
            </a:pPr>
            <a:r>
              <a:rPr lang="en-GB" altLang="en-US" sz="2400" dirty="0"/>
              <a:t>Evaluate the evidence</a:t>
            </a:r>
          </a:p>
          <a:p>
            <a:pPr lvl="1" eaLnBrk="1" hangingPunct="1">
              <a:lnSpc>
                <a:spcPct val="80000"/>
              </a:lnSpc>
            </a:pPr>
            <a:r>
              <a:rPr lang="en-GB" altLang="en-US" sz="2000" dirty="0"/>
              <a:t>Use valid criteria to evaluate evidence: dates of research, sources of information, bias, statistics, conditions of data collection, emotive language etc.</a:t>
            </a:r>
          </a:p>
          <a:p>
            <a:pPr lvl="1" eaLnBrk="1" hangingPunct="1">
              <a:lnSpc>
                <a:spcPct val="80000"/>
              </a:lnSpc>
            </a:pPr>
            <a:endParaRPr lang="en-GB" altLang="en-US" sz="2000" dirty="0"/>
          </a:p>
          <a:p>
            <a:pPr eaLnBrk="1" hangingPunct="1">
              <a:lnSpc>
                <a:spcPct val="80000"/>
              </a:lnSpc>
            </a:pPr>
            <a:r>
              <a:rPr lang="en-GB" altLang="en-US" sz="2400" dirty="0"/>
              <a:t>Identify the writer’s conclusions</a:t>
            </a:r>
          </a:p>
          <a:p>
            <a:pPr eaLnBrk="1" hangingPunct="1">
              <a:lnSpc>
                <a:spcPct val="80000"/>
              </a:lnSpc>
            </a:pPr>
            <a:endParaRPr lang="en-GB" altLang="en-US" sz="2400" dirty="0"/>
          </a:p>
          <a:p>
            <a:pPr eaLnBrk="1" hangingPunct="1">
              <a:lnSpc>
                <a:spcPct val="80000"/>
              </a:lnSpc>
            </a:pPr>
            <a:r>
              <a:rPr lang="en-GB" altLang="en-US" sz="2400" dirty="0"/>
              <a:t>Evaluate whether the evidence supports the conclusions</a:t>
            </a:r>
          </a:p>
          <a:p>
            <a:pPr lvl="1" eaLnBrk="1" hangingPunct="1">
              <a:lnSpc>
                <a:spcPct val="80000"/>
              </a:lnSpc>
            </a:pPr>
            <a:r>
              <a:rPr lang="en-GB" altLang="en-US" sz="2000" dirty="0"/>
              <a:t>Check for hidden false assumptions</a:t>
            </a:r>
          </a:p>
        </p:txBody>
      </p:sp>
    </p:spTree>
    <p:extLst>
      <p:ext uri="{BB962C8B-B14F-4D97-AF65-F5344CB8AC3E}">
        <p14:creationId xmlns:p14="http://schemas.microsoft.com/office/powerpoint/2010/main" val="1888361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barn(inVertical)">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23555">
                                            <p:txEl>
                                              <p:pRg st="2" end="2"/>
                                            </p:txEl>
                                          </p:spTgt>
                                        </p:tgtEl>
                                        <p:attrNameLst>
                                          <p:attrName>style.visibility</p:attrName>
                                        </p:attrNameLst>
                                      </p:cBhvr>
                                      <p:to>
                                        <p:strVal val="visible"/>
                                      </p:to>
                                    </p:set>
                                    <p:animEffect transition="in" filter="barn(inVertical)">
                                      <p:cBhvr>
                                        <p:cTn id="12" dur="500"/>
                                        <p:tgtEl>
                                          <p:spTgt spid="2355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nodeType="clickEffect">
                                  <p:stCondLst>
                                    <p:cond delay="0"/>
                                  </p:stCondLst>
                                  <p:childTnLst>
                                    <p:set>
                                      <p:cBhvr>
                                        <p:cTn id="16" dur="1" fill="hold">
                                          <p:stCondLst>
                                            <p:cond delay="0"/>
                                          </p:stCondLst>
                                        </p:cTn>
                                        <p:tgtEl>
                                          <p:spTgt spid="23555">
                                            <p:txEl>
                                              <p:pRg st="4" end="4"/>
                                            </p:txEl>
                                          </p:spTgt>
                                        </p:tgtEl>
                                        <p:attrNameLst>
                                          <p:attrName>style.visibility</p:attrName>
                                        </p:attrNameLst>
                                      </p:cBhvr>
                                      <p:to>
                                        <p:strVal val="visible"/>
                                      </p:to>
                                    </p:set>
                                    <p:animEffect transition="in" filter="barn(inVertical)">
                                      <p:cBhvr>
                                        <p:cTn id="17" dur="500"/>
                                        <p:tgtEl>
                                          <p:spTgt spid="23555">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nodeType="clickEffect">
                                  <p:stCondLst>
                                    <p:cond delay="0"/>
                                  </p:stCondLst>
                                  <p:childTnLst>
                                    <p:set>
                                      <p:cBhvr>
                                        <p:cTn id="21" dur="1" fill="hold">
                                          <p:stCondLst>
                                            <p:cond delay="0"/>
                                          </p:stCondLst>
                                        </p:cTn>
                                        <p:tgtEl>
                                          <p:spTgt spid="23555">
                                            <p:txEl>
                                              <p:pRg st="5" end="5"/>
                                            </p:txEl>
                                          </p:spTgt>
                                        </p:tgtEl>
                                        <p:attrNameLst>
                                          <p:attrName>style.visibility</p:attrName>
                                        </p:attrNameLst>
                                      </p:cBhvr>
                                      <p:to>
                                        <p:strVal val="visible"/>
                                      </p:to>
                                    </p:set>
                                    <p:animEffect transition="in" filter="barn(inVertical)">
                                      <p:cBhvr>
                                        <p:cTn id="22" dur="500"/>
                                        <p:tgtEl>
                                          <p:spTgt spid="23555">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1" fill="hold" nodeType="clickEffect">
                                  <p:stCondLst>
                                    <p:cond delay="0"/>
                                  </p:stCondLst>
                                  <p:childTnLst>
                                    <p:set>
                                      <p:cBhvr>
                                        <p:cTn id="26" dur="1" fill="hold">
                                          <p:stCondLst>
                                            <p:cond delay="0"/>
                                          </p:stCondLst>
                                        </p:cTn>
                                        <p:tgtEl>
                                          <p:spTgt spid="23555">
                                            <p:txEl>
                                              <p:pRg st="7" end="7"/>
                                            </p:txEl>
                                          </p:spTgt>
                                        </p:tgtEl>
                                        <p:attrNameLst>
                                          <p:attrName>style.visibility</p:attrName>
                                        </p:attrNameLst>
                                      </p:cBhvr>
                                      <p:to>
                                        <p:strVal val="visible"/>
                                      </p:to>
                                    </p:set>
                                    <p:animEffect transition="in" filter="barn(inVertical)">
                                      <p:cBhvr>
                                        <p:cTn id="27" dur="500"/>
                                        <p:tgtEl>
                                          <p:spTgt spid="23555">
                                            <p:txEl>
                                              <p:pRg st="7" end="7"/>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6" presetClass="entr" presetSubtype="21" fill="hold" nodeType="clickEffect">
                                  <p:stCondLst>
                                    <p:cond delay="0"/>
                                  </p:stCondLst>
                                  <p:childTnLst>
                                    <p:set>
                                      <p:cBhvr>
                                        <p:cTn id="31" dur="1" fill="hold">
                                          <p:stCondLst>
                                            <p:cond delay="0"/>
                                          </p:stCondLst>
                                        </p:cTn>
                                        <p:tgtEl>
                                          <p:spTgt spid="23555">
                                            <p:txEl>
                                              <p:pRg st="9" end="9"/>
                                            </p:txEl>
                                          </p:spTgt>
                                        </p:tgtEl>
                                        <p:attrNameLst>
                                          <p:attrName>style.visibility</p:attrName>
                                        </p:attrNameLst>
                                      </p:cBhvr>
                                      <p:to>
                                        <p:strVal val="visible"/>
                                      </p:to>
                                    </p:set>
                                    <p:animEffect transition="in" filter="barn(inVertical)">
                                      <p:cBhvr>
                                        <p:cTn id="32" dur="500"/>
                                        <p:tgtEl>
                                          <p:spTgt spid="23555">
                                            <p:txEl>
                                              <p:pRg st="9" end="9"/>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6" presetClass="entr" presetSubtype="21" fill="hold" nodeType="clickEffect">
                                  <p:stCondLst>
                                    <p:cond delay="0"/>
                                  </p:stCondLst>
                                  <p:childTnLst>
                                    <p:set>
                                      <p:cBhvr>
                                        <p:cTn id="36" dur="1" fill="hold">
                                          <p:stCondLst>
                                            <p:cond delay="0"/>
                                          </p:stCondLst>
                                        </p:cTn>
                                        <p:tgtEl>
                                          <p:spTgt spid="23555">
                                            <p:txEl>
                                              <p:pRg st="10" end="10"/>
                                            </p:txEl>
                                          </p:spTgt>
                                        </p:tgtEl>
                                        <p:attrNameLst>
                                          <p:attrName>style.visibility</p:attrName>
                                        </p:attrNameLst>
                                      </p:cBhvr>
                                      <p:to>
                                        <p:strVal val="visible"/>
                                      </p:to>
                                    </p:set>
                                    <p:animEffect transition="in" filter="barn(inVertical)">
                                      <p:cBhvr>
                                        <p:cTn id="37" dur="500"/>
                                        <p:tgtEl>
                                          <p:spTgt spid="2355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23528" y="116632"/>
            <a:ext cx="5400600" cy="5485745"/>
          </a:xfrm>
          <a:prstGeom prst="rect">
            <a:avLst/>
          </a:prstGeom>
        </p:spPr>
      </p:pic>
      <p:sp>
        <p:nvSpPr>
          <p:cNvPr id="5" name="TextBox 4"/>
          <p:cNvSpPr txBox="1"/>
          <p:nvPr/>
        </p:nvSpPr>
        <p:spPr>
          <a:xfrm>
            <a:off x="5652120" y="372843"/>
            <a:ext cx="3240360" cy="4801314"/>
          </a:xfrm>
          <a:prstGeom prst="rect">
            <a:avLst/>
          </a:prstGeom>
          <a:noFill/>
        </p:spPr>
        <p:txBody>
          <a:bodyPr wrap="square" rtlCol="0">
            <a:spAutoFit/>
          </a:bodyPr>
          <a:lstStyle/>
          <a:p>
            <a:pPr marL="342900" indent="-342900">
              <a:buAutoNum type="arabicPeriod"/>
            </a:pPr>
            <a:r>
              <a:rPr lang="en-GB" dirty="0"/>
              <a:t>Identify the line of reasoning.</a:t>
            </a:r>
          </a:p>
          <a:p>
            <a:pPr marL="342900" indent="-342900">
              <a:buAutoNum type="arabicPeriod"/>
            </a:pPr>
            <a:r>
              <a:rPr lang="en-GB" dirty="0"/>
              <a:t>Critically evaluate the line of reasoning.</a:t>
            </a:r>
          </a:p>
          <a:p>
            <a:pPr marL="342900" indent="-342900">
              <a:buAutoNum type="arabicPeriod"/>
            </a:pPr>
            <a:r>
              <a:rPr lang="en-GB" dirty="0"/>
              <a:t>Question surface appearances and check for hidden assumptions or agendas.</a:t>
            </a:r>
          </a:p>
          <a:p>
            <a:pPr marL="342900" indent="-342900">
              <a:buAutoNum type="arabicPeriod"/>
            </a:pPr>
            <a:r>
              <a:rPr lang="en-GB" dirty="0"/>
              <a:t>Identify evidence in the text.</a:t>
            </a:r>
          </a:p>
          <a:p>
            <a:pPr marL="342900" indent="-342900">
              <a:buAutoNum type="arabicPeriod"/>
            </a:pPr>
            <a:r>
              <a:rPr lang="en-GB" dirty="0"/>
              <a:t>Evaluate the evidence according to valid criteria.</a:t>
            </a:r>
          </a:p>
          <a:p>
            <a:pPr marL="342900" indent="-342900">
              <a:buAutoNum type="arabicPeriod"/>
            </a:pPr>
            <a:r>
              <a:rPr lang="en-GB" dirty="0"/>
              <a:t>Identify the writer’s conclusion.</a:t>
            </a:r>
          </a:p>
          <a:p>
            <a:pPr marL="342900" indent="-342900">
              <a:buAutoNum type="arabicPeriod"/>
            </a:pPr>
            <a:r>
              <a:rPr lang="en-GB" dirty="0"/>
              <a:t>Decide whether the evidence given support theses conclusions.</a:t>
            </a:r>
          </a:p>
        </p:txBody>
      </p:sp>
    </p:spTree>
    <p:extLst>
      <p:ext uri="{BB962C8B-B14F-4D97-AF65-F5344CB8AC3E}">
        <p14:creationId xmlns:p14="http://schemas.microsoft.com/office/powerpoint/2010/main" val="36392936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C0A53CB-CAD1-4FFB-A1C1-C2B18508A951}"/>
              </a:ext>
            </a:extLst>
          </p:cNvPr>
          <p:cNvPicPr>
            <a:picLocks noChangeAspect="1"/>
          </p:cNvPicPr>
          <p:nvPr/>
        </p:nvPicPr>
        <p:blipFill>
          <a:blip r:embed="rId2"/>
          <a:stretch>
            <a:fillRect/>
          </a:stretch>
        </p:blipFill>
        <p:spPr>
          <a:xfrm>
            <a:off x="2555776" y="1272271"/>
            <a:ext cx="6217832" cy="4368027"/>
          </a:xfrm>
          <a:prstGeom prst="rect">
            <a:avLst/>
          </a:prstGeom>
          <a:noFill/>
        </p:spPr>
      </p:pic>
      <p:sp>
        <p:nvSpPr>
          <p:cNvPr id="2" name="Title 1">
            <a:extLst>
              <a:ext uri="{FF2B5EF4-FFF2-40B4-BE49-F238E27FC236}">
                <a16:creationId xmlns:a16="http://schemas.microsoft.com/office/drawing/2014/main" id="{0C6F10A9-0204-46A5-AFCC-A0596CB711D7}"/>
              </a:ext>
            </a:extLst>
          </p:cNvPr>
          <p:cNvSpPr>
            <a:spLocks noGrp="1"/>
          </p:cNvSpPr>
          <p:nvPr>
            <p:ph type="title"/>
          </p:nvPr>
        </p:nvSpPr>
        <p:spPr>
          <a:xfrm>
            <a:off x="457200" y="274638"/>
            <a:ext cx="8229600" cy="1143000"/>
          </a:xfrm>
        </p:spPr>
        <p:txBody>
          <a:bodyPr wrap="square" anchor="ctr">
            <a:normAutofit/>
          </a:bodyPr>
          <a:lstStyle/>
          <a:p>
            <a:pPr>
              <a:lnSpc>
                <a:spcPct val="90000"/>
              </a:lnSpc>
            </a:pPr>
            <a:r>
              <a:rPr lang="en-US" sz="2800" b="1" dirty="0"/>
              <a:t>Bloom's Taxonomy of Intellectual </a:t>
            </a:r>
            <a:r>
              <a:rPr lang="en-US" sz="2800" b="1" dirty="0" err="1"/>
              <a:t>Behaviour</a:t>
            </a:r>
            <a:r>
              <a:rPr lang="en-US" sz="2800" b="1" dirty="0"/>
              <a:t> - or the thinking you need to do at university</a:t>
            </a:r>
            <a:r>
              <a:rPr lang="en-US" sz="2800" dirty="0"/>
              <a:t>*</a:t>
            </a:r>
            <a:endParaRPr lang="en-GB" sz="2800" dirty="0"/>
          </a:p>
        </p:txBody>
      </p:sp>
      <p:sp>
        <p:nvSpPr>
          <p:cNvPr id="3" name="Content Placeholder 2">
            <a:extLst>
              <a:ext uri="{FF2B5EF4-FFF2-40B4-BE49-F238E27FC236}">
                <a16:creationId xmlns:a16="http://schemas.microsoft.com/office/drawing/2014/main" id="{D58693EC-E0D3-48C1-B312-29C3A8418E68}"/>
              </a:ext>
            </a:extLst>
          </p:cNvPr>
          <p:cNvSpPr>
            <a:spLocks noGrp="1"/>
          </p:cNvSpPr>
          <p:nvPr>
            <p:ph sz="half" idx="1"/>
          </p:nvPr>
        </p:nvSpPr>
        <p:spPr>
          <a:xfrm>
            <a:off x="457200" y="1600201"/>
            <a:ext cx="2530624" cy="3989040"/>
          </a:xfrm>
        </p:spPr>
        <p:txBody>
          <a:bodyPr wrap="square" anchor="t">
            <a:normAutofit/>
          </a:bodyPr>
          <a:lstStyle/>
          <a:p>
            <a:pPr marL="0" indent="0">
              <a:buNone/>
            </a:pPr>
            <a:r>
              <a:rPr lang="en-US" sz="2400" dirty="0"/>
              <a:t>The pyramid shows the levels of thinking skills expected at university in all disciplines of study.</a:t>
            </a:r>
          </a:p>
          <a:p>
            <a:pPr marL="0" indent="0">
              <a:buNone/>
            </a:pPr>
            <a:endParaRPr lang="en-GB" dirty="0"/>
          </a:p>
        </p:txBody>
      </p:sp>
      <p:sp>
        <p:nvSpPr>
          <p:cNvPr id="4" name="Date Placeholder 3">
            <a:extLst>
              <a:ext uri="{FF2B5EF4-FFF2-40B4-BE49-F238E27FC236}">
                <a16:creationId xmlns:a16="http://schemas.microsoft.com/office/drawing/2014/main" id="{3904DED4-7D97-42BC-B765-41CEC4F11921}"/>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17/04/2023</a:t>
            </a:fld>
            <a:endParaRPr lang="en-GB" altLang="en-US" sz="900"/>
          </a:p>
        </p:txBody>
      </p:sp>
      <p:sp>
        <p:nvSpPr>
          <p:cNvPr id="5" name="Slide Number Placeholder 4">
            <a:extLst>
              <a:ext uri="{FF2B5EF4-FFF2-40B4-BE49-F238E27FC236}">
                <a16:creationId xmlns:a16="http://schemas.microsoft.com/office/drawing/2014/main" id="{1EAAB214-A239-4CD5-A93D-4B5D040B180B}"/>
              </a:ext>
            </a:extLst>
          </p:cNvPr>
          <p:cNvSpPr>
            <a:spLocks noGrp="1"/>
          </p:cNvSpPr>
          <p:nvPr>
            <p:ph type="sldNum" sz="quarter" idx="11"/>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normAutofit/>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spcAft>
                <a:spcPts val="600"/>
              </a:spcAft>
              <a:defRPr/>
            </a:pPr>
            <a:fld id="{386495F9-B3F5-4DDF-9323-6CEC80C52C17}" type="slidenum">
              <a:rPr lang="en-GB" altLang="en-US" smtClean="0"/>
              <a:pPr>
                <a:spcAft>
                  <a:spcPts val="600"/>
                </a:spcAft>
                <a:defRPr/>
              </a:pPr>
              <a:t>22</a:t>
            </a:fld>
            <a:endParaRPr lang="en-GB" altLang="en-US"/>
          </a:p>
        </p:txBody>
      </p:sp>
    </p:spTree>
    <p:extLst>
      <p:ext uri="{BB962C8B-B14F-4D97-AF65-F5344CB8AC3E}">
        <p14:creationId xmlns:p14="http://schemas.microsoft.com/office/powerpoint/2010/main" val="37302638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5DDE5F4-C0B5-47CA-97AB-221FB1D326FD}"/>
              </a:ext>
            </a:extLst>
          </p:cNvPr>
          <p:cNvSpPr>
            <a:spLocks noGrp="1"/>
          </p:cNvSpPr>
          <p:nvPr>
            <p:ph type="title"/>
          </p:nvPr>
        </p:nvSpPr>
        <p:spPr>
          <a:xfrm>
            <a:off x="457200" y="274638"/>
            <a:ext cx="8229600" cy="634082"/>
          </a:xfrm>
        </p:spPr>
        <p:txBody>
          <a:bodyPr/>
          <a:lstStyle/>
          <a:p>
            <a:r>
              <a:rPr lang="en-US" sz="2800" b="1" dirty="0"/>
              <a:t>Bloom's Taxonomy of Intellectual </a:t>
            </a:r>
            <a:r>
              <a:rPr lang="en-US" sz="2800" b="1" dirty="0" err="1"/>
              <a:t>Behaviour</a:t>
            </a:r>
            <a:endParaRPr lang="en-GB" sz="2800" dirty="0"/>
          </a:p>
        </p:txBody>
      </p:sp>
      <p:sp>
        <p:nvSpPr>
          <p:cNvPr id="8" name="Content Placeholder 7">
            <a:extLst>
              <a:ext uri="{FF2B5EF4-FFF2-40B4-BE49-F238E27FC236}">
                <a16:creationId xmlns:a16="http://schemas.microsoft.com/office/drawing/2014/main" id="{3C03FF35-191F-4F1F-AC24-12AF4ADB176E}"/>
              </a:ext>
            </a:extLst>
          </p:cNvPr>
          <p:cNvSpPr>
            <a:spLocks noGrp="1"/>
          </p:cNvSpPr>
          <p:nvPr>
            <p:ph idx="1"/>
          </p:nvPr>
        </p:nvSpPr>
        <p:spPr>
          <a:xfrm>
            <a:off x="457200" y="908720"/>
            <a:ext cx="8229600" cy="4608513"/>
          </a:xfrm>
        </p:spPr>
        <p:txBody>
          <a:bodyPr>
            <a:normAutofit lnSpcReduction="10000"/>
          </a:bodyPr>
          <a:lstStyle/>
          <a:p>
            <a:pPr marL="0" indent="0">
              <a:buNone/>
            </a:pPr>
            <a:r>
              <a:rPr lang="en-US" sz="2400" b="1" dirty="0"/>
              <a:t>The top three intellectual </a:t>
            </a:r>
            <a:r>
              <a:rPr lang="en-US" sz="2400" b="1" dirty="0" err="1"/>
              <a:t>behaviours</a:t>
            </a:r>
            <a:endParaRPr lang="en-US" sz="2400" dirty="0"/>
          </a:p>
          <a:p>
            <a:r>
              <a:rPr lang="en-US" sz="2400" dirty="0"/>
              <a:t>Analysis, evaluation, and creating are considered higher levels of thinking and help us to demonstrate our critical thinking.</a:t>
            </a:r>
          </a:p>
          <a:p>
            <a:r>
              <a:rPr lang="en-US" sz="2400" b="1" dirty="0"/>
              <a:t>Analysis</a:t>
            </a:r>
            <a:r>
              <a:rPr lang="en-US" sz="2400" dirty="0"/>
              <a:t> refers to the process of examining the parts of a whole, the causes and results of events, and the differences between phenomena. </a:t>
            </a:r>
          </a:p>
          <a:p>
            <a:pPr lvl="1"/>
            <a:r>
              <a:rPr lang="en-US" sz="2000" dirty="0"/>
              <a:t>E.g. an economics student may be asked to </a:t>
            </a:r>
            <a:r>
              <a:rPr lang="en-US" sz="2000" dirty="0" err="1"/>
              <a:t>analyse</a:t>
            </a:r>
            <a:r>
              <a:rPr lang="en-US" sz="2000" dirty="0"/>
              <a:t> the causes of the global financial crisis of 2008-2009. To get a high mark, the student would have to do more than describe what happened. He/she would be expected to name the main factors, explain which of these were the most important, and consider how the crisis could have been avoided.</a:t>
            </a:r>
            <a:endParaRPr lang="en-GB" sz="2000" dirty="0"/>
          </a:p>
        </p:txBody>
      </p:sp>
      <p:sp>
        <p:nvSpPr>
          <p:cNvPr id="5" name="Date Placeholder 4">
            <a:extLst>
              <a:ext uri="{FF2B5EF4-FFF2-40B4-BE49-F238E27FC236}">
                <a16:creationId xmlns:a16="http://schemas.microsoft.com/office/drawing/2014/main" id="{2D67B71E-9E99-4602-BA63-9FA88AF29E63}"/>
              </a:ext>
            </a:extLst>
          </p:cNvPr>
          <p:cNvSpPr>
            <a:spLocks noGrp="1"/>
          </p:cNvSpPr>
          <p:nvPr>
            <p:ph type="dt" sz="half" idx="10"/>
          </p:nvPr>
        </p:nvSpPr>
        <p:spPr/>
        <p:txBody>
          <a:bodyPr/>
          <a:lstStyle/>
          <a:p>
            <a:pPr>
              <a:defRPr/>
            </a:pPr>
            <a:fld id="{F7614AD2-EBEE-4B9C-B8EB-7B45076136C4}" type="datetime1">
              <a:rPr lang="en-GB" altLang="en-US" smtClean="0"/>
              <a:pPr>
                <a:defRPr/>
              </a:pPr>
              <a:t>17/04/2023</a:t>
            </a:fld>
            <a:endParaRPr lang="en-GB" altLang="en-US"/>
          </a:p>
        </p:txBody>
      </p:sp>
      <p:sp>
        <p:nvSpPr>
          <p:cNvPr id="6" name="Slide Number Placeholder 5">
            <a:extLst>
              <a:ext uri="{FF2B5EF4-FFF2-40B4-BE49-F238E27FC236}">
                <a16:creationId xmlns:a16="http://schemas.microsoft.com/office/drawing/2014/main" id="{AE1C0F74-371B-4B5C-9548-94A1BED0EF85}"/>
              </a:ext>
            </a:extLst>
          </p:cNvPr>
          <p:cNvSpPr>
            <a:spLocks noGrp="1"/>
          </p:cNvSpPr>
          <p:nvPr>
            <p:ph type="sldNum" sz="quarter" idx="12"/>
          </p:nvPr>
        </p:nvSpPr>
        <p:spPr/>
        <p:txBody>
          <a:bodyPr/>
          <a:lstStyle/>
          <a:p>
            <a:pPr>
              <a:defRPr/>
            </a:pPr>
            <a:fld id="{386495F9-B3F5-4DDF-9323-6CEC80C52C17}" type="slidenum">
              <a:rPr lang="en-GB" altLang="en-US" smtClean="0"/>
              <a:pPr>
                <a:defRPr/>
              </a:pPr>
              <a:t>23</a:t>
            </a:fld>
            <a:endParaRPr lang="en-GB" altLang="en-US"/>
          </a:p>
        </p:txBody>
      </p:sp>
    </p:spTree>
    <p:extLst>
      <p:ext uri="{BB962C8B-B14F-4D97-AF65-F5344CB8AC3E}">
        <p14:creationId xmlns:p14="http://schemas.microsoft.com/office/powerpoint/2010/main" val="40930394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5DDE5F4-C0B5-47CA-97AB-221FB1D326FD}"/>
              </a:ext>
            </a:extLst>
          </p:cNvPr>
          <p:cNvSpPr>
            <a:spLocks noGrp="1"/>
          </p:cNvSpPr>
          <p:nvPr>
            <p:ph type="title"/>
          </p:nvPr>
        </p:nvSpPr>
        <p:spPr>
          <a:xfrm>
            <a:off x="457200" y="274638"/>
            <a:ext cx="8229600" cy="634082"/>
          </a:xfrm>
        </p:spPr>
        <p:txBody>
          <a:bodyPr/>
          <a:lstStyle/>
          <a:p>
            <a:r>
              <a:rPr lang="en-US" sz="2800" b="1" dirty="0"/>
              <a:t>Bloom's Taxonomy of Intellectual </a:t>
            </a:r>
            <a:r>
              <a:rPr lang="en-US" sz="2800" b="1" dirty="0" err="1"/>
              <a:t>Behaviour</a:t>
            </a:r>
            <a:endParaRPr lang="en-GB" sz="2800" dirty="0"/>
          </a:p>
        </p:txBody>
      </p:sp>
      <p:sp>
        <p:nvSpPr>
          <p:cNvPr id="8" name="Content Placeholder 7">
            <a:extLst>
              <a:ext uri="{FF2B5EF4-FFF2-40B4-BE49-F238E27FC236}">
                <a16:creationId xmlns:a16="http://schemas.microsoft.com/office/drawing/2014/main" id="{3C03FF35-191F-4F1F-AC24-12AF4ADB176E}"/>
              </a:ext>
            </a:extLst>
          </p:cNvPr>
          <p:cNvSpPr>
            <a:spLocks noGrp="1"/>
          </p:cNvSpPr>
          <p:nvPr>
            <p:ph idx="1"/>
          </p:nvPr>
        </p:nvSpPr>
        <p:spPr>
          <a:xfrm>
            <a:off x="457200" y="908720"/>
            <a:ext cx="8229600" cy="4608513"/>
          </a:xfrm>
        </p:spPr>
        <p:txBody>
          <a:bodyPr/>
          <a:lstStyle/>
          <a:p>
            <a:r>
              <a:rPr lang="en-US" sz="2000" b="1" dirty="0"/>
              <a:t>Evaluation</a:t>
            </a:r>
            <a:r>
              <a:rPr lang="en-US" sz="2000" dirty="0"/>
              <a:t> may seem the most difficult, because it involves expressing opinions about the work of other people, expressing a justification for choices or ideas, or assigning ‘value’ to things, concepts. Etc. </a:t>
            </a:r>
          </a:p>
          <a:p>
            <a:r>
              <a:rPr lang="en-US" sz="2000" dirty="0"/>
              <a:t>It must follow from the other types of thinking, because you must understand the theories and ideas of a subject area in order to evaluate them successfully. </a:t>
            </a:r>
          </a:p>
          <a:p>
            <a:r>
              <a:rPr lang="en-US" sz="2000" dirty="0" err="1"/>
              <a:t>E.g.the</a:t>
            </a:r>
            <a:r>
              <a:rPr lang="en-US" sz="2000" dirty="0"/>
              <a:t> engineering student solving a design problem that has many possible solutions. The student would choose the best solution by identifying, comparing and testing the theories and ideas related to the design problem.</a:t>
            </a:r>
          </a:p>
        </p:txBody>
      </p:sp>
      <p:sp>
        <p:nvSpPr>
          <p:cNvPr id="5" name="Date Placeholder 4">
            <a:extLst>
              <a:ext uri="{FF2B5EF4-FFF2-40B4-BE49-F238E27FC236}">
                <a16:creationId xmlns:a16="http://schemas.microsoft.com/office/drawing/2014/main" id="{2D67B71E-9E99-4602-BA63-9FA88AF29E63}"/>
              </a:ext>
            </a:extLst>
          </p:cNvPr>
          <p:cNvSpPr>
            <a:spLocks noGrp="1"/>
          </p:cNvSpPr>
          <p:nvPr>
            <p:ph type="dt" sz="half" idx="10"/>
          </p:nvPr>
        </p:nvSpPr>
        <p:spPr/>
        <p:txBody>
          <a:bodyPr/>
          <a:lstStyle/>
          <a:p>
            <a:pPr>
              <a:defRPr/>
            </a:pPr>
            <a:fld id="{F7614AD2-EBEE-4B9C-B8EB-7B45076136C4}" type="datetime1">
              <a:rPr lang="en-GB" altLang="en-US" smtClean="0"/>
              <a:pPr>
                <a:defRPr/>
              </a:pPr>
              <a:t>17/04/2023</a:t>
            </a:fld>
            <a:endParaRPr lang="en-GB" altLang="en-US"/>
          </a:p>
        </p:txBody>
      </p:sp>
      <p:sp>
        <p:nvSpPr>
          <p:cNvPr id="6" name="Slide Number Placeholder 5">
            <a:extLst>
              <a:ext uri="{FF2B5EF4-FFF2-40B4-BE49-F238E27FC236}">
                <a16:creationId xmlns:a16="http://schemas.microsoft.com/office/drawing/2014/main" id="{AE1C0F74-371B-4B5C-9548-94A1BED0EF85}"/>
              </a:ext>
            </a:extLst>
          </p:cNvPr>
          <p:cNvSpPr>
            <a:spLocks noGrp="1"/>
          </p:cNvSpPr>
          <p:nvPr>
            <p:ph type="sldNum" sz="quarter" idx="12"/>
          </p:nvPr>
        </p:nvSpPr>
        <p:spPr/>
        <p:txBody>
          <a:bodyPr/>
          <a:lstStyle/>
          <a:p>
            <a:pPr>
              <a:defRPr/>
            </a:pPr>
            <a:fld id="{386495F9-B3F5-4DDF-9323-6CEC80C52C17}" type="slidenum">
              <a:rPr lang="en-GB" altLang="en-US" smtClean="0"/>
              <a:pPr>
                <a:defRPr/>
              </a:pPr>
              <a:t>24</a:t>
            </a:fld>
            <a:endParaRPr lang="en-GB" altLang="en-US"/>
          </a:p>
        </p:txBody>
      </p:sp>
    </p:spTree>
    <p:extLst>
      <p:ext uri="{BB962C8B-B14F-4D97-AF65-F5344CB8AC3E}">
        <p14:creationId xmlns:p14="http://schemas.microsoft.com/office/powerpoint/2010/main" val="17391888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5DDE5F4-C0B5-47CA-97AB-221FB1D326FD}"/>
              </a:ext>
            </a:extLst>
          </p:cNvPr>
          <p:cNvSpPr>
            <a:spLocks noGrp="1"/>
          </p:cNvSpPr>
          <p:nvPr>
            <p:ph type="title"/>
          </p:nvPr>
        </p:nvSpPr>
        <p:spPr>
          <a:xfrm>
            <a:off x="457200" y="274638"/>
            <a:ext cx="8229600" cy="634082"/>
          </a:xfrm>
        </p:spPr>
        <p:txBody>
          <a:bodyPr/>
          <a:lstStyle/>
          <a:p>
            <a:r>
              <a:rPr lang="en-US" sz="2800" b="1" dirty="0"/>
              <a:t>Bloom's Taxonomy of Intellectual </a:t>
            </a:r>
            <a:r>
              <a:rPr lang="en-US" sz="2800" b="1" dirty="0" err="1"/>
              <a:t>Behaviour</a:t>
            </a:r>
            <a:endParaRPr lang="en-GB" sz="2800" dirty="0"/>
          </a:p>
        </p:txBody>
      </p:sp>
      <p:sp>
        <p:nvSpPr>
          <p:cNvPr id="8" name="Content Placeholder 7">
            <a:extLst>
              <a:ext uri="{FF2B5EF4-FFF2-40B4-BE49-F238E27FC236}">
                <a16:creationId xmlns:a16="http://schemas.microsoft.com/office/drawing/2014/main" id="{3C03FF35-191F-4F1F-AC24-12AF4ADB176E}"/>
              </a:ext>
            </a:extLst>
          </p:cNvPr>
          <p:cNvSpPr>
            <a:spLocks noGrp="1"/>
          </p:cNvSpPr>
          <p:nvPr>
            <p:ph idx="1"/>
          </p:nvPr>
        </p:nvSpPr>
        <p:spPr>
          <a:xfrm>
            <a:off x="457200" y="908720"/>
            <a:ext cx="8229600" cy="4608513"/>
          </a:xfrm>
        </p:spPr>
        <p:txBody>
          <a:bodyPr/>
          <a:lstStyle/>
          <a:p>
            <a:r>
              <a:rPr lang="en-US" sz="2400" b="1" dirty="0"/>
              <a:t>Creating</a:t>
            </a:r>
            <a:r>
              <a:rPr lang="en-US" sz="2400" dirty="0"/>
              <a:t> is the process of joining or combining information and ideas from different sources to create something new. </a:t>
            </a:r>
          </a:p>
          <a:p>
            <a:r>
              <a:rPr lang="en-US" sz="2400" dirty="0"/>
              <a:t>To create, you must be familiar with existing knowledge and practices in your field and be able to take parts of them to combine in new ways. </a:t>
            </a:r>
          </a:p>
          <a:p>
            <a:r>
              <a:rPr lang="en-US" sz="2400" dirty="0"/>
              <a:t>Consider education students designing lesson plans based on educational theories and combining techniques from different sources with their own ideas.  Even if no single part of the plan is original, the 'mix' is unique.</a:t>
            </a:r>
          </a:p>
        </p:txBody>
      </p:sp>
      <p:sp>
        <p:nvSpPr>
          <p:cNvPr id="5" name="Date Placeholder 4">
            <a:extLst>
              <a:ext uri="{FF2B5EF4-FFF2-40B4-BE49-F238E27FC236}">
                <a16:creationId xmlns:a16="http://schemas.microsoft.com/office/drawing/2014/main" id="{2D67B71E-9E99-4602-BA63-9FA88AF29E63}"/>
              </a:ext>
            </a:extLst>
          </p:cNvPr>
          <p:cNvSpPr>
            <a:spLocks noGrp="1"/>
          </p:cNvSpPr>
          <p:nvPr>
            <p:ph type="dt" sz="half" idx="10"/>
          </p:nvPr>
        </p:nvSpPr>
        <p:spPr/>
        <p:txBody>
          <a:bodyPr/>
          <a:lstStyle/>
          <a:p>
            <a:pPr>
              <a:defRPr/>
            </a:pPr>
            <a:fld id="{F7614AD2-EBEE-4B9C-B8EB-7B45076136C4}" type="datetime1">
              <a:rPr lang="en-GB" altLang="en-US" smtClean="0"/>
              <a:pPr>
                <a:defRPr/>
              </a:pPr>
              <a:t>17/04/2023</a:t>
            </a:fld>
            <a:endParaRPr lang="en-GB" altLang="en-US"/>
          </a:p>
        </p:txBody>
      </p:sp>
      <p:sp>
        <p:nvSpPr>
          <p:cNvPr id="6" name="Slide Number Placeholder 5">
            <a:extLst>
              <a:ext uri="{FF2B5EF4-FFF2-40B4-BE49-F238E27FC236}">
                <a16:creationId xmlns:a16="http://schemas.microsoft.com/office/drawing/2014/main" id="{AE1C0F74-371B-4B5C-9548-94A1BED0EF85}"/>
              </a:ext>
            </a:extLst>
          </p:cNvPr>
          <p:cNvSpPr>
            <a:spLocks noGrp="1"/>
          </p:cNvSpPr>
          <p:nvPr>
            <p:ph type="sldNum" sz="quarter" idx="12"/>
          </p:nvPr>
        </p:nvSpPr>
        <p:spPr/>
        <p:txBody>
          <a:bodyPr/>
          <a:lstStyle/>
          <a:p>
            <a:pPr>
              <a:defRPr/>
            </a:pPr>
            <a:fld id="{386495F9-B3F5-4DDF-9323-6CEC80C52C17}" type="slidenum">
              <a:rPr lang="en-GB" altLang="en-US" smtClean="0"/>
              <a:pPr>
                <a:defRPr/>
              </a:pPr>
              <a:t>25</a:t>
            </a:fld>
            <a:endParaRPr lang="en-GB" altLang="en-US"/>
          </a:p>
        </p:txBody>
      </p:sp>
    </p:spTree>
    <p:extLst>
      <p:ext uri="{BB962C8B-B14F-4D97-AF65-F5344CB8AC3E}">
        <p14:creationId xmlns:p14="http://schemas.microsoft.com/office/powerpoint/2010/main" val="11607401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1F2B6-3658-414A-81E0-C1C1434BDD20}"/>
              </a:ext>
            </a:extLst>
          </p:cNvPr>
          <p:cNvSpPr>
            <a:spLocks noGrp="1"/>
          </p:cNvSpPr>
          <p:nvPr>
            <p:ph type="title"/>
          </p:nvPr>
        </p:nvSpPr>
        <p:spPr/>
        <p:txBody>
          <a:bodyPr/>
          <a:lstStyle/>
          <a:p>
            <a:r>
              <a:rPr lang="en-US" b="1" dirty="0"/>
              <a:t>Critical Thinking</a:t>
            </a:r>
            <a:endParaRPr lang="en-GB" b="1" dirty="0"/>
          </a:p>
        </p:txBody>
      </p:sp>
      <p:sp>
        <p:nvSpPr>
          <p:cNvPr id="3" name="Content Placeholder 2">
            <a:extLst>
              <a:ext uri="{FF2B5EF4-FFF2-40B4-BE49-F238E27FC236}">
                <a16:creationId xmlns:a16="http://schemas.microsoft.com/office/drawing/2014/main" id="{14189094-446D-4444-8380-25CA7A09477A}"/>
              </a:ext>
            </a:extLst>
          </p:cNvPr>
          <p:cNvSpPr>
            <a:spLocks noGrp="1"/>
          </p:cNvSpPr>
          <p:nvPr>
            <p:ph idx="1"/>
          </p:nvPr>
        </p:nvSpPr>
        <p:spPr/>
        <p:txBody>
          <a:bodyPr/>
          <a:lstStyle/>
          <a:p>
            <a:r>
              <a:rPr lang="en-US" sz="2400" dirty="0"/>
              <a:t>In essence, critical thinking requires you to use your </a:t>
            </a:r>
            <a:r>
              <a:rPr lang="en-US" sz="2400" b="1" dirty="0"/>
              <a:t>ability to reason</a:t>
            </a:r>
            <a:r>
              <a:rPr lang="en-US" sz="2400" dirty="0"/>
              <a:t>. It is about being an active learner rather than a passive recipient of information.</a:t>
            </a:r>
          </a:p>
          <a:p>
            <a:r>
              <a:rPr lang="en-US" sz="2400" b="1" dirty="0"/>
              <a:t>Critical thinking</a:t>
            </a:r>
            <a:r>
              <a:rPr lang="en-US" sz="2400" dirty="0"/>
              <a:t> is thinking about things in certain ways so as to arrive at the best possible solution in the circumstances that the thinker is aware of. </a:t>
            </a:r>
          </a:p>
          <a:p>
            <a:r>
              <a:rPr lang="en-US" sz="2400" dirty="0"/>
              <a:t>In more everyday language, it is a way of thinking about whatever is presently occupying your mind so that you come to the best possible conclusion.</a:t>
            </a:r>
          </a:p>
          <a:p>
            <a:pPr marL="0" indent="0" algn="r">
              <a:buNone/>
            </a:pPr>
            <a:r>
              <a:rPr lang="en-US" sz="1800" i="1" dirty="0"/>
              <a:t>(</a:t>
            </a:r>
            <a:r>
              <a:rPr lang="en-US" sz="1800" i="1" dirty="0" err="1"/>
              <a:t>SkillsYouNeed</a:t>
            </a:r>
            <a:r>
              <a:rPr lang="en-US" sz="1800" i="1" dirty="0"/>
              <a:t>, 2020)</a:t>
            </a:r>
          </a:p>
          <a:p>
            <a:endParaRPr lang="en-US" sz="2400" dirty="0"/>
          </a:p>
          <a:p>
            <a:endParaRPr lang="en-GB" dirty="0"/>
          </a:p>
        </p:txBody>
      </p:sp>
      <p:sp>
        <p:nvSpPr>
          <p:cNvPr id="4" name="Date Placeholder 3">
            <a:extLst>
              <a:ext uri="{FF2B5EF4-FFF2-40B4-BE49-F238E27FC236}">
                <a16:creationId xmlns:a16="http://schemas.microsoft.com/office/drawing/2014/main" id="{D2A41FAF-D45F-4A74-84A7-86AEEF386B94}"/>
              </a:ext>
            </a:extLst>
          </p:cNvPr>
          <p:cNvSpPr>
            <a:spLocks noGrp="1"/>
          </p:cNvSpPr>
          <p:nvPr>
            <p:ph type="dt" sz="half" idx="10"/>
          </p:nvPr>
        </p:nvSpPr>
        <p:spPr/>
        <p:txBody>
          <a:bodyPr/>
          <a:lstStyle/>
          <a:p>
            <a:pPr>
              <a:defRPr/>
            </a:pPr>
            <a:fld id="{2303D31F-598B-47EE-BA37-93F097A3D676}" type="datetime1">
              <a:rPr lang="en-GB" altLang="en-US" smtClean="0"/>
              <a:pPr>
                <a:defRPr/>
              </a:pPr>
              <a:t>17/04/2023</a:t>
            </a:fld>
            <a:endParaRPr lang="en-GB" altLang="en-US"/>
          </a:p>
        </p:txBody>
      </p:sp>
      <p:sp>
        <p:nvSpPr>
          <p:cNvPr id="5" name="Slide Number Placeholder 4">
            <a:extLst>
              <a:ext uri="{FF2B5EF4-FFF2-40B4-BE49-F238E27FC236}">
                <a16:creationId xmlns:a16="http://schemas.microsoft.com/office/drawing/2014/main" id="{AA703C47-7DDB-4775-9DF2-6074EB55C1D8}"/>
              </a:ext>
            </a:extLst>
          </p:cNvPr>
          <p:cNvSpPr>
            <a:spLocks noGrp="1"/>
          </p:cNvSpPr>
          <p:nvPr>
            <p:ph type="sldNum" sz="quarter" idx="12"/>
          </p:nvPr>
        </p:nvSpPr>
        <p:spPr/>
        <p:txBody>
          <a:bodyPr/>
          <a:lstStyle/>
          <a:p>
            <a:pPr>
              <a:defRPr/>
            </a:pPr>
            <a:fld id="{6550E941-99E4-4403-A917-B30FF69A9617}" type="slidenum">
              <a:rPr lang="en-GB" altLang="en-US" smtClean="0"/>
              <a:pPr>
                <a:defRPr/>
              </a:pPr>
              <a:t>26</a:t>
            </a:fld>
            <a:endParaRPr lang="en-GB" altLang="en-US"/>
          </a:p>
        </p:txBody>
      </p:sp>
    </p:spTree>
    <p:extLst>
      <p:ext uri="{BB962C8B-B14F-4D97-AF65-F5344CB8AC3E}">
        <p14:creationId xmlns:p14="http://schemas.microsoft.com/office/powerpoint/2010/main" val="24560141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1F2B6-3658-414A-81E0-C1C1434BDD20}"/>
              </a:ext>
            </a:extLst>
          </p:cNvPr>
          <p:cNvSpPr>
            <a:spLocks noGrp="1"/>
          </p:cNvSpPr>
          <p:nvPr>
            <p:ph type="title"/>
          </p:nvPr>
        </p:nvSpPr>
        <p:spPr/>
        <p:txBody>
          <a:bodyPr/>
          <a:lstStyle/>
          <a:p>
            <a:r>
              <a:rPr lang="en-US" b="1" dirty="0"/>
              <a:t>Critical Thinking</a:t>
            </a:r>
            <a:endParaRPr lang="en-GB" b="1" dirty="0"/>
          </a:p>
        </p:txBody>
      </p:sp>
      <p:sp>
        <p:nvSpPr>
          <p:cNvPr id="3" name="Content Placeholder 2">
            <a:extLst>
              <a:ext uri="{FF2B5EF4-FFF2-40B4-BE49-F238E27FC236}">
                <a16:creationId xmlns:a16="http://schemas.microsoft.com/office/drawing/2014/main" id="{14189094-446D-4444-8380-25CA7A09477A}"/>
              </a:ext>
            </a:extLst>
          </p:cNvPr>
          <p:cNvSpPr>
            <a:spLocks noGrp="1"/>
          </p:cNvSpPr>
          <p:nvPr>
            <p:ph idx="1"/>
          </p:nvPr>
        </p:nvSpPr>
        <p:spPr>
          <a:xfrm>
            <a:off x="457200" y="1385327"/>
            <a:ext cx="8229600" cy="3917032"/>
          </a:xfrm>
        </p:spPr>
        <p:txBody>
          <a:bodyPr>
            <a:normAutofit lnSpcReduction="10000"/>
          </a:bodyPr>
          <a:lstStyle/>
          <a:p>
            <a:pPr marL="0" indent="0">
              <a:buNone/>
            </a:pPr>
            <a:r>
              <a:rPr lang="en-US" sz="2400" b="1" dirty="0"/>
              <a:t>Someone with critical thinking skills can:</a:t>
            </a:r>
          </a:p>
          <a:p>
            <a:r>
              <a:rPr lang="en-US" sz="2400" dirty="0"/>
              <a:t>Understand the links between ideas.</a:t>
            </a:r>
          </a:p>
          <a:p>
            <a:r>
              <a:rPr lang="en-US" sz="2400" dirty="0"/>
              <a:t>Determine the importance and relevance of arguments and ideas.</a:t>
            </a:r>
          </a:p>
          <a:p>
            <a:r>
              <a:rPr lang="en-US" sz="2400" dirty="0" err="1"/>
              <a:t>Recognise</a:t>
            </a:r>
            <a:r>
              <a:rPr lang="en-US" sz="2400" dirty="0"/>
              <a:t>, build and appraise arguments.</a:t>
            </a:r>
          </a:p>
          <a:p>
            <a:r>
              <a:rPr lang="en-US" sz="2400" dirty="0"/>
              <a:t>Identify inconsistencies and errors in reasoning.</a:t>
            </a:r>
          </a:p>
          <a:p>
            <a:r>
              <a:rPr lang="en-US" sz="2400" dirty="0"/>
              <a:t>Approach problems in a consistent and systematic way.</a:t>
            </a:r>
          </a:p>
          <a:p>
            <a:r>
              <a:rPr lang="en-US" sz="2400" dirty="0"/>
              <a:t>Reflect on the justification of their own assumptions, beliefs and values.</a:t>
            </a:r>
          </a:p>
          <a:p>
            <a:pPr marL="0" indent="0" algn="r">
              <a:buNone/>
            </a:pPr>
            <a:r>
              <a:rPr lang="en-US" sz="2000" i="1" dirty="0"/>
              <a:t>(</a:t>
            </a:r>
            <a:r>
              <a:rPr lang="en-US" sz="2000" i="1" dirty="0" err="1"/>
              <a:t>SkillsYouNeed</a:t>
            </a:r>
            <a:r>
              <a:rPr lang="en-US" sz="2000" i="1" dirty="0"/>
              <a:t>, 2020)</a:t>
            </a:r>
          </a:p>
          <a:p>
            <a:endParaRPr lang="en-GB" sz="2000" dirty="0"/>
          </a:p>
        </p:txBody>
      </p:sp>
      <p:sp>
        <p:nvSpPr>
          <p:cNvPr id="4" name="Date Placeholder 3">
            <a:extLst>
              <a:ext uri="{FF2B5EF4-FFF2-40B4-BE49-F238E27FC236}">
                <a16:creationId xmlns:a16="http://schemas.microsoft.com/office/drawing/2014/main" id="{D2A41FAF-D45F-4A74-84A7-86AEEF386B94}"/>
              </a:ext>
            </a:extLst>
          </p:cNvPr>
          <p:cNvSpPr>
            <a:spLocks noGrp="1"/>
          </p:cNvSpPr>
          <p:nvPr>
            <p:ph type="dt" sz="half" idx="10"/>
          </p:nvPr>
        </p:nvSpPr>
        <p:spPr/>
        <p:txBody>
          <a:bodyPr/>
          <a:lstStyle/>
          <a:p>
            <a:pPr>
              <a:defRPr/>
            </a:pPr>
            <a:fld id="{2303D31F-598B-47EE-BA37-93F097A3D676}" type="datetime1">
              <a:rPr lang="en-GB" altLang="en-US" smtClean="0"/>
              <a:pPr>
                <a:defRPr/>
              </a:pPr>
              <a:t>17/04/2023</a:t>
            </a:fld>
            <a:endParaRPr lang="en-GB" altLang="en-US"/>
          </a:p>
        </p:txBody>
      </p:sp>
      <p:sp>
        <p:nvSpPr>
          <p:cNvPr id="5" name="Slide Number Placeholder 4">
            <a:extLst>
              <a:ext uri="{FF2B5EF4-FFF2-40B4-BE49-F238E27FC236}">
                <a16:creationId xmlns:a16="http://schemas.microsoft.com/office/drawing/2014/main" id="{AA703C47-7DDB-4775-9DF2-6074EB55C1D8}"/>
              </a:ext>
            </a:extLst>
          </p:cNvPr>
          <p:cNvSpPr>
            <a:spLocks noGrp="1"/>
          </p:cNvSpPr>
          <p:nvPr>
            <p:ph type="sldNum" sz="quarter" idx="12"/>
          </p:nvPr>
        </p:nvSpPr>
        <p:spPr/>
        <p:txBody>
          <a:bodyPr/>
          <a:lstStyle/>
          <a:p>
            <a:pPr>
              <a:defRPr/>
            </a:pPr>
            <a:fld id="{6550E941-99E4-4403-A917-B30FF69A9617}" type="slidenum">
              <a:rPr lang="en-GB" altLang="en-US" smtClean="0"/>
              <a:pPr>
                <a:defRPr/>
              </a:pPr>
              <a:t>27</a:t>
            </a:fld>
            <a:endParaRPr lang="en-GB" altLang="en-US"/>
          </a:p>
        </p:txBody>
      </p:sp>
    </p:spTree>
    <p:extLst>
      <p:ext uri="{BB962C8B-B14F-4D97-AF65-F5344CB8AC3E}">
        <p14:creationId xmlns:p14="http://schemas.microsoft.com/office/powerpoint/2010/main" val="7285591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1F2B6-3658-414A-81E0-C1C1434BDD20}"/>
              </a:ext>
            </a:extLst>
          </p:cNvPr>
          <p:cNvSpPr>
            <a:spLocks noGrp="1"/>
          </p:cNvSpPr>
          <p:nvPr>
            <p:ph type="title"/>
          </p:nvPr>
        </p:nvSpPr>
        <p:spPr>
          <a:xfrm>
            <a:off x="457200" y="274638"/>
            <a:ext cx="8229600" cy="706090"/>
          </a:xfrm>
        </p:spPr>
        <p:txBody>
          <a:bodyPr/>
          <a:lstStyle/>
          <a:p>
            <a:r>
              <a:rPr lang="en-US" sz="3200" b="1" dirty="0"/>
              <a:t>The Skills We Need for Critical Thinking</a:t>
            </a:r>
            <a:endParaRPr lang="en-GB" sz="3200" b="1" dirty="0"/>
          </a:p>
        </p:txBody>
      </p:sp>
      <p:sp>
        <p:nvSpPr>
          <p:cNvPr id="3" name="Content Placeholder 2">
            <a:extLst>
              <a:ext uri="{FF2B5EF4-FFF2-40B4-BE49-F238E27FC236}">
                <a16:creationId xmlns:a16="http://schemas.microsoft.com/office/drawing/2014/main" id="{14189094-446D-4444-8380-25CA7A09477A}"/>
              </a:ext>
            </a:extLst>
          </p:cNvPr>
          <p:cNvSpPr>
            <a:spLocks noGrp="1"/>
          </p:cNvSpPr>
          <p:nvPr>
            <p:ph idx="1"/>
          </p:nvPr>
        </p:nvSpPr>
        <p:spPr>
          <a:xfrm>
            <a:off x="323528" y="980728"/>
            <a:ext cx="8640960" cy="4321631"/>
          </a:xfrm>
        </p:spPr>
        <p:txBody>
          <a:bodyPr/>
          <a:lstStyle/>
          <a:p>
            <a:pPr marL="0" indent="0">
              <a:buNone/>
            </a:pPr>
            <a:r>
              <a:rPr lang="en-US" sz="1900" dirty="0"/>
              <a:t>The skills that we need in order to be able to think critically are varied and include observation, analysis, interpretation, reflection, evaluation, inference, explanation, problem solving, and decision making.</a:t>
            </a:r>
          </a:p>
          <a:p>
            <a:pPr marL="0" indent="0">
              <a:buNone/>
            </a:pPr>
            <a:r>
              <a:rPr lang="en-US" sz="1900" b="1" dirty="0"/>
              <a:t>Specifically we need to be able to:</a:t>
            </a:r>
          </a:p>
          <a:p>
            <a:r>
              <a:rPr lang="en-US" sz="1900" dirty="0"/>
              <a:t>Think about a topic or issue in an objective and critical way.</a:t>
            </a:r>
          </a:p>
          <a:p>
            <a:r>
              <a:rPr lang="en-US" sz="1900" dirty="0"/>
              <a:t>Identify the different arguments there are in relation to a particular issue.</a:t>
            </a:r>
          </a:p>
          <a:p>
            <a:r>
              <a:rPr lang="en-US" sz="1900" dirty="0"/>
              <a:t>Evaluate a point of view to determine how strong or valid it is.</a:t>
            </a:r>
          </a:p>
          <a:p>
            <a:r>
              <a:rPr lang="en-US" sz="1900" dirty="0" err="1"/>
              <a:t>Recognise</a:t>
            </a:r>
            <a:r>
              <a:rPr lang="en-US" sz="1900" dirty="0"/>
              <a:t> any weaknesses or negative points that there are in the evidence or argument.</a:t>
            </a:r>
          </a:p>
          <a:p>
            <a:r>
              <a:rPr lang="en-US" sz="1900" dirty="0"/>
              <a:t>Notice what implications there might be behind a statement or argument.</a:t>
            </a:r>
          </a:p>
          <a:p>
            <a:r>
              <a:rPr lang="en-US" sz="1900" dirty="0"/>
              <a:t>Provide structured reasoning and support for an argument that we wish to make.</a:t>
            </a:r>
          </a:p>
          <a:p>
            <a:pPr marL="0" indent="0" algn="r">
              <a:buNone/>
            </a:pPr>
            <a:r>
              <a:rPr lang="en-US" sz="1900" i="1" dirty="0"/>
              <a:t>(</a:t>
            </a:r>
            <a:r>
              <a:rPr lang="en-US" sz="1900" i="1" dirty="0" err="1"/>
              <a:t>SkillsYouNeed</a:t>
            </a:r>
            <a:r>
              <a:rPr lang="en-US" sz="1900" i="1" dirty="0"/>
              <a:t>, 2020)</a:t>
            </a:r>
          </a:p>
          <a:p>
            <a:endParaRPr lang="en-GB" sz="2000" dirty="0"/>
          </a:p>
        </p:txBody>
      </p:sp>
      <p:sp>
        <p:nvSpPr>
          <p:cNvPr id="4" name="Date Placeholder 3">
            <a:extLst>
              <a:ext uri="{FF2B5EF4-FFF2-40B4-BE49-F238E27FC236}">
                <a16:creationId xmlns:a16="http://schemas.microsoft.com/office/drawing/2014/main" id="{D2A41FAF-D45F-4A74-84A7-86AEEF386B94}"/>
              </a:ext>
            </a:extLst>
          </p:cNvPr>
          <p:cNvSpPr>
            <a:spLocks noGrp="1"/>
          </p:cNvSpPr>
          <p:nvPr>
            <p:ph type="dt" sz="half" idx="10"/>
          </p:nvPr>
        </p:nvSpPr>
        <p:spPr/>
        <p:txBody>
          <a:bodyPr/>
          <a:lstStyle/>
          <a:p>
            <a:pPr>
              <a:defRPr/>
            </a:pPr>
            <a:fld id="{2303D31F-598B-47EE-BA37-93F097A3D676}" type="datetime1">
              <a:rPr lang="en-GB" altLang="en-US" smtClean="0"/>
              <a:pPr>
                <a:defRPr/>
              </a:pPr>
              <a:t>17/04/2023</a:t>
            </a:fld>
            <a:endParaRPr lang="en-GB" altLang="en-US"/>
          </a:p>
        </p:txBody>
      </p:sp>
      <p:sp>
        <p:nvSpPr>
          <p:cNvPr id="5" name="Slide Number Placeholder 4">
            <a:extLst>
              <a:ext uri="{FF2B5EF4-FFF2-40B4-BE49-F238E27FC236}">
                <a16:creationId xmlns:a16="http://schemas.microsoft.com/office/drawing/2014/main" id="{AA703C47-7DDB-4775-9DF2-6074EB55C1D8}"/>
              </a:ext>
            </a:extLst>
          </p:cNvPr>
          <p:cNvSpPr>
            <a:spLocks noGrp="1"/>
          </p:cNvSpPr>
          <p:nvPr>
            <p:ph type="sldNum" sz="quarter" idx="12"/>
          </p:nvPr>
        </p:nvSpPr>
        <p:spPr/>
        <p:txBody>
          <a:bodyPr/>
          <a:lstStyle/>
          <a:p>
            <a:pPr>
              <a:defRPr/>
            </a:pPr>
            <a:fld id="{6550E941-99E4-4403-A917-B30FF69A9617}" type="slidenum">
              <a:rPr lang="en-GB" altLang="en-US" smtClean="0"/>
              <a:pPr>
                <a:defRPr/>
              </a:pPr>
              <a:t>28</a:t>
            </a:fld>
            <a:endParaRPr lang="en-GB" altLang="en-US"/>
          </a:p>
        </p:txBody>
      </p:sp>
    </p:spTree>
    <p:extLst>
      <p:ext uri="{BB962C8B-B14F-4D97-AF65-F5344CB8AC3E}">
        <p14:creationId xmlns:p14="http://schemas.microsoft.com/office/powerpoint/2010/main" val="22380146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1F2B6-3658-414A-81E0-C1C1434BDD20}"/>
              </a:ext>
            </a:extLst>
          </p:cNvPr>
          <p:cNvSpPr>
            <a:spLocks noGrp="1"/>
          </p:cNvSpPr>
          <p:nvPr>
            <p:ph type="title"/>
          </p:nvPr>
        </p:nvSpPr>
        <p:spPr>
          <a:xfrm>
            <a:off x="425634" y="105422"/>
            <a:ext cx="8229600" cy="660762"/>
          </a:xfrm>
        </p:spPr>
        <p:txBody>
          <a:bodyPr>
            <a:normAutofit fontScale="90000"/>
          </a:bodyPr>
          <a:lstStyle/>
          <a:p>
            <a:r>
              <a:rPr lang="en-US" b="1" dirty="0"/>
              <a:t>Activity 2</a:t>
            </a:r>
            <a:endParaRPr lang="en-GB" b="1" dirty="0"/>
          </a:p>
        </p:txBody>
      </p:sp>
      <p:sp>
        <p:nvSpPr>
          <p:cNvPr id="3" name="Content Placeholder 2">
            <a:extLst>
              <a:ext uri="{FF2B5EF4-FFF2-40B4-BE49-F238E27FC236}">
                <a16:creationId xmlns:a16="http://schemas.microsoft.com/office/drawing/2014/main" id="{14189094-446D-4444-8380-25CA7A09477A}"/>
              </a:ext>
            </a:extLst>
          </p:cNvPr>
          <p:cNvSpPr>
            <a:spLocks noGrp="1"/>
          </p:cNvSpPr>
          <p:nvPr>
            <p:ph idx="1"/>
          </p:nvPr>
        </p:nvSpPr>
        <p:spPr>
          <a:xfrm>
            <a:off x="457200" y="908720"/>
            <a:ext cx="8229600" cy="4393639"/>
          </a:xfrm>
          <a:solidFill>
            <a:schemeClr val="accent2">
              <a:lumMod val="40000"/>
              <a:lumOff val="60000"/>
            </a:schemeClr>
          </a:solidFill>
          <a:ln>
            <a:solidFill>
              <a:schemeClr val="tx1"/>
            </a:solidFill>
          </a:ln>
        </p:spPr>
        <p:txBody>
          <a:bodyPr>
            <a:normAutofit lnSpcReduction="10000"/>
          </a:bodyPr>
          <a:lstStyle/>
          <a:p>
            <a:pPr marL="0" indent="0">
              <a:buNone/>
            </a:pPr>
            <a:r>
              <a:rPr lang="en-US" sz="1600" dirty="0"/>
              <a:t>Think of something that someone has recently told you. Then ask yourself the following questions:</a:t>
            </a:r>
          </a:p>
          <a:p>
            <a:pPr marL="0" indent="0">
              <a:buNone/>
            </a:pPr>
            <a:endParaRPr lang="en-US" sz="1600" dirty="0"/>
          </a:p>
          <a:p>
            <a:pPr marL="0" indent="0">
              <a:buNone/>
            </a:pPr>
            <a:r>
              <a:rPr lang="en-US" sz="1600" b="1" i="1" dirty="0"/>
              <a:t>Who said it? </a:t>
            </a:r>
            <a:r>
              <a:rPr lang="en-US" sz="1600" i="1" dirty="0"/>
              <a:t>Someone you know? Someone in a position of authority or power? Does it matter who told you this?</a:t>
            </a:r>
          </a:p>
          <a:p>
            <a:pPr marL="0" indent="0">
              <a:buNone/>
            </a:pPr>
            <a:r>
              <a:rPr lang="en-US" sz="1600" b="1" i="1" dirty="0"/>
              <a:t>What did they say? </a:t>
            </a:r>
            <a:r>
              <a:rPr lang="en-US" sz="1600" i="1" dirty="0"/>
              <a:t>Did they give facts or opinions? Did they provide all the facts? Did they leave anything out?</a:t>
            </a:r>
          </a:p>
          <a:p>
            <a:pPr marL="0" indent="0">
              <a:buNone/>
            </a:pPr>
            <a:r>
              <a:rPr lang="en-US" sz="1600" b="1" i="1" dirty="0"/>
              <a:t>Where did they say it? </a:t>
            </a:r>
            <a:r>
              <a:rPr lang="en-US" sz="1600" i="1" dirty="0"/>
              <a:t>Was it in public or in private? Did other people have a chance to respond an provide an alternative account?</a:t>
            </a:r>
          </a:p>
          <a:p>
            <a:pPr marL="0" indent="0">
              <a:buNone/>
            </a:pPr>
            <a:r>
              <a:rPr lang="en-US" sz="1600" b="1" i="1" dirty="0"/>
              <a:t>When did they say it? </a:t>
            </a:r>
            <a:r>
              <a:rPr lang="en-US" sz="1600" i="1" dirty="0"/>
              <a:t>Was it before, during or after an important event? Is timing important?</a:t>
            </a:r>
          </a:p>
          <a:p>
            <a:pPr marL="0" indent="0">
              <a:buNone/>
            </a:pPr>
            <a:r>
              <a:rPr lang="en-US" sz="1600" b="1" i="1" dirty="0"/>
              <a:t>Why did they say it? </a:t>
            </a:r>
            <a:r>
              <a:rPr lang="en-US" sz="1600" i="1" dirty="0"/>
              <a:t>Did they explain the reasoning behind their opinion? Were they trying to make someone look good or bad?</a:t>
            </a:r>
          </a:p>
          <a:p>
            <a:pPr marL="0" indent="0">
              <a:buNone/>
            </a:pPr>
            <a:r>
              <a:rPr lang="en-US" sz="1600" b="1" i="1" dirty="0"/>
              <a:t>How did they say it? </a:t>
            </a:r>
            <a:r>
              <a:rPr lang="en-US" sz="1600" i="1" dirty="0"/>
              <a:t>Were they happy or sad, angry or indifferent? Did they write it or say it? Could you understand what was said?</a:t>
            </a:r>
          </a:p>
          <a:p>
            <a:pPr marL="0" indent="0">
              <a:buNone/>
            </a:pPr>
            <a:endParaRPr lang="en-US" sz="1600" i="1" dirty="0"/>
          </a:p>
          <a:p>
            <a:pPr marL="0" indent="0" algn="r">
              <a:buNone/>
            </a:pPr>
            <a:r>
              <a:rPr lang="en-US" sz="1200" i="1" dirty="0"/>
              <a:t>(</a:t>
            </a:r>
            <a:r>
              <a:rPr lang="en-US" sz="1200" i="1" dirty="0" err="1"/>
              <a:t>SkillsYouNeed</a:t>
            </a:r>
            <a:r>
              <a:rPr lang="en-US" sz="1200" i="1" dirty="0"/>
              <a:t>, 2020)</a:t>
            </a:r>
          </a:p>
          <a:p>
            <a:endParaRPr lang="en-GB" sz="2000" dirty="0"/>
          </a:p>
        </p:txBody>
      </p:sp>
      <p:sp>
        <p:nvSpPr>
          <p:cNvPr id="4" name="Date Placeholder 3">
            <a:extLst>
              <a:ext uri="{FF2B5EF4-FFF2-40B4-BE49-F238E27FC236}">
                <a16:creationId xmlns:a16="http://schemas.microsoft.com/office/drawing/2014/main" id="{D2A41FAF-D45F-4A74-84A7-86AEEF386B94}"/>
              </a:ext>
            </a:extLst>
          </p:cNvPr>
          <p:cNvSpPr>
            <a:spLocks noGrp="1"/>
          </p:cNvSpPr>
          <p:nvPr>
            <p:ph type="dt" sz="half" idx="10"/>
          </p:nvPr>
        </p:nvSpPr>
        <p:spPr/>
        <p:txBody>
          <a:bodyPr/>
          <a:lstStyle/>
          <a:p>
            <a:pPr>
              <a:defRPr/>
            </a:pPr>
            <a:fld id="{2303D31F-598B-47EE-BA37-93F097A3D676}" type="datetime1">
              <a:rPr lang="en-GB" altLang="en-US" smtClean="0"/>
              <a:pPr>
                <a:defRPr/>
              </a:pPr>
              <a:t>17/04/2023</a:t>
            </a:fld>
            <a:endParaRPr lang="en-GB" altLang="en-US"/>
          </a:p>
        </p:txBody>
      </p:sp>
      <p:sp>
        <p:nvSpPr>
          <p:cNvPr id="5" name="Slide Number Placeholder 4">
            <a:extLst>
              <a:ext uri="{FF2B5EF4-FFF2-40B4-BE49-F238E27FC236}">
                <a16:creationId xmlns:a16="http://schemas.microsoft.com/office/drawing/2014/main" id="{AA703C47-7DDB-4775-9DF2-6074EB55C1D8}"/>
              </a:ext>
            </a:extLst>
          </p:cNvPr>
          <p:cNvSpPr>
            <a:spLocks noGrp="1"/>
          </p:cNvSpPr>
          <p:nvPr>
            <p:ph type="sldNum" sz="quarter" idx="12"/>
          </p:nvPr>
        </p:nvSpPr>
        <p:spPr/>
        <p:txBody>
          <a:bodyPr/>
          <a:lstStyle/>
          <a:p>
            <a:pPr>
              <a:defRPr/>
            </a:pPr>
            <a:fld id="{6550E941-99E4-4403-A917-B30FF69A9617}" type="slidenum">
              <a:rPr lang="en-GB" altLang="en-US" smtClean="0"/>
              <a:pPr>
                <a:defRPr/>
              </a:pPr>
              <a:t>29</a:t>
            </a:fld>
            <a:endParaRPr lang="en-GB" altLang="en-US"/>
          </a:p>
        </p:txBody>
      </p:sp>
    </p:spTree>
    <p:extLst>
      <p:ext uri="{BB962C8B-B14F-4D97-AF65-F5344CB8AC3E}">
        <p14:creationId xmlns:p14="http://schemas.microsoft.com/office/powerpoint/2010/main" val="32841289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Further Reading</a:t>
            </a:r>
          </a:p>
        </p:txBody>
      </p:sp>
      <p:sp>
        <p:nvSpPr>
          <p:cNvPr id="3" name="Content Placeholder 2"/>
          <p:cNvSpPr>
            <a:spLocks noGrp="1"/>
          </p:cNvSpPr>
          <p:nvPr>
            <p:ph idx="1"/>
          </p:nvPr>
        </p:nvSpPr>
        <p:spPr/>
        <p:txBody>
          <a:bodyPr/>
          <a:lstStyle/>
          <a:p>
            <a:r>
              <a:rPr lang="en-GB" dirty="0"/>
              <a:t>Chapter 7 of </a:t>
            </a:r>
            <a:r>
              <a:rPr lang="en-GB" dirty="0" err="1"/>
              <a:t>Cottrel</a:t>
            </a:r>
            <a:r>
              <a:rPr lang="en-GB" dirty="0"/>
              <a:t>, S. (2013). </a:t>
            </a:r>
            <a:r>
              <a:rPr lang="en-GB" i="1" dirty="0"/>
              <a:t>The study skills handbook</a:t>
            </a:r>
            <a:r>
              <a:rPr lang="en-GB" dirty="0"/>
              <a:t>. 4</a:t>
            </a:r>
            <a:r>
              <a:rPr lang="en-GB" baseline="30000" dirty="0"/>
              <a:t>th</a:t>
            </a:r>
            <a:r>
              <a:rPr lang="en-GB" dirty="0"/>
              <a:t> </a:t>
            </a:r>
            <a:r>
              <a:rPr lang="en-GB" dirty="0" err="1"/>
              <a:t>edn</a:t>
            </a:r>
            <a:r>
              <a:rPr lang="en-GB" dirty="0"/>
              <a:t>. Basingstoke, Hampshire: Palgrave Macmillan. Online version available at UWTSD Online Catalogue.</a:t>
            </a:r>
          </a:p>
          <a:p>
            <a:endParaRPr lang="en-GB" dirty="0"/>
          </a:p>
        </p:txBody>
      </p:sp>
    </p:spTree>
    <p:extLst>
      <p:ext uri="{BB962C8B-B14F-4D97-AF65-F5344CB8AC3E}">
        <p14:creationId xmlns:p14="http://schemas.microsoft.com/office/powerpoint/2010/main" val="41072694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References</a:t>
            </a:r>
          </a:p>
        </p:txBody>
      </p:sp>
      <p:sp>
        <p:nvSpPr>
          <p:cNvPr id="3" name="Content Placeholder 2"/>
          <p:cNvSpPr>
            <a:spLocks noGrp="1"/>
          </p:cNvSpPr>
          <p:nvPr>
            <p:ph idx="1"/>
          </p:nvPr>
        </p:nvSpPr>
        <p:spPr/>
        <p:txBody>
          <a:bodyPr>
            <a:normAutofit fontScale="92500" lnSpcReduction="20000"/>
          </a:bodyPr>
          <a:lstStyle/>
          <a:p>
            <a:r>
              <a:rPr lang="en-GB" dirty="0" err="1"/>
              <a:t>Cottrel</a:t>
            </a:r>
            <a:r>
              <a:rPr lang="en-GB" dirty="0"/>
              <a:t>, S. (2013). </a:t>
            </a:r>
            <a:r>
              <a:rPr lang="en-GB" i="1" dirty="0"/>
              <a:t>The study skills handbook</a:t>
            </a:r>
            <a:r>
              <a:rPr lang="en-GB" dirty="0"/>
              <a:t>. 4</a:t>
            </a:r>
            <a:r>
              <a:rPr lang="en-GB" baseline="30000" dirty="0"/>
              <a:t>th</a:t>
            </a:r>
            <a:r>
              <a:rPr lang="en-GB" dirty="0"/>
              <a:t> </a:t>
            </a:r>
            <a:r>
              <a:rPr lang="en-GB" dirty="0" err="1"/>
              <a:t>edn</a:t>
            </a:r>
            <a:r>
              <a:rPr lang="en-GB" dirty="0"/>
              <a:t>. Basingstoke, Hampshire: Palgrave Macmillan.</a:t>
            </a:r>
          </a:p>
          <a:p>
            <a:r>
              <a:rPr lang="en-GB" dirty="0"/>
              <a:t>Glaser, E. (1941). </a:t>
            </a:r>
            <a:r>
              <a:rPr lang="en-GB" i="1" dirty="0"/>
              <a:t>An Experiment in the Development of Critical Thinking</a:t>
            </a:r>
            <a:r>
              <a:rPr lang="en-GB" dirty="0"/>
              <a:t>. New York: Teachers’ College, Columbia University. </a:t>
            </a:r>
          </a:p>
          <a:p>
            <a:r>
              <a:rPr lang="en-GB" dirty="0">
                <a:hlinkClick r:id="rId2"/>
              </a:rPr>
              <a:t>https://www.asa.org.uk/rulings/hutchison-3g-uk-ltd-a15-318391.html</a:t>
            </a:r>
            <a:r>
              <a:rPr lang="en-GB" dirty="0"/>
              <a:t> (Accessed: 7</a:t>
            </a:r>
            <a:r>
              <a:rPr lang="en-GB" baseline="30000" dirty="0"/>
              <a:t>th</a:t>
            </a:r>
            <a:r>
              <a:rPr lang="en-GB" dirty="0"/>
              <a:t> August 2019)</a:t>
            </a:r>
          </a:p>
          <a:p>
            <a:endParaRPr lang="en-GB" dirty="0"/>
          </a:p>
        </p:txBody>
      </p:sp>
    </p:spTree>
    <p:extLst>
      <p:ext uri="{BB962C8B-B14F-4D97-AF65-F5344CB8AC3E}">
        <p14:creationId xmlns:p14="http://schemas.microsoft.com/office/powerpoint/2010/main" val="40299069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CustomShape 1"/>
          <p:cNvSpPr/>
          <p:nvPr/>
        </p:nvSpPr>
        <p:spPr>
          <a:xfrm>
            <a:off x="457200" y="23813"/>
            <a:ext cx="8229600" cy="1144587"/>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lstStyle/>
          <a:p>
            <a:pPr algn="ctr" eaLnBrk="1" hangingPunct="1">
              <a:defRPr/>
            </a:pPr>
            <a:r>
              <a:rPr lang="en-GB" sz="3200" i="0" spc="-1" dirty="0">
                <a:solidFill>
                  <a:schemeClr val="bg1"/>
                </a:solidFill>
                <a:uFill>
                  <a:solidFill>
                    <a:srgbClr val="FFFFFF"/>
                  </a:solidFill>
                </a:uFill>
              </a:rPr>
              <a:t>References</a:t>
            </a:r>
          </a:p>
        </p:txBody>
      </p:sp>
      <p:sp>
        <p:nvSpPr>
          <p:cNvPr id="75" name="CustomShape 2"/>
          <p:cNvSpPr/>
          <p:nvPr/>
        </p:nvSpPr>
        <p:spPr>
          <a:xfrm>
            <a:off x="318293" y="1268760"/>
            <a:ext cx="8507413" cy="3976687"/>
          </a:xfrm>
          <a:prstGeom prst="rect">
            <a:avLst/>
          </a:prstGeom>
          <a:noFill/>
          <a:ln>
            <a:noFill/>
          </a:ln>
        </p:spPr>
        <p:style>
          <a:lnRef idx="0">
            <a:scrgbClr r="0" g="0" b="0"/>
          </a:lnRef>
          <a:fillRef idx="0">
            <a:scrgbClr r="0" g="0" b="0"/>
          </a:fillRef>
          <a:effectRef idx="0">
            <a:scrgbClr r="0" g="0" b="0"/>
          </a:effectRef>
          <a:fontRef idx="minor"/>
        </p:style>
        <p:txBody>
          <a:bodyPr lIns="0" tIns="0" rIns="0" bIns="0"/>
          <a:lstStyle/>
          <a:p>
            <a:pPr eaLnBrk="1" hangingPunct="1"/>
            <a:r>
              <a:rPr lang="en-GB" i="0" dirty="0" err="1"/>
              <a:t>SkillsYouNeed</a:t>
            </a:r>
            <a:r>
              <a:rPr lang="en-GB" i="0" dirty="0"/>
              <a:t> (2020). ‘</a:t>
            </a:r>
            <a:r>
              <a:rPr lang="en-GB" altLang="en-US" dirty="0"/>
              <a:t>‘Critical thinking Skills.’ Online: </a:t>
            </a:r>
            <a:r>
              <a:rPr lang="en-GB" dirty="0">
                <a:hlinkClick r:id="rId3"/>
              </a:rPr>
              <a:t>https://www.skillsyouneed.com/learn/critical-thinking.html</a:t>
            </a:r>
            <a:endParaRPr lang="en-GB" dirty="0"/>
          </a:p>
          <a:p>
            <a:pPr eaLnBrk="1" hangingPunct="1"/>
            <a:r>
              <a:rPr lang="en-GB" altLang="en-US" dirty="0"/>
              <a:t>[accessed 25.03.2022]</a:t>
            </a:r>
          </a:p>
          <a:p>
            <a:pPr eaLnBrk="1" hangingPunct="1"/>
            <a:endParaRPr lang="en-GB" i="0" dirty="0"/>
          </a:p>
          <a:p>
            <a:pPr eaLnBrk="1" hangingPunct="1"/>
            <a:r>
              <a:rPr lang="en-GB" i="0" dirty="0"/>
              <a:t>The Foundation for Critical Thinking (2019). ‘Defining critical thinking.’ Online: </a:t>
            </a:r>
          </a:p>
          <a:p>
            <a:pPr eaLnBrk="1" hangingPunct="1"/>
            <a:r>
              <a:rPr lang="en-GB" dirty="0">
                <a:hlinkClick r:id="rId4"/>
              </a:rPr>
              <a:t>https://www.criticalthinking.org/pages/defining-critical-thinking/766</a:t>
            </a:r>
            <a:r>
              <a:rPr lang="en-GB" dirty="0"/>
              <a:t> </a:t>
            </a:r>
          </a:p>
          <a:p>
            <a:pPr eaLnBrk="1" hangingPunct="1"/>
            <a:r>
              <a:rPr lang="en-GB" altLang="en-US" dirty="0"/>
              <a:t>[accessed 25.03.2022]</a:t>
            </a:r>
          </a:p>
          <a:p>
            <a:pPr eaLnBrk="1" hangingPunct="1"/>
            <a:endParaRPr lang="en-GB" altLang="en-US" dirty="0"/>
          </a:p>
          <a:p>
            <a:pPr eaLnBrk="1" hangingPunct="1"/>
            <a:r>
              <a:rPr lang="en-GB" altLang="en-US" dirty="0"/>
              <a:t>University of Leeds (2020). ‘Critical thinking.’ Online:</a:t>
            </a:r>
          </a:p>
          <a:p>
            <a:pPr eaLnBrk="1" hangingPunct="1"/>
            <a:r>
              <a:rPr lang="en-GB" dirty="0">
                <a:hlinkClick r:id="rId5"/>
              </a:rPr>
              <a:t>https://library.leeds.ac.uk/info/1401/academic_skills/105/critical_thinking</a:t>
            </a:r>
            <a:r>
              <a:rPr lang="en-GB" dirty="0"/>
              <a:t> </a:t>
            </a:r>
          </a:p>
          <a:p>
            <a:pPr eaLnBrk="1" hangingPunct="1"/>
            <a:r>
              <a:rPr lang="en-GB" altLang="en-US" dirty="0"/>
              <a:t>[accessed 25.03.2022]</a:t>
            </a:r>
          </a:p>
          <a:p>
            <a:pPr eaLnBrk="1" hangingPunct="1"/>
            <a:endParaRPr lang="en-GB" altLang="en-US" dirty="0"/>
          </a:p>
          <a:p>
            <a:pPr eaLnBrk="1" hangingPunct="1"/>
            <a:r>
              <a:rPr lang="en-US" dirty="0"/>
              <a:t>* Adapted from Krathwohl D. (2002) </a:t>
            </a:r>
            <a:r>
              <a:rPr lang="en-US" i="1" dirty="0"/>
              <a:t>A revision of Bloom's taxonomy: An overview</a:t>
            </a:r>
            <a:r>
              <a:rPr lang="en-US" dirty="0"/>
              <a:t>.  In Theory into Practice, Vol 41, No.4, College of Education; Ohio State University. Cited after: UNSW Sydney (2020). </a:t>
            </a:r>
            <a:r>
              <a:rPr lang="en-GB" altLang="en-US" dirty="0"/>
              <a:t>‘Critical thinking.’ Online:</a:t>
            </a:r>
          </a:p>
          <a:p>
            <a:pPr eaLnBrk="1" hangingPunct="1"/>
            <a:r>
              <a:rPr lang="en-GB" dirty="0">
                <a:hlinkClick r:id="rId6"/>
              </a:rPr>
              <a:t>https://student.unsw.edu.au/critical-thinking</a:t>
            </a:r>
            <a:r>
              <a:rPr lang="en-GB" dirty="0"/>
              <a:t> </a:t>
            </a:r>
            <a:r>
              <a:rPr lang="en-GB" altLang="en-US" dirty="0"/>
              <a:t>[accessed 25.03.2022]</a:t>
            </a:r>
          </a:p>
          <a:p>
            <a:pPr eaLnBrk="1" hangingPunct="1"/>
            <a:endParaRPr lang="en-GB" altLang="en-US" dirty="0"/>
          </a:p>
          <a:p>
            <a:pPr eaLnBrk="1" hangingPunct="1"/>
            <a:endParaRPr lang="en-GB" altLang="en-US" dirty="0"/>
          </a:p>
          <a:p>
            <a:pPr eaLnBrk="1" hangingPunct="1"/>
            <a:endParaRPr lang="en-GB" altLang="en-US" dirty="0"/>
          </a:p>
          <a:p>
            <a:pPr eaLnBrk="1" hangingPunct="1"/>
            <a:endParaRPr lang="en-GB" i="0" dirty="0"/>
          </a:p>
          <a:p>
            <a:pPr eaLnBrk="1" hangingPunct="1"/>
            <a:endParaRPr lang="en-GB" dirty="0"/>
          </a:p>
          <a:p>
            <a:pPr eaLnBrk="1" hangingPunct="1"/>
            <a:r>
              <a:rPr lang="en-GB" altLang="en-US" b="0" i="0" dirty="0"/>
              <a:t> </a:t>
            </a:r>
          </a:p>
          <a:p>
            <a:pPr eaLnBrk="1" hangingPunct="1">
              <a:buFont typeface="Arial" panose="020B0604020202020204" pitchFamily="34" charset="0"/>
              <a:buChar char="•"/>
            </a:pPr>
            <a:endParaRPr lang="en-GB" b="0" i="0" spc="-1" dirty="0">
              <a:solidFill>
                <a:srgbClr val="000000"/>
              </a:solidFill>
              <a:uFill>
                <a:solidFill>
                  <a:srgbClr val="FFFFFF"/>
                </a:solidFill>
              </a:uFill>
              <a:ea typeface="DejaVu Sans"/>
            </a:endParaRPr>
          </a:p>
        </p:txBody>
      </p:sp>
      <p:sp>
        <p:nvSpPr>
          <p:cNvPr id="2" name="Title 1"/>
          <p:cNvSpPr>
            <a:spLocks noGrp="1"/>
          </p:cNvSpPr>
          <p:nvPr>
            <p:ph type="title"/>
          </p:nvPr>
        </p:nvSpPr>
        <p:spPr/>
        <p:txBody>
          <a:bodyPr/>
          <a:lstStyle/>
          <a:p>
            <a:r>
              <a:rPr lang="en-US" sz="3600" b="1" dirty="0"/>
              <a:t>References</a:t>
            </a:r>
            <a:endParaRPr lang="en-GB" sz="3600" b="1" dirty="0"/>
          </a:p>
        </p:txBody>
      </p:sp>
    </p:spTree>
    <p:extLst>
      <p:ext uri="{BB962C8B-B14F-4D97-AF65-F5344CB8AC3E}">
        <p14:creationId xmlns:p14="http://schemas.microsoft.com/office/powerpoint/2010/main" val="162108541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www.w3.org/XML/1998/namespace"/>
    <ds:schemaRef ds:uri="http://purl.org/dc/dcmitype/"/>
    <ds:schemaRef ds:uri="303dbf9b-b85b-46a0-94f1-894078c07ecd"/>
    <ds:schemaRef ds:uri="http://purl.org/dc/elements/1.1/"/>
    <ds:schemaRef ds:uri="http://schemas.microsoft.com/office/2006/documentManagement/types"/>
    <ds:schemaRef ds:uri="http://schemas.openxmlformats.org/package/2006/metadata/core-properties"/>
    <ds:schemaRef ds:uri="211f9404-bca0-4bcf-9c1d-965ccb6f8d2d"/>
    <ds:schemaRef ds:uri="http://schemas.microsoft.com/office/infopath/2007/PartnerControl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392</TotalTime>
  <Words>2627</Words>
  <Application>Microsoft Office PowerPoint</Application>
  <PresentationFormat>On-screen Show (4:3)</PresentationFormat>
  <Paragraphs>237</Paragraphs>
  <Slides>32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Myriad Pro</vt:lpstr>
      <vt:lpstr>Arial</vt:lpstr>
      <vt:lpstr>Calibri</vt:lpstr>
      <vt:lpstr>Wingdings</vt:lpstr>
      <vt:lpstr>20140311PresentationUWTSDTemplate</vt:lpstr>
      <vt:lpstr>PowerPoint Presentation</vt:lpstr>
      <vt:lpstr>Today, we’ll look at:</vt:lpstr>
      <vt:lpstr>Activity 1 </vt:lpstr>
      <vt:lpstr>Activity 1 </vt:lpstr>
      <vt:lpstr>Activity 1 </vt:lpstr>
      <vt:lpstr>Answers </vt:lpstr>
      <vt:lpstr>What is critical thinking?</vt:lpstr>
      <vt:lpstr>Definition</vt:lpstr>
      <vt:lpstr>PowerPoint Presentation</vt:lpstr>
      <vt:lpstr>What is Critical Thinking? (Video)</vt:lpstr>
      <vt:lpstr>PowerPoint Presentation</vt:lpstr>
      <vt:lpstr>What Three said…</vt:lpstr>
      <vt:lpstr>What the ASA said…</vt:lpstr>
      <vt:lpstr>The result…</vt:lpstr>
      <vt:lpstr>Chicago Town Pizza</vt:lpstr>
      <vt:lpstr>What Chicago Town Pizza said…</vt:lpstr>
      <vt:lpstr>What the ASA said…</vt:lpstr>
      <vt:lpstr>Critical thinking at university</vt:lpstr>
      <vt:lpstr>Critical Thinking when reading</vt:lpstr>
      <vt:lpstr>Critical Thinking when reading</vt:lpstr>
      <vt:lpstr>PowerPoint Presentation</vt:lpstr>
      <vt:lpstr>Bloom's Taxonomy of Intellectual Behaviour - or the thinking you need to do at university*</vt:lpstr>
      <vt:lpstr>Bloom's Taxonomy of Intellectual Behaviour</vt:lpstr>
      <vt:lpstr>Bloom's Taxonomy of Intellectual Behaviour</vt:lpstr>
      <vt:lpstr>Bloom's Taxonomy of Intellectual Behaviour</vt:lpstr>
      <vt:lpstr>Critical Thinking</vt:lpstr>
      <vt:lpstr>Critical Thinking</vt:lpstr>
      <vt:lpstr>The Skills We Need for Critical Thinking</vt:lpstr>
      <vt:lpstr>Activity 2</vt:lpstr>
      <vt:lpstr>Further Reading</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Sylvia Hoffmann</cp:lastModifiedBy>
  <cp:revision>18</cp:revision>
  <dcterms:created xsi:type="dcterms:W3CDTF">2015-04-14T15:21:28Z</dcterms:created>
  <dcterms:modified xsi:type="dcterms:W3CDTF">2023-04-17T11:24:28Z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