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7"/>
  </p:notesMasterIdLst>
  <p:sldIdLst>
    <p:sldId id="256" r:id="rId5"/>
    <p:sldId id="257" r:id="rId6"/>
    <p:sldId id="259" r:id="rId7"/>
    <p:sldId id="260" r:id="rId8"/>
    <p:sldId id="261" r:id="rId9"/>
    <p:sldId id="262" r:id="rId10"/>
    <p:sldId id="265" r:id="rId11"/>
    <p:sldId id="263" r:id="rId12"/>
    <p:sldId id="264"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5F9682-7FF3-45A7-9A33-7B79F4160967}" v="17" dt="2026-10-08T13:01:41.6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414" autoAdjust="0"/>
  </p:normalViewPr>
  <p:slideViewPr>
    <p:cSldViewPr snapToGrid="0">
      <p:cViewPr varScale="1">
        <p:scale>
          <a:sx n="92" d="100"/>
          <a:sy n="92" d="100"/>
        </p:scale>
        <p:origin x="42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Matasel (2540177)" userId="fd58bb8a-d8ae-4e15-865e-44200168be37" providerId="ADAL" clId="{CDA9A78F-AA63-4EDD-A73B-6883AFEFD161}"/>
    <pc:docChg chg="undo custSel addSld modSld">
      <pc:chgData name="Ana-Maria Matasel (2540177)" userId="fd58bb8a-d8ae-4e15-865e-44200168be37" providerId="ADAL" clId="{CDA9A78F-AA63-4EDD-A73B-6883AFEFD161}" dt="2026-10-08T13:02:00.330" v="284" actId="26606"/>
      <pc:docMkLst>
        <pc:docMk/>
      </pc:docMkLst>
      <pc:sldChg chg="delSp modSp">
        <pc:chgData name="Ana-Maria Matasel (2540177)" userId="fd58bb8a-d8ae-4e15-865e-44200168be37" providerId="ADAL" clId="{CDA9A78F-AA63-4EDD-A73B-6883AFEFD161}" dt="2026-09-26T15:38:29.116" v="65"/>
        <pc:sldMkLst>
          <pc:docMk/>
          <pc:sldMk cId="1984707485" sldId="256"/>
        </pc:sldMkLst>
        <pc:spChg chg="mod">
          <ac:chgData name="Ana-Maria Matasel (2540177)" userId="fd58bb8a-d8ae-4e15-865e-44200168be37" providerId="ADAL" clId="{CDA9A78F-AA63-4EDD-A73B-6883AFEFD161}" dt="2026-09-26T15:38:29.116" v="65"/>
          <ac:spMkLst>
            <pc:docMk/>
            <pc:sldMk cId="1984707485" sldId="256"/>
            <ac:spMk id="5" creationId="{7F2C47BC-D74C-A058-16F1-21289BB2571C}"/>
          </ac:spMkLst>
        </pc:spChg>
      </pc:sldChg>
      <pc:sldChg chg="delSp modSp">
        <pc:chgData name="Ana-Maria Matasel (2540177)" userId="fd58bb8a-d8ae-4e15-865e-44200168be37" providerId="ADAL" clId="{CDA9A78F-AA63-4EDD-A73B-6883AFEFD161}" dt="2026-09-26T15:38:29.116" v="65"/>
        <pc:sldMkLst>
          <pc:docMk/>
          <pc:sldMk cId="2254461629" sldId="257"/>
        </pc:sldMkLst>
        <pc:spChg chg="mod">
          <ac:chgData name="Ana-Maria Matasel (2540177)" userId="fd58bb8a-d8ae-4e15-865e-44200168be37" providerId="ADAL" clId="{CDA9A78F-AA63-4EDD-A73B-6883AFEFD161}" dt="2026-09-26T15:38:29.116" v="65"/>
          <ac:spMkLst>
            <pc:docMk/>
            <pc:sldMk cId="2254461629" sldId="257"/>
            <ac:spMk id="4" creationId="{C5140344-E838-B39C-963C-F049FCC9CBCD}"/>
          </ac:spMkLst>
        </pc:spChg>
      </pc:sldChg>
      <pc:sldChg chg="addSp delSp modSp">
        <pc:chgData name="Ana-Maria Matasel (2540177)" userId="fd58bb8a-d8ae-4e15-865e-44200168be37" providerId="ADAL" clId="{CDA9A78F-AA63-4EDD-A73B-6883AFEFD161}" dt="2026-09-26T15:38:29.116" v="65"/>
        <pc:sldMkLst>
          <pc:docMk/>
          <pc:sldMk cId="1340589658" sldId="259"/>
        </pc:sldMkLst>
        <pc:spChg chg="mod">
          <ac:chgData name="Ana-Maria Matasel (2540177)" userId="fd58bb8a-d8ae-4e15-865e-44200168be37" providerId="ADAL" clId="{CDA9A78F-AA63-4EDD-A73B-6883AFEFD161}" dt="2026-09-26T15:38:29.116" v="65"/>
          <ac:spMkLst>
            <pc:docMk/>
            <pc:sldMk cId="1340589658" sldId="259"/>
            <ac:spMk id="2" creationId="{2C2CCD6A-B5FD-0736-4CF6-06B9D00BED55}"/>
          </ac:spMkLst>
        </pc:spChg>
        <pc:spChg chg="add mod">
          <ac:chgData name="Ana-Maria Matasel (2540177)" userId="fd58bb8a-d8ae-4e15-865e-44200168be37" providerId="ADAL" clId="{CDA9A78F-AA63-4EDD-A73B-6883AFEFD161}" dt="2026-09-26T14:22:27.534" v="4"/>
          <ac:spMkLst>
            <pc:docMk/>
            <pc:sldMk cId="1340589658" sldId="259"/>
            <ac:spMk id="4" creationId="{4BCE5923-1DDC-D672-899D-20A59140055D}"/>
          </ac:spMkLst>
        </pc:spChg>
      </pc:sldChg>
      <pc:sldChg chg="addSp delSp modSp">
        <pc:chgData name="Ana-Maria Matasel (2540177)" userId="fd58bb8a-d8ae-4e15-865e-44200168be37" providerId="ADAL" clId="{CDA9A78F-AA63-4EDD-A73B-6883AFEFD161}" dt="2026-09-26T15:41:38.731" v="74" actId="255"/>
        <pc:sldMkLst>
          <pc:docMk/>
          <pc:sldMk cId="2206125089" sldId="260"/>
        </pc:sldMkLst>
        <pc:spChg chg="mod">
          <ac:chgData name="Ana-Maria Matasel (2540177)" userId="fd58bb8a-d8ae-4e15-865e-44200168be37" providerId="ADAL" clId="{CDA9A78F-AA63-4EDD-A73B-6883AFEFD161}" dt="2026-09-26T15:38:29.116" v="65"/>
          <ac:spMkLst>
            <pc:docMk/>
            <pc:sldMk cId="2206125089" sldId="260"/>
            <ac:spMk id="2" creationId="{95875E79-A89D-91FC-31CF-196B80EC6DE5}"/>
          </ac:spMkLst>
        </pc:spChg>
        <pc:graphicFrameChg chg="mod">
          <ac:chgData name="Ana-Maria Matasel (2540177)" userId="fd58bb8a-d8ae-4e15-865e-44200168be37" providerId="ADAL" clId="{CDA9A78F-AA63-4EDD-A73B-6883AFEFD161}" dt="2026-09-26T15:41:38.731" v="74" actId="255"/>
          <ac:graphicFrameMkLst>
            <pc:docMk/>
            <pc:sldMk cId="2206125089" sldId="260"/>
            <ac:graphicFrameMk id="28" creationId="{57680F94-EB89-6D05-A9CC-9BDF6F589C6D}"/>
          </ac:graphicFrameMkLst>
        </pc:graphicFrameChg>
      </pc:sldChg>
      <pc:sldChg chg="addSp delSp modSp">
        <pc:chgData name="Ana-Maria Matasel (2540177)" userId="fd58bb8a-d8ae-4e15-865e-44200168be37" providerId="ADAL" clId="{CDA9A78F-AA63-4EDD-A73B-6883AFEFD161}" dt="2026-09-26T15:38:29.116" v="65"/>
        <pc:sldMkLst>
          <pc:docMk/>
          <pc:sldMk cId="995715342" sldId="261"/>
        </pc:sldMkLst>
        <pc:spChg chg="mod">
          <ac:chgData name="Ana-Maria Matasel (2540177)" userId="fd58bb8a-d8ae-4e15-865e-44200168be37" providerId="ADAL" clId="{CDA9A78F-AA63-4EDD-A73B-6883AFEFD161}" dt="2026-09-26T15:38:29.116" v="65"/>
          <ac:spMkLst>
            <pc:docMk/>
            <pc:sldMk cId="995715342" sldId="261"/>
            <ac:spMk id="2" creationId="{F96C5782-3389-F2A3-145A-A4D0472E7183}"/>
          </ac:spMkLst>
        </pc:spChg>
        <pc:spChg chg="add mod">
          <ac:chgData name="Ana-Maria Matasel (2540177)" userId="fd58bb8a-d8ae-4e15-865e-44200168be37" providerId="ADAL" clId="{CDA9A78F-AA63-4EDD-A73B-6883AFEFD161}" dt="2026-09-26T14:41:46.746" v="25"/>
          <ac:spMkLst>
            <pc:docMk/>
            <pc:sldMk cId="995715342" sldId="261"/>
            <ac:spMk id="3" creationId="{8D6B8929-9CAB-B4F7-9186-540BF95AC72A}"/>
          </ac:spMkLst>
        </pc:spChg>
        <pc:spChg chg="add mod">
          <ac:chgData name="Ana-Maria Matasel (2540177)" userId="fd58bb8a-d8ae-4e15-865e-44200168be37" providerId="ADAL" clId="{CDA9A78F-AA63-4EDD-A73B-6883AFEFD161}" dt="2026-09-26T14:43:41.556" v="29"/>
          <ac:spMkLst>
            <pc:docMk/>
            <pc:sldMk cId="995715342" sldId="261"/>
            <ac:spMk id="4" creationId="{5AF045DA-C7A5-557B-7FE3-AB7456BAFDF8}"/>
          </ac:spMkLst>
        </pc:spChg>
      </pc:sldChg>
      <pc:sldChg chg="addSp delSp modSp">
        <pc:chgData name="Ana-Maria Matasel (2540177)" userId="fd58bb8a-d8ae-4e15-865e-44200168be37" providerId="ADAL" clId="{CDA9A78F-AA63-4EDD-A73B-6883AFEFD161}" dt="2026-09-26T15:38:29.116" v="65"/>
        <pc:sldMkLst>
          <pc:docMk/>
          <pc:sldMk cId="1919648966" sldId="262"/>
        </pc:sldMkLst>
        <pc:spChg chg="mod">
          <ac:chgData name="Ana-Maria Matasel (2540177)" userId="fd58bb8a-d8ae-4e15-865e-44200168be37" providerId="ADAL" clId="{CDA9A78F-AA63-4EDD-A73B-6883AFEFD161}" dt="2026-09-26T15:38:29.116" v="65"/>
          <ac:spMkLst>
            <pc:docMk/>
            <pc:sldMk cId="1919648966" sldId="262"/>
            <ac:spMk id="2" creationId="{AF9ADCAD-1114-749B-A1D0-5DE526A3BCE5}"/>
          </ac:spMkLst>
        </pc:spChg>
        <pc:graphicFrameChg chg="add mod">
          <ac:chgData name="Ana-Maria Matasel (2540177)" userId="fd58bb8a-d8ae-4e15-865e-44200168be37" providerId="ADAL" clId="{CDA9A78F-AA63-4EDD-A73B-6883AFEFD161}" dt="2026-09-26T14:46:32.552" v="31"/>
          <ac:graphicFrameMkLst>
            <pc:docMk/>
            <pc:sldMk cId="1919648966" sldId="262"/>
            <ac:graphicFrameMk id="4" creationId="{D34271BE-2A46-CEED-1DC1-736C41BF745A}"/>
          </ac:graphicFrameMkLst>
        </pc:graphicFrameChg>
      </pc:sldChg>
      <pc:sldChg chg="addSp delSp modSp mod">
        <pc:chgData name="Ana-Maria Matasel (2540177)" userId="fd58bb8a-d8ae-4e15-865e-44200168be37" providerId="ADAL" clId="{CDA9A78F-AA63-4EDD-A73B-6883AFEFD161}" dt="2026-10-08T12:47:16.692" v="277" actId="20577"/>
        <pc:sldMkLst>
          <pc:docMk/>
          <pc:sldMk cId="68815996" sldId="263"/>
        </pc:sldMkLst>
        <pc:spChg chg="mod">
          <ac:chgData name="Ana-Maria Matasel (2540177)" userId="fd58bb8a-d8ae-4e15-865e-44200168be37" providerId="ADAL" clId="{CDA9A78F-AA63-4EDD-A73B-6883AFEFD161}" dt="2026-09-26T15:38:29.116" v="65"/>
          <ac:spMkLst>
            <pc:docMk/>
            <pc:sldMk cId="68815996" sldId="263"/>
            <ac:spMk id="2" creationId="{FA85E3B5-EB90-CB7B-5A4B-EB0E1A7FB8DA}"/>
          </ac:spMkLst>
        </pc:spChg>
        <pc:spChg chg="add mod">
          <ac:chgData name="Ana-Maria Matasel (2540177)" userId="fd58bb8a-d8ae-4e15-865e-44200168be37" providerId="ADAL" clId="{CDA9A78F-AA63-4EDD-A73B-6883AFEFD161}" dt="2026-09-26T15:11:55.506" v="36"/>
          <ac:spMkLst>
            <pc:docMk/>
            <pc:sldMk cId="68815996" sldId="263"/>
            <ac:spMk id="3" creationId="{F8C89AD6-6DC6-6781-21BF-1E9BE29B0326}"/>
          </ac:spMkLst>
        </pc:spChg>
        <pc:spChg chg="mod">
          <ac:chgData name="Ana-Maria Matasel (2540177)" userId="fd58bb8a-d8ae-4e15-865e-44200168be37" providerId="ADAL" clId="{CDA9A78F-AA63-4EDD-A73B-6883AFEFD161}" dt="2026-10-08T12:41:12.404" v="233" actId="14100"/>
          <ac:spMkLst>
            <pc:docMk/>
            <pc:sldMk cId="68815996" sldId="263"/>
            <ac:spMk id="4" creationId="{D34C75B5-CA12-F888-5025-078D9998259D}"/>
          </ac:spMkLst>
        </pc:spChg>
        <pc:spChg chg="mod">
          <ac:chgData name="Ana-Maria Matasel (2540177)" userId="fd58bb8a-d8ae-4e15-865e-44200168be37" providerId="ADAL" clId="{CDA9A78F-AA63-4EDD-A73B-6883AFEFD161}" dt="2026-10-01T09:20:55.268" v="93" actId="20577"/>
          <ac:spMkLst>
            <pc:docMk/>
            <pc:sldMk cId="68815996" sldId="263"/>
            <ac:spMk id="5" creationId="{B979FBCB-1404-6952-D6B5-62940FFDF935}"/>
          </ac:spMkLst>
        </pc:spChg>
        <pc:spChg chg="mod">
          <ac:chgData name="Ana-Maria Matasel (2540177)" userId="fd58bb8a-d8ae-4e15-865e-44200168be37" providerId="ADAL" clId="{CDA9A78F-AA63-4EDD-A73B-6883AFEFD161}" dt="2026-10-01T09:21:08.397" v="106" actId="20577"/>
          <ac:spMkLst>
            <pc:docMk/>
            <pc:sldMk cId="68815996" sldId="263"/>
            <ac:spMk id="6" creationId="{A180D035-7677-F6B1-6B92-DA37F2814AD1}"/>
          </ac:spMkLst>
        </pc:spChg>
        <pc:spChg chg="mod">
          <ac:chgData name="Ana-Maria Matasel (2540177)" userId="fd58bb8a-d8ae-4e15-865e-44200168be37" providerId="ADAL" clId="{CDA9A78F-AA63-4EDD-A73B-6883AFEFD161}" dt="2026-10-01T09:21:19.089" v="124" actId="20577"/>
          <ac:spMkLst>
            <pc:docMk/>
            <pc:sldMk cId="68815996" sldId="263"/>
            <ac:spMk id="7" creationId="{0B4D21E2-6888-5646-8089-825F7567683A}"/>
          </ac:spMkLst>
        </pc:spChg>
        <pc:spChg chg="add mod">
          <ac:chgData name="Ana-Maria Matasel (2540177)" userId="fd58bb8a-d8ae-4e15-865e-44200168be37" providerId="ADAL" clId="{CDA9A78F-AA63-4EDD-A73B-6883AFEFD161}" dt="2026-09-26T15:18:48.128" v="44"/>
          <ac:spMkLst>
            <pc:docMk/>
            <pc:sldMk cId="68815996" sldId="263"/>
            <ac:spMk id="8" creationId="{FFA22102-8CE1-E58D-8DBC-395799010268}"/>
          </ac:spMkLst>
        </pc:spChg>
        <pc:spChg chg="add mod">
          <ac:chgData name="Ana-Maria Matasel (2540177)" userId="fd58bb8a-d8ae-4e15-865e-44200168be37" providerId="ADAL" clId="{CDA9A78F-AA63-4EDD-A73B-6883AFEFD161}" dt="2026-09-26T15:19:49.548" v="46"/>
          <ac:spMkLst>
            <pc:docMk/>
            <pc:sldMk cId="68815996" sldId="263"/>
            <ac:spMk id="9" creationId="{8787CB34-9BE7-55A6-76F9-B317D06E69D6}"/>
          </ac:spMkLst>
        </pc:spChg>
        <pc:spChg chg="add mod">
          <ac:chgData name="Ana-Maria Matasel (2540177)" userId="fd58bb8a-d8ae-4e15-865e-44200168be37" providerId="ADAL" clId="{CDA9A78F-AA63-4EDD-A73B-6883AFEFD161}" dt="2026-09-26T15:20:35.741" v="50"/>
          <ac:spMkLst>
            <pc:docMk/>
            <pc:sldMk cId="68815996" sldId="263"/>
            <ac:spMk id="11" creationId="{4D7D7FEA-6713-2A27-B800-B25DB4D51476}"/>
          </ac:spMkLst>
        </pc:spChg>
        <pc:spChg chg="add mod">
          <ac:chgData name="Ana-Maria Matasel (2540177)" userId="fd58bb8a-d8ae-4e15-865e-44200168be37" providerId="ADAL" clId="{CDA9A78F-AA63-4EDD-A73B-6883AFEFD161}" dt="2026-10-08T12:47:16.692" v="277" actId="20577"/>
          <ac:spMkLst>
            <pc:docMk/>
            <pc:sldMk cId="68815996" sldId="263"/>
            <ac:spMk id="16" creationId="{F83B284D-7327-A153-1257-CE9B1D5BBE5B}"/>
          </ac:spMkLst>
        </pc:spChg>
        <pc:spChg chg="mod">
          <ac:chgData name="Ana-Maria Matasel (2540177)" userId="fd58bb8a-d8ae-4e15-865e-44200168be37" providerId="ADAL" clId="{CDA9A78F-AA63-4EDD-A73B-6883AFEFD161}" dt="2026-10-01T09:21:31.292" v="155" actId="20577"/>
          <ac:spMkLst>
            <pc:docMk/>
            <pc:sldMk cId="68815996" sldId="263"/>
            <ac:spMk id="23" creationId="{4905FC74-BFF8-DCCF-4518-E0244E181D25}"/>
          </ac:spMkLst>
        </pc:spChg>
        <pc:spChg chg="mod">
          <ac:chgData name="Ana-Maria Matasel (2540177)" userId="fd58bb8a-d8ae-4e15-865e-44200168be37" providerId="ADAL" clId="{CDA9A78F-AA63-4EDD-A73B-6883AFEFD161}" dt="2026-10-01T09:21:36.057" v="167" actId="20577"/>
          <ac:spMkLst>
            <pc:docMk/>
            <pc:sldMk cId="68815996" sldId="263"/>
            <ac:spMk id="25" creationId="{730F86DE-3814-304D-EA7E-4018CCBE45EB}"/>
          </ac:spMkLst>
        </pc:spChg>
        <pc:spChg chg="mod">
          <ac:chgData name="Ana-Maria Matasel (2540177)" userId="fd58bb8a-d8ae-4e15-865e-44200168be37" providerId="ADAL" clId="{CDA9A78F-AA63-4EDD-A73B-6883AFEFD161}" dt="2026-10-08T12:40:32.960" v="232" actId="1076"/>
          <ac:spMkLst>
            <pc:docMk/>
            <pc:sldMk cId="68815996" sldId="263"/>
            <ac:spMk id="27" creationId="{ED6B4348-E5C4-E2A5-5CD9-24F24E28D306}"/>
          </ac:spMkLst>
        </pc:spChg>
        <pc:spChg chg="add mod">
          <ac:chgData name="Ana-Maria Matasel (2540177)" userId="fd58bb8a-d8ae-4e15-865e-44200168be37" providerId="ADAL" clId="{CDA9A78F-AA63-4EDD-A73B-6883AFEFD161}" dt="2026-09-26T15:28:38.119" v="58"/>
          <ac:spMkLst>
            <pc:docMk/>
            <pc:sldMk cId="68815996" sldId="263"/>
            <ac:spMk id="29" creationId="{C5C777A7-5AB5-1133-26BC-5CDE748890C7}"/>
          </ac:spMkLst>
        </pc:spChg>
        <pc:spChg chg="add mod">
          <ac:chgData name="Ana-Maria Matasel (2540177)" userId="fd58bb8a-d8ae-4e15-865e-44200168be37" providerId="ADAL" clId="{CDA9A78F-AA63-4EDD-A73B-6883AFEFD161}" dt="2026-09-26T15:29:13.539" v="60"/>
          <ac:spMkLst>
            <pc:docMk/>
            <pc:sldMk cId="68815996" sldId="263"/>
            <ac:spMk id="30" creationId="{59FC6CED-44A0-5FD4-F32B-0492253EBDE2}"/>
          </ac:spMkLst>
        </pc:spChg>
        <pc:spChg chg="add mod">
          <ac:chgData name="Ana-Maria Matasel (2540177)" userId="fd58bb8a-d8ae-4e15-865e-44200168be37" providerId="ADAL" clId="{CDA9A78F-AA63-4EDD-A73B-6883AFEFD161}" dt="2026-09-26T15:29:56.463" v="62"/>
          <ac:spMkLst>
            <pc:docMk/>
            <pc:sldMk cId="68815996" sldId="263"/>
            <ac:spMk id="31" creationId="{AA1ED1DC-66CA-4D82-2D90-047FF67DB38C}"/>
          </ac:spMkLst>
        </pc:spChg>
        <pc:cxnChg chg="add mod">
          <ac:chgData name="Ana-Maria Matasel (2540177)" userId="fd58bb8a-d8ae-4e15-865e-44200168be37" providerId="ADAL" clId="{CDA9A78F-AA63-4EDD-A73B-6883AFEFD161}" dt="2026-10-08T12:42:35.996" v="238" actId="13822"/>
          <ac:cxnSpMkLst>
            <pc:docMk/>
            <pc:sldMk cId="68815996" sldId="263"/>
            <ac:cxnSpMk id="12" creationId="{1DB207EE-7D72-D7D2-0D91-CCE238A5DB80}"/>
          </ac:cxnSpMkLst>
        </pc:cxnChg>
        <pc:cxnChg chg="mod">
          <ac:chgData name="Ana-Maria Matasel (2540177)" userId="fd58bb8a-d8ae-4e15-865e-44200168be37" providerId="ADAL" clId="{CDA9A78F-AA63-4EDD-A73B-6883AFEFD161}" dt="2026-10-08T12:39:52.080" v="226" actId="1076"/>
          <ac:cxnSpMkLst>
            <pc:docMk/>
            <pc:sldMk cId="68815996" sldId="263"/>
            <ac:cxnSpMk id="13" creationId="{EE24D729-5C2E-0C33-9838-507126B40653}"/>
          </ac:cxnSpMkLst>
        </pc:cxnChg>
        <pc:cxnChg chg="add mod">
          <ac:chgData name="Ana-Maria Matasel (2540177)" userId="fd58bb8a-d8ae-4e15-865e-44200168be37" providerId="ADAL" clId="{CDA9A78F-AA63-4EDD-A73B-6883AFEFD161}" dt="2026-10-08T12:43:23.383" v="240" actId="17032"/>
          <ac:cxnSpMkLst>
            <pc:docMk/>
            <pc:sldMk cId="68815996" sldId="263"/>
            <ac:cxnSpMk id="15" creationId="{379AE3FF-80E0-F3FE-D119-DEA853E982BB}"/>
          </ac:cxnSpMkLst>
        </pc:cxnChg>
        <pc:cxnChg chg="mod">
          <ac:chgData name="Ana-Maria Matasel (2540177)" userId="fd58bb8a-d8ae-4e15-865e-44200168be37" providerId="ADAL" clId="{CDA9A78F-AA63-4EDD-A73B-6883AFEFD161}" dt="2026-10-08T12:40:07.429" v="228" actId="1076"/>
          <ac:cxnSpMkLst>
            <pc:docMk/>
            <pc:sldMk cId="68815996" sldId="263"/>
            <ac:cxnSpMk id="18" creationId="{B44E6C17-1815-E7B2-70B4-8C25D561EF8B}"/>
          </ac:cxnSpMkLst>
        </pc:cxnChg>
        <pc:cxnChg chg="del mod">
          <ac:chgData name="Ana-Maria Matasel (2540177)" userId="fd58bb8a-d8ae-4e15-865e-44200168be37" providerId="ADAL" clId="{CDA9A78F-AA63-4EDD-A73B-6883AFEFD161}" dt="2026-10-08T12:41:23.208" v="234" actId="21"/>
          <ac:cxnSpMkLst>
            <pc:docMk/>
            <pc:sldMk cId="68815996" sldId="263"/>
            <ac:cxnSpMk id="20" creationId="{5168AF9A-AE47-5041-54C0-DE2193F64DB7}"/>
          </ac:cxnSpMkLst>
        </pc:cxnChg>
        <pc:cxnChg chg="mod">
          <ac:chgData name="Ana-Maria Matasel (2540177)" userId="fd58bb8a-d8ae-4e15-865e-44200168be37" providerId="ADAL" clId="{CDA9A78F-AA63-4EDD-A73B-6883AFEFD161}" dt="2026-10-08T12:39:57.070" v="227" actId="1076"/>
          <ac:cxnSpMkLst>
            <pc:docMk/>
            <pc:sldMk cId="68815996" sldId="263"/>
            <ac:cxnSpMk id="33" creationId="{BF956AEC-175C-A469-B2AB-EBF16802A213}"/>
          </ac:cxnSpMkLst>
        </pc:cxnChg>
        <pc:cxnChg chg="mod">
          <ac:chgData name="Ana-Maria Matasel (2540177)" userId="fd58bb8a-d8ae-4e15-865e-44200168be37" providerId="ADAL" clId="{CDA9A78F-AA63-4EDD-A73B-6883AFEFD161}" dt="2026-10-08T12:40:13.976" v="229" actId="1076"/>
          <ac:cxnSpMkLst>
            <pc:docMk/>
            <pc:sldMk cId="68815996" sldId="263"/>
            <ac:cxnSpMk id="37" creationId="{596BFA0C-C54F-BC2A-F179-AE409B4D1BAC}"/>
          </ac:cxnSpMkLst>
        </pc:cxnChg>
        <pc:cxnChg chg="del mod">
          <ac:chgData name="Ana-Maria Matasel (2540177)" userId="fd58bb8a-d8ae-4e15-865e-44200168be37" providerId="ADAL" clId="{CDA9A78F-AA63-4EDD-A73B-6883AFEFD161}" dt="2026-10-08T12:41:27.814" v="235" actId="21"/>
          <ac:cxnSpMkLst>
            <pc:docMk/>
            <pc:sldMk cId="68815996" sldId="263"/>
            <ac:cxnSpMk id="39" creationId="{18C66A57-ED43-5882-26EA-B6B30B05CB11}"/>
          </ac:cxnSpMkLst>
        </pc:cxnChg>
      </pc:sldChg>
      <pc:sldChg chg="addSp modSp">
        <pc:chgData name="Ana-Maria Matasel (2540177)" userId="fd58bb8a-d8ae-4e15-865e-44200168be37" providerId="ADAL" clId="{CDA9A78F-AA63-4EDD-A73B-6883AFEFD161}" dt="2026-09-26T15:38:29.116" v="65"/>
        <pc:sldMkLst>
          <pc:docMk/>
          <pc:sldMk cId="154082134" sldId="264"/>
        </pc:sldMkLst>
        <pc:spChg chg="mod">
          <ac:chgData name="Ana-Maria Matasel (2540177)" userId="fd58bb8a-d8ae-4e15-865e-44200168be37" providerId="ADAL" clId="{CDA9A78F-AA63-4EDD-A73B-6883AFEFD161}" dt="2026-09-26T15:38:29.116" v="65"/>
          <ac:spMkLst>
            <pc:docMk/>
            <pc:sldMk cId="154082134" sldId="264"/>
            <ac:spMk id="2" creationId="{0049C4A2-842B-2386-395C-A889FA3C47CC}"/>
          </ac:spMkLst>
        </pc:spChg>
      </pc:sldChg>
      <pc:sldChg chg="addSp modSp mod">
        <pc:chgData name="Ana-Maria Matasel (2540177)" userId="fd58bb8a-d8ae-4e15-865e-44200168be37" providerId="ADAL" clId="{CDA9A78F-AA63-4EDD-A73B-6883AFEFD161}" dt="2026-10-01T10:03:38.610" v="214" actId="2711"/>
        <pc:sldMkLst>
          <pc:docMk/>
          <pc:sldMk cId="318590487" sldId="265"/>
        </pc:sldMkLst>
        <pc:spChg chg="add mod">
          <ac:chgData name="Ana-Maria Matasel (2540177)" userId="fd58bb8a-d8ae-4e15-865e-44200168be37" providerId="ADAL" clId="{CDA9A78F-AA63-4EDD-A73B-6883AFEFD161}" dt="2026-10-01T09:59:45.174" v="201" actId="20577"/>
          <ac:spMkLst>
            <pc:docMk/>
            <pc:sldMk cId="318590487" sldId="265"/>
            <ac:spMk id="3" creationId="{D196CBF3-4CEA-2F95-D133-4864724DF790}"/>
          </ac:spMkLst>
        </pc:spChg>
        <pc:spChg chg="add mod">
          <ac:chgData name="Ana-Maria Matasel (2540177)" userId="fd58bb8a-d8ae-4e15-865e-44200168be37" providerId="ADAL" clId="{CDA9A78F-AA63-4EDD-A73B-6883AFEFD161}" dt="2026-10-01T10:03:38.610" v="214" actId="2711"/>
          <ac:spMkLst>
            <pc:docMk/>
            <pc:sldMk cId="318590487" sldId="265"/>
            <ac:spMk id="4" creationId="{6D51DC5E-89D0-22FE-28DB-5351FFDF2C16}"/>
          </ac:spMkLst>
        </pc:spChg>
      </pc:sldChg>
      <pc:sldChg chg="addSp modSp mod">
        <pc:chgData name="Ana-Maria Matasel (2540177)" userId="fd58bb8a-d8ae-4e15-865e-44200168be37" providerId="ADAL" clId="{CDA9A78F-AA63-4EDD-A73B-6883AFEFD161}" dt="2026-10-01T10:05:30.524" v="225" actId="27636"/>
        <pc:sldMkLst>
          <pc:docMk/>
          <pc:sldMk cId="1243335920" sldId="266"/>
        </pc:sldMkLst>
        <pc:spChg chg="add mod">
          <ac:chgData name="Ana-Maria Matasel (2540177)" userId="fd58bb8a-d8ae-4e15-865e-44200168be37" providerId="ADAL" clId="{CDA9A78F-AA63-4EDD-A73B-6883AFEFD161}" dt="2026-10-01T10:05:30.524" v="225" actId="27636"/>
          <ac:spMkLst>
            <pc:docMk/>
            <pc:sldMk cId="1243335920" sldId="266"/>
            <ac:spMk id="3" creationId="{6F233308-8550-D25B-AD59-00F719558DFE}"/>
          </ac:spMkLst>
        </pc:spChg>
      </pc:sldChg>
      <pc:sldChg chg="addSp modSp">
        <pc:chgData name="Ana-Maria Matasel (2540177)" userId="fd58bb8a-d8ae-4e15-865e-44200168be37" providerId="ADAL" clId="{CDA9A78F-AA63-4EDD-A73B-6883AFEFD161}" dt="2026-09-26T16:24:07.332" v="82"/>
        <pc:sldMkLst>
          <pc:docMk/>
          <pc:sldMk cId="3839919729" sldId="267"/>
        </pc:sldMkLst>
        <pc:spChg chg="add mod">
          <ac:chgData name="Ana-Maria Matasel (2540177)" userId="fd58bb8a-d8ae-4e15-865e-44200168be37" providerId="ADAL" clId="{CDA9A78F-AA63-4EDD-A73B-6883AFEFD161}" dt="2026-09-26T16:24:07.332" v="82"/>
          <ac:spMkLst>
            <pc:docMk/>
            <pc:sldMk cId="3839919729" sldId="267"/>
            <ac:spMk id="3" creationId="{7E4CE745-1E9E-70DC-DC01-B28740B65800}"/>
          </ac:spMkLst>
        </pc:spChg>
      </pc:sldChg>
      <pc:sldChg chg="addSp delSp modSp new mod setBg">
        <pc:chgData name="Ana-Maria Matasel (2540177)" userId="fd58bb8a-d8ae-4e15-865e-44200168be37" providerId="ADAL" clId="{CDA9A78F-AA63-4EDD-A73B-6883AFEFD161}" dt="2026-10-08T13:02:00.330" v="284" actId="26606"/>
        <pc:sldMkLst>
          <pc:docMk/>
          <pc:sldMk cId="1167778681" sldId="268"/>
        </pc:sldMkLst>
        <pc:spChg chg="mod ord">
          <ac:chgData name="Ana-Maria Matasel (2540177)" userId="fd58bb8a-d8ae-4e15-865e-44200168be37" providerId="ADAL" clId="{CDA9A78F-AA63-4EDD-A73B-6883AFEFD161}" dt="2026-10-08T13:02:00.330" v="284" actId="26606"/>
          <ac:spMkLst>
            <pc:docMk/>
            <pc:sldMk cId="1167778681" sldId="268"/>
            <ac:spMk id="2" creationId="{42486D34-7056-0D5D-9BC6-2CE6EB8A00EF}"/>
          </ac:spMkLst>
        </pc:spChg>
        <pc:spChg chg="add del">
          <ac:chgData name="Ana-Maria Matasel (2540177)" userId="fd58bb8a-d8ae-4e15-865e-44200168be37" providerId="ADAL" clId="{CDA9A78F-AA63-4EDD-A73B-6883AFEFD161}" dt="2026-10-08T13:02:00.328" v="283" actId="26606"/>
          <ac:spMkLst>
            <pc:docMk/>
            <pc:sldMk cId="1167778681" sldId="268"/>
            <ac:spMk id="9" creationId="{FAB7EB8E-8A2B-48FD-BAC8-437293299F02}"/>
          </ac:spMkLst>
        </pc:spChg>
        <pc:spChg chg="add del">
          <ac:chgData name="Ana-Maria Matasel (2540177)" userId="fd58bb8a-d8ae-4e15-865e-44200168be37" providerId="ADAL" clId="{CDA9A78F-AA63-4EDD-A73B-6883AFEFD161}" dt="2026-10-08T13:02:00.328" v="283" actId="26606"/>
          <ac:spMkLst>
            <pc:docMk/>
            <pc:sldMk cId="1167778681" sldId="268"/>
            <ac:spMk id="11" creationId="{643222AA-4EF1-427F-B292-FAF0CC05B9C0}"/>
          </ac:spMkLst>
        </pc:spChg>
        <pc:picChg chg="add mod">
          <ac:chgData name="Ana-Maria Matasel (2540177)" userId="fd58bb8a-d8ae-4e15-865e-44200168be37" providerId="ADAL" clId="{CDA9A78F-AA63-4EDD-A73B-6883AFEFD161}" dt="2026-10-08T13:02:00.330" v="284" actId="26606"/>
          <ac:picMkLst>
            <pc:docMk/>
            <pc:sldMk cId="1167778681" sldId="268"/>
            <ac:picMk id="4" creationId="{F487720A-5E27-95B5-58BA-B4E9EC62D62B}"/>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89B193-1AAD-4930-9880-9A92176CF2AE}" type="doc">
      <dgm:prSet loTypeId="urn:microsoft.com/office/officeart/2018/2/layout/IconVerticalSolidList" loCatId="icon" qsTypeId="urn:microsoft.com/office/officeart/2005/8/quickstyle/simple1#49" qsCatId="simple" csTypeId="urn:microsoft.com/office/officeart/2018/5/colors/Iconchunking_neutralbg_colorful1" csCatId="colorful" phldr="1"/>
      <dgm:spPr/>
      <dgm:t>
        <a:bodyPr/>
        <a:lstStyle/>
        <a:p>
          <a:endParaRPr lang="en-US"/>
        </a:p>
      </dgm:t>
    </dgm:pt>
    <dgm:pt modelId="{6D90DA4B-BAF1-4EE5-A268-84F7821F9BFA}">
      <dgm:prSet/>
      <dgm:spPr/>
      <dgm:t>
        <a:bodyPr/>
        <a:lstStyle/>
        <a:p>
          <a:r>
            <a:rPr lang="en-GB" dirty="0"/>
            <a:t>Good morning/afternoon. Today, I will present an analysis of the Basil’s Bakery case study.</a:t>
          </a:r>
          <a:endParaRPr lang="en-US" dirty="0"/>
        </a:p>
      </dgm:t>
    </dgm:pt>
    <dgm:pt modelId="{7C992421-C344-4133-84CB-B87E97CA3BF2}" type="parTrans" cxnId="{EDFA1012-959D-4DCC-A754-CE0C637B1F46}">
      <dgm:prSet/>
      <dgm:spPr/>
      <dgm:t>
        <a:bodyPr/>
        <a:lstStyle/>
        <a:p>
          <a:endParaRPr lang="en-US"/>
        </a:p>
      </dgm:t>
    </dgm:pt>
    <dgm:pt modelId="{7E902803-9DD9-4E22-8457-16568A969A96}" type="sibTrans" cxnId="{EDFA1012-959D-4DCC-A754-CE0C637B1F46}">
      <dgm:prSet/>
      <dgm:spPr/>
      <dgm:t>
        <a:bodyPr/>
        <a:lstStyle/>
        <a:p>
          <a:endParaRPr lang="en-US"/>
        </a:p>
      </dgm:t>
    </dgm:pt>
    <dgm:pt modelId="{0D21107B-6D1C-4650-8062-07C1178023DC}">
      <dgm:prSet/>
      <dgm:spPr/>
      <dgm:t>
        <a:bodyPr/>
        <a:lstStyle/>
        <a:p>
          <a:r>
            <a:rPr lang="en-GB" dirty="0"/>
            <a:t>My presentation will be divided into five sections. </a:t>
          </a:r>
          <a:endParaRPr lang="en-US" dirty="0"/>
        </a:p>
      </dgm:t>
    </dgm:pt>
    <dgm:pt modelId="{02CE5870-E10C-47EA-BA63-02CCDF3010B3}" type="parTrans" cxnId="{70A959BB-5159-490C-AA0A-719F0928DE12}">
      <dgm:prSet/>
      <dgm:spPr/>
      <dgm:t>
        <a:bodyPr/>
        <a:lstStyle/>
        <a:p>
          <a:endParaRPr lang="en-US"/>
        </a:p>
      </dgm:t>
    </dgm:pt>
    <dgm:pt modelId="{2E4BAD26-AB8A-4CC5-8D9A-1FC4F6FF4097}" type="sibTrans" cxnId="{70A959BB-5159-490C-AA0A-719F0928DE12}">
      <dgm:prSet/>
      <dgm:spPr/>
      <dgm:t>
        <a:bodyPr/>
        <a:lstStyle/>
        <a:p>
          <a:endParaRPr lang="en-US"/>
        </a:p>
      </dgm:t>
    </dgm:pt>
    <dgm:pt modelId="{07BB5961-1379-407F-A637-AC2233654A68}">
      <dgm:prSet/>
      <dgm:spPr/>
      <dgm:t>
        <a:bodyPr/>
        <a:lstStyle/>
        <a:p>
          <a:r>
            <a:rPr lang="en-GB" dirty="0"/>
            <a:t>First, I will introduce the business and the main problems affecting its sales. </a:t>
          </a:r>
          <a:endParaRPr lang="en-US" dirty="0"/>
        </a:p>
      </dgm:t>
    </dgm:pt>
    <dgm:pt modelId="{32A90A46-B80E-47E9-95E3-87675FE223F9}" type="parTrans" cxnId="{342CC4B4-5390-4D7B-811B-8213210ABF27}">
      <dgm:prSet/>
      <dgm:spPr/>
      <dgm:t>
        <a:bodyPr/>
        <a:lstStyle/>
        <a:p>
          <a:endParaRPr lang="en-US"/>
        </a:p>
      </dgm:t>
    </dgm:pt>
    <dgm:pt modelId="{A8F8B8B8-C5DE-4BB9-8765-5B6E79732EB3}" type="sibTrans" cxnId="{342CC4B4-5390-4D7B-811B-8213210ABF27}">
      <dgm:prSet/>
      <dgm:spPr/>
      <dgm:t>
        <a:bodyPr/>
        <a:lstStyle/>
        <a:p>
          <a:endParaRPr lang="en-US"/>
        </a:p>
      </dgm:t>
    </dgm:pt>
    <dgm:pt modelId="{4ACA2E28-5333-4FE1-AF00-EDB0AF40A773}">
      <dgm:prSet/>
      <dgm:spPr/>
      <dgm:t>
        <a:bodyPr/>
        <a:lstStyle/>
        <a:p>
          <a:r>
            <a:rPr lang="en-GB" dirty="0"/>
            <a:t>Second, I will examine the nature and scope of the issues affecting the lack of sales growth.</a:t>
          </a:r>
          <a:endParaRPr lang="en-US" dirty="0"/>
        </a:p>
      </dgm:t>
    </dgm:pt>
    <dgm:pt modelId="{B111AA1C-3E59-4FF2-87AA-B2BB2DC764D2}" type="parTrans" cxnId="{F94C654C-617B-470A-A646-551B994F072B}">
      <dgm:prSet/>
      <dgm:spPr/>
      <dgm:t>
        <a:bodyPr/>
        <a:lstStyle/>
        <a:p>
          <a:endParaRPr lang="en-US"/>
        </a:p>
      </dgm:t>
    </dgm:pt>
    <dgm:pt modelId="{87AB6D39-4B49-4683-9715-03D9A2885C4D}" type="sibTrans" cxnId="{F94C654C-617B-470A-A646-551B994F072B}">
      <dgm:prSet/>
      <dgm:spPr/>
      <dgm:t>
        <a:bodyPr/>
        <a:lstStyle/>
        <a:p>
          <a:endParaRPr lang="en-US"/>
        </a:p>
      </dgm:t>
    </dgm:pt>
    <dgm:pt modelId="{62F3A715-CC3B-4D28-927D-CBC48CEDDF9E}">
      <dgm:prSet/>
      <dgm:spPr/>
      <dgm:t>
        <a:bodyPr/>
        <a:lstStyle/>
        <a:p>
          <a:r>
            <a:rPr lang="en-GB" dirty="0"/>
            <a:t>Third, I will apply a PESTEL analysis to identify external factors affecting the bakery. </a:t>
          </a:r>
          <a:endParaRPr lang="en-US" dirty="0"/>
        </a:p>
      </dgm:t>
    </dgm:pt>
    <dgm:pt modelId="{80D7609E-02BD-4CB8-90D3-1A49FFA5C522}" type="parTrans" cxnId="{5B37F4C8-700F-443F-A770-31113BA5B1FF}">
      <dgm:prSet/>
      <dgm:spPr/>
      <dgm:t>
        <a:bodyPr/>
        <a:lstStyle/>
        <a:p>
          <a:endParaRPr lang="en-US"/>
        </a:p>
      </dgm:t>
    </dgm:pt>
    <dgm:pt modelId="{5D322BE6-7B6E-40D5-8C06-28257388420A}" type="sibTrans" cxnId="{5B37F4C8-700F-443F-A770-31113BA5B1FF}">
      <dgm:prSet/>
      <dgm:spPr/>
      <dgm:t>
        <a:bodyPr/>
        <a:lstStyle/>
        <a:p>
          <a:endParaRPr lang="en-US"/>
        </a:p>
      </dgm:t>
    </dgm:pt>
    <dgm:pt modelId="{DC8A2E6B-9E72-4CBF-AC36-A1803048E6EA}">
      <dgm:prSet/>
      <dgm:spPr/>
      <dgm:t>
        <a:bodyPr/>
        <a:lstStyle/>
        <a:p>
          <a:r>
            <a:rPr lang="en-GB" dirty="0"/>
            <a:t>Fourth, I will use a Fishbone Diagram to investigate the possible causes of the sales problem.</a:t>
          </a:r>
          <a:endParaRPr lang="en-US" dirty="0"/>
        </a:p>
      </dgm:t>
    </dgm:pt>
    <dgm:pt modelId="{A13B45E4-9909-4F2E-8E58-119F4C66DD5C}" type="parTrans" cxnId="{DE141B71-5F1D-4415-94EE-C923E150F7FE}">
      <dgm:prSet/>
      <dgm:spPr/>
      <dgm:t>
        <a:bodyPr/>
        <a:lstStyle/>
        <a:p>
          <a:endParaRPr lang="en-US"/>
        </a:p>
      </dgm:t>
    </dgm:pt>
    <dgm:pt modelId="{9047DA85-170C-4D77-9725-57F683F63BAE}" type="sibTrans" cxnId="{DE141B71-5F1D-4415-94EE-C923E150F7FE}">
      <dgm:prSet/>
      <dgm:spPr/>
      <dgm:t>
        <a:bodyPr/>
        <a:lstStyle/>
        <a:p>
          <a:endParaRPr lang="en-US"/>
        </a:p>
      </dgm:t>
    </dgm:pt>
    <dgm:pt modelId="{4C76EF41-951E-4E0D-92C9-F6391C1BB81A}">
      <dgm:prSet/>
      <dgm:spPr/>
      <dgm:t>
        <a:bodyPr/>
        <a:lstStyle/>
        <a:p>
          <a:r>
            <a:rPr lang="en-GB" dirty="0"/>
            <a:t>Finally, I will summarise the key findings from my analysis.</a:t>
          </a:r>
          <a:endParaRPr lang="en-US" dirty="0"/>
        </a:p>
      </dgm:t>
    </dgm:pt>
    <dgm:pt modelId="{7AC59D9B-F364-49F8-85A8-5A130BFE1D4E}" type="parTrans" cxnId="{C08F040B-18D8-42C3-96D4-773FD0B6BD9A}">
      <dgm:prSet/>
      <dgm:spPr/>
      <dgm:t>
        <a:bodyPr/>
        <a:lstStyle/>
        <a:p>
          <a:endParaRPr lang="en-US"/>
        </a:p>
      </dgm:t>
    </dgm:pt>
    <dgm:pt modelId="{78B16CF3-D16D-479D-86C8-30A6818770F2}" type="sibTrans" cxnId="{C08F040B-18D8-42C3-96D4-773FD0B6BD9A}">
      <dgm:prSet/>
      <dgm:spPr/>
      <dgm:t>
        <a:bodyPr/>
        <a:lstStyle/>
        <a:p>
          <a:endParaRPr lang="en-US"/>
        </a:p>
      </dgm:t>
    </dgm:pt>
    <dgm:pt modelId="{214B8FA0-BEE1-4D14-964A-3EB857A75C08}" type="pres">
      <dgm:prSet presAssocID="{C789B193-1AAD-4930-9880-9A92176CF2AE}" presName="root" presStyleCnt="0">
        <dgm:presLayoutVars>
          <dgm:dir/>
          <dgm:resizeHandles val="exact"/>
        </dgm:presLayoutVars>
      </dgm:prSet>
      <dgm:spPr/>
    </dgm:pt>
    <dgm:pt modelId="{E98F36B7-5811-41AA-BFA4-F1300F6724F0}" type="pres">
      <dgm:prSet presAssocID="{6D90DA4B-BAF1-4EE5-A268-84F7821F9BFA}" presName="compNode" presStyleCnt="0"/>
      <dgm:spPr/>
    </dgm:pt>
    <dgm:pt modelId="{7900C7BA-AB7E-414E-8F63-BBBB62FCF3C7}" type="pres">
      <dgm:prSet presAssocID="{6D90DA4B-BAF1-4EE5-A268-84F7821F9BFA}" presName="bgRect" presStyleLbl="bgShp" presStyleIdx="0" presStyleCnt="7"/>
      <dgm:spPr/>
    </dgm:pt>
    <dgm:pt modelId="{2F5CC546-2B92-48DE-9F2B-3062129BCE17}" type="pres">
      <dgm:prSet presAssocID="{6D90DA4B-BAF1-4EE5-A268-84F7821F9BFA}"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f"/>
        </a:ext>
      </dgm:extLst>
    </dgm:pt>
    <dgm:pt modelId="{CC128F12-AFCA-4D8A-B926-F1D934D5E3BF}" type="pres">
      <dgm:prSet presAssocID="{6D90DA4B-BAF1-4EE5-A268-84F7821F9BFA}" presName="spaceRect" presStyleCnt="0"/>
      <dgm:spPr/>
    </dgm:pt>
    <dgm:pt modelId="{F63D5A38-7F6C-4B19-AEC3-5EADD144EB9B}" type="pres">
      <dgm:prSet presAssocID="{6D90DA4B-BAF1-4EE5-A268-84F7821F9BFA}" presName="parTx" presStyleLbl="revTx" presStyleIdx="0" presStyleCnt="7">
        <dgm:presLayoutVars>
          <dgm:chMax val="0"/>
          <dgm:chPref val="0"/>
        </dgm:presLayoutVars>
      </dgm:prSet>
      <dgm:spPr/>
    </dgm:pt>
    <dgm:pt modelId="{AA88B259-3F5C-42AD-9C8D-8F5D23DE7F1E}" type="pres">
      <dgm:prSet presAssocID="{7E902803-9DD9-4E22-8457-16568A969A96}" presName="sibTrans" presStyleCnt="0"/>
      <dgm:spPr/>
    </dgm:pt>
    <dgm:pt modelId="{0CD858F9-D0A4-4836-B48B-57F60C93B8ED}" type="pres">
      <dgm:prSet presAssocID="{0D21107B-6D1C-4650-8062-07C1178023DC}" presName="compNode" presStyleCnt="0"/>
      <dgm:spPr/>
    </dgm:pt>
    <dgm:pt modelId="{0DF5A9AC-F427-4376-A2EC-EFF057D0F2BC}" type="pres">
      <dgm:prSet presAssocID="{0D21107B-6D1C-4650-8062-07C1178023DC}" presName="bgRect" presStyleLbl="bgShp" presStyleIdx="1" presStyleCnt="7"/>
      <dgm:spPr/>
    </dgm:pt>
    <dgm:pt modelId="{0D4DA4B2-BDDE-4AAE-AB2D-0F327F29628C}" type="pres">
      <dgm:prSet presAssocID="{0D21107B-6D1C-4650-8062-07C1178023D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1EA1322-DEE3-44A2-ABE1-3027DF482909}" type="pres">
      <dgm:prSet presAssocID="{0D21107B-6D1C-4650-8062-07C1178023DC}" presName="spaceRect" presStyleCnt="0"/>
      <dgm:spPr/>
    </dgm:pt>
    <dgm:pt modelId="{D6DEC86F-3D2F-4DA0-8D2C-A73EE25A7D4F}" type="pres">
      <dgm:prSet presAssocID="{0D21107B-6D1C-4650-8062-07C1178023DC}" presName="parTx" presStyleLbl="revTx" presStyleIdx="1" presStyleCnt="7">
        <dgm:presLayoutVars>
          <dgm:chMax val="0"/>
          <dgm:chPref val="0"/>
        </dgm:presLayoutVars>
      </dgm:prSet>
      <dgm:spPr/>
    </dgm:pt>
    <dgm:pt modelId="{8929E960-A42C-46F0-9703-EF1FA009E694}" type="pres">
      <dgm:prSet presAssocID="{2E4BAD26-AB8A-4CC5-8D9A-1FC4F6FF4097}" presName="sibTrans" presStyleCnt="0"/>
      <dgm:spPr/>
    </dgm:pt>
    <dgm:pt modelId="{A08A9E77-AF18-4B65-BF26-C9554759B189}" type="pres">
      <dgm:prSet presAssocID="{07BB5961-1379-407F-A637-AC2233654A68}" presName="compNode" presStyleCnt="0"/>
      <dgm:spPr/>
    </dgm:pt>
    <dgm:pt modelId="{FB7CC5E5-51FD-4B6F-B87C-5BABA71CFDFD}" type="pres">
      <dgm:prSet presAssocID="{07BB5961-1379-407F-A637-AC2233654A68}" presName="bgRect" presStyleLbl="bgShp" presStyleIdx="2" presStyleCnt="7"/>
      <dgm:spPr/>
    </dgm:pt>
    <dgm:pt modelId="{B52CFCBB-3FD3-4241-9965-827DFC3B36B8}" type="pres">
      <dgm:prSet presAssocID="{07BB5961-1379-407F-A637-AC2233654A68}"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72BBC431-9DD1-4583-818B-4508E61FC7A3}" type="pres">
      <dgm:prSet presAssocID="{07BB5961-1379-407F-A637-AC2233654A68}" presName="spaceRect" presStyleCnt="0"/>
      <dgm:spPr/>
    </dgm:pt>
    <dgm:pt modelId="{C6AEB351-26F5-431F-A22F-8F9B05C064DD}" type="pres">
      <dgm:prSet presAssocID="{07BB5961-1379-407F-A637-AC2233654A68}" presName="parTx" presStyleLbl="revTx" presStyleIdx="2" presStyleCnt="7">
        <dgm:presLayoutVars>
          <dgm:chMax val="0"/>
          <dgm:chPref val="0"/>
        </dgm:presLayoutVars>
      </dgm:prSet>
      <dgm:spPr/>
    </dgm:pt>
    <dgm:pt modelId="{8B799200-04B9-42BD-B4D4-F5640187AE8F}" type="pres">
      <dgm:prSet presAssocID="{A8F8B8B8-C5DE-4BB9-8765-5B6E79732EB3}" presName="sibTrans" presStyleCnt="0"/>
      <dgm:spPr/>
    </dgm:pt>
    <dgm:pt modelId="{98203A30-5A74-4F3E-9D9D-9B139363F25D}" type="pres">
      <dgm:prSet presAssocID="{4ACA2E28-5333-4FE1-AF00-EDB0AF40A773}" presName="compNode" presStyleCnt="0"/>
      <dgm:spPr/>
    </dgm:pt>
    <dgm:pt modelId="{DF623950-B2AE-44EB-9976-EE422375FE7C}" type="pres">
      <dgm:prSet presAssocID="{4ACA2E28-5333-4FE1-AF00-EDB0AF40A773}" presName="bgRect" presStyleLbl="bgShp" presStyleIdx="3" presStyleCnt="7"/>
      <dgm:spPr/>
    </dgm:pt>
    <dgm:pt modelId="{C1F169C9-50B9-4DB8-A45C-524C8486FFD2}" type="pres">
      <dgm:prSet presAssocID="{4ACA2E28-5333-4FE1-AF00-EDB0AF40A773}"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5D3687C9-D188-4681-9EC6-8103FDF06755}" type="pres">
      <dgm:prSet presAssocID="{4ACA2E28-5333-4FE1-AF00-EDB0AF40A773}" presName="spaceRect" presStyleCnt="0"/>
      <dgm:spPr/>
    </dgm:pt>
    <dgm:pt modelId="{1B163183-6C56-4033-8ED4-5B8A5AC0DCED}" type="pres">
      <dgm:prSet presAssocID="{4ACA2E28-5333-4FE1-AF00-EDB0AF40A773}" presName="parTx" presStyleLbl="revTx" presStyleIdx="3" presStyleCnt="7">
        <dgm:presLayoutVars>
          <dgm:chMax val="0"/>
          <dgm:chPref val="0"/>
        </dgm:presLayoutVars>
      </dgm:prSet>
      <dgm:spPr/>
    </dgm:pt>
    <dgm:pt modelId="{5130BB4F-2F04-4A76-8183-356A3E641140}" type="pres">
      <dgm:prSet presAssocID="{87AB6D39-4B49-4683-9715-03D9A2885C4D}" presName="sibTrans" presStyleCnt="0"/>
      <dgm:spPr/>
    </dgm:pt>
    <dgm:pt modelId="{A5F49251-CD3B-479D-84A6-21247DE6DC23}" type="pres">
      <dgm:prSet presAssocID="{62F3A715-CC3B-4D28-927D-CBC48CEDDF9E}" presName="compNode" presStyleCnt="0"/>
      <dgm:spPr/>
    </dgm:pt>
    <dgm:pt modelId="{92A83D1C-0B4F-4961-B92D-096B382B8A1D}" type="pres">
      <dgm:prSet presAssocID="{62F3A715-CC3B-4D28-927D-CBC48CEDDF9E}" presName="bgRect" presStyleLbl="bgShp" presStyleIdx="4" presStyleCnt="7"/>
      <dgm:spPr/>
    </dgm:pt>
    <dgm:pt modelId="{8A151AFC-A6C3-4114-8ACB-6D9F1F08B585}" type="pres">
      <dgm:prSet presAssocID="{62F3A715-CC3B-4D28-927D-CBC48CEDDF9E}"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upcake"/>
        </a:ext>
      </dgm:extLst>
    </dgm:pt>
    <dgm:pt modelId="{4C0F85C3-BBA3-4459-9A60-6051AFFB996B}" type="pres">
      <dgm:prSet presAssocID="{62F3A715-CC3B-4D28-927D-CBC48CEDDF9E}" presName="spaceRect" presStyleCnt="0"/>
      <dgm:spPr/>
    </dgm:pt>
    <dgm:pt modelId="{80462E17-3819-4CC5-BE4B-CFA80B50B56D}" type="pres">
      <dgm:prSet presAssocID="{62F3A715-CC3B-4D28-927D-CBC48CEDDF9E}" presName="parTx" presStyleLbl="revTx" presStyleIdx="4" presStyleCnt="7">
        <dgm:presLayoutVars>
          <dgm:chMax val="0"/>
          <dgm:chPref val="0"/>
        </dgm:presLayoutVars>
      </dgm:prSet>
      <dgm:spPr/>
    </dgm:pt>
    <dgm:pt modelId="{40D55836-E3C2-47FA-A879-2FEFFE692A40}" type="pres">
      <dgm:prSet presAssocID="{5D322BE6-7B6E-40D5-8C06-28257388420A}" presName="sibTrans" presStyleCnt="0"/>
      <dgm:spPr/>
    </dgm:pt>
    <dgm:pt modelId="{B8E0608C-F47E-49BD-B8E2-EB08DB1F6ECE}" type="pres">
      <dgm:prSet presAssocID="{DC8A2E6B-9E72-4CBF-AC36-A1803048E6EA}" presName="compNode" presStyleCnt="0"/>
      <dgm:spPr/>
    </dgm:pt>
    <dgm:pt modelId="{FA189386-C06D-49CF-A178-E69E7CC3A2C7}" type="pres">
      <dgm:prSet presAssocID="{DC8A2E6B-9E72-4CBF-AC36-A1803048E6EA}" presName="bgRect" presStyleLbl="bgShp" presStyleIdx="5" presStyleCnt="7"/>
      <dgm:spPr/>
    </dgm:pt>
    <dgm:pt modelId="{20D28B19-4BCB-4AAF-B5F5-6D2DDC244DDA}" type="pres">
      <dgm:prSet presAssocID="{DC8A2E6B-9E72-4CBF-AC36-A1803048E6E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B60A9C73-2025-4E49-AA79-5FC9F49AC8BD}" type="pres">
      <dgm:prSet presAssocID="{DC8A2E6B-9E72-4CBF-AC36-A1803048E6EA}" presName="spaceRect" presStyleCnt="0"/>
      <dgm:spPr/>
    </dgm:pt>
    <dgm:pt modelId="{B8603517-BAAF-4D5C-BEFA-D7ED87FE7B5D}" type="pres">
      <dgm:prSet presAssocID="{DC8A2E6B-9E72-4CBF-AC36-A1803048E6EA}" presName="parTx" presStyleLbl="revTx" presStyleIdx="5" presStyleCnt="7">
        <dgm:presLayoutVars>
          <dgm:chMax val="0"/>
          <dgm:chPref val="0"/>
        </dgm:presLayoutVars>
      </dgm:prSet>
      <dgm:spPr/>
    </dgm:pt>
    <dgm:pt modelId="{539EDBB7-AEF6-43F0-8FE2-EF52A22D0958}" type="pres">
      <dgm:prSet presAssocID="{9047DA85-170C-4D77-9725-57F683F63BAE}" presName="sibTrans" presStyleCnt="0"/>
      <dgm:spPr/>
    </dgm:pt>
    <dgm:pt modelId="{7DC5E4D4-917F-4DD6-8E14-84F5E1D14E98}" type="pres">
      <dgm:prSet presAssocID="{4C76EF41-951E-4E0D-92C9-F6391C1BB81A}" presName="compNode" presStyleCnt="0"/>
      <dgm:spPr/>
    </dgm:pt>
    <dgm:pt modelId="{F8449CFD-CD55-4B56-AFC1-9F15C4FF66C2}" type="pres">
      <dgm:prSet presAssocID="{4C76EF41-951E-4E0D-92C9-F6391C1BB81A}" presName="bgRect" presStyleLbl="bgShp" presStyleIdx="6" presStyleCnt="7"/>
      <dgm:spPr/>
    </dgm:pt>
    <dgm:pt modelId="{69A96C92-0170-457A-A502-287204F1090E}" type="pres">
      <dgm:prSet presAssocID="{4C76EF41-951E-4E0D-92C9-F6391C1BB81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Open Quotation Mark"/>
        </a:ext>
      </dgm:extLst>
    </dgm:pt>
    <dgm:pt modelId="{AEFC28F5-4A91-44E2-BADD-D3973F66709D}" type="pres">
      <dgm:prSet presAssocID="{4C76EF41-951E-4E0D-92C9-F6391C1BB81A}" presName="spaceRect" presStyleCnt="0"/>
      <dgm:spPr/>
    </dgm:pt>
    <dgm:pt modelId="{B03DA6A4-B8FE-459A-A234-6A30230F14E3}" type="pres">
      <dgm:prSet presAssocID="{4C76EF41-951E-4E0D-92C9-F6391C1BB81A}" presName="parTx" presStyleLbl="revTx" presStyleIdx="6" presStyleCnt="7">
        <dgm:presLayoutVars>
          <dgm:chMax val="0"/>
          <dgm:chPref val="0"/>
        </dgm:presLayoutVars>
      </dgm:prSet>
      <dgm:spPr/>
    </dgm:pt>
  </dgm:ptLst>
  <dgm:cxnLst>
    <dgm:cxn modelId="{C08F040B-18D8-42C3-96D4-773FD0B6BD9A}" srcId="{C789B193-1AAD-4930-9880-9A92176CF2AE}" destId="{4C76EF41-951E-4E0D-92C9-F6391C1BB81A}" srcOrd="6" destOrd="0" parTransId="{7AC59D9B-F364-49F8-85A8-5A130BFE1D4E}" sibTransId="{78B16CF3-D16D-479D-86C8-30A6818770F2}"/>
    <dgm:cxn modelId="{EDFA1012-959D-4DCC-A754-CE0C637B1F46}" srcId="{C789B193-1AAD-4930-9880-9A92176CF2AE}" destId="{6D90DA4B-BAF1-4EE5-A268-84F7821F9BFA}" srcOrd="0" destOrd="0" parTransId="{7C992421-C344-4133-84CB-B87E97CA3BF2}" sibTransId="{7E902803-9DD9-4E22-8457-16568A969A96}"/>
    <dgm:cxn modelId="{6D62195C-D4A3-4CE5-B5FD-BC3C0ACA657C}" type="presOf" srcId="{0D21107B-6D1C-4650-8062-07C1178023DC}" destId="{D6DEC86F-3D2F-4DA0-8D2C-A73EE25A7D4F}" srcOrd="0" destOrd="0" presId="urn:microsoft.com/office/officeart/2018/2/layout/IconVerticalSolidList"/>
    <dgm:cxn modelId="{A386D86A-9479-4856-9325-7F8C52C6EF7E}" type="presOf" srcId="{62F3A715-CC3B-4D28-927D-CBC48CEDDF9E}" destId="{80462E17-3819-4CC5-BE4B-CFA80B50B56D}" srcOrd="0" destOrd="0" presId="urn:microsoft.com/office/officeart/2018/2/layout/IconVerticalSolidList"/>
    <dgm:cxn modelId="{F94C654C-617B-470A-A646-551B994F072B}" srcId="{C789B193-1AAD-4930-9880-9A92176CF2AE}" destId="{4ACA2E28-5333-4FE1-AF00-EDB0AF40A773}" srcOrd="3" destOrd="0" parTransId="{B111AA1C-3E59-4FF2-87AA-B2BB2DC764D2}" sibTransId="{87AB6D39-4B49-4683-9715-03D9A2885C4D}"/>
    <dgm:cxn modelId="{DE141B71-5F1D-4415-94EE-C923E150F7FE}" srcId="{C789B193-1AAD-4930-9880-9A92176CF2AE}" destId="{DC8A2E6B-9E72-4CBF-AC36-A1803048E6EA}" srcOrd="5" destOrd="0" parTransId="{A13B45E4-9909-4F2E-8E58-119F4C66DD5C}" sibTransId="{9047DA85-170C-4D77-9725-57F683F63BAE}"/>
    <dgm:cxn modelId="{9B65C688-B2FE-4811-AEE8-CD0ABC6BE73F}" type="presOf" srcId="{4C76EF41-951E-4E0D-92C9-F6391C1BB81A}" destId="{B03DA6A4-B8FE-459A-A234-6A30230F14E3}" srcOrd="0" destOrd="0" presId="urn:microsoft.com/office/officeart/2018/2/layout/IconVerticalSolidList"/>
    <dgm:cxn modelId="{C2558790-3A32-439A-AAD6-8F9B6EBA192E}" type="presOf" srcId="{6D90DA4B-BAF1-4EE5-A268-84F7821F9BFA}" destId="{F63D5A38-7F6C-4B19-AEC3-5EADD144EB9B}" srcOrd="0" destOrd="0" presId="urn:microsoft.com/office/officeart/2018/2/layout/IconVerticalSolidList"/>
    <dgm:cxn modelId="{342CC4B4-5390-4D7B-811B-8213210ABF27}" srcId="{C789B193-1AAD-4930-9880-9A92176CF2AE}" destId="{07BB5961-1379-407F-A637-AC2233654A68}" srcOrd="2" destOrd="0" parTransId="{32A90A46-B80E-47E9-95E3-87675FE223F9}" sibTransId="{A8F8B8B8-C5DE-4BB9-8765-5B6E79732EB3}"/>
    <dgm:cxn modelId="{70A959BB-5159-490C-AA0A-719F0928DE12}" srcId="{C789B193-1AAD-4930-9880-9A92176CF2AE}" destId="{0D21107B-6D1C-4650-8062-07C1178023DC}" srcOrd="1" destOrd="0" parTransId="{02CE5870-E10C-47EA-BA63-02CCDF3010B3}" sibTransId="{2E4BAD26-AB8A-4CC5-8D9A-1FC4F6FF4097}"/>
    <dgm:cxn modelId="{28C431BE-AE48-472A-B037-707E2CD7D3D0}" type="presOf" srcId="{4ACA2E28-5333-4FE1-AF00-EDB0AF40A773}" destId="{1B163183-6C56-4033-8ED4-5B8A5AC0DCED}" srcOrd="0" destOrd="0" presId="urn:microsoft.com/office/officeart/2018/2/layout/IconVerticalSolidList"/>
    <dgm:cxn modelId="{5B37F4C8-700F-443F-A770-31113BA5B1FF}" srcId="{C789B193-1AAD-4930-9880-9A92176CF2AE}" destId="{62F3A715-CC3B-4D28-927D-CBC48CEDDF9E}" srcOrd="4" destOrd="0" parTransId="{80D7609E-02BD-4CB8-90D3-1A49FFA5C522}" sibTransId="{5D322BE6-7B6E-40D5-8C06-28257388420A}"/>
    <dgm:cxn modelId="{37FA06CB-9390-425E-9675-13BCA2F5018F}" type="presOf" srcId="{C789B193-1AAD-4930-9880-9A92176CF2AE}" destId="{214B8FA0-BEE1-4D14-964A-3EB857A75C08}" srcOrd="0" destOrd="0" presId="urn:microsoft.com/office/officeart/2018/2/layout/IconVerticalSolidList"/>
    <dgm:cxn modelId="{85D77BE6-5C67-498A-9400-96F3EE48C7D6}" type="presOf" srcId="{DC8A2E6B-9E72-4CBF-AC36-A1803048E6EA}" destId="{B8603517-BAAF-4D5C-BEFA-D7ED87FE7B5D}" srcOrd="0" destOrd="0" presId="urn:microsoft.com/office/officeart/2018/2/layout/IconVerticalSolidList"/>
    <dgm:cxn modelId="{E71691F7-2119-4A03-9CBB-2C0D1A6B9EA9}" type="presOf" srcId="{07BB5961-1379-407F-A637-AC2233654A68}" destId="{C6AEB351-26F5-431F-A22F-8F9B05C064DD}" srcOrd="0" destOrd="0" presId="urn:microsoft.com/office/officeart/2018/2/layout/IconVerticalSolidList"/>
    <dgm:cxn modelId="{7533B773-D9BB-439D-9DA3-B826E89C5F6B}" type="presParOf" srcId="{214B8FA0-BEE1-4D14-964A-3EB857A75C08}" destId="{E98F36B7-5811-41AA-BFA4-F1300F6724F0}" srcOrd="0" destOrd="0" presId="urn:microsoft.com/office/officeart/2018/2/layout/IconVerticalSolidList"/>
    <dgm:cxn modelId="{E15AD9B6-D8A3-435B-B169-E8868299CDE5}" type="presParOf" srcId="{E98F36B7-5811-41AA-BFA4-F1300F6724F0}" destId="{7900C7BA-AB7E-414E-8F63-BBBB62FCF3C7}" srcOrd="0" destOrd="0" presId="urn:microsoft.com/office/officeart/2018/2/layout/IconVerticalSolidList"/>
    <dgm:cxn modelId="{38EABC2E-165A-4FA5-95D2-3DF9052DF79A}" type="presParOf" srcId="{E98F36B7-5811-41AA-BFA4-F1300F6724F0}" destId="{2F5CC546-2B92-48DE-9F2B-3062129BCE17}" srcOrd="1" destOrd="0" presId="urn:microsoft.com/office/officeart/2018/2/layout/IconVerticalSolidList"/>
    <dgm:cxn modelId="{2955B43A-B77F-40ED-AF1B-5AD69E485461}" type="presParOf" srcId="{E98F36B7-5811-41AA-BFA4-F1300F6724F0}" destId="{CC128F12-AFCA-4D8A-B926-F1D934D5E3BF}" srcOrd="2" destOrd="0" presId="urn:microsoft.com/office/officeart/2018/2/layout/IconVerticalSolidList"/>
    <dgm:cxn modelId="{E7ED919E-BB2D-489B-B98D-557404450704}" type="presParOf" srcId="{E98F36B7-5811-41AA-BFA4-F1300F6724F0}" destId="{F63D5A38-7F6C-4B19-AEC3-5EADD144EB9B}" srcOrd="3" destOrd="0" presId="urn:microsoft.com/office/officeart/2018/2/layout/IconVerticalSolidList"/>
    <dgm:cxn modelId="{4F8EAE74-E9C2-43B0-9101-4AD68AA4EAF1}" type="presParOf" srcId="{214B8FA0-BEE1-4D14-964A-3EB857A75C08}" destId="{AA88B259-3F5C-42AD-9C8D-8F5D23DE7F1E}" srcOrd="1" destOrd="0" presId="urn:microsoft.com/office/officeart/2018/2/layout/IconVerticalSolidList"/>
    <dgm:cxn modelId="{88479D4F-3A0D-421F-8DEE-4AAC92BAA272}" type="presParOf" srcId="{214B8FA0-BEE1-4D14-964A-3EB857A75C08}" destId="{0CD858F9-D0A4-4836-B48B-57F60C93B8ED}" srcOrd="2" destOrd="0" presId="urn:microsoft.com/office/officeart/2018/2/layout/IconVerticalSolidList"/>
    <dgm:cxn modelId="{A950692D-2441-49F0-AB37-1BC122DD5149}" type="presParOf" srcId="{0CD858F9-D0A4-4836-B48B-57F60C93B8ED}" destId="{0DF5A9AC-F427-4376-A2EC-EFF057D0F2BC}" srcOrd="0" destOrd="0" presId="urn:microsoft.com/office/officeart/2018/2/layout/IconVerticalSolidList"/>
    <dgm:cxn modelId="{93D68559-09FD-41C3-8354-166395E8F50B}" type="presParOf" srcId="{0CD858F9-D0A4-4836-B48B-57F60C93B8ED}" destId="{0D4DA4B2-BDDE-4AAE-AB2D-0F327F29628C}" srcOrd="1" destOrd="0" presId="urn:microsoft.com/office/officeart/2018/2/layout/IconVerticalSolidList"/>
    <dgm:cxn modelId="{B5E1EBAD-2137-47AB-989B-33A36A9F5054}" type="presParOf" srcId="{0CD858F9-D0A4-4836-B48B-57F60C93B8ED}" destId="{31EA1322-DEE3-44A2-ABE1-3027DF482909}" srcOrd="2" destOrd="0" presId="urn:microsoft.com/office/officeart/2018/2/layout/IconVerticalSolidList"/>
    <dgm:cxn modelId="{15B481F4-0187-4ACB-947D-315A69C7899E}" type="presParOf" srcId="{0CD858F9-D0A4-4836-B48B-57F60C93B8ED}" destId="{D6DEC86F-3D2F-4DA0-8D2C-A73EE25A7D4F}" srcOrd="3" destOrd="0" presId="urn:microsoft.com/office/officeart/2018/2/layout/IconVerticalSolidList"/>
    <dgm:cxn modelId="{82E1F855-3A26-4645-BBB0-C8100CE507DD}" type="presParOf" srcId="{214B8FA0-BEE1-4D14-964A-3EB857A75C08}" destId="{8929E960-A42C-46F0-9703-EF1FA009E694}" srcOrd="3" destOrd="0" presId="urn:microsoft.com/office/officeart/2018/2/layout/IconVerticalSolidList"/>
    <dgm:cxn modelId="{40F7B3F9-8EB7-4E35-84D7-7C959EB3B8BF}" type="presParOf" srcId="{214B8FA0-BEE1-4D14-964A-3EB857A75C08}" destId="{A08A9E77-AF18-4B65-BF26-C9554759B189}" srcOrd="4" destOrd="0" presId="urn:microsoft.com/office/officeart/2018/2/layout/IconVerticalSolidList"/>
    <dgm:cxn modelId="{7C6DFDA2-DA96-457F-AF9C-A854299CF605}" type="presParOf" srcId="{A08A9E77-AF18-4B65-BF26-C9554759B189}" destId="{FB7CC5E5-51FD-4B6F-B87C-5BABA71CFDFD}" srcOrd="0" destOrd="0" presId="urn:microsoft.com/office/officeart/2018/2/layout/IconVerticalSolidList"/>
    <dgm:cxn modelId="{1F83BC70-C7FA-4736-B4C8-DC357405E3E0}" type="presParOf" srcId="{A08A9E77-AF18-4B65-BF26-C9554759B189}" destId="{B52CFCBB-3FD3-4241-9965-827DFC3B36B8}" srcOrd="1" destOrd="0" presId="urn:microsoft.com/office/officeart/2018/2/layout/IconVerticalSolidList"/>
    <dgm:cxn modelId="{B0D05E50-98B6-4C8E-84A3-845B83CA810F}" type="presParOf" srcId="{A08A9E77-AF18-4B65-BF26-C9554759B189}" destId="{72BBC431-9DD1-4583-818B-4508E61FC7A3}" srcOrd="2" destOrd="0" presId="urn:microsoft.com/office/officeart/2018/2/layout/IconVerticalSolidList"/>
    <dgm:cxn modelId="{3BE2F375-1FE8-4A64-9DCD-45218690A01B}" type="presParOf" srcId="{A08A9E77-AF18-4B65-BF26-C9554759B189}" destId="{C6AEB351-26F5-431F-A22F-8F9B05C064DD}" srcOrd="3" destOrd="0" presId="urn:microsoft.com/office/officeart/2018/2/layout/IconVerticalSolidList"/>
    <dgm:cxn modelId="{9B7005CC-B1B7-486B-9A7A-E38B813C4EE1}" type="presParOf" srcId="{214B8FA0-BEE1-4D14-964A-3EB857A75C08}" destId="{8B799200-04B9-42BD-B4D4-F5640187AE8F}" srcOrd="5" destOrd="0" presId="urn:microsoft.com/office/officeart/2018/2/layout/IconVerticalSolidList"/>
    <dgm:cxn modelId="{41329585-87EE-47BD-9E73-60E36EE97D5C}" type="presParOf" srcId="{214B8FA0-BEE1-4D14-964A-3EB857A75C08}" destId="{98203A30-5A74-4F3E-9D9D-9B139363F25D}" srcOrd="6" destOrd="0" presId="urn:microsoft.com/office/officeart/2018/2/layout/IconVerticalSolidList"/>
    <dgm:cxn modelId="{C8C75414-A9DC-48E5-ABBD-28BE20E4AF82}" type="presParOf" srcId="{98203A30-5A74-4F3E-9D9D-9B139363F25D}" destId="{DF623950-B2AE-44EB-9976-EE422375FE7C}" srcOrd="0" destOrd="0" presId="urn:microsoft.com/office/officeart/2018/2/layout/IconVerticalSolidList"/>
    <dgm:cxn modelId="{AB717CFF-B41D-4EBE-AFB2-2AEAFA98CA02}" type="presParOf" srcId="{98203A30-5A74-4F3E-9D9D-9B139363F25D}" destId="{C1F169C9-50B9-4DB8-A45C-524C8486FFD2}" srcOrd="1" destOrd="0" presId="urn:microsoft.com/office/officeart/2018/2/layout/IconVerticalSolidList"/>
    <dgm:cxn modelId="{71B2BBA4-9496-44DA-987D-C30CD7EDC14E}" type="presParOf" srcId="{98203A30-5A74-4F3E-9D9D-9B139363F25D}" destId="{5D3687C9-D188-4681-9EC6-8103FDF06755}" srcOrd="2" destOrd="0" presId="urn:microsoft.com/office/officeart/2018/2/layout/IconVerticalSolidList"/>
    <dgm:cxn modelId="{93FE8293-36F2-4E45-9EAF-65086A00E24E}" type="presParOf" srcId="{98203A30-5A74-4F3E-9D9D-9B139363F25D}" destId="{1B163183-6C56-4033-8ED4-5B8A5AC0DCED}" srcOrd="3" destOrd="0" presId="urn:microsoft.com/office/officeart/2018/2/layout/IconVerticalSolidList"/>
    <dgm:cxn modelId="{F563E9D1-76B1-450D-888E-45E46288B8E6}" type="presParOf" srcId="{214B8FA0-BEE1-4D14-964A-3EB857A75C08}" destId="{5130BB4F-2F04-4A76-8183-356A3E641140}" srcOrd="7" destOrd="0" presId="urn:microsoft.com/office/officeart/2018/2/layout/IconVerticalSolidList"/>
    <dgm:cxn modelId="{8B25AE01-35A3-4A79-B7D2-8CC1DDA91D41}" type="presParOf" srcId="{214B8FA0-BEE1-4D14-964A-3EB857A75C08}" destId="{A5F49251-CD3B-479D-84A6-21247DE6DC23}" srcOrd="8" destOrd="0" presId="urn:microsoft.com/office/officeart/2018/2/layout/IconVerticalSolidList"/>
    <dgm:cxn modelId="{778AFFE5-09C7-4934-A2D6-B0D9C0DB7F32}" type="presParOf" srcId="{A5F49251-CD3B-479D-84A6-21247DE6DC23}" destId="{92A83D1C-0B4F-4961-B92D-096B382B8A1D}" srcOrd="0" destOrd="0" presId="urn:microsoft.com/office/officeart/2018/2/layout/IconVerticalSolidList"/>
    <dgm:cxn modelId="{3499F45D-86D1-4F2F-9170-1689F1A54576}" type="presParOf" srcId="{A5F49251-CD3B-479D-84A6-21247DE6DC23}" destId="{8A151AFC-A6C3-4114-8ACB-6D9F1F08B585}" srcOrd="1" destOrd="0" presId="urn:microsoft.com/office/officeart/2018/2/layout/IconVerticalSolidList"/>
    <dgm:cxn modelId="{4BE7D8DE-3CCE-41EE-AB83-7A7BF46CDD92}" type="presParOf" srcId="{A5F49251-CD3B-479D-84A6-21247DE6DC23}" destId="{4C0F85C3-BBA3-4459-9A60-6051AFFB996B}" srcOrd="2" destOrd="0" presId="urn:microsoft.com/office/officeart/2018/2/layout/IconVerticalSolidList"/>
    <dgm:cxn modelId="{FDEE118D-D07F-4B4A-955C-A5A9863A2D5A}" type="presParOf" srcId="{A5F49251-CD3B-479D-84A6-21247DE6DC23}" destId="{80462E17-3819-4CC5-BE4B-CFA80B50B56D}" srcOrd="3" destOrd="0" presId="urn:microsoft.com/office/officeart/2018/2/layout/IconVerticalSolidList"/>
    <dgm:cxn modelId="{F591FE91-372B-4303-BE87-43868D12B815}" type="presParOf" srcId="{214B8FA0-BEE1-4D14-964A-3EB857A75C08}" destId="{40D55836-E3C2-47FA-A879-2FEFFE692A40}" srcOrd="9" destOrd="0" presId="urn:microsoft.com/office/officeart/2018/2/layout/IconVerticalSolidList"/>
    <dgm:cxn modelId="{68200F63-FEB6-4FCC-A456-DA3F89E00314}" type="presParOf" srcId="{214B8FA0-BEE1-4D14-964A-3EB857A75C08}" destId="{B8E0608C-F47E-49BD-B8E2-EB08DB1F6ECE}" srcOrd="10" destOrd="0" presId="urn:microsoft.com/office/officeart/2018/2/layout/IconVerticalSolidList"/>
    <dgm:cxn modelId="{3E42F9B8-F9AF-42E5-972B-7953CED20337}" type="presParOf" srcId="{B8E0608C-F47E-49BD-B8E2-EB08DB1F6ECE}" destId="{FA189386-C06D-49CF-A178-E69E7CC3A2C7}" srcOrd="0" destOrd="0" presId="urn:microsoft.com/office/officeart/2018/2/layout/IconVerticalSolidList"/>
    <dgm:cxn modelId="{FDB77521-D451-4D59-9D66-D7A151C97498}" type="presParOf" srcId="{B8E0608C-F47E-49BD-B8E2-EB08DB1F6ECE}" destId="{20D28B19-4BCB-4AAF-B5F5-6D2DDC244DDA}" srcOrd="1" destOrd="0" presId="urn:microsoft.com/office/officeart/2018/2/layout/IconVerticalSolidList"/>
    <dgm:cxn modelId="{832CDB1A-52F4-4A7C-95E2-9267DFAB96CC}" type="presParOf" srcId="{B8E0608C-F47E-49BD-B8E2-EB08DB1F6ECE}" destId="{B60A9C73-2025-4E49-AA79-5FC9F49AC8BD}" srcOrd="2" destOrd="0" presId="urn:microsoft.com/office/officeart/2018/2/layout/IconVerticalSolidList"/>
    <dgm:cxn modelId="{579560A6-1EBE-4122-8443-801198B02990}" type="presParOf" srcId="{B8E0608C-F47E-49BD-B8E2-EB08DB1F6ECE}" destId="{B8603517-BAAF-4D5C-BEFA-D7ED87FE7B5D}" srcOrd="3" destOrd="0" presId="urn:microsoft.com/office/officeart/2018/2/layout/IconVerticalSolidList"/>
    <dgm:cxn modelId="{FB7DF7F2-1C95-498A-9E16-B5AE4588E47A}" type="presParOf" srcId="{214B8FA0-BEE1-4D14-964A-3EB857A75C08}" destId="{539EDBB7-AEF6-43F0-8FE2-EF52A22D0958}" srcOrd="11" destOrd="0" presId="urn:microsoft.com/office/officeart/2018/2/layout/IconVerticalSolidList"/>
    <dgm:cxn modelId="{B5BC58F2-EFBE-4C42-ACEF-1C73EBAA59C5}" type="presParOf" srcId="{214B8FA0-BEE1-4D14-964A-3EB857A75C08}" destId="{7DC5E4D4-917F-4DD6-8E14-84F5E1D14E98}" srcOrd="12" destOrd="0" presId="urn:microsoft.com/office/officeart/2018/2/layout/IconVerticalSolidList"/>
    <dgm:cxn modelId="{CA1FD144-9CF2-464F-96A0-6A1AC347A718}" type="presParOf" srcId="{7DC5E4D4-917F-4DD6-8E14-84F5E1D14E98}" destId="{F8449CFD-CD55-4B56-AFC1-9F15C4FF66C2}" srcOrd="0" destOrd="0" presId="urn:microsoft.com/office/officeart/2018/2/layout/IconVerticalSolidList"/>
    <dgm:cxn modelId="{2A828A71-A722-495B-8450-53C2278CAC04}" type="presParOf" srcId="{7DC5E4D4-917F-4DD6-8E14-84F5E1D14E98}" destId="{69A96C92-0170-457A-A502-287204F1090E}" srcOrd="1" destOrd="0" presId="urn:microsoft.com/office/officeart/2018/2/layout/IconVerticalSolidList"/>
    <dgm:cxn modelId="{4E637EB2-C179-4018-B845-C9BA29C2ED59}" type="presParOf" srcId="{7DC5E4D4-917F-4DD6-8E14-84F5E1D14E98}" destId="{AEFC28F5-4A91-44E2-BADD-D3973F66709D}" srcOrd="2" destOrd="0" presId="urn:microsoft.com/office/officeart/2018/2/layout/IconVerticalSolidList"/>
    <dgm:cxn modelId="{D2ECB6BC-8FF6-444C-B9F5-0341235F8BCA}" type="presParOf" srcId="{7DC5E4D4-917F-4DD6-8E14-84F5E1D14E98}" destId="{B03DA6A4-B8FE-459A-A234-6A30230F14E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3FD6C6-0D52-4149-9B32-3D7C87517185}" type="doc">
      <dgm:prSet loTypeId="urn:microsoft.com/office/officeart/2005/8/layout/list1" loCatId="list" qsTypeId="urn:microsoft.com/office/officeart/2005/8/quickstyle/3d2#1" qsCatId="3D" csTypeId="urn:microsoft.com/office/officeart/2005/8/colors/accent1_2#55" csCatId="accent1" phldr="1"/>
      <dgm:spPr/>
      <dgm:t>
        <a:bodyPr/>
        <a:lstStyle/>
        <a:p>
          <a:endParaRPr lang="en-US"/>
        </a:p>
      </dgm:t>
    </dgm:pt>
    <dgm:pt modelId="{11A9378E-761E-457D-8D49-47D5FADDB2ED}">
      <dgm:prSet custT="1"/>
      <dgm:spPr/>
      <dgm:t>
        <a:bodyPr/>
        <a:lstStyle/>
        <a:p>
          <a:r>
            <a:rPr lang="en-GB" sz="1400" b="1" dirty="0">
              <a:latin typeface="Arial" panose="020B0604020202020204" pitchFamily="34" charset="0"/>
              <a:cs typeface="Arial" panose="020B0604020202020204" pitchFamily="34" charset="0"/>
            </a:rPr>
            <a:t>Nature and Scope of the Sales Problem</a:t>
          </a:r>
          <a:endParaRPr lang="en-US" sz="1400" b="1" dirty="0">
            <a:latin typeface="Arial" panose="020B0604020202020204" pitchFamily="34" charset="0"/>
            <a:cs typeface="Arial" panose="020B0604020202020204" pitchFamily="34" charset="0"/>
          </a:endParaRPr>
        </a:p>
      </dgm:t>
    </dgm:pt>
    <dgm:pt modelId="{725B2630-081D-47D9-909B-14659F19821C}" type="parTrans" cxnId="{6CD78291-BCB4-424A-B92C-989C1211BED3}">
      <dgm:prSet/>
      <dgm:spPr/>
      <dgm:t>
        <a:bodyPr/>
        <a:lstStyle/>
        <a:p>
          <a:endParaRPr lang="en-US"/>
        </a:p>
      </dgm:t>
    </dgm:pt>
    <dgm:pt modelId="{8EBE0BCD-8979-4E87-AC64-DB0A3A821C7B}" type="sibTrans" cxnId="{6CD78291-BCB4-424A-B92C-989C1211BED3}">
      <dgm:prSet/>
      <dgm:spPr/>
      <dgm:t>
        <a:bodyPr/>
        <a:lstStyle/>
        <a:p>
          <a:endParaRPr lang="en-US"/>
        </a:p>
      </dgm:t>
    </dgm:pt>
    <dgm:pt modelId="{8D347E57-0F46-4649-A08D-0195EB2AA189}">
      <dgm:prSet custT="1"/>
      <dgm:spPr/>
      <dgm:t>
        <a:bodyPr/>
        <a:lstStyle/>
        <a:p>
          <a:r>
            <a:rPr lang="en-US" sz="1400" b="1" dirty="0">
              <a:latin typeface="Arial" panose="020B0604020202020204" pitchFamily="34" charset="0"/>
              <a:cs typeface="Arial" panose="020B0604020202020204" pitchFamily="34" charset="0"/>
            </a:rPr>
            <a:t>Main symptoms</a:t>
          </a:r>
          <a:endParaRPr lang="en-US" sz="1400" dirty="0">
            <a:latin typeface="Arial" panose="020B0604020202020204" pitchFamily="34" charset="0"/>
            <a:cs typeface="Arial" panose="020B0604020202020204" pitchFamily="34" charset="0"/>
          </a:endParaRPr>
        </a:p>
      </dgm:t>
    </dgm:pt>
    <dgm:pt modelId="{B3C2D7F7-262D-4528-A150-899301716448}" type="parTrans" cxnId="{8ABFBC49-65DA-4D51-8358-F1D4419020E4}">
      <dgm:prSet/>
      <dgm:spPr/>
      <dgm:t>
        <a:bodyPr/>
        <a:lstStyle/>
        <a:p>
          <a:endParaRPr lang="en-US"/>
        </a:p>
      </dgm:t>
    </dgm:pt>
    <dgm:pt modelId="{A97B433D-AEF7-490E-A9B5-75887FE29E7B}" type="sibTrans" cxnId="{8ABFBC49-65DA-4D51-8358-F1D4419020E4}">
      <dgm:prSet/>
      <dgm:spPr/>
      <dgm:t>
        <a:bodyPr/>
        <a:lstStyle/>
        <a:p>
          <a:endParaRPr lang="en-US"/>
        </a:p>
      </dgm:t>
    </dgm:pt>
    <dgm:pt modelId="{0C649491-158D-4694-88A9-2A591DE47A7C}">
      <dgm:prSet custT="1"/>
      <dgm:spPr/>
      <dgm:t>
        <a:bodyPr/>
        <a:lstStyle/>
        <a:p>
          <a:r>
            <a:rPr lang="en-US" sz="1400" dirty="0">
              <a:latin typeface="Arial" panose="020B0604020202020204" pitchFamily="34" charset="0"/>
              <a:cs typeface="Arial" panose="020B0604020202020204" pitchFamily="34" charset="0"/>
            </a:rPr>
            <a:t>Sales have remained below the 2019 level</a:t>
          </a:r>
        </a:p>
      </dgm:t>
    </dgm:pt>
    <dgm:pt modelId="{DA52D208-4618-417D-A142-33EA6E7D09E4}" type="parTrans" cxnId="{1108483A-EE3E-43FF-A306-BAF5618775CE}">
      <dgm:prSet/>
      <dgm:spPr/>
      <dgm:t>
        <a:bodyPr/>
        <a:lstStyle/>
        <a:p>
          <a:endParaRPr lang="en-US"/>
        </a:p>
      </dgm:t>
    </dgm:pt>
    <dgm:pt modelId="{35AE8D4B-5F37-4ACE-A374-B2A194317879}" type="sibTrans" cxnId="{1108483A-EE3E-43FF-A306-BAF5618775CE}">
      <dgm:prSet/>
      <dgm:spPr/>
      <dgm:t>
        <a:bodyPr/>
        <a:lstStyle/>
        <a:p>
          <a:endParaRPr lang="en-US"/>
        </a:p>
      </dgm:t>
    </dgm:pt>
    <dgm:pt modelId="{83060C4E-4CE8-415F-B706-B2185CA91635}">
      <dgm:prSet custT="1"/>
      <dgm:spPr/>
      <dgm:t>
        <a:bodyPr/>
        <a:lstStyle/>
        <a:p>
          <a:r>
            <a:rPr lang="en-US" sz="1400" dirty="0">
              <a:latin typeface="Arial" panose="020B0604020202020204" pitchFamily="34" charset="0"/>
              <a:cs typeface="Arial" panose="020B0604020202020204" pitchFamily="34" charset="0"/>
            </a:rPr>
            <a:t>Customer footfall has decreased</a:t>
          </a:r>
        </a:p>
      </dgm:t>
    </dgm:pt>
    <dgm:pt modelId="{BA4F2F4A-7AA1-421D-939F-34A3A4DC3DEE}" type="parTrans" cxnId="{CAC3E936-4AA0-4C45-8B1B-C070DED89CE4}">
      <dgm:prSet/>
      <dgm:spPr/>
      <dgm:t>
        <a:bodyPr/>
        <a:lstStyle/>
        <a:p>
          <a:endParaRPr lang="en-US"/>
        </a:p>
      </dgm:t>
    </dgm:pt>
    <dgm:pt modelId="{65E9E2B5-1686-4D36-B2DD-61FC66F15416}" type="sibTrans" cxnId="{CAC3E936-4AA0-4C45-8B1B-C070DED89CE4}">
      <dgm:prSet/>
      <dgm:spPr/>
      <dgm:t>
        <a:bodyPr/>
        <a:lstStyle/>
        <a:p>
          <a:endParaRPr lang="en-US"/>
        </a:p>
      </dgm:t>
    </dgm:pt>
    <dgm:pt modelId="{FE75214B-48F1-4896-B8FF-153C97530066}">
      <dgm:prSet custT="1"/>
      <dgm:spPr/>
      <dgm:t>
        <a:bodyPr/>
        <a:lstStyle/>
        <a:p>
          <a:r>
            <a:rPr lang="en-US" sz="1400" dirty="0">
              <a:latin typeface="Arial" panose="020B0604020202020204" pitchFamily="34" charset="0"/>
              <a:cs typeface="Arial" panose="020B0604020202020204" pitchFamily="34" charset="0"/>
            </a:rPr>
            <a:t>The retail park has become quieter</a:t>
          </a:r>
        </a:p>
      </dgm:t>
    </dgm:pt>
    <dgm:pt modelId="{DB7F9B62-E76C-492F-A383-85809133C65C}" type="parTrans" cxnId="{108A20BA-E9E7-408B-8A63-2CB1C6E9FED5}">
      <dgm:prSet/>
      <dgm:spPr/>
      <dgm:t>
        <a:bodyPr/>
        <a:lstStyle/>
        <a:p>
          <a:endParaRPr lang="en-US"/>
        </a:p>
      </dgm:t>
    </dgm:pt>
    <dgm:pt modelId="{9805A5C1-1D99-431E-9D86-13E61E529E20}" type="sibTrans" cxnId="{108A20BA-E9E7-408B-8A63-2CB1C6E9FED5}">
      <dgm:prSet/>
      <dgm:spPr/>
      <dgm:t>
        <a:bodyPr/>
        <a:lstStyle/>
        <a:p>
          <a:endParaRPr lang="en-US"/>
        </a:p>
      </dgm:t>
    </dgm:pt>
    <dgm:pt modelId="{BE8E272C-E53F-408B-A5E2-AC7B00D0B676}">
      <dgm:prSet custT="1"/>
      <dgm:spPr/>
      <dgm:t>
        <a:bodyPr/>
        <a:lstStyle/>
        <a:p>
          <a:r>
            <a:rPr lang="en-US" sz="1400" dirty="0">
              <a:latin typeface="Arial" panose="020B0604020202020204" pitchFamily="34" charset="0"/>
              <a:cs typeface="Arial" panose="020B0604020202020204" pitchFamily="34" charset="0"/>
            </a:rPr>
            <a:t>Empty shop units are not being replaced</a:t>
          </a:r>
        </a:p>
      </dgm:t>
    </dgm:pt>
    <dgm:pt modelId="{C16EC1D4-665A-4788-82D0-4BB8E5FF14DD}" type="parTrans" cxnId="{635FC016-9FF8-4CBB-950A-A4B4FBB127AB}">
      <dgm:prSet/>
      <dgm:spPr/>
      <dgm:t>
        <a:bodyPr/>
        <a:lstStyle/>
        <a:p>
          <a:endParaRPr lang="en-US"/>
        </a:p>
      </dgm:t>
    </dgm:pt>
    <dgm:pt modelId="{5043E522-08A4-40B7-9119-F8F275314132}" type="sibTrans" cxnId="{635FC016-9FF8-4CBB-950A-A4B4FBB127AB}">
      <dgm:prSet/>
      <dgm:spPr/>
      <dgm:t>
        <a:bodyPr/>
        <a:lstStyle/>
        <a:p>
          <a:endParaRPr lang="en-US"/>
        </a:p>
      </dgm:t>
    </dgm:pt>
    <dgm:pt modelId="{C16C5AE3-21BD-4C57-8288-11DBA636EDFE}">
      <dgm:prSet custT="1"/>
      <dgm:spPr/>
      <dgm:t>
        <a:bodyPr/>
        <a:lstStyle/>
        <a:p>
          <a:r>
            <a:rPr lang="en-US" sz="1400" dirty="0">
              <a:latin typeface="Arial" panose="020B0604020202020204" pitchFamily="34" charset="0"/>
              <a:cs typeface="Arial" panose="020B0604020202020204" pitchFamily="34" charset="0"/>
            </a:rPr>
            <a:t>Some loyal customers have lost their jobs</a:t>
          </a:r>
        </a:p>
      </dgm:t>
    </dgm:pt>
    <dgm:pt modelId="{FC956643-2ED2-434C-9B8F-DF3622785974}" type="parTrans" cxnId="{CCDAC7EA-5512-4EA9-9810-6FD2275C3A3D}">
      <dgm:prSet/>
      <dgm:spPr/>
      <dgm:t>
        <a:bodyPr/>
        <a:lstStyle/>
        <a:p>
          <a:endParaRPr lang="en-US"/>
        </a:p>
      </dgm:t>
    </dgm:pt>
    <dgm:pt modelId="{76134A65-599E-42F4-88BB-D9DD3DF75B40}" type="sibTrans" cxnId="{CCDAC7EA-5512-4EA9-9810-6FD2275C3A3D}">
      <dgm:prSet/>
      <dgm:spPr/>
      <dgm:t>
        <a:bodyPr/>
        <a:lstStyle/>
        <a:p>
          <a:endParaRPr lang="en-US"/>
        </a:p>
      </dgm:t>
    </dgm:pt>
    <dgm:pt modelId="{CCD5786E-1586-4E16-AC9C-0FA2FD1D8DFE}">
      <dgm:prSet custT="1"/>
      <dgm:spPr/>
      <dgm:t>
        <a:bodyPr/>
        <a:lstStyle/>
        <a:p>
          <a:r>
            <a:rPr lang="en-US" sz="1400" dirty="0">
              <a:latin typeface="Arial" panose="020B0604020202020204" pitchFamily="34" charset="0"/>
              <a:cs typeface="Arial" panose="020B0604020202020204" pitchFamily="34" charset="0"/>
            </a:rPr>
            <a:t>Office workers are visiting less frequently because of home working</a:t>
          </a:r>
        </a:p>
      </dgm:t>
    </dgm:pt>
    <dgm:pt modelId="{B2134C71-3CDB-4B37-943D-5C42B699C61F}" type="parTrans" cxnId="{58A3004D-70FD-4F56-A803-B0DD8E003DCB}">
      <dgm:prSet/>
      <dgm:spPr/>
      <dgm:t>
        <a:bodyPr/>
        <a:lstStyle/>
        <a:p>
          <a:endParaRPr lang="en-US"/>
        </a:p>
      </dgm:t>
    </dgm:pt>
    <dgm:pt modelId="{1983351E-4490-45FA-B193-0D31CFE2DA8C}" type="sibTrans" cxnId="{58A3004D-70FD-4F56-A803-B0DD8E003DCB}">
      <dgm:prSet/>
      <dgm:spPr/>
      <dgm:t>
        <a:bodyPr/>
        <a:lstStyle/>
        <a:p>
          <a:endParaRPr lang="en-US"/>
        </a:p>
      </dgm:t>
    </dgm:pt>
    <dgm:pt modelId="{DC82C39C-5D03-4533-8C3A-C9C635DD5180}">
      <dgm:prSet custT="1"/>
      <dgm:spPr/>
      <dgm:t>
        <a:bodyPr/>
        <a:lstStyle/>
        <a:p>
          <a:r>
            <a:rPr lang="en-US" sz="1400" b="1" dirty="0">
              <a:latin typeface="Arial" panose="020B0604020202020204" pitchFamily="34" charset="0"/>
              <a:cs typeface="Arial" panose="020B0604020202020204" pitchFamily="34" charset="0"/>
            </a:rPr>
            <a:t>Operational problems</a:t>
          </a:r>
          <a:endParaRPr lang="en-US" sz="1400" dirty="0">
            <a:latin typeface="Arial" panose="020B0604020202020204" pitchFamily="34" charset="0"/>
            <a:cs typeface="Arial" panose="020B0604020202020204" pitchFamily="34" charset="0"/>
          </a:endParaRPr>
        </a:p>
      </dgm:t>
    </dgm:pt>
    <dgm:pt modelId="{D710E91A-3CC9-4509-A260-9DA35D94843A}" type="parTrans" cxnId="{558A0549-D508-431C-9DBF-8A9C0037CAE1}">
      <dgm:prSet/>
      <dgm:spPr/>
      <dgm:t>
        <a:bodyPr/>
        <a:lstStyle/>
        <a:p>
          <a:endParaRPr lang="en-US"/>
        </a:p>
      </dgm:t>
    </dgm:pt>
    <dgm:pt modelId="{D3724A21-C00F-41D9-A0BB-0EBBC9D358EC}" type="sibTrans" cxnId="{558A0549-D508-431C-9DBF-8A9C0037CAE1}">
      <dgm:prSet/>
      <dgm:spPr/>
      <dgm:t>
        <a:bodyPr/>
        <a:lstStyle/>
        <a:p>
          <a:endParaRPr lang="en-US"/>
        </a:p>
      </dgm:t>
    </dgm:pt>
    <dgm:pt modelId="{61E7AE5A-BF82-41FC-8723-916810B2FD07}">
      <dgm:prSet custT="1"/>
      <dgm:spPr/>
      <dgm:t>
        <a:bodyPr/>
        <a:lstStyle/>
        <a:p>
          <a:r>
            <a:rPr lang="en-US" sz="1400" dirty="0">
              <a:latin typeface="Arial" panose="020B0604020202020204" pitchFamily="34" charset="0"/>
              <a:cs typeface="Arial" panose="020B0604020202020204" pitchFamily="34" charset="0"/>
            </a:rPr>
            <a:t>No delivery service is currently available</a:t>
          </a:r>
        </a:p>
      </dgm:t>
    </dgm:pt>
    <dgm:pt modelId="{18B990D0-027B-4129-8F70-DDF4379945AF}" type="parTrans" cxnId="{66D4F83B-C38D-4293-B2AD-0161C1D377E1}">
      <dgm:prSet/>
      <dgm:spPr/>
      <dgm:t>
        <a:bodyPr/>
        <a:lstStyle/>
        <a:p>
          <a:endParaRPr lang="en-US"/>
        </a:p>
      </dgm:t>
    </dgm:pt>
    <dgm:pt modelId="{6D4D28F2-C11C-4260-9BE8-6FB77D830191}" type="sibTrans" cxnId="{66D4F83B-C38D-4293-B2AD-0161C1D377E1}">
      <dgm:prSet/>
      <dgm:spPr/>
      <dgm:t>
        <a:bodyPr/>
        <a:lstStyle/>
        <a:p>
          <a:endParaRPr lang="en-US"/>
        </a:p>
      </dgm:t>
    </dgm:pt>
    <dgm:pt modelId="{98A393B8-F112-4955-A60A-E35B64974701}">
      <dgm:prSet custT="1"/>
      <dgm:spPr/>
      <dgm:t>
        <a:bodyPr/>
        <a:lstStyle/>
        <a:p>
          <a:r>
            <a:rPr lang="en-US" sz="1400" dirty="0">
              <a:latin typeface="Arial" panose="020B0604020202020204" pitchFamily="34" charset="0"/>
              <a:cs typeface="Arial" panose="020B0604020202020204" pitchFamily="34" charset="0"/>
            </a:rPr>
            <a:t>Customers cannot reliably place pre-orders</a:t>
          </a:r>
        </a:p>
      </dgm:t>
    </dgm:pt>
    <dgm:pt modelId="{BD1A911B-8964-4DBC-9087-A70686BF8965}" type="parTrans" cxnId="{9757B093-BEAC-419E-89F4-5DEEAC5183EF}">
      <dgm:prSet/>
      <dgm:spPr/>
      <dgm:t>
        <a:bodyPr/>
        <a:lstStyle/>
        <a:p>
          <a:endParaRPr lang="en-US"/>
        </a:p>
      </dgm:t>
    </dgm:pt>
    <dgm:pt modelId="{E945F09A-C310-4330-ABD4-16027E4798A7}" type="sibTrans" cxnId="{9757B093-BEAC-419E-89F4-5DEEAC5183EF}">
      <dgm:prSet/>
      <dgm:spPr/>
      <dgm:t>
        <a:bodyPr/>
        <a:lstStyle/>
        <a:p>
          <a:endParaRPr lang="en-US"/>
        </a:p>
      </dgm:t>
    </dgm:pt>
    <dgm:pt modelId="{ADF94500-F880-4936-9311-5ADFF3F263A2}">
      <dgm:prSet custT="1"/>
      <dgm:spPr/>
      <dgm:t>
        <a:bodyPr/>
        <a:lstStyle/>
        <a:p>
          <a:r>
            <a:rPr lang="en-US" sz="1400" dirty="0">
              <a:latin typeface="Arial" panose="020B0604020202020204" pitchFamily="34" charset="0"/>
              <a:cs typeface="Arial" panose="020B0604020202020204" pitchFamily="34" charset="0"/>
            </a:rPr>
            <a:t>Basil cannot always answer the telephone while baking</a:t>
          </a:r>
        </a:p>
      </dgm:t>
    </dgm:pt>
    <dgm:pt modelId="{1743C4BD-A0A0-43BB-834D-D71C7F56FDF9}" type="parTrans" cxnId="{1454578C-A972-4757-9C3A-E79AD3DA9031}">
      <dgm:prSet/>
      <dgm:spPr/>
      <dgm:t>
        <a:bodyPr/>
        <a:lstStyle/>
        <a:p>
          <a:endParaRPr lang="en-US"/>
        </a:p>
      </dgm:t>
    </dgm:pt>
    <dgm:pt modelId="{BA82C301-2D80-490D-87FD-3364CA5B0E45}" type="sibTrans" cxnId="{1454578C-A972-4757-9C3A-E79AD3DA9031}">
      <dgm:prSet/>
      <dgm:spPr/>
      <dgm:t>
        <a:bodyPr/>
        <a:lstStyle/>
        <a:p>
          <a:endParaRPr lang="en-US"/>
        </a:p>
      </dgm:t>
    </dgm:pt>
    <dgm:pt modelId="{D97F066A-0202-4EF9-B64B-3D2EE429B2AA}">
      <dgm:prSet custT="1"/>
      <dgm:spPr/>
      <dgm:t>
        <a:bodyPr/>
        <a:lstStyle/>
        <a:p>
          <a:r>
            <a:rPr lang="en-US" sz="1400" dirty="0">
              <a:latin typeface="Arial" panose="020B0604020202020204" pitchFamily="34" charset="0"/>
              <a:cs typeface="Arial" panose="020B0604020202020204" pitchFamily="34" charset="0"/>
            </a:rPr>
            <a:t>The business depends heavily on customers visiting the bakery in person</a:t>
          </a:r>
        </a:p>
      </dgm:t>
    </dgm:pt>
    <dgm:pt modelId="{631A26FC-D237-4FAE-B6F7-0C9D56D7467C}" type="parTrans" cxnId="{5204907C-AD94-4624-8EAF-622C5D1373C5}">
      <dgm:prSet/>
      <dgm:spPr/>
      <dgm:t>
        <a:bodyPr/>
        <a:lstStyle/>
        <a:p>
          <a:endParaRPr lang="en-US"/>
        </a:p>
      </dgm:t>
    </dgm:pt>
    <dgm:pt modelId="{E7423C8A-994A-48DE-84A2-504357A063F0}" type="sibTrans" cxnId="{5204907C-AD94-4624-8EAF-622C5D1373C5}">
      <dgm:prSet/>
      <dgm:spPr/>
      <dgm:t>
        <a:bodyPr/>
        <a:lstStyle/>
        <a:p>
          <a:endParaRPr lang="en-US"/>
        </a:p>
      </dgm:t>
    </dgm:pt>
    <dgm:pt modelId="{951D5EB6-34E2-4524-BE6F-54CC38079649}">
      <dgm:prSet custT="1"/>
      <dgm:spPr/>
      <dgm:t>
        <a:bodyPr/>
        <a:lstStyle/>
        <a:p>
          <a:r>
            <a:rPr lang="en-US" sz="1400" b="1" dirty="0">
              <a:latin typeface="Arial" panose="020B0604020202020204" pitchFamily="34" charset="0"/>
              <a:cs typeface="Arial" panose="020B0604020202020204" pitchFamily="34" charset="0"/>
            </a:rPr>
            <a:t>Financial problems</a:t>
          </a:r>
          <a:endParaRPr lang="en-US" sz="1400" dirty="0">
            <a:latin typeface="Arial" panose="020B0604020202020204" pitchFamily="34" charset="0"/>
            <a:cs typeface="Arial" panose="020B0604020202020204" pitchFamily="34" charset="0"/>
          </a:endParaRPr>
        </a:p>
      </dgm:t>
    </dgm:pt>
    <dgm:pt modelId="{E8D05371-4DF0-4093-8C08-0D1C00C7A1B1}" type="parTrans" cxnId="{6A441CAC-BF48-4D29-99FA-62C213204DBB}">
      <dgm:prSet/>
      <dgm:spPr/>
      <dgm:t>
        <a:bodyPr/>
        <a:lstStyle/>
        <a:p>
          <a:endParaRPr lang="en-US"/>
        </a:p>
      </dgm:t>
    </dgm:pt>
    <dgm:pt modelId="{8226EB13-686C-4E26-8F55-92C308D5C053}" type="sibTrans" cxnId="{6A441CAC-BF48-4D29-99FA-62C213204DBB}">
      <dgm:prSet/>
      <dgm:spPr/>
      <dgm:t>
        <a:bodyPr/>
        <a:lstStyle/>
        <a:p>
          <a:endParaRPr lang="en-US"/>
        </a:p>
      </dgm:t>
    </dgm:pt>
    <dgm:pt modelId="{F06AF4D8-1250-4B70-BBA7-A94B2A714BC3}">
      <dgm:prSet custT="1"/>
      <dgm:spPr/>
      <dgm:t>
        <a:bodyPr/>
        <a:lstStyle/>
        <a:p>
          <a:r>
            <a:rPr lang="en-US" sz="1400" dirty="0">
              <a:latin typeface="Arial" panose="020B0604020202020204" pitchFamily="34" charset="0"/>
              <a:cs typeface="Arial" panose="020B0604020202020204" pitchFamily="34" charset="0"/>
            </a:rPr>
            <a:t>Rent, utilities, insurance and business rates have increased</a:t>
          </a:r>
        </a:p>
      </dgm:t>
    </dgm:pt>
    <dgm:pt modelId="{231551B5-0EC8-456C-9FA7-48F142B6B3F1}" type="parTrans" cxnId="{8ACF781F-02C5-44CF-8C39-ED761A854233}">
      <dgm:prSet/>
      <dgm:spPr/>
      <dgm:t>
        <a:bodyPr/>
        <a:lstStyle/>
        <a:p>
          <a:endParaRPr lang="en-US"/>
        </a:p>
      </dgm:t>
    </dgm:pt>
    <dgm:pt modelId="{43AF433F-AB2C-4A99-B074-3DA25CA4C896}" type="sibTrans" cxnId="{8ACF781F-02C5-44CF-8C39-ED761A854233}">
      <dgm:prSet/>
      <dgm:spPr/>
      <dgm:t>
        <a:bodyPr/>
        <a:lstStyle/>
        <a:p>
          <a:endParaRPr lang="en-US"/>
        </a:p>
      </dgm:t>
    </dgm:pt>
    <dgm:pt modelId="{E8B9E70C-9745-4AD8-A172-E0131A3E0CF9}">
      <dgm:prSet custT="1"/>
      <dgm:spPr/>
      <dgm:t>
        <a:bodyPr/>
        <a:lstStyle/>
        <a:p>
          <a:r>
            <a:rPr lang="en-US" sz="1400" dirty="0">
              <a:latin typeface="Arial" panose="020B0604020202020204" pitchFamily="34" charset="0"/>
              <a:cs typeface="Arial" panose="020B0604020202020204" pitchFamily="34" charset="0"/>
            </a:rPr>
            <a:t>Organic ingredient prices are unpredictable</a:t>
          </a:r>
        </a:p>
      </dgm:t>
    </dgm:pt>
    <dgm:pt modelId="{839256CC-4187-4932-8C8D-EC0AD52C107E}" type="parTrans" cxnId="{185B6ED9-D072-425E-96F0-F4D8067E63AE}">
      <dgm:prSet/>
      <dgm:spPr/>
      <dgm:t>
        <a:bodyPr/>
        <a:lstStyle/>
        <a:p>
          <a:endParaRPr lang="en-US"/>
        </a:p>
      </dgm:t>
    </dgm:pt>
    <dgm:pt modelId="{2371B1A8-F060-48E7-BCC6-CFA4652CFCE9}" type="sibTrans" cxnId="{185B6ED9-D072-425E-96F0-F4D8067E63AE}">
      <dgm:prSet/>
      <dgm:spPr/>
      <dgm:t>
        <a:bodyPr/>
        <a:lstStyle/>
        <a:p>
          <a:endParaRPr lang="en-US"/>
        </a:p>
      </dgm:t>
    </dgm:pt>
    <dgm:pt modelId="{E343CA56-2C6F-41D2-9F50-5467DA44138D}">
      <dgm:prSet custT="1"/>
      <dgm:spPr/>
      <dgm:t>
        <a:bodyPr/>
        <a:lstStyle/>
        <a:p>
          <a:r>
            <a:rPr lang="en-US" sz="1400" dirty="0">
              <a:latin typeface="Arial" panose="020B0604020202020204" pitchFamily="34" charset="0"/>
              <a:cs typeface="Arial" panose="020B0604020202020204" pitchFamily="34" charset="0"/>
            </a:rPr>
            <a:t>Lower sales combined with higher costs may reduce profit margins</a:t>
          </a:r>
        </a:p>
      </dgm:t>
    </dgm:pt>
    <dgm:pt modelId="{8D458286-CDB7-4F32-B73D-BC8E4B7FBEB9}" type="parTrans" cxnId="{8D911221-A153-4ACD-AB93-D7175A52E038}">
      <dgm:prSet/>
      <dgm:spPr/>
      <dgm:t>
        <a:bodyPr/>
        <a:lstStyle/>
        <a:p>
          <a:endParaRPr lang="en-US"/>
        </a:p>
      </dgm:t>
    </dgm:pt>
    <dgm:pt modelId="{2FB48142-01DC-4A70-B844-A3E6FB353ACB}" type="sibTrans" cxnId="{8D911221-A153-4ACD-AB93-D7175A52E038}">
      <dgm:prSet/>
      <dgm:spPr/>
      <dgm:t>
        <a:bodyPr/>
        <a:lstStyle/>
        <a:p>
          <a:endParaRPr lang="en-US"/>
        </a:p>
      </dgm:t>
    </dgm:pt>
    <dgm:pt modelId="{089B4063-8064-4BC7-A196-FD0E68DF1EB9}" type="pres">
      <dgm:prSet presAssocID="{453FD6C6-0D52-4149-9B32-3D7C87517185}" presName="linear" presStyleCnt="0">
        <dgm:presLayoutVars>
          <dgm:dir/>
          <dgm:animLvl val="lvl"/>
          <dgm:resizeHandles val="exact"/>
        </dgm:presLayoutVars>
      </dgm:prSet>
      <dgm:spPr/>
    </dgm:pt>
    <dgm:pt modelId="{B605C4D2-8040-4CB9-A74F-57B96058EF68}" type="pres">
      <dgm:prSet presAssocID="{11A9378E-761E-457D-8D49-47D5FADDB2ED}" presName="parentLin" presStyleCnt="0"/>
      <dgm:spPr/>
    </dgm:pt>
    <dgm:pt modelId="{4B4753A5-3B0C-46A3-95EF-0A6F13EAE5F3}" type="pres">
      <dgm:prSet presAssocID="{11A9378E-761E-457D-8D49-47D5FADDB2ED}" presName="parentLeftMargin" presStyleLbl="node1" presStyleIdx="0" presStyleCnt="4"/>
      <dgm:spPr/>
    </dgm:pt>
    <dgm:pt modelId="{95FE85C7-00A4-4707-9147-15094570DEC1}" type="pres">
      <dgm:prSet presAssocID="{11A9378E-761E-457D-8D49-47D5FADDB2ED}" presName="parentText" presStyleLbl="node1" presStyleIdx="0" presStyleCnt="4">
        <dgm:presLayoutVars>
          <dgm:chMax val="0"/>
          <dgm:bulletEnabled val="1"/>
        </dgm:presLayoutVars>
      </dgm:prSet>
      <dgm:spPr/>
    </dgm:pt>
    <dgm:pt modelId="{47DBF3BC-6F10-48A0-8F5E-0C7F86BEB4D9}" type="pres">
      <dgm:prSet presAssocID="{11A9378E-761E-457D-8D49-47D5FADDB2ED}" presName="negativeSpace" presStyleCnt="0"/>
      <dgm:spPr/>
    </dgm:pt>
    <dgm:pt modelId="{058631AC-EF2C-444F-BEA0-35B050E386C7}" type="pres">
      <dgm:prSet presAssocID="{11A9378E-761E-457D-8D49-47D5FADDB2ED}" presName="childText" presStyleLbl="conFgAcc1" presStyleIdx="0" presStyleCnt="4">
        <dgm:presLayoutVars>
          <dgm:bulletEnabled val="1"/>
        </dgm:presLayoutVars>
      </dgm:prSet>
      <dgm:spPr/>
    </dgm:pt>
    <dgm:pt modelId="{B4B83237-BC01-4806-B63D-F21424F3A50F}" type="pres">
      <dgm:prSet presAssocID="{8EBE0BCD-8979-4E87-AC64-DB0A3A821C7B}" presName="spaceBetweenRectangles" presStyleCnt="0"/>
      <dgm:spPr/>
    </dgm:pt>
    <dgm:pt modelId="{EA3E2481-CD8B-473C-A1A8-4295B1875E4F}" type="pres">
      <dgm:prSet presAssocID="{8D347E57-0F46-4649-A08D-0195EB2AA189}" presName="parentLin" presStyleCnt="0"/>
      <dgm:spPr/>
    </dgm:pt>
    <dgm:pt modelId="{8A609341-AA58-4B0E-B8C9-EA1FC5E61A40}" type="pres">
      <dgm:prSet presAssocID="{8D347E57-0F46-4649-A08D-0195EB2AA189}" presName="parentLeftMargin" presStyleLbl="node1" presStyleIdx="0" presStyleCnt="4"/>
      <dgm:spPr/>
    </dgm:pt>
    <dgm:pt modelId="{A21254A7-B7F9-4C19-96F8-82E956E37D80}" type="pres">
      <dgm:prSet presAssocID="{8D347E57-0F46-4649-A08D-0195EB2AA189}" presName="parentText" presStyleLbl="node1" presStyleIdx="1" presStyleCnt="4">
        <dgm:presLayoutVars>
          <dgm:chMax val="0"/>
          <dgm:bulletEnabled val="1"/>
        </dgm:presLayoutVars>
      </dgm:prSet>
      <dgm:spPr/>
    </dgm:pt>
    <dgm:pt modelId="{F2C6E831-2355-4530-AEA4-58EDAA869BC3}" type="pres">
      <dgm:prSet presAssocID="{8D347E57-0F46-4649-A08D-0195EB2AA189}" presName="negativeSpace" presStyleCnt="0"/>
      <dgm:spPr/>
    </dgm:pt>
    <dgm:pt modelId="{A40DB530-0F07-4554-BDBA-ABC13DF16447}" type="pres">
      <dgm:prSet presAssocID="{8D347E57-0F46-4649-A08D-0195EB2AA189}" presName="childText" presStyleLbl="conFgAcc1" presStyleIdx="1" presStyleCnt="4">
        <dgm:presLayoutVars>
          <dgm:bulletEnabled val="1"/>
        </dgm:presLayoutVars>
      </dgm:prSet>
      <dgm:spPr/>
    </dgm:pt>
    <dgm:pt modelId="{E3CA1DC9-C240-443C-9F3E-33BB5D9AD446}" type="pres">
      <dgm:prSet presAssocID="{A97B433D-AEF7-490E-A9B5-75887FE29E7B}" presName="spaceBetweenRectangles" presStyleCnt="0"/>
      <dgm:spPr/>
    </dgm:pt>
    <dgm:pt modelId="{1E60F3FD-7781-4169-AA9C-79F985E8B153}" type="pres">
      <dgm:prSet presAssocID="{DC82C39C-5D03-4533-8C3A-C9C635DD5180}" presName="parentLin" presStyleCnt="0"/>
      <dgm:spPr/>
    </dgm:pt>
    <dgm:pt modelId="{E02B775A-94B6-4722-BC20-E0F9CDC11851}" type="pres">
      <dgm:prSet presAssocID="{DC82C39C-5D03-4533-8C3A-C9C635DD5180}" presName="parentLeftMargin" presStyleLbl="node1" presStyleIdx="1" presStyleCnt="4"/>
      <dgm:spPr/>
    </dgm:pt>
    <dgm:pt modelId="{BE593719-A72C-4D0F-87E4-B8BB12CD1B5D}" type="pres">
      <dgm:prSet presAssocID="{DC82C39C-5D03-4533-8C3A-C9C635DD5180}" presName="parentText" presStyleLbl="node1" presStyleIdx="2" presStyleCnt="4">
        <dgm:presLayoutVars>
          <dgm:chMax val="0"/>
          <dgm:bulletEnabled val="1"/>
        </dgm:presLayoutVars>
      </dgm:prSet>
      <dgm:spPr/>
    </dgm:pt>
    <dgm:pt modelId="{7E4904BE-F4DD-4C91-A3EF-D7FAFA0A775A}" type="pres">
      <dgm:prSet presAssocID="{DC82C39C-5D03-4533-8C3A-C9C635DD5180}" presName="negativeSpace" presStyleCnt="0"/>
      <dgm:spPr/>
    </dgm:pt>
    <dgm:pt modelId="{2B6E6AF3-68B0-4C03-B7FF-480B5A755153}" type="pres">
      <dgm:prSet presAssocID="{DC82C39C-5D03-4533-8C3A-C9C635DD5180}" presName="childText" presStyleLbl="conFgAcc1" presStyleIdx="2" presStyleCnt="4">
        <dgm:presLayoutVars>
          <dgm:bulletEnabled val="1"/>
        </dgm:presLayoutVars>
      </dgm:prSet>
      <dgm:spPr/>
    </dgm:pt>
    <dgm:pt modelId="{1D34F434-FD86-4DE5-B7DE-2D2680B1B160}" type="pres">
      <dgm:prSet presAssocID="{D3724A21-C00F-41D9-A0BB-0EBBC9D358EC}" presName="spaceBetweenRectangles" presStyleCnt="0"/>
      <dgm:spPr/>
    </dgm:pt>
    <dgm:pt modelId="{54695815-AB4D-4D8A-9200-338D35FC3D3E}" type="pres">
      <dgm:prSet presAssocID="{951D5EB6-34E2-4524-BE6F-54CC38079649}" presName="parentLin" presStyleCnt="0"/>
      <dgm:spPr/>
    </dgm:pt>
    <dgm:pt modelId="{26EA0618-3B57-4146-903C-5FD12CA5C488}" type="pres">
      <dgm:prSet presAssocID="{951D5EB6-34E2-4524-BE6F-54CC38079649}" presName="parentLeftMargin" presStyleLbl="node1" presStyleIdx="2" presStyleCnt="4"/>
      <dgm:spPr/>
    </dgm:pt>
    <dgm:pt modelId="{9E73FBC8-2D9C-44CF-8007-59ED432C150D}" type="pres">
      <dgm:prSet presAssocID="{951D5EB6-34E2-4524-BE6F-54CC38079649}" presName="parentText" presStyleLbl="node1" presStyleIdx="3" presStyleCnt="4">
        <dgm:presLayoutVars>
          <dgm:chMax val="0"/>
          <dgm:bulletEnabled val="1"/>
        </dgm:presLayoutVars>
      </dgm:prSet>
      <dgm:spPr/>
    </dgm:pt>
    <dgm:pt modelId="{15E4F3E7-0522-468C-A700-33BEDE6CBCC4}" type="pres">
      <dgm:prSet presAssocID="{951D5EB6-34E2-4524-BE6F-54CC38079649}" presName="negativeSpace" presStyleCnt="0"/>
      <dgm:spPr/>
    </dgm:pt>
    <dgm:pt modelId="{9459177B-852C-4AE2-A73E-CF84A09BEAAE}" type="pres">
      <dgm:prSet presAssocID="{951D5EB6-34E2-4524-BE6F-54CC38079649}" presName="childText" presStyleLbl="conFgAcc1" presStyleIdx="3" presStyleCnt="4" custLinFactNeighborX="316">
        <dgm:presLayoutVars>
          <dgm:bulletEnabled val="1"/>
        </dgm:presLayoutVars>
      </dgm:prSet>
      <dgm:spPr/>
    </dgm:pt>
  </dgm:ptLst>
  <dgm:cxnLst>
    <dgm:cxn modelId="{2E725911-DDA1-44AE-B586-3DAF8148B8C2}" type="presOf" srcId="{FE75214B-48F1-4896-B8FF-153C97530066}" destId="{A40DB530-0F07-4554-BDBA-ABC13DF16447}" srcOrd="0" destOrd="2" presId="urn:microsoft.com/office/officeart/2005/8/layout/list1"/>
    <dgm:cxn modelId="{8609BC11-8696-4A69-AD80-08A5E801F0E0}" type="presOf" srcId="{453FD6C6-0D52-4149-9B32-3D7C87517185}" destId="{089B4063-8064-4BC7-A196-FD0E68DF1EB9}" srcOrd="0" destOrd="0" presId="urn:microsoft.com/office/officeart/2005/8/layout/list1"/>
    <dgm:cxn modelId="{635FC016-9FF8-4CBB-950A-A4B4FBB127AB}" srcId="{8D347E57-0F46-4649-A08D-0195EB2AA189}" destId="{BE8E272C-E53F-408B-A5E2-AC7B00D0B676}" srcOrd="3" destOrd="0" parTransId="{C16EC1D4-665A-4788-82D0-4BB8E5FF14DD}" sibTransId="{5043E522-08A4-40B7-9119-F8F275314132}"/>
    <dgm:cxn modelId="{8ACF781F-02C5-44CF-8C39-ED761A854233}" srcId="{951D5EB6-34E2-4524-BE6F-54CC38079649}" destId="{F06AF4D8-1250-4B70-BBA7-A94B2A714BC3}" srcOrd="0" destOrd="0" parTransId="{231551B5-0EC8-456C-9FA7-48F142B6B3F1}" sibTransId="{43AF433F-AB2C-4A99-B074-3DA25CA4C896}"/>
    <dgm:cxn modelId="{8D911221-A153-4ACD-AB93-D7175A52E038}" srcId="{951D5EB6-34E2-4524-BE6F-54CC38079649}" destId="{E343CA56-2C6F-41D2-9F50-5467DA44138D}" srcOrd="2" destOrd="0" parTransId="{8D458286-CDB7-4F32-B73D-BC8E4B7FBEB9}" sibTransId="{2FB48142-01DC-4A70-B844-A3E6FB353ACB}"/>
    <dgm:cxn modelId="{8ACEE328-0E24-4494-9652-CC07AA124AA6}" type="presOf" srcId="{BE8E272C-E53F-408B-A5E2-AC7B00D0B676}" destId="{A40DB530-0F07-4554-BDBA-ABC13DF16447}" srcOrd="0" destOrd="3" presId="urn:microsoft.com/office/officeart/2005/8/layout/list1"/>
    <dgm:cxn modelId="{714B0135-EF9F-4FFA-98AC-4E47F23883C3}" type="presOf" srcId="{98A393B8-F112-4955-A60A-E35B64974701}" destId="{2B6E6AF3-68B0-4C03-B7FF-480B5A755153}" srcOrd="0" destOrd="1" presId="urn:microsoft.com/office/officeart/2005/8/layout/list1"/>
    <dgm:cxn modelId="{CAC3E936-4AA0-4C45-8B1B-C070DED89CE4}" srcId="{8D347E57-0F46-4649-A08D-0195EB2AA189}" destId="{83060C4E-4CE8-415F-B706-B2185CA91635}" srcOrd="1" destOrd="0" parTransId="{BA4F2F4A-7AA1-421D-939F-34A3A4DC3DEE}" sibTransId="{65E9E2B5-1686-4D36-B2DD-61FC66F15416}"/>
    <dgm:cxn modelId="{1108483A-EE3E-43FF-A306-BAF5618775CE}" srcId="{8D347E57-0F46-4649-A08D-0195EB2AA189}" destId="{0C649491-158D-4694-88A9-2A591DE47A7C}" srcOrd="0" destOrd="0" parTransId="{DA52D208-4618-417D-A142-33EA6E7D09E4}" sibTransId="{35AE8D4B-5F37-4ACE-A374-B2A194317879}"/>
    <dgm:cxn modelId="{66D4F83B-C38D-4293-B2AD-0161C1D377E1}" srcId="{DC82C39C-5D03-4533-8C3A-C9C635DD5180}" destId="{61E7AE5A-BF82-41FC-8723-916810B2FD07}" srcOrd="0" destOrd="0" parTransId="{18B990D0-027B-4129-8F70-DDF4379945AF}" sibTransId="{6D4D28F2-C11C-4260-9BE8-6FB77D830191}"/>
    <dgm:cxn modelId="{10FBE05C-2B53-4049-B943-02E30F959DDE}" type="presOf" srcId="{F06AF4D8-1250-4B70-BBA7-A94B2A714BC3}" destId="{9459177B-852C-4AE2-A73E-CF84A09BEAAE}" srcOrd="0" destOrd="0" presId="urn:microsoft.com/office/officeart/2005/8/layout/list1"/>
    <dgm:cxn modelId="{C2AF2B64-3273-471A-87EB-47AFF93B2EC2}" type="presOf" srcId="{83060C4E-4CE8-415F-B706-B2185CA91635}" destId="{A40DB530-0F07-4554-BDBA-ABC13DF16447}" srcOrd="0" destOrd="1" presId="urn:microsoft.com/office/officeart/2005/8/layout/list1"/>
    <dgm:cxn modelId="{EE9D7864-B4FB-450C-AB63-20EF299AF8DB}" type="presOf" srcId="{951D5EB6-34E2-4524-BE6F-54CC38079649}" destId="{26EA0618-3B57-4146-903C-5FD12CA5C488}" srcOrd="0" destOrd="0" presId="urn:microsoft.com/office/officeart/2005/8/layout/list1"/>
    <dgm:cxn modelId="{558A0549-D508-431C-9DBF-8A9C0037CAE1}" srcId="{453FD6C6-0D52-4149-9B32-3D7C87517185}" destId="{DC82C39C-5D03-4533-8C3A-C9C635DD5180}" srcOrd="2" destOrd="0" parTransId="{D710E91A-3CC9-4509-A260-9DA35D94843A}" sibTransId="{D3724A21-C00F-41D9-A0BB-0EBBC9D358EC}"/>
    <dgm:cxn modelId="{8ABFBC49-65DA-4D51-8358-F1D4419020E4}" srcId="{453FD6C6-0D52-4149-9B32-3D7C87517185}" destId="{8D347E57-0F46-4649-A08D-0195EB2AA189}" srcOrd="1" destOrd="0" parTransId="{B3C2D7F7-262D-4528-A150-899301716448}" sibTransId="{A97B433D-AEF7-490E-A9B5-75887FE29E7B}"/>
    <dgm:cxn modelId="{58A3004D-70FD-4F56-A803-B0DD8E003DCB}" srcId="{8D347E57-0F46-4649-A08D-0195EB2AA189}" destId="{CCD5786E-1586-4E16-AC9C-0FA2FD1D8DFE}" srcOrd="5" destOrd="0" parTransId="{B2134C71-3CDB-4B37-943D-5C42B699C61F}" sibTransId="{1983351E-4490-45FA-B193-0D31CFE2DA8C}"/>
    <dgm:cxn modelId="{F740637B-9B91-43BD-B54E-33A479AEF391}" type="presOf" srcId="{11A9378E-761E-457D-8D49-47D5FADDB2ED}" destId="{95FE85C7-00A4-4707-9147-15094570DEC1}" srcOrd="1" destOrd="0" presId="urn:microsoft.com/office/officeart/2005/8/layout/list1"/>
    <dgm:cxn modelId="{5204907C-AD94-4624-8EAF-622C5D1373C5}" srcId="{DC82C39C-5D03-4533-8C3A-C9C635DD5180}" destId="{D97F066A-0202-4EF9-B64B-3D2EE429B2AA}" srcOrd="3" destOrd="0" parTransId="{631A26FC-D237-4FAE-B6F7-0C9D56D7467C}" sibTransId="{E7423C8A-994A-48DE-84A2-504357A063F0}"/>
    <dgm:cxn modelId="{41B6778A-2ECE-4C96-829F-7F0E95DD5E91}" type="presOf" srcId="{D97F066A-0202-4EF9-B64B-3D2EE429B2AA}" destId="{2B6E6AF3-68B0-4C03-B7FF-480B5A755153}" srcOrd="0" destOrd="3" presId="urn:microsoft.com/office/officeart/2005/8/layout/list1"/>
    <dgm:cxn modelId="{1454578C-A972-4757-9C3A-E79AD3DA9031}" srcId="{DC82C39C-5D03-4533-8C3A-C9C635DD5180}" destId="{ADF94500-F880-4936-9311-5ADFF3F263A2}" srcOrd="2" destOrd="0" parTransId="{1743C4BD-A0A0-43BB-834D-D71C7F56FDF9}" sibTransId="{BA82C301-2D80-490D-87FD-3364CA5B0E45}"/>
    <dgm:cxn modelId="{C812408F-C7CB-46A1-A31B-5F0649753035}" type="presOf" srcId="{61E7AE5A-BF82-41FC-8723-916810B2FD07}" destId="{2B6E6AF3-68B0-4C03-B7FF-480B5A755153}" srcOrd="0" destOrd="0" presId="urn:microsoft.com/office/officeart/2005/8/layout/list1"/>
    <dgm:cxn modelId="{6CD78291-BCB4-424A-B92C-989C1211BED3}" srcId="{453FD6C6-0D52-4149-9B32-3D7C87517185}" destId="{11A9378E-761E-457D-8D49-47D5FADDB2ED}" srcOrd="0" destOrd="0" parTransId="{725B2630-081D-47D9-909B-14659F19821C}" sibTransId="{8EBE0BCD-8979-4E87-AC64-DB0A3A821C7B}"/>
    <dgm:cxn modelId="{9757B093-BEAC-419E-89F4-5DEEAC5183EF}" srcId="{DC82C39C-5D03-4533-8C3A-C9C635DD5180}" destId="{98A393B8-F112-4955-A60A-E35B64974701}" srcOrd="1" destOrd="0" parTransId="{BD1A911B-8964-4DBC-9087-A70686BF8965}" sibTransId="{E945F09A-C310-4330-ABD4-16027E4798A7}"/>
    <dgm:cxn modelId="{6E33C39D-055A-44CC-B139-589FDDCF0DB7}" type="presOf" srcId="{8D347E57-0F46-4649-A08D-0195EB2AA189}" destId="{8A609341-AA58-4B0E-B8C9-EA1FC5E61A40}" srcOrd="0" destOrd="0" presId="urn:microsoft.com/office/officeart/2005/8/layout/list1"/>
    <dgm:cxn modelId="{6A441CAC-BF48-4D29-99FA-62C213204DBB}" srcId="{453FD6C6-0D52-4149-9B32-3D7C87517185}" destId="{951D5EB6-34E2-4524-BE6F-54CC38079649}" srcOrd="3" destOrd="0" parTransId="{E8D05371-4DF0-4093-8C08-0D1C00C7A1B1}" sibTransId="{8226EB13-686C-4E26-8F55-92C308D5C053}"/>
    <dgm:cxn modelId="{535539B1-0130-4316-A466-D2E4B4833036}" type="presOf" srcId="{DC82C39C-5D03-4533-8C3A-C9C635DD5180}" destId="{E02B775A-94B6-4722-BC20-E0F9CDC11851}" srcOrd="0" destOrd="0" presId="urn:microsoft.com/office/officeart/2005/8/layout/list1"/>
    <dgm:cxn modelId="{74CB47B6-46D0-4DF6-9E08-E7CAC03541DB}" type="presOf" srcId="{0C649491-158D-4694-88A9-2A591DE47A7C}" destId="{A40DB530-0F07-4554-BDBA-ABC13DF16447}" srcOrd="0" destOrd="0" presId="urn:microsoft.com/office/officeart/2005/8/layout/list1"/>
    <dgm:cxn modelId="{108A20BA-E9E7-408B-8A63-2CB1C6E9FED5}" srcId="{8D347E57-0F46-4649-A08D-0195EB2AA189}" destId="{FE75214B-48F1-4896-B8FF-153C97530066}" srcOrd="2" destOrd="0" parTransId="{DB7F9B62-E76C-492F-A383-85809133C65C}" sibTransId="{9805A5C1-1D99-431E-9D86-13E61E529E20}"/>
    <dgm:cxn modelId="{4A3F92C0-632F-404B-B639-DBB8950312BA}" type="presOf" srcId="{E8B9E70C-9745-4AD8-A172-E0131A3E0CF9}" destId="{9459177B-852C-4AE2-A73E-CF84A09BEAAE}" srcOrd="0" destOrd="1" presId="urn:microsoft.com/office/officeart/2005/8/layout/list1"/>
    <dgm:cxn modelId="{3A7B43C3-B9B5-40C8-A7DB-A33F4A8B48D8}" type="presOf" srcId="{951D5EB6-34E2-4524-BE6F-54CC38079649}" destId="{9E73FBC8-2D9C-44CF-8007-59ED432C150D}" srcOrd="1" destOrd="0" presId="urn:microsoft.com/office/officeart/2005/8/layout/list1"/>
    <dgm:cxn modelId="{C72063CB-C20C-4939-9537-AC5B0ED7D35F}" type="presOf" srcId="{CCD5786E-1586-4E16-AC9C-0FA2FD1D8DFE}" destId="{A40DB530-0F07-4554-BDBA-ABC13DF16447}" srcOrd="0" destOrd="5" presId="urn:microsoft.com/office/officeart/2005/8/layout/list1"/>
    <dgm:cxn modelId="{6E6408D3-4499-4F0A-8B40-6F78F2BC29EE}" type="presOf" srcId="{DC82C39C-5D03-4533-8C3A-C9C635DD5180}" destId="{BE593719-A72C-4D0F-87E4-B8BB12CD1B5D}" srcOrd="1" destOrd="0" presId="urn:microsoft.com/office/officeart/2005/8/layout/list1"/>
    <dgm:cxn modelId="{185B6ED9-D072-425E-96F0-F4D8067E63AE}" srcId="{951D5EB6-34E2-4524-BE6F-54CC38079649}" destId="{E8B9E70C-9745-4AD8-A172-E0131A3E0CF9}" srcOrd="1" destOrd="0" parTransId="{839256CC-4187-4932-8C8D-EC0AD52C107E}" sibTransId="{2371B1A8-F060-48E7-BCC6-CFA4652CFCE9}"/>
    <dgm:cxn modelId="{420C94DE-48FF-4506-AE1F-9B7B02790DC4}" type="presOf" srcId="{ADF94500-F880-4936-9311-5ADFF3F263A2}" destId="{2B6E6AF3-68B0-4C03-B7FF-480B5A755153}" srcOrd="0" destOrd="2" presId="urn:microsoft.com/office/officeart/2005/8/layout/list1"/>
    <dgm:cxn modelId="{B03695E9-1887-4422-A971-29B82FED45C8}" type="presOf" srcId="{11A9378E-761E-457D-8D49-47D5FADDB2ED}" destId="{4B4753A5-3B0C-46A3-95EF-0A6F13EAE5F3}" srcOrd="0" destOrd="0" presId="urn:microsoft.com/office/officeart/2005/8/layout/list1"/>
    <dgm:cxn modelId="{CCDAC7EA-5512-4EA9-9810-6FD2275C3A3D}" srcId="{8D347E57-0F46-4649-A08D-0195EB2AA189}" destId="{C16C5AE3-21BD-4C57-8288-11DBA636EDFE}" srcOrd="4" destOrd="0" parTransId="{FC956643-2ED2-434C-9B8F-DF3622785974}" sibTransId="{76134A65-599E-42F4-88BB-D9DD3DF75B40}"/>
    <dgm:cxn modelId="{5C9EAEF1-DA82-4AA4-9CB9-BC74AAACF7B6}" type="presOf" srcId="{C16C5AE3-21BD-4C57-8288-11DBA636EDFE}" destId="{A40DB530-0F07-4554-BDBA-ABC13DF16447}" srcOrd="0" destOrd="4" presId="urn:microsoft.com/office/officeart/2005/8/layout/list1"/>
    <dgm:cxn modelId="{FCA1BDFB-4FDD-44B3-BE35-0193A529AB80}" type="presOf" srcId="{E343CA56-2C6F-41D2-9F50-5467DA44138D}" destId="{9459177B-852C-4AE2-A73E-CF84A09BEAAE}" srcOrd="0" destOrd="2" presId="urn:microsoft.com/office/officeart/2005/8/layout/list1"/>
    <dgm:cxn modelId="{67817AFC-381A-4605-98FE-744FDFAA4999}" type="presOf" srcId="{8D347E57-0F46-4649-A08D-0195EB2AA189}" destId="{A21254A7-B7F9-4C19-96F8-82E956E37D80}" srcOrd="1" destOrd="0" presId="urn:microsoft.com/office/officeart/2005/8/layout/list1"/>
    <dgm:cxn modelId="{CF2D21C4-46BC-4196-879D-BD9FF02BBC84}" type="presParOf" srcId="{089B4063-8064-4BC7-A196-FD0E68DF1EB9}" destId="{B605C4D2-8040-4CB9-A74F-57B96058EF68}" srcOrd="0" destOrd="0" presId="urn:microsoft.com/office/officeart/2005/8/layout/list1"/>
    <dgm:cxn modelId="{3FF0E324-C730-43C5-AE49-67DDC8C5FF0E}" type="presParOf" srcId="{B605C4D2-8040-4CB9-A74F-57B96058EF68}" destId="{4B4753A5-3B0C-46A3-95EF-0A6F13EAE5F3}" srcOrd="0" destOrd="0" presId="urn:microsoft.com/office/officeart/2005/8/layout/list1"/>
    <dgm:cxn modelId="{AA489CD5-214C-4157-A84A-911DAB69EEA5}" type="presParOf" srcId="{B605C4D2-8040-4CB9-A74F-57B96058EF68}" destId="{95FE85C7-00A4-4707-9147-15094570DEC1}" srcOrd="1" destOrd="0" presId="urn:microsoft.com/office/officeart/2005/8/layout/list1"/>
    <dgm:cxn modelId="{1F8A11DC-B41F-414B-8D59-4BC2F28A23C1}" type="presParOf" srcId="{089B4063-8064-4BC7-A196-FD0E68DF1EB9}" destId="{47DBF3BC-6F10-48A0-8F5E-0C7F86BEB4D9}" srcOrd="1" destOrd="0" presId="urn:microsoft.com/office/officeart/2005/8/layout/list1"/>
    <dgm:cxn modelId="{FDF39581-81AA-48B0-89CB-5CC2E8952FE4}" type="presParOf" srcId="{089B4063-8064-4BC7-A196-FD0E68DF1EB9}" destId="{058631AC-EF2C-444F-BEA0-35B050E386C7}" srcOrd="2" destOrd="0" presId="urn:microsoft.com/office/officeart/2005/8/layout/list1"/>
    <dgm:cxn modelId="{E6BDBCE7-5345-4AA7-B6A5-D189CF7070A5}" type="presParOf" srcId="{089B4063-8064-4BC7-A196-FD0E68DF1EB9}" destId="{B4B83237-BC01-4806-B63D-F21424F3A50F}" srcOrd="3" destOrd="0" presId="urn:microsoft.com/office/officeart/2005/8/layout/list1"/>
    <dgm:cxn modelId="{34A3EBE6-C8EA-4554-8B7A-DFDD11B5C904}" type="presParOf" srcId="{089B4063-8064-4BC7-A196-FD0E68DF1EB9}" destId="{EA3E2481-CD8B-473C-A1A8-4295B1875E4F}" srcOrd="4" destOrd="0" presId="urn:microsoft.com/office/officeart/2005/8/layout/list1"/>
    <dgm:cxn modelId="{4DDE7CC1-0E38-414B-A43D-060CCEF3B841}" type="presParOf" srcId="{EA3E2481-CD8B-473C-A1A8-4295B1875E4F}" destId="{8A609341-AA58-4B0E-B8C9-EA1FC5E61A40}" srcOrd="0" destOrd="0" presId="urn:microsoft.com/office/officeart/2005/8/layout/list1"/>
    <dgm:cxn modelId="{B0E7C6A8-11A2-4F25-ADBA-C530D1DAB9D4}" type="presParOf" srcId="{EA3E2481-CD8B-473C-A1A8-4295B1875E4F}" destId="{A21254A7-B7F9-4C19-96F8-82E956E37D80}" srcOrd="1" destOrd="0" presId="urn:microsoft.com/office/officeart/2005/8/layout/list1"/>
    <dgm:cxn modelId="{2DC33144-83F4-417E-B6B9-31D0DE650AD6}" type="presParOf" srcId="{089B4063-8064-4BC7-A196-FD0E68DF1EB9}" destId="{F2C6E831-2355-4530-AEA4-58EDAA869BC3}" srcOrd="5" destOrd="0" presId="urn:microsoft.com/office/officeart/2005/8/layout/list1"/>
    <dgm:cxn modelId="{D5064F9E-556D-4F7D-B88D-6661BAD36790}" type="presParOf" srcId="{089B4063-8064-4BC7-A196-FD0E68DF1EB9}" destId="{A40DB530-0F07-4554-BDBA-ABC13DF16447}" srcOrd="6" destOrd="0" presId="urn:microsoft.com/office/officeart/2005/8/layout/list1"/>
    <dgm:cxn modelId="{0672F729-B19C-4E47-98D8-B4029AFB53F3}" type="presParOf" srcId="{089B4063-8064-4BC7-A196-FD0E68DF1EB9}" destId="{E3CA1DC9-C240-443C-9F3E-33BB5D9AD446}" srcOrd="7" destOrd="0" presId="urn:microsoft.com/office/officeart/2005/8/layout/list1"/>
    <dgm:cxn modelId="{26BF7823-8395-447E-AD86-4959E016ECE7}" type="presParOf" srcId="{089B4063-8064-4BC7-A196-FD0E68DF1EB9}" destId="{1E60F3FD-7781-4169-AA9C-79F985E8B153}" srcOrd="8" destOrd="0" presId="urn:microsoft.com/office/officeart/2005/8/layout/list1"/>
    <dgm:cxn modelId="{82628DA8-C682-4C86-8CE1-9FCFF8FE899B}" type="presParOf" srcId="{1E60F3FD-7781-4169-AA9C-79F985E8B153}" destId="{E02B775A-94B6-4722-BC20-E0F9CDC11851}" srcOrd="0" destOrd="0" presId="urn:microsoft.com/office/officeart/2005/8/layout/list1"/>
    <dgm:cxn modelId="{CBFA4AF3-B9AC-43BB-A7FC-CB550D2771EC}" type="presParOf" srcId="{1E60F3FD-7781-4169-AA9C-79F985E8B153}" destId="{BE593719-A72C-4D0F-87E4-B8BB12CD1B5D}" srcOrd="1" destOrd="0" presId="urn:microsoft.com/office/officeart/2005/8/layout/list1"/>
    <dgm:cxn modelId="{78DE7E46-43D2-4E29-9D48-3188BAF839FE}" type="presParOf" srcId="{089B4063-8064-4BC7-A196-FD0E68DF1EB9}" destId="{7E4904BE-F4DD-4C91-A3EF-D7FAFA0A775A}" srcOrd="9" destOrd="0" presId="urn:microsoft.com/office/officeart/2005/8/layout/list1"/>
    <dgm:cxn modelId="{BA585F0F-F323-4B54-BF43-C630314D1B7E}" type="presParOf" srcId="{089B4063-8064-4BC7-A196-FD0E68DF1EB9}" destId="{2B6E6AF3-68B0-4C03-B7FF-480B5A755153}" srcOrd="10" destOrd="0" presId="urn:microsoft.com/office/officeart/2005/8/layout/list1"/>
    <dgm:cxn modelId="{482905E1-D283-427B-86EC-18AA2C9DDF3C}" type="presParOf" srcId="{089B4063-8064-4BC7-A196-FD0E68DF1EB9}" destId="{1D34F434-FD86-4DE5-B7DE-2D2680B1B160}" srcOrd="11" destOrd="0" presId="urn:microsoft.com/office/officeart/2005/8/layout/list1"/>
    <dgm:cxn modelId="{90DE3F2F-3078-4A9C-8FD0-A5B656A6B880}" type="presParOf" srcId="{089B4063-8064-4BC7-A196-FD0E68DF1EB9}" destId="{54695815-AB4D-4D8A-9200-338D35FC3D3E}" srcOrd="12" destOrd="0" presId="urn:microsoft.com/office/officeart/2005/8/layout/list1"/>
    <dgm:cxn modelId="{7A6BEB1B-4434-4D31-8195-0DBABCB60837}" type="presParOf" srcId="{54695815-AB4D-4D8A-9200-338D35FC3D3E}" destId="{26EA0618-3B57-4146-903C-5FD12CA5C488}" srcOrd="0" destOrd="0" presId="urn:microsoft.com/office/officeart/2005/8/layout/list1"/>
    <dgm:cxn modelId="{F3B0CEC3-E290-4367-A87C-00D607D838CF}" type="presParOf" srcId="{54695815-AB4D-4D8A-9200-338D35FC3D3E}" destId="{9E73FBC8-2D9C-44CF-8007-59ED432C150D}" srcOrd="1" destOrd="0" presId="urn:microsoft.com/office/officeart/2005/8/layout/list1"/>
    <dgm:cxn modelId="{75BF29C4-DC10-4192-B679-7FC2068CF5E6}" type="presParOf" srcId="{089B4063-8064-4BC7-A196-FD0E68DF1EB9}" destId="{15E4F3E7-0522-468C-A700-33BEDE6CBCC4}" srcOrd="13" destOrd="0" presId="urn:microsoft.com/office/officeart/2005/8/layout/list1"/>
    <dgm:cxn modelId="{038DED67-158E-41DC-9800-3550CB54C2F6}" type="presParOf" srcId="{089B4063-8064-4BC7-A196-FD0E68DF1EB9}" destId="{9459177B-852C-4AE2-A73E-CF84A09BEAAE}"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0C7BA-AB7E-414E-8F63-BBBB62FCF3C7}">
      <dsp:nvSpPr>
        <dsp:cNvPr id="0" name=""/>
        <dsp:cNvSpPr/>
      </dsp:nvSpPr>
      <dsp:spPr>
        <a:xfrm>
          <a:off x="0" y="43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5CC546-2B92-48DE-9F2B-3062129BCE17}">
      <dsp:nvSpPr>
        <dsp:cNvPr id="0" name=""/>
        <dsp:cNvSpPr/>
      </dsp:nvSpPr>
      <dsp:spPr>
        <a:xfrm>
          <a:off x="181869" y="135711"/>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3D5A38-7F6C-4B19-AEC3-5EADD144EB9B}">
      <dsp:nvSpPr>
        <dsp:cNvPr id="0" name=""/>
        <dsp:cNvSpPr/>
      </dsp:nvSpPr>
      <dsp:spPr>
        <a:xfrm>
          <a:off x="694411" y="43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Good morning/afternoon. Today, I will present an analysis of the Basil’s Bakery case study.</a:t>
          </a:r>
          <a:endParaRPr lang="en-US" sz="1600" kern="1200" dirty="0"/>
        </a:p>
      </dsp:txBody>
      <dsp:txXfrm>
        <a:off x="694411" y="436"/>
        <a:ext cx="6522004" cy="601221"/>
      </dsp:txXfrm>
    </dsp:sp>
    <dsp:sp modelId="{0DF5A9AC-F427-4376-A2EC-EFF057D0F2BC}">
      <dsp:nvSpPr>
        <dsp:cNvPr id="0" name=""/>
        <dsp:cNvSpPr/>
      </dsp:nvSpPr>
      <dsp:spPr>
        <a:xfrm>
          <a:off x="0" y="751964"/>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DA4B2-BDDE-4AAE-AB2D-0F327F29628C}">
      <dsp:nvSpPr>
        <dsp:cNvPr id="0" name=""/>
        <dsp:cNvSpPr/>
      </dsp:nvSpPr>
      <dsp:spPr>
        <a:xfrm>
          <a:off x="181869" y="887239"/>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DEC86F-3D2F-4DA0-8D2C-A73EE25A7D4F}">
      <dsp:nvSpPr>
        <dsp:cNvPr id="0" name=""/>
        <dsp:cNvSpPr/>
      </dsp:nvSpPr>
      <dsp:spPr>
        <a:xfrm>
          <a:off x="694411" y="751964"/>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My presentation will be divided into five sections. </a:t>
          </a:r>
          <a:endParaRPr lang="en-US" sz="1600" kern="1200" dirty="0"/>
        </a:p>
      </dsp:txBody>
      <dsp:txXfrm>
        <a:off x="694411" y="751964"/>
        <a:ext cx="6522004" cy="601221"/>
      </dsp:txXfrm>
    </dsp:sp>
    <dsp:sp modelId="{FB7CC5E5-51FD-4B6F-B87C-5BABA71CFDFD}">
      <dsp:nvSpPr>
        <dsp:cNvPr id="0" name=""/>
        <dsp:cNvSpPr/>
      </dsp:nvSpPr>
      <dsp:spPr>
        <a:xfrm>
          <a:off x="0" y="150349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CFCBB-3FD3-4241-9965-827DFC3B36B8}">
      <dsp:nvSpPr>
        <dsp:cNvPr id="0" name=""/>
        <dsp:cNvSpPr/>
      </dsp:nvSpPr>
      <dsp:spPr>
        <a:xfrm>
          <a:off x="181869" y="1638766"/>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EB351-26F5-431F-A22F-8F9B05C064DD}">
      <dsp:nvSpPr>
        <dsp:cNvPr id="0" name=""/>
        <dsp:cNvSpPr/>
      </dsp:nvSpPr>
      <dsp:spPr>
        <a:xfrm>
          <a:off x="694411" y="150349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First, I will introduce the business and the main problems affecting its sales. </a:t>
          </a:r>
          <a:endParaRPr lang="en-US" sz="1600" kern="1200" dirty="0"/>
        </a:p>
      </dsp:txBody>
      <dsp:txXfrm>
        <a:off x="694411" y="1503491"/>
        <a:ext cx="6522004" cy="601221"/>
      </dsp:txXfrm>
    </dsp:sp>
    <dsp:sp modelId="{DF623950-B2AE-44EB-9976-EE422375FE7C}">
      <dsp:nvSpPr>
        <dsp:cNvPr id="0" name=""/>
        <dsp:cNvSpPr/>
      </dsp:nvSpPr>
      <dsp:spPr>
        <a:xfrm>
          <a:off x="0" y="2255019"/>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169C9-50B9-4DB8-A45C-524C8486FFD2}">
      <dsp:nvSpPr>
        <dsp:cNvPr id="0" name=""/>
        <dsp:cNvSpPr/>
      </dsp:nvSpPr>
      <dsp:spPr>
        <a:xfrm>
          <a:off x="181869" y="2390293"/>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163183-6C56-4033-8ED4-5B8A5AC0DCED}">
      <dsp:nvSpPr>
        <dsp:cNvPr id="0" name=""/>
        <dsp:cNvSpPr/>
      </dsp:nvSpPr>
      <dsp:spPr>
        <a:xfrm>
          <a:off x="694411" y="2255019"/>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Second, I will examine the nature and scope of the issues affecting the lack of sales growth.</a:t>
          </a:r>
          <a:endParaRPr lang="en-US" sz="1600" kern="1200" dirty="0"/>
        </a:p>
      </dsp:txBody>
      <dsp:txXfrm>
        <a:off x="694411" y="2255019"/>
        <a:ext cx="6522004" cy="601221"/>
      </dsp:txXfrm>
    </dsp:sp>
    <dsp:sp modelId="{92A83D1C-0B4F-4961-B92D-096B382B8A1D}">
      <dsp:nvSpPr>
        <dsp:cNvPr id="0" name=""/>
        <dsp:cNvSpPr/>
      </dsp:nvSpPr>
      <dsp:spPr>
        <a:xfrm>
          <a:off x="0" y="3006546"/>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51AFC-A6C3-4114-8ACB-6D9F1F08B585}">
      <dsp:nvSpPr>
        <dsp:cNvPr id="0" name=""/>
        <dsp:cNvSpPr/>
      </dsp:nvSpPr>
      <dsp:spPr>
        <a:xfrm>
          <a:off x="181869" y="3141821"/>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462E17-3819-4CC5-BE4B-CFA80B50B56D}">
      <dsp:nvSpPr>
        <dsp:cNvPr id="0" name=""/>
        <dsp:cNvSpPr/>
      </dsp:nvSpPr>
      <dsp:spPr>
        <a:xfrm>
          <a:off x="694411" y="3006546"/>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Third, I will apply a PESTEL analysis to identify external factors affecting the bakery. </a:t>
          </a:r>
          <a:endParaRPr lang="en-US" sz="1600" kern="1200" dirty="0"/>
        </a:p>
      </dsp:txBody>
      <dsp:txXfrm>
        <a:off x="694411" y="3006546"/>
        <a:ext cx="6522004" cy="601221"/>
      </dsp:txXfrm>
    </dsp:sp>
    <dsp:sp modelId="{FA189386-C06D-49CF-A178-E69E7CC3A2C7}">
      <dsp:nvSpPr>
        <dsp:cNvPr id="0" name=""/>
        <dsp:cNvSpPr/>
      </dsp:nvSpPr>
      <dsp:spPr>
        <a:xfrm>
          <a:off x="0" y="3758073"/>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28B19-4BCB-4AAF-B5F5-6D2DDC244DDA}">
      <dsp:nvSpPr>
        <dsp:cNvPr id="0" name=""/>
        <dsp:cNvSpPr/>
      </dsp:nvSpPr>
      <dsp:spPr>
        <a:xfrm>
          <a:off x="181869" y="3893348"/>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603517-BAAF-4D5C-BEFA-D7ED87FE7B5D}">
      <dsp:nvSpPr>
        <dsp:cNvPr id="0" name=""/>
        <dsp:cNvSpPr/>
      </dsp:nvSpPr>
      <dsp:spPr>
        <a:xfrm>
          <a:off x="694411" y="3758073"/>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Fourth, I will use a Fishbone Diagram to investigate the possible causes of the sales problem.</a:t>
          </a:r>
          <a:endParaRPr lang="en-US" sz="1600" kern="1200" dirty="0"/>
        </a:p>
      </dsp:txBody>
      <dsp:txXfrm>
        <a:off x="694411" y="3758073"/>
        <a:ext cx="6522004" cy="601221"/>
      </dsp:txXfrm>
    </dsp:sp>
    <dsp:sp modelId="{F8449CFD-CD55-4B56-AFC1-9F15C4FF66C2}">
      <dsp:nvSpPr>
        <dsp:cNvPr id="0" name=""/>
        <dsp:cNvSpPr/>
      </dsp:nvSpPr>
      <dsp:spPr>
        <a:xfrm>
          <a:off x="0" y="4509601"/>
          <a:ext cx="7216416" cy="601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96C92-0170-457A-A502-287204F1090E}">
      <dsp:nvSpPr>
        <dsp:cNvPr id="0" name=""/>
        <dsp:cNvSpPr/>
      </dsp:nvSpPr>
      <dsp:spPr>
        <a:xfrm>
          <a:off x="181869" y="4644876"/>
          <a:ext cx="330672" cy="3306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400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DA6A4-B8FE-459A-A234-6A30230F14E3}">
      <dsp:nvSpPr>
        <dsp:cNvPr id="0" name=""/>
        <dsp:cNvSpPr/>
      </dsp:nvSpPr>
      <dsp:spPr>
        <a:xfrm>
          <a:off x="694411" y="4509601"/>
          <a:ext cx="6522004" cy="60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629" tIns="63629" rIns="63629" bIns="63629" numCol="1" spcCol="1270" anchor="ctr" anchorCtr="0">
          <a:noAutofit/>
        </a:bodyPr>
        <a:lstStyle/>
        <a:p>
          <a:pPr marL="0" lvl="0" indent="0" algn="l" defTabSz="711200">
            <a:lnSpc>
              <a:spcPct val="90000"/>
            </a:lnSpc>
            <a:spcBef>
              <a:spcPct val="0"/>
            </a:spcBef>
            <a:spcAft>
              <a:spcPct val="35000"/>
            </a:spcAft>
            <a:buNone/>
          </a:pPr>
          <a:r>
            <a:rPr lang="en-GB" sz="1600" kern="1200" dirty="0"/>
            <a:t>Finally, I will summarise the key findings from my analysis.</a:t>
          </a:r>
          <a:endParaRPr lang="en-US" sz="1600" kern="1200" dirty="0"/>
        </a:p>
      </dsp:txBody>
      <dsp:txXfrm>
        <a:off x="694411" y="4509601"/>
        <a:ext cx="6522004" cy="6012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31AC-EF2C-444F-BEA0-35B050E386C7}">
      <dsp:nvSpPr>
        <dsp:cNvPr id="0" name=""/>
        <dsp:cNvSpPr/>
      </dsp:nvSpPr>
      <dsp:spPr>
        <a:xfrm>
          <a:off x="0" y="369407"/>
          <a:ext cx="6034187" cy="453600"/>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5FE85C7-00A4-4707-9147-15094570DEC1}">
      <dsp:nvSpPr>
        <dsp:cNvPr id="0" name=""/>
        <dsp:cNvSpPr/>
      </dsp:nvSpPr>
      <dsp:spPr>
        <a:xfrm>
          <a:off x="301709" y="103727"/>
          <a:ext cx="4223930" cy="531360"/>
        </a:xfrm>
        <a:prstGeom prst="roundRect">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9655" tIns="0" rIns="159655"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Nature and Scope of the Sales Problem</a:t>
          </a:r>
          <a:endParaRPr lang="en-US" sz="1400" b="1" kern="1200" dirty="0">
            <a:latin typeface="Arial" panose="020B0604020202020204" pitchFamily="34" charset="0"/>
            <a:cs typeface="Arial" panose="020B0604020202020204" pitchFamily="34" charset="0"/>
          </a:endParaRPr>
        </a:p>
      </dsp:txBody>
      <dsp:txXfrm>
        <a:off x="327648" y="129666"/>
        <a:ext cx="4172052" cy="479482"/>
      </dsp:txXfrm>
    </dsp:sp>
    <dsp:sp modelId="{A40DB530-0F07-4554-BDBA-ABC13DF16447}">
      <dsp:nvSpPr>
        <dsp:cNvPr id="0" name=""/>
        <dsp:cNvSpPr/>
      </dsp:nvSpPr>
      <dsp:spPr>
        <a:xfrm>
          <a:off x="0" y="1185887"/>
          <a:ext cx="6034187" cy="1927800"/>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68320" tIns="374904" rIns="468320"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Sales have remained below the 2019 level</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Customer footfall has decreased</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The retail park has become quieter</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Empty shop units are not being replaced</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Some loyal customers have lost their jobs</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Office workers are visiting less frequently because of home working</a:t>
          </a:r>
        </a:p>
      </dsp:txBody>
      <dsp:txXfrm>
        <a:off x="0" y="1185887"/>
        <a:ext cx="6034187" cy="1927800"/>
      </dsp:txXfrm>
    </dsp:sp>
    <dsp:sp modelId="{A21254A7-B7F9-4C19-96F8-82E956E37D80}">
      <dsp:nvSpPr>
        <dsp:cNvPr id="0" name=""/>
        <dsp:cNvSpPr/>
      </dsp:nvSpPr>
      <dsp:spPr>
        <a:xfrm>
          <a:off x="301709" y="920207"/>
          <a:ext cx="4223930" cy="531360"/>
        </a:xfrm>
        <a:prstGeom prst="roundRect">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9655" tIns="0" rIns="159655" bIns="0" numCol="1" spcCol="1270" anchor="ctr" anchorCtr="0">
          <a:noAutofit/>
        </a:bodyPr>
        <a:lstStyle/>
        <a:p>
          <a:pPr marL="0" lvl="0" indent="0" algn="l"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Main symptoms</a:t>
          </a:r>
          <a:endParaRPr lang="en-US" sz="1400" kern="1200" dirty="0">
            <a:latin typeface="Arial" panose="020B0604020202020204" pitchFamily="34" charset="0"/>
            <a:cs typeface="Arial" panose="020B0604020202020204" pitchFamily="34" charset="0"/>
          </a:endParaRPr>
        </a:p>
      </dsp:txBody>
      <dsp:txXfrm>
        <a:off x="327648" y="946146"/>
        <a:ext cx="4172052" cy="479482"/>
      </dsp:txXfrm>
    </dsp:sp>
    <dsp:sp modelId="{2B6E6AF3-68B0-4C03-B7FF-480B5A755153}">
      <dsp:nvSpPr>
        <dsp:cNvPr id="0" name=""/>
        <dsp:cNvSpPr/>
      </dsp:nvSpPr>
      <dsp:spPr>
        <a:xfrm>
          <a:off x="0" y="3476567"/>
          <a:ext cx="6034187" cy="1502550"/>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68320" tIns="374904" rIns="468320"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No delivery service is currently available</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Customers cannot reliably place pre-orders</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Basil cannot always answer the telephone while baking</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The business depends heavily on customers visiting the bakery in person</a:t>
          </a:r>
        </a:p>
      </dsp:txBody>
      <dsp:txXfrm>
        <a:off x="0" y="3476567"/>
        <a:ext cx="6034187" cy="1502550"/>
      </dsp:txXfrm>
    </dsp:sp>
    <dsp:sp modelId="{BE593719-A72C-4D0F-87E4-B8BB12CD1B5D}">
      <dsp:nvSpPr>
        <dsp:cNvPr id="0" name=""/>
        <dsp:cNvSpPr/>
      </dsp:nvSpPr>
      <dsp:spPr>
        <a:xfrm>
          <a:off x="301709" y="3210887"/>
          <a:ext cx="4223930" cy="531360"/>
        </a:xfrm>
        <a:prstGeom prst="roundRect">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9655" tIns="0" rIns="159655" bIns="0" numCol="1" spcCol="1270" anchor="ctr" anchorCtr="0">
          <a:noAutofit/>
        </a:bodyPr>
        <a:lstStyle/>
        <a:p>
          <a:pPr marL="0" lvl="0" indent="0" algn="l"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Operational problems</a:t>
          </a:r>
          <a:endParaRPr lang="en-US" sz="1400" kern="1200" dirty="0">
            <a:latin typeface="Arial" panose="020B0604020202020204" pitchFamily="34" charset="0"/>
            <a:cs typeface="Arial" panose="020B0604020202020204" pitchFamily="34" charset="0"/>
          </a:endParaRPr>
        </a:p>
      </dsp:txBody>
      <dsp:txXfrm>
        <a:off x="327648" y="3236826"/>
        <a:ext cx="4172052" cy="479482"/>
      </dsp:txXfrm>
    </dsp:sp>
    <dsp:sp modelId="{9459177B-852C-4AE2-A73E-CF84A09BEAAE}">
      <dsp:nvSpPr>
        <dsp:cNvPr id="0" name=""/>
        <dsp:cNvSpPr/>
      </dsp:nvSpPr>
      <dsp:spPr>
        <a:xfrm>
          <a:off x="0" y="5341997"/>
          <a:ext cx="6034187" cy="1275750"/>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68320" tIns="374904" rIns="468320"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Rent, utilities, insurance and business rates have increased</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Organic ingredient prices are unpredictable</a:t>
          </a:r>
        </a:p>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Lower sales combined with higher costs may reduce profit margins</a:t>
          </a:r>
        </a:p>
      </dsp:txBody>
      <dsp:txXfrm>
        <a:off x="0" y="5341997"/>
        <a:ext cx="6034187" cy="1275750"/>
      </dsp:txXfrm>
    </dsp:sp>
    <dsp:sp modelId="{9E73FBC8-2D9C-44CF-8007-59ED432C150D}">
      <dsp:nvSpPr>
        <dsp:cNvPr id="0" name=""/>
        <dsp:cNvSpPr/>
      </dsp:nvSpPr>
      <dsp:spPr>
        <a:xfrm>
          <a:off x="301709" y="5076317"/>
          <a:ext cx="4223930" cy="531360"/>
        </a:xfrm>
        <a:prstGeom prst="roundRect">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9655" tIns="0" rIns="159655" bIns="0" numCol="1" spcCol="1270" anchor="ctr" anchorCtr="0">
          <a:noAutofit/>
        </a:bodyPr>
        <a:lstStyle/>
        <a:p>
          <a:pPr marL="0" lvl="0" indent="0" algn="l"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Financial problems</a:t>
          </a:r>
          <a:endParaRPr lang="en-US" sz="1400" kern="1200" dirty="0">
            <a:latin typeface="Arial" panose="020B0604020202020204" pitchFamily="34" charset="0"/>
            <a:cs typeface="Arial" panose="020B0604020202020204" pitchFamily="34" charset="0"/>
          </a:endParaRPr>
        </a:p>
      </dsp:txBody>
      <dsp:txXfrm>
        <a:off x="327648" y="5102256"/>
        <a:ext cx="4172052" cy="47948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98708A-EA2A-4BBE-BE8C-8B3B0A27A47F}" type="datetimeFigureOut">
              <a:rPr lang="en-GB" smtClean="0"/>
              <a:t>08/10/2026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D32FE7-54BD-4152-98DD-6B80CDF85DDE}" type="slidenum">
              <a:rPr lang="en-GB" smtClean="0"/>
              <a:t>‹#›</a:t>
            </a:fld>
            <a:endParaRPr lang="en-GB" dirty="0"/>
          </a:p>
        </p:txBody>
      </p:sp>
    </p:spTree>
    <p:extLst>
      <p:ext uri="{BB962C8B-B14F-4D97-AF65-F5344CB8AC3E}">
        <p14:creationId xmlns:p14="http://schemas.microsoft.com/office/powerpoint/2010/main" val="2060003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Ana-Maria Matasel, student ID 4025177. This presentation is for Module LCLM 4004 — Problem Solving and Decision-Making, prepared for Lecturer Zahida Khan. I will be presenting my analysis of Basil’s Bakery.</a:t>
            </a:r>
          </a:p>
        </p:txBody>
      </p:sp>
      <p:sp>
        <p:nvSpPr>
          <p:cNvPr id="4" name="Slide Number Placeholder 3"/>
          <p:cNvSpPr>
            <a:spLocks noGrp="1"/>
          </p:cNvSpPr>
          <p:nvPr>
            <p:ph type="sldNum" sz="quarter" idx="5"/>
          </p:nvPr>
        </p:nvSpPr>
        <p:spPr/>
        <p:txBody>
          <a:bodyPr/>
          <a:lstStyle/>
          <a:p>
            <a:fld id="{7ED32FE7-54BD-4152-98DD-6B80CDF85DDE}" type="slidenum">
              <a:rPr lang="en-GB" smtClean="0"/>
              <a:t>1</a:t>
            </a:fld>
            <a:endParaRPr lang="en-GB" dirty="0"/>
          </a:p>
        </p:txBody>
      </p:sp>
    </p:spTree>
    <p:extLst>
      <p:ext uri="{BB962C8B-B14F-4D97-AF65-F5344CB8AC3E}">
        <p14:creationId xmlns:p14="http://schemas.microsoft.com/office/powerpoint/2010/main" val="3601418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Good morning / good afternoon. Thank you for joining me.</a:t>
            </a:r>
          </a:p>
          <a:p>
            <a:r>
              <a:rPr lang="en-GB" sz="1200" b="0" kern="1200" dirty="0">
                <a:solidFill>
                  <a:schemeClr val="tx1"/>
                </a:solidFill>
                <a:effectLst/>
                <a:latin typeface="+mn-lt"/>
                <a:ea typeface="+mn-ea"/>
                <a:cs typeface="+mn-cs"/>
              </a:rPr>
              <a:t>Today I am presenting a full analysis of Basil’s Bakery, an independent artisan business located in a retail park in Coventry.</a:t>
            </a:r>
          </a:p>
          <a:p>
            <a:r>
              <a:rPr lang="en-GB" sz="1200" b="0" kern="1200" dirty="0">
                <a:solidFill>
                  <a:schemeClr val="tx1"/>
                </a:solidFill>
                <a:effectLst/>
                <a:latin typeface="+mn-lt"/>
                <a:ea typeface="+mn-ea"/>
                <a:cs typeface="+mn-cs"/>
              </a:rPr>
              <a:t>My presentation follows five clear sections:</a:t>
            </a:r>
          </a:p>
          <a:p>
            <a:pPr lvl="0"/>
            <a:r>
              <a:rPr lang="en-GB" sz="1200" b="0" kern="1200" dirty="0">
                <a:solidFill>
                  <a:schemeClr val="tx1"/>
                </a:solidFill>
                <a:effectLst/>
                <a:latin typeface="+mn-lt"/>
                <a:ea typeface="+mn-ea"/>
                <a:cs typeface="+mn-cs"/>
              </a:rPr>
              <a:t>First, I will set out the business background and identify the core challenges</a:t>
            </a:r>
          </a:p>
          <a:p>
            <a:pPr lvl="0"/>
            <a:r>
              <a:rPr lang="en-GB" sz="1200" b="0" kern="1200" dirty="0">
                <a:solidFill>
                  <a:schemeClr val="tx1"/>
                </a:solidFill>
                <a:effectLst/>
                <a:latin typeface="+mn-lt"/>
                <a:ea typeface="+mn-ea"/>
                <a:cs typeface="+mn-cs"/>
              </a:rPr>
              <a:t>Second, I will examine exactly what these issues are and how widely they affect the business</a:t>
            </a:r>
          </a:p>
          <a:p>
            <a:pPr lvl="0"/>
            <a:r>
              <a:rPr lang="en-GB" sz="1200" b="0" kern="1200" dirty="0">
                <a:solidFill>
                  <a:schemeClr val="tx1"/>
                </a:solidFill>
                <a:effectLst/>
                <a:latin typeface="+mn-lt"/>
                <a:ea typeface="+mn-ea"/>
                <a:cs typeface="+mn-cs"/>
              </a:rPr>
              <a:t>Third, I will apply a PESTEL analysis to look at the wider external environment</a:t>
            </a:r>
          </a:p>
          <a:p>
            <a:pPr lvl="0"/>
            <a:r>
              <a:rPr lang="en-GB" sz="1200" b="0" kern="1200" dirty="0">
                <a:solidFill>
                  <a:schemeClr val="tx1"/>
                </a:solidFill>
                <a:effectLst/>
                <a:latin typeface="+mn-lt"/>
                <a:ea typeface="+mn-ea"/>
                <a:cs typeface="+mn-cs"/>
              </a:rPr>
              <a:t>Fourth, I will use a Fishbone Diagram to dig into the root causes behind the sales decline</a:t>
            </a:r>
          </a:p>
          <a:p>
            <a:pPr lvl="0"/>
            <a:r>
              <a:rPr lang="en-GB" sz="1200" b="0" kern="1200" dirty="0">
                <a:solidFill>
                  <a:schemeClr val="tx1"/>
                </a:solidFill>
                <a:effectLst/>
                <a:latin typeface="+mn-lt"/>
                <a:ea typeface="+mn-ea"/>
                <a:cs typeface="+mn-cs"/>
              </a:rPr>
              <a:t>And finally, I will bring everything together with a summary of the key findings.</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2</a:t>
            </a:fld>
            <a:endParaRPr lang="en-GB" dirty="0"/>
          </a:p>
        </p:txBody>
      </p:sp>
    </p:spTree>
    <p:extLst>
      <p:ext uri="{BB962C8B-B14F-4D97-AF65-F5344CB8AC3E}">
        <p14:creationId xmlns:p14="http://schemas.microsoft.com/office/powerpoint/2010/main" val="2448095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Let’s start with the business background.</a:t>
            </a:r>
          </a:p>
          <a:p>
            <a:r>
              <a:rPr lang="en-GB" sz="1200" b="0" kern="1200" dirty="0">
                <a:solidFill>
                  <a:schemeClr val="tx1"/>
                </a:solidFill>
                <a:effectLst/>
                <a:latin typeface="+mn-lt"/>
                <a:ea typeface="+mn-ea"/>
                <a:cs typeface="+mn-cs"/>
              </a:rPr>
              <a:t>Basil’s Bakery opened in 2015 in a retail park in Coventry. It is a small, independent business built on a clear strength — producing bread, cakes and pastries from high-quality, organic ingredients. For the first five years, the business grew steadily year on year, building a loyal customer base of local shoppers, retail park staff and nearby workers.</a:t>
            </a:r>
          </a:p>
          <a:p>
            <a:r>
              <a:rPr lang="en-GB" sz="1200" b="0" kern="1200" dirty="0">
                <a:solidFill>
                  <a:schemeClr val="tx1"/>
                </a:solidFill>
                <a:effectLst/>
                <a:latin typeface="+mn-lt"/>
                <a:ea typeface="+mn-ea"/>
                <a:cs typeface="+mn-cs"/>
              </a:rPr>
              <a:t>Then in 2020, the Covid-19 pandemic hit. Lockdown restrictions caused a sharp drop in visitors and sales. Although trade improved once restrictions were lifted, it never fully recovered. Since 2023, sales have consistently stayed around 25% lower than they were in 2019.</a:t>
            </a:r>
          </a:p>
          <a:p>
            <a:r>
              <a:rPr lang="en-GB" sz="1200" b="0" kern="1200" dirty="0">
                <a:solidFill>
                  <a:schemeClr val="tx1"/>
                </a:solidFill>
                <a:effectLst/>
                <a:latin typeface="+mn-lt"/>
                <a:ea typeface="+mn-ea"/>
                <a:cs typeface="+mn-cs"/>
              </a:rPr>
              <a:t>Basil now faces real uncertainty about the future. Before deciding what changes to make, he needs a clear understanding of exactly </a:t>
            </a:r>
            <a:r>
              <a:rPr lang="en-GB" sz="1200" b="0" i="1" kern="1200" dirty="0">
                <a:solidFill>
                  <a:schemeClr val="tx1"/>
                </a:solidFill>
                <a:effectLst/>
                <a:latin typeface="+mn-lt"/>
                <a:ea typeface="+mn-ea"/>
                <a:cs typeface="+mn-cs"/>
              </a:rPr>
              <a:t>why</a:t>
            </a:r>
            <a:r>
              <a:rPr lang="en-GB" sz="1200" b="0" kern="1200" dirty="0">
                <a:solidFill>
                  <a:schemeClr val="tx1"/>
                </a:solidFill>
                <a:effectLst/>
                <a:latin typeface="+mn-lt"/>
                <a:ea typeface="+mn-ea"/>
                <a:cs typeface="+mn-cs"/>
              </a:rPr>
              <a:t> sales have fallen and what factors are driving this trend — and that is what this analysis will provide.</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3</a:t>
            </a:fld>
            <a:endParaRPr lang="en-GB" dirty="0"/>
          </a:p>
        </p:txBody>
      </p:sp>
    </p:spTree>
    <p:extLst>
      <p:ext uri="{BB962C8B-B14F-4D97-AF65-F5344CB8AC3E}">
        <p14:creationId xmlns:p14="http://schemas.microsoft.com/office/powerpoint/2010/main" val="2061852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Turning now to the issues themselves — I’ve grouped these into three clear areas.</a:t>
            </a:r>
          </a:p>
          <a:p>
            <a:r>
              <a:rPr lang="en-GB" sz="1200" b="0" kern="1200" dirty="0">
                <a:solidFill>
                  <a:schemeClr val="tx1"/>
                </a:solidFill>
                <a:effectLst/>
                <a:latin typeface="+mn-lt"/>
                <a:ea typeface="+mn-ea"/>
                <a:cs typeface="+mn-cs"/>
              </a:rPr>
              <a:t>First, the main symptoms: sales have stayed around 25% down on 2019 levels. The retail park is noticeably quieter; shops close and stay empty. Loyal customers have lost jobs, and many office staff now work from home part of the week — so they simply aren’t coming in as often.</a:t>
            </a:r>
          </a:p>
          <a:p>
            <a:r>
              <a:rPr lang="en-GB" sz="1200" b="0" kern="1200" dirty="0">
                <a:solidFill>
                  <a:schemeClr val="tx1"/>
                </a:solidFill>
                <a:effectLst/>
                <a:latin typeface="+mn-lt"/>
                <a:ea typeface="+mn-ea"/>
                <a:cs typeface="+mn-cs"/>
              </a:rPr>
              <a:t>Second, operational problems: customers have asked for delivery and pre-ordering, but these aren’t available. Basil is busy baking and can’t always answer the phone, so pre-orders are unreliable. Right now, the business relies entirely on people walking through the door — and fewer people are doing that.</a:t>
            </a:r>
          </a:p>
          <a:p>
            <a:r>
              <a:rPr lang="en-GB" sz="1200" b="0" kern="1200" dirty="0">
                <a:solidFill>
                  <a:schemeClr val="tx1"/>
                </a:solidFill>
                <a:effectLst/>
                <a:latin typeface="+mn-lt"/>
                <a:ea typeface="+mn-ea"/>
                <a:cs typeface="+mn-cs"/>
              </a:rPr>
              <a:t>Third, financial pressures: rent, utilities, rates and insurance are all significantly higher. Organic ingredient costs are also unpredictable. Put simply — income is lower, and every cost to run the business is higher. This combination is squeezing margins and making the future uncertain.</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4</a:t>
            </a:fld>
            <a:endParaRPr lang="en-GB" dirty="0"/>
          </a:p>
        </p:txBody>
      </p:sp>
    </p:spTree>
    <p:extLst>
      <p:ext uri="{BB962C8B-B14F-4D97-AF65-F5344CB8AC3E}">
        <p14:creationId xmlns:p14="http://schemas.microsoft.com/office/powerpoint/2010/main" val="4113465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Next, I’m applying a PESTEL analysis. This is a standard business tool that looks at the wider external environment — factors outside the business that still have a real impact on how it operates.</a:t>
            </a:r>
          </a:p>
          <a:p>
            <a:r>
              <a:rPr lang="en-GB" sz="1200" b="0" kern="1200" dirty="0">
                <a:solidFill>
                  <a:schemeClr val="tx1"/>
                </a:solidFill>
                <a:effectLst/>
                <a:latin typeface="+mn-lt"/>
                <a:ea typeface="+mn-ea"/>
                <a:cs typeface="+mn-cs"/>
              </a:rPr>
              <a:t>PESTEL stands for six categories: Political, Economic, Social, Technological, Environmental, and Legal. None of these are under Basil’s direct control, but each one shapes the challenges and opportunities the bakery faces.</a:t>
            </a:r>
          </a:p>
          <a:p>
            <a:r>
              <a:rPr lang="en-GB" sz="1200" b="0" kern="1200" dirty="0">
                <a:solidFill>
                  <a:schemeClr val="tx1"/>
                </a:solidFill>
                <a:effectLst/>
                <a:latin typeface="+mn-lt"/>
                <a:ea typeface="+mn-ea"/>
                <a:cs typeface="+mn-cs"/>
              </a:rPr>
              <a:t>On the next slide, I’ll go through each one in detail and apply it directly to Basil’s Bakery.</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5</a:t>
            </a:fld>
            <a:endParaRPr lang="en-GB" dirty="0"/>
          </a:p>
        </p:txBody>
      </p:sp>
    </p:spTree>
    <p:extLst>
      <p:ext uri="{BB962C8B-B14F-4D97-AF65-F5344CB8AC3E}">
        <p14:creationId xmlns:p14="http://schemas.microsoft.com/office/powerpoint/2010/main" val="3165039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Let’s go through each factor and see how it applies directly to Basil’s Bakery.</a:t>
            </a:r>
          </a:p>
          <a:p>
            <a:r>
              <a:rPr lang="en-GB" sz="1200" b="0" kern="1200" dirty="0">
                <a:solidFill>
                  <a:schemeClr val="tx1"/>
                </a:solidFill>
                <a:effectLst/>
                <a:latin typeface="+mn-lt"/>
                <a:ea typeface="+mn-ea"/>
                <a:cs typeface="+mn-cs"/>
              </a:rPr>
              <a:t>Starting with Political: Government decisions around business rates, taxation and small business support all shape costs. When rates are high, they eat directly into profits — and that is exactly what Basil is seeing.</a:t>
            </a:r>
          </a:p>
          <a:p>
            <a:r>
              <a:rPr lang="en-GB" sz="1200" b="0" kern="1200" dirty="0">
                <a:solidFill>
                  <a:schemeClr val="tx1"/>
                </a:solidFill>
                <a:effectLst/>
                <a:latin typeface="+mn-lt"/>
                <a:ea typeface="+mn-ea"/>
                <a:cs typeface="+mn-cs"/>
              </a:rPr>
              <a:t>Economic: This is one of the biggest pressures. Every major overhead — rent, utilities, insurance — has risen sharply. At the same time, income is down by a quarter compared to 2019. When costs go up </a:t>
            </a:r>
            <a:r>
              <a:rPr lang="en-GB" sz="1200" b="0" i="1" kern="1200" dirty="0">
                <a:solidFill>
                  <a:schemeClr val="tx1"/>
                </a:solidFill>
                <a:effectLst/>
                <a:latin typeface="+mn-lt"/>
                <a:ea typeface="+mn-ea"/>
                <a:cs typeface="+mn-cs"/>
              </a:rPr>
              <a:t>and</a:t>
            </a:r>
            <a:r>
              <a:rPr lang="en-GB" sz="1200" b="0" kern="1200" dirty="0">
                <a:solidFill>
                  <a:schemeClr val="tx1"/>
                </a:solidFill>
                <a:effectLst/>
                <a:latin typeface="+mn-lt"/>
                <a:ea typeface="+mn-ea"/>
                <a:cs typeface="+mn-cs"/>
              </a:rPr>
              <a:t> sales go down, the business is squeezed from both sides.</a:t>
            </a:r>
          </a:p>
          <a:p>
            <a:r>
              <a:rPr lang="en-GB" sz="1200" b="0" kern="1200" dirty="0">
                <a:solidFill>
                  <a:schemeClr val="tx1"/>
                </a:solidFill>
                <a:effectLst/>
                <a:latin typeface="+mn-lt"/>
                <a:ea typeface="+mn-ea"/>
                <a:cs typeface="+mn-cs"/>
              </a:rPr>
              <a:t>Social: This is the permanent shift in behaviour. Hybrid and home working means fewer people commute into the retail park and industrial area each day. The retail park itself is quieter, so fewer passing customers come through the doors. This is not a temporary change — these habits have stuck.</a:t>
            </a:r>
          </a:p>
          <a:p>
            <a:r>
              <a:rPr lang="en-GB" sz="1200" b="0" kern="1200" dirty="0">
                <a:solidFill>
                  <a:schemeClr val="tx1"/>
                </a:solidFill>
                <a:effectLst/>
                <a:latin typeface="+mn-lt"/>
                <a:ea typeface="+mn-ea"/>
                <a:cs typeface="+mn-cs"/>
              </a:rPr>
              <a:t>Technological: This is a gap the bakery has not yet filled. Customers have asked for online pre-ordering and delivery, but neither system exists. Without these digital options, Basil cannot reach those who now work from home or who cannot visit during opening hours — potential sales are being missed.</a:t>
            </a:r>
          </a:p>
          <a:p>
            <a:r>
              <a:rPr lang="en-GB" sz="1200" b="0" kern="1200" dirty="0">
                <a:solidFill>
                  <a:schemeClr val="tx1"/>
                </a:solidFill>
                <a:effectLst/>
                <a:latin typeface="+mn-lt"/>
                <a:ea typeface="+mn-ea"/>
                <a:cs typeface="+mn-cs"/>
              </a:rPr>
              <a:t>Environmental: Using organic produce is a huge strength for the brand, but it carries risk. Changing weather patterns and poor harvests affect organic crops first — making supply unreliable and prices difficult to budget for.</a:t>
            </a:r>
          </a:p>
          <a:p>
            <a:r>
              <a:rPr lang="en-GB" sz="1200" b="0" kern="1200" dirty="0">
                <a:solidFill>
                  <a:schemeClr val="tx1"/>
                </a:solidFill>
                <a:effectLst/>
                <a:latin typeface="+mn-lt"/>
                <a:ea typeface="+mn-ea"/>
                <a:cs typeface="+mn-cs"/>
              </a:rPr>
              <a:t>Finally, Legal: Food safety, hygiene and allergen rules are essential and non-negotiable. Keeping up with standards protects customers, but it also means training, documentation and potentially higher operating costs.</a:t>
            </a:r>
          </a:p>
          <a:p>
            <a:r>
              <a:rPr lang="en-GB" sz="1200" b="0" kern="1200" dirty="0">
                <a:solidFill>
                  <a:schemeClr val="tx1"/>
                </a:solidFill>
                <a:effectLst/>
                <a:latin typeface="+mn-lt"/>
                <a:ea typeface="+mn-ea"/>
                <a:cs typeface="+mn-cs"/>
              </a:rPr>
              <a:t>So across all six areas, external forces are creating both the challenges — higher costs, fewer visitors — and the opportunities — digital ordering, promoting organic and sustainable values — that Basil needs to address.</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6</a:t>
            </a:fld>
            <a:endParaRPr lang="en-GB" dirty="0"/>
          </a:p>
        </p:txBody>
      </p:sp>
    </p:spTree>
    <p:extLst>
      <p:ext uri="{BB962C8B-B14F-4D97-AF65-F5344CB8AC3E}">
        <p14:creationId xmlns:p14="http://schemas.microsoft.com/office/powerpoint/2010/main" val="16639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Next, I’m using a Fishbone Diagram — also called an Ishikawa Diagram, after its creator Dr. Kaoru Ishikawa.</a:t>
            </a:r>
          </a:p>
          <a:p>
            <a:r>
              <a:rPr lang="en-GB" sz="1200" b="0" kern="1200" dirty="0">
                <a:solidFill>
                  <a:schemeClr val="tx1"/>
                </a:solidFill>
                <a:effectLst/>
                <a:latin typeface="+mn-lt"/>
                <a:ea typeface="+mn-ea"/>
                <a:cs typeface="+mn-cs"/>
              </a:rPr>
              <a:t>It is called a Fishbone Diagram because of its shape — it looks like the skeleton of a fish. It is a structured tool that helps us map out cause and effect: we place the main problem — or the </a:t>
            </a:r>
            <a:r>
              <a:rPr lang="en-GB" sz="1200" b="0" i="1" kern="1200" dirty="0">
                <a:solidFill>
                  <a:schemeClr val="tx1"/>
                </a:solidFill>
                <a:effectLst/>
                <a:latin typeface="+mn-lt"/>
                <a:ea typeface="+mn-ea"/>
                <a:cs typeface="+mn-cs"/>
              </a:rPr>
              <a:t>effect</a:t>
            </a:r>
            <a:r>
              <a:rPr lang="en-GB" sz="1200" b="0" kern="1200" dirty="0">
                <a:solidFill>
                  <a:schemeClr val="tx1"/>
                </a:solidFill>
                <a:effectLst/>
                <a:latin typeface="+mn-lt"/>
                <a:ea typeface="+mn-ea"/>
                <a:cs typeface="+mn-cs"/>
              </a:rPr>
              <a:t> — at the head of the fish, then branch out into categories to identify every possible factor contributing to it.</a:t>
            </a:r>
          </a:p>
          <a:p>
            <a:r>
              <a:rPr lang="en-GB" sz="1200" b="0" kern="1200" dirty="0">
                <a:solidFill>
                  <a:schemeClr val="tx1"/>
                </a:solidFill>
                <a:effectLst/>
                <a:latin typeface="+mn-lt"/>
                <a:ea typeface="+mn-ea"/>
                <a:cs typeface="+mn-cs"/>
              </a:rPr>
              <a:t>This method is valuable because it stops us from guessing or focusing on just one issue. Instead, it encourages a systematic, open-minded approach — grouping potential causes so we can see clearly which areas are driving the problem.</a:t>
            </a:r>
          </a:p>
          <a:p>
            <a:r>
              <a:rPr lang="en-GB" sz="1200" b="0" kern="1200" dirty="0">
                <a:solidFill>
                  <a:schemeClr val="tx1"/>
                </a:solidFill>
                <a:effectLst/>
                <a:latin typeface="+mn-lt"/>
                <a:ea typeface="+mn-ea"/>
                <a:cs typeface="+mn-cs"/>
              </a:rPr>
              <a:t>On the next slide, I will build this diagram specifically for Basil’s Bakery, placing the sales decline at the head and mapping all the contributing factors.</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7</a:t>
            </a:fld>
            <a:endParaRPr lang="en-GB" dirty="0"/>
          </a:p>
        </p:txBody>
      </p:sp>
    </p:spTree>
    <p:extLst>
      <p:ext uri="{BB962C8B-B14F-4D97-AF65-F5344CB8AC3E}">
        <p14:creationId xmlns:p14="http://schemas.microsoft.com/office/powerpoint/2010/main" val="3158524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This is the full Fishbone Diagram, with the sales decline as the central problem at the head of the fish. Let me walk through each branch.</a:t>
            </a:r>
          </a:p>
          <a:p>
            <a:r>
              <a:rPr lang="en-GB" sz="1200" b="0" kern="1200" dirty="0">
                <a:solidFill>
                  <a:schemeClr val="tx1"/>
                </a:solidFill>
                <a:effectLst/>
                <a:latin typeface="+mn-lt"/>
                <a:ea typeface="+mn-ea"/>
                <a:cs typeface="+mn-cs"/>
              </a:rPr>
              <a:t>Starting with Environment: The retail park is quieter. More people work from home, so fewer visit daily. Some loyal customers have lost their jobs entirely. Empty shops make the area less attractive, and competitors who offer delivery or longer opening hours are winning business away.</a:t>
            </a:r>
          </a:p>
          <a:p>
            <a:r>
              <a:rPr lang="en-GB" sz="1200" b="0" kern="1200" dirty="0">
                <a:solidFill>
                  <a:schemeClr val="tx1"/>
                </a:solidFill>
                <a:effectLst/>
                <a:latin typeface="+mn-lt"/>
                <a:ea typeface="+mn-ea"/>
                <a:cs typeface="+mn-cs"/>
              </a:rPr>
              <a:t>Methods — how the business operates: There is no delivery service. Pre-orders aren’t handled reliably because Basil is busy baking and can’t always answer the phone. Customers face long waits at busy times, and right now the business depends almost entirely on people walking through the door — a shrinking group.</a:t>
            </a:r>
          </a:p>
          <a:p>
            <a:r>
              <a:rPr lang="en-GB" sz="1200" b="0" kern="1200" dirty="0">
                <a:solidFill>
                  <a:schemeClr val="tx1"/>
                </a:solidFill>
                <a:effectLst/>
                <a:latin typeface="+mn-lt"/>
                <a:ea typeface="+mn-ea"/>
                <a:cs typeface="+mn-cs"/>
              </a:rPr>
              <a:t>Machines — systems and technology: There is no online ordering platform, no way to collect customer details, and very little digital promotion. This means Basil can’t reach those who now work from home, can’t keep in touch with regulars, and misses opportunities to promote new items or offers.</a:t>
            </a:r>
          </a:p>
          <a:p>
            <a:r>
              <a:rPr lang="en-GB" sz="1200" b="0" kern="1200" dirty="0">
                <a:solidFill>
                  <a:schemeClr val="tx1"/>
                </a:solidFill>
                <a:effectLst/>
                <a:latin typeface="+mn-lt"/>
                <a:ea typeface="+mn-ea"/>
                <a:cs typeface="+mn-cs"/>
              </a:rPr>
              <a:t>Materials — ingredients and products: Organic produce is a strength, but it is expensive and vulnerable to harvest failures. Prices jump around, making planning difficult. There is also a question of whether the current range fully matches what customers now want — such as smaller portions, ready-collect items, or family packs.</a:t>
            </a:r>
          </a:p>
          <a:p>
            <a:r>
              <a:rPr lang="en-GB" sz="1200" b="0" kern="1200" dirty="0">
                <a:solidFill>
                  <a:schemeClr val="tx1"/>
                </a:solidFill>
                <a:effectLst/>
                <a:latin typeface="+mn-lt"/>
                <a:ea typeface="+mn-ea"/>
                <a:cs typeface="+mn-cs"/>
              </a:rPr>
              <a:t>People — capacity and workload: Basil does everything — baking, serving, taking orders. There is no one dedicated to manage phone calls or deliveries. At peak times, the team simply does not have enough capacity to keep service fast or take on extra work like deliveries.</a:t>
            </a:r>
          </a:p>
          <a:p>
            <a:r>
              <a:rPr lang="en-GB" sz="1200" b="0" kern="1200" dirty="0">
                <a:solidFill>
                  <a:schemeClr val="tx1"/>
                </a:solidFill>
                <a:effectLst/>
                <a:latin typeface="+mn-lt"/>
                <a:ea typeface="+mn-ea"/>
                <a:cs typeface="+mn-cs"/>
              </a:rPr>
              <a:t>Finally, Measurement — the financial picture: Rent, rates, utilities and insurance are all significantly higher. Sales are down. When you combine lower income with rising fixed costs, profit margins shrink sharply — and that is the core pressure facing the business.</a:t>
            </a:r>
          </a:p>
          <a:p>
            <a:r>
              <a:rPr lang="en-GB" sz="1200" b="0" kern="1200" dirty="0">
                <a:solidFill>
                  <a:schemeClr val="tx1"/>
                </a:solidFill>
                <a:effectLst/>
                <a:latin typeface="+mn-lt"/>
                <a:ea typeface="+mn-ea"/>
                <a:cs typeface="+mn-cs"/>
              </a:rPr>
              <a:t>So the Fishbone makes one thing very clear: the problem is not the quality of the baking. It is convenience, reach, capacity, and cost — and these are the areas where changes can make a real difference.</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8</a:t>
            </a:fld>
            <a:endParaRPr lang="en-GB" dirty="0"/>
          </a:p>
        </p:txBody>
      </p:sp>
    </p:spTree>
    <p:extLst>
      <p:ext uri="{BB962C8B-B14F-4D97-AF65-F5344CB8AC3E}">
        <p14:creationId xmlns:p14="http://schemas.microsoft.com/office/powerpoint/2010/main" val="2353332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To conclude, these are the core findings from my analysis.</a:t>
            </a:r>
          </a:p>
          <a:p>
            <a:r>
              <a:rPr lang="en-GB" sz="1200" b="0" kern="1200" dirty="0">
                <a:solidFill>
                  <a:schemeClr val="tx1"/>
                </a:solidFill>
                <a:effectLst/>
                <a:latin typeface="+mn-lt"/>
                <a:ea typeface="+mn-ea"/>
                <a:cs typeface="+mn-cs"/>
              </a:rPr>
              <a:t>Sales are stuck at 25% below pre-pandemic levels — driven by fewer visitors to the retail park, the permanent shift to hybrid working, and lost local jobs. Customers are asking for delivery and pre-ordering, but these services aren’t there. At the same time, every major cost — rent, energy, rates, ingredients — has risen sharply.</a:t>
            </a:r>
          </a:p>
          <a:p>
            <a:endParaRPr lang="en-GB" dirty="0"/>
          </a:p>
        </p:txBody>
      </p:sp>
      <p:sp>
        <p:nvSpPr>
          <p:cNvPr id="4" name="Slide Number Placeholder 3"/>
          <p:cNvSpPr>
            <a:spLocks noGrp="1"/>
          </p:cNvSpPr>
          <p:nvPr>
            <p:ph type="sldNum" sz="quarter" idx="5"/>
          </p:nvPr>
        </p:nvSpPr>
        <p:spPr/>
        <p:txBody>
          <a:bodyPr/>
          <a:lstStyle/>
          <a:p>
            <a:fld id="{7ED32FE7-54BD-4152-98DD-6B80CDF85DDE}" type="slidenum">
              <a:rPr lang="en-GB" smtClean="0"/>
              <a:t>9</a:t>
            </a:fld>
            <a:endParaRPr lang="en-GB" dirty="0"/>
          </a:p>
        </p:txBody>
      </p:sp>
    </p:spTree>
    <p:extLst>
      <p:ext uri="{BB962C8B-B14F-4D97-AF65-F5344CB8AC3E}">
        <p14:creationId xmlns:p14="http://schemas.microsoft.com/office/powerpoint/2010/main" val="3731296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2D42C9C-2D46-4FB8-A793-DFDE7B0DB07D}" type="datetime1">
              <a:rPr lang="en-US" smtClean="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493851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FA5F10-9DA4-41EC-8167-777AEA46DCFF}" type="datetime1">
              <a:rPr lang="en-US" smtClean="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398789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C462FE-86DA-45FD-9D96-61212A375C4B}" type="datetime1">
              <a:rPr lang="en-US" smtClean="0"/>
              <a:t>10/8/2026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643389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440A4337-A69A-4305-977D-7BE2D4A1EBC9}" type="datetime1">
              <a:rPr lang="en-US" smtClean="0"/>
              <a:t>10/8/2026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890736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3C8E7A96-A04C-43F8-9E7B-006E53C6A309}" type="datetime1">
              <a:rPr lang="en-US" smtClean="0"/>
              <a:t>10/8/2026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912038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272ED02B-E696-40F0-88FF-AAA886877479}" type="datetime1">
              <a:rPr lang="en-US" smtClean="0"/>
              <a:t>10/8/2026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858671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C4DE1C-75F9-4019-802D-3AFB59EA1785}" type="datetime1">
              <a:rPr lang="en-US" smtClean="0"/>
              <a:t>10/8/2026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467695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4033AF9-E9EB-47A8-9B6B-59E90B84C3B5}" type="datetime1">
              <a:rPr lang="en-US" smtClean="0"/>
              <a:t>10/8/2026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1874696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FFE47473-D984-45F7-AA2A-401B9EB8F7D0}" type="datetime1">
              <a:rPr lang="en-US" smtClean="0"/>
              <a:t>10/8/2026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67269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D3CACF3-B3A1-4360-8E72-93084B11B1F2}" type="datetime1">
              <a:rPr lang="en-US" smtClean="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26557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92437C-4337-48C3-876C-47CEC182D506}" type="datetime1">
              <a:rPr lang="en-US" smtClean="0"/>
              <a:t>10/8/2026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dirty="0"/>
          </a:p>
        </p:txBody>
      </p:sp>
    </p:spTree>
    <p:extLst>
      <p:ext uri="{BB962C8B-B14F-4D97-AF65-F5344CB8AC3E}">
        <p14:creationId xmlns:p14="http://schemas.microsoft.com/office/powerpoint/2010/main" val="380123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ABEE774-7EB8-45AD-B80C-52E983F36384}" type="datetime1">
              <a:rPr lang="en-US" smtClean="0"/>
              <a:t>10/8/2026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70C12960-6E85-460F-B6E3-5B82CB31AF3D}" type="slidenum">
              <a:rPr lang="en-US" smtClean="0"/>
              <a:t>‹#›</a:t>
            </a:fld>
            <a:endParaRPr lang="en-US" dirty="0"/>
          </a:p>
        </p:txBody>
      </p:sp>
    </p:spTree>
    <p:extLst>
      <p:ext uri="{BB962C8B-B14F-4D97-AF65-F5344CB8AC3E}">
        <p14:creationId xmlns:p14="http://schemas.microsoft.com/office/powerpoint/2010/main" val="15610921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skills.visual-paradigm.com/docs/fishbone-diagram-fundamentals-for-beginners/what-is-a-fishbone-diagram/what-is-a-fishbone-diagram/" TargetMode="External"/><Relationship Id="rId2" Type="http://schemas.openxmlformats.org/officeDocument/2006/relationships/image" Target="../media/image12.jpeg"/><Relationship Id="rId1" Type="http://schemas.openxmlformats.org/officeDocument/2006/relationships/slideLayout" Target="../slideLayouts/slideLayout7.xml"/><Relationship Id="rId4" Type="http://schemas.openxmlformats.org/officeDocument/2006/relationships/hyperlink" Target="https://www.scribbr.com/research-process/fishbone-diagram/"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piqsels.com/es/search?q=investigaci%C3%B3n" TargetMode="External"/><Relationship Id="rId2" Type="http://schemas.openxmlformats.org/officeDocument/2006/relationships/image" Target="../media/image1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10875C1-007B-4C82-ABEB-347319FB5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D93A28-D05D-3A7C-BABE-7502F5113644}"/>
              </a:ext>
            </a:extLst>
          </p:cNvPr>
          <p:cNvPicPr>
            <a:picLocks noChangeAspect="1"/>
          </p:cNvPicPr>
          <p:nvPr/>
        </p:nvPicPr>
        <p:blipFill>
          <a:blip r:embed="rId3"/>
          <a:srcRect t="8884" r="-1" b="-1"/>
          <a:stretch>
            <a:fillRect/>
          </a:stretch>
        </p:blipFill>
        <p:spPr>
          <a:xfrm>
            <a:off x="20" y="-1"/>
            <a:ext cx="12188932" cy="6858000"/>
          </a:xfrm>
          <a:prstGeom prst="rect">
            <a:avLst/>
          </a:prstGeom>
        </p:spPr>
      </p:pic>
      <p:sp>
        <p:nvSpPr>
          <p:cNvPr id="12" name="Rectangle 11">
            <a:extLst>
              <a:ext uri="{FF2B5EF4-FFF2-40B4-BE49-F238E27FC236}">
                <a16:creationId xmlns:a16="http://schemas.microsoft.com/office/drawing/2014/main" id="{F2F14D3C-F5C1-46E0-84D4-C16EC720F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008B0B8-0C4A-4B37-0194-7925F5C0A41D}"/>
              </a:ext>
            </a:extLst>
          </p:cNvPr>
          <p:cNvSpPr>
            <a:spLocks noGrp="1"/>
          </p:cNvSpPr>
          <p:nvPr>
            <p:ph type="ctrTitle"/>
          </p:nvPr>
        </p:nvSpPr>
        <p:spPr>
          <a:xfrm>
            <a:off x="1069848" y="1298448"/>
            <a:ext cx="7315200" cy="3255264"/>
          </a:xfrm>
        </p:spPr>
        <p:txBody>
          <a:bodyPr>
            <a:normAutofit/>
          </a:bodyPr>
          <a:lstStyle/>
          <a:p>
            <a:r>
              <a:rPr lang="en-GB" sz="2800">
                <a:latin typeface="Arial" panose="020B0604020202020204" pitchFamily="34" charset="0"/>
                <a:cs typeface="Arial" panose="020B0604020202020204" pitchFamily="34" charset="0"/>
              </a:rPr>
              <a:t>Student name : Ana-Maria Matasel</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Student ID : 4025177</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Lecturer`s name : Zahida Khan</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Module Code : LCLM 4004</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Module Name : Problem Solving and Decision-Making</a:t>
            </a:r>
            <a:br>
              <a:rPr lang="en-GB" sz="2800">
                <a:latin typeface="Arial" panose="020B0604020202020204" pitchFamily="34" charset="0"/>
                <a:cs typeface="Arial" panose="020B0604020202020204" pitchFamily="34" charset="0"/>
              </a:rPr>
            </a:br>
            <a:r>
              <a:rPr lang="en-GB" sz="2800">
                <a:latin typeface="Arial" panose="020B0604020202020204" pitchFamily="34" charset="0"/>
                <a:cs typeface="Arial" panose="020B0604020202020204" pitchFamily="34" charset="0"/>
              </a:rPr>
              <a:t>Component 1 : Basil`s Bakery</a:t>
            </a:r>
            <a:br>
              <a:rPr lang="en-GB" sz="2800">
                <a:latin typeface="Arial" panose="020B0604020202020204" pitchFamily="34" charset="0"/>
                <a:cs typeface="Arial" panose="020B0604020202020204" pitchFamily="34" charset="0"/>
              </a:rPr>
            </a:br>
            <a:endParaRPr lang="en-GB" sz="2800"/>
          </a:p>
        </p:txBody>
      </p:sp>
      <p:sp>
        <p:nvSpPr>
          <p:cNvPr id="14" name="Rectangle 13">
            <a:extLst>
              <a:ext uri="{FF2B5EF4-FFF2-40B4-BE49-F238E27FC236}">
                <a16:creationId xmlns:a16="http://schemas.microsoft.com/office/drawing/2014/main" id="{B9128101-8127-4BEB-A4BB-3B530DD4F2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7F2C47BC-D74C-A058-16F1-21289BB2571C}"/>
              </a:ext>
            </a:extLst>
          </p:cNvPr>
          <p:cNvSpPr>
            <a:spLocks noGrp="1"/>
          </p:cNvSpPr>
          <p:nvPr>
            <p:ph type="sldNum" sz="quarter" idx="12"/>
          </p:nvPr>
        </p:nvSpPr>
        <p:spPr>
          <a:xfrm>
            <a:off x="10634135" y="6356350"/>
            <a:ext cx="1530927" cy="365125"/>
          </a:xfrm>
        </p:spPr>
        <p:txBody>
          <a:bodyPr>
            <a:normAutofit/>
          </a:bodyPr>
          <a:lstStyle/>
          <a:p>
            <a:pPr>
              <a:spcAft>
                <a:spcPts val="600"/>
              </a:spcAft>
            </a:pPr>
            <a:fld id="{70C12960-6E85-460F-B6E3-5B82CB31AF3D}" type="slidenum">
              <a:rPr lang="en-US">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1984707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9FFE1-19CF-DE91-56F9-9C46F592B231}"/>
              </a:ext>
            </a:extLst>
          </p:cNvPr>
          <p:cNvSpPr>
            <a:spLocks noGrp="1"/>
          </p:cNvSpPr>
          <p:nvPr>
            <p:ph type="title"/>
          </p:nvPr>
        </p:nvSpPr>
        <p:spPr>
          <a:xfrm>
            <a:off x="640080" y="914399"/>
            <a:ext cx="3000587" cy="4160520"/>
          </a:xfrm>
        </p:spPr>
        <p:txBody>
          <a:bodyPr anchor="t">
            <a:normAutofit/>
          </a:bodyPr>
          <a:lstStyle/>
          <a:p>
            <a:r>
              <a:rPr lang="en-GB" sz="3100" dirty="0"/>
              <a:t>INTRODUCTION</a:t>
            </a:r>
            <a:br>
              <a:rPr lang="en-GB" sz="3100" dirty="0"/>
            </a:br>
            <a:endParaRPr lang="en-GB" sz="3100" dirty="0"/>
          </a:p>
        </p:txBody>
      </p:sp>
      <p:graphicFrame>
        <p:nvGraphicFramePr>
          <p:cNvPr id="12" name="Content Placeholder 2">
            <a:extLst>
              <a:ext uri="{FF2B5EF4-FFF2-40B4-BE49-F238E27FC236}">
                <a16:creationId xmlns:a16="http://schemas.microsoft.com/office/drawing/2014/main" id="{779DD8C6-1106-9E16-ABA0-EC1BEE6315F9}"/>
              </a:ext>
            </a:extLst>
          </p:cNvPr>
          <p:cNvGraphicFramePr>
            <a:graphicFrameLocks noGrp="1"/>
          </p:cNvGraphicFramePr>
          <p:nvPr>
            <p:ph idx="1"/>
            <p:extLst>
              <p:ext uri="{D42A27DB-BD31-4B8C-83A1-F6EECF244321}">
                <p14:modId xmlns:p14="http://schemas.microsoft.com/office/powerpoint/2010/main" val="102317409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5140344-E838-B39C-963C-F049FCC9CBCD}"/>
              </a:ext>
            </a:extLst>
          </p:cNvPr>
          <p:cNvSpPr>
            <a:spLocks noGrp="1"/>
          </p:cNvSpPr>
          <p:nvPr>
            <p:ph type="sldNum" sz="quarter" idx="12"/>
          </p:nvPr>
        </p:nvSpPr>
        <p:spPr/>
        <p:txBody>
          <a:bodyPr/>
          <a:lstStyle/>
          <a:p>
            <a:fld id="{70C12960-6E85-460F-B6E3-5B82CB31AF3D}" type="slidenum">
              <a:rPr lang="en-US" smtClean="0"/>
              <a:t>2</a:t>
            </a:fld>
            <a:endParaRPr lang="en-US" dirty="0"/>
          </a:p>
        </p:txBody>
      </p:sp>
    </p:spTree>
    <p:extLst>
      <p:ext uri="{BB962C8B-B14F-4D97-AF65-F5344CB8AC3E}">
        <p14:creationId xmlns:p14="http://schemas.microsoft.com/office/powerpoint/2010/main" val="2254461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Rectangle 12">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useBgFill="1">
        <p:nvSpPr>
          <p:cNvPr id="15" name="Rectangle 14">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Breads on display">
            <a:extLst>
              <a:ext uri="{FF2B5EF4-FFF2-40B4-BE49-F238E27FC236}">
                <a16:creationId xmlns:a16="http://schemas.microsoft.com/office/drawing/2014/main" id="{12E66C6C-DB39-5C96-98DA-163059BEC3AB}"/>
              </a:ext>
            </a:extLst>
          </p:cNvPr>
          <p:cNvPicPr>
            <a:picLocks noChangeAspect="1"/>
          </p:cNvPicPr>
          <p:nvPr/>
        </p:nvPicPr>
        <p:blipFill>
          <a:blip r:embed="rId3"/>
          <a:srcRect t="10606" r="9092" b="12766"/>
          <a:stretch>
            <a:fillRect/>
          </a:stretch>
        </p:blipFill>
        <p:spPr>
          <a:xfrm>
            <a:off x="-7913" y="-4572"/>
            <a:ext cx="12188932" cy="6858000"/>
          </a:xfrm>
          <a:prstGeom prst="rect">
            <a:avLst/>
          </a:prstGeom>
        </p:spPr>
      </p:pic>
      <p:sp>
        <p:nvSpPr>
          <p:cNvPr id="17" name="Rectangle 16">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 name="TextBox 3">
            <a:extLst>
              <a:ext uri="{FF2B5EF4-FFF2-40B4-BE49-F238E27FC236}">
                <a16:creationId xmlns:a16="http://schemas.microsoft.com/office/drawing/2014/main" id="{4BCE5923-1DDC-D672-899D-20A59140055D}"/>
              </a:ext>
            </a:extLst>
          </p:cNvPr>
          <p:cNvSpPr txBox="1"/>
          <p:nvPr/>
        </p:nvSpPr>
        <p:spPr>
          <a:xfrm>
            <a:off x="289248" y="2510395"/>
            <a:ext cx="6451109" cy="3274586"/>
          </a:xfrm>
          <a:prstGeom prst="rect">
            <a:avLst/>
          </a:prstGeom>
        </p:spPr>
        <p:txBody>
          <a:bodyPr vert="horz" lIns="91440" tIns="45720" rIns="91440" bIns="45720" rtlCol="0" anchor="t">
            <a:normAutofit/>
          </a:bodyPr>
          <a:lstStyle/>
          <a:p>
            <a:pPr indent="-182880" defTabSz="914400">
              <a:lnSpc>
                <a:spcPct val="90000"/>
              </a:lnSpc>
              <a:spcAft>
                <a:spcPts val="600"/>
              </a:spcAft>
              <a:buClr>
                <a:schemeClr val="accent1"/>
              </a:buClr>
              <a:buSzPct val="87000"/>
              <a:buFont typeface="Wingdings 2" pitchFamily="18" charset="2"/>
              <a:buChar char=""/>
            </a:pPr>
            <a:r>
              <a:rPr lang="en-US" b="1" dirty="0">
                <a:solidFill>
                  <a:srgbClr val="FFFFFF"/>
                </a:solidFill>
              </a:rPr>
              <a:t>Basil’s Bakery is a small independent bakery located in a retail park in Coventry. Basil produces cakes, pastries and bread using high-quality organic ingredients. The bakery opened in 2015 and experienced increasing sales for several years. However, after the COVID-19 pandemic, customer footfall and sales declined. Between 2023 and 2025, sales remained approximately 25% below the 2019 level.</a:t>
            </a:r>
          </a:p>
          <a:p>
            <a:pPr indent="-182880" defTabSz="914400">
              <a:lnSpc>
                <a:spcPct val="90000"/>
              </a:lnSpc>
              <a:spcAft>
                <a:spcPts val="600"/>
              </a:spcAft>
              <a:buClr>
                <a:schemeClr val="accent1"/>
              </a:buClr>
              <a:buSzPct val="87000"/>
              <a:buFont typeface="Wingdings 2" pitchFamily="18" charset="2"/>
              <a:buChar char=""/>
            </a:pPr>
            <a:r>
              <a:rPr lang="en-US" b="1" dirty="0">
                <a:solidFill>
                  <a:srgbClr val="FFFFFF"/>
                </a:solidFill>
              </a:rPr>
              <a:t>The case study shows that Basil is facing several challenges and needs to understand the causes of the decline before making changes to the business.</a:t>
            </a:r>
          </a:p>
          <a:p>
            <a:pPr indent="-182880" defTabSz="914400">
              <a:lnSpc>
                <a:spcPct val="90000"/>
              </a:lnSpc>
              <a:spcAft>
                <a:spcPts val="600"/>
              </a:spcAft>
              <a:buClr>
                <a:schemeClr val="accent1"/>
              </a:buClr>
              <a:buSzPct val="87000"/>
              <a:buFont typeface="Wingdings 2" pitchFamily="18" charset="2"/>
              <a:buChar char=""/>
            </a:pPr>
            <a:endParaRPr lang="en-US" dirty="0">
              <a:solidFill>
                <a:srgbClr val="FFFFFF"/>
              </a:solidFill>
            </a:endParaRPr>
          </a:p>
        </p:txBody>
      </p:sp>
      <p:sp>
        <p:nvSpPr>
          <p:cNvPr id="8" name="Rectangle 7">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Slide Number Placeholder 1">
            <a:extLst>
              <a:ext uri="{FF2B5EF4-FFF2-40B4-BE49-F238E27FC236}">
                <a16:creationId xmlns:a16="http://schemas.microsoft.com/office/drawing/2014/main" id="{2C2CCD6A-B5FD-0736-4CF6-06B9D00BED55}"/>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3</a:t>
            </a:fld>
            <a:endParaRPr lang="en-US" dirty="0">
              <a:solidFill>
                <a:srgbClr val="FFFFFF"/>
              </a:solidFill>
            </a:endParaRPr>
          </a:p>
        </p:txBody>
      </p:sp>
    </p:spTree>
    <p:extLst>
      <p:ext uri="{BB962C8B-B14F-4D97-AF65-F5344CB8AC3E}">
        <p14:creationId xmlns:p14="http://schemas.microsoft.com/office/powerpoint/2010/main" val="1340589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Boxes On Rack In Warehouse">
            <a:extLst>
              <a:ext uri="{FF2B5EF4-FFF2-40B4-BE49-F238E27FC236}">
                <a16:creationId xmlns:a16="http://schemas.microsoft.com/office/drawing/2014/main" id="{E6C2B5D7-0E91-E0F9-F0EA-0F6DBE4D7E70}"/>
              </a:ext>
            </a:extLst>
          </p:cNvPr>
          <p:cNvPicPr>
            <a:picLocks noChangeAspect="1"/>
          </p:cNvPicPr>
          <p:nvPr/>
        </p:nvPicPr>
        <p:blipFill>
          <a:blip r:embed="rId3"/>
          <a:srcRect l="31055" r="21662" b="-1"/>
          <a:stretch>
            <a:fillRect/>
          </a:stretch>
        </p:blipFill>
        <p:spPr>
          <a:xfrm>
            <a:off x="20" y="10"/>
            <a:ext cx="4857871" cy="6857990"/>
          </a:xfrm>
          <a:prstGeom prst="rect">
            <a:avLst/>
          </a:prstGeom>
        </p:spPr>
      </p:pic>
      <p:sp>
        <p:nvSpPr>
          <p:cNvPr id="2" name="Slide Number Placeholder 1">
            <a:extLst>
              <a:ext uri="{FF2B5EF4-FFF2-40B4-BE49-F238E27FC236}">
                <a16:creationId xmlns:a16="http://schemas.microsoft.com/office/drawing/2014/main" id="{95875E79-A89D-91FC-31CF-196B80EC6DE5}"/>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smtClean="0"/>
              <a:pPr>
                <a:spcAft>
                  <a:spcPts val="600"/>
                </a:spcAft>
              </a:pPr>
              <a:t>4</a:t>
            </a:fld>
            <a:endParaRPr lang="en-US" dirty="0"/>
          </a:p>
        </p:txBody>
      </p:sp>
      <p:graphicFrame>
        <p:nvGraphicFramePr>
          <p:cNvPr id="28" name="TextBox 2">
            <a:extLst>
              <a:ext uri="{FF2B5EF4-FFF2-40B4-BE49-F238E27FC236}">
                <a16:creationId xmlns:a16="http://schemas.microsoft.com/office/drawing/2014/main" id="{57680F94-EB89-6D05-A9CC-9BDF6F589C6D}"/>
              </a:ext>
            </a:extLst>
          </p:cNvPr>
          <p:cNvGraphicFramePr/>
          <p:nvPr>
            <p:extLst>
              <p:ext uri="{D42A27DB-BD31-4B8C-83A1-F6EECF244321}">
                <p14:modId xmlns:p14="http://schemas.microsoft.com/office/powerpoint/2010/main" val="2254225632"/>
              </p:ext>
            </p:extLst>
          </p:nvPr>
        </p:nvGraphicFramePr>
        <p:xfrm>
          <a:off x="5496820" y="0"/>
          <a:ext cx="6034187" cy="6721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06125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1" name="Rectangle 1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4" name="TextBox 3">
            <a:extLst>
              <a:ext uri="{FF2B5EF4-FFF2-40B4-BE49-F238E27FC236}">
                <a16:creationId xmlns:a16="http://schemas.microsoft.com/office/drawing/2014/main" id="{5AF045DA-C7A5-557B-7FE3-AB7456BAFDF8}"/>
              </a:ext>
            </a:extLst>
          </p:cNvPr>
          <p:cNvSpPr txBox="1"/>
          <p:nvPr/>
        </p:nvSpPr>
        <p:spPr>
          <a:xfrm>
            <a:off x="252919" y="1123837"/>
            <a:ext cx="2947482" cy="460118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spc="-60" dirty="0">
                <a:solidFill>
                  <a:srgbClr val="FFFFFF"/>
                </a:solidFill>
                <a:latin typeface="+mj-lt"/>
                <a:ea typeface="+mj-ea"/>
                <a:cs typeface="+mj-cs"/>
              </a:rPr>
              <a:t>PESTEL Analysis</a:t>
            </a:r>
          </a:p>
          <a:p>
            <a:pPr defTabSz="914400">
              <a:lnSpc>
                <a:spcPct val="90000"/>
              </a:lnSpc>
              <a:spcBef>
                <a:spcPct val="0"/>
              </a:spcBef>
              <a:spcAft>
                <a:spcPts val="600"/>
              </a:spcAft>
            </a:pPr>
            <a:endParaRPr lang="en-US" sz="3600" spc="-6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8D6B8929-9CAB-B4F7-9186-540BF95AC72A}"/>
              </a:ext>
            </a:extLst>
          </p:cNvPr>
          <p:cNvSpPr txBox="1"/>
          <p:nvPr/>
        </p:nvSpPr>
        <p:spPr>
          <a:xfrm>
            <a:off x="3869267" y="864108"/>
            <a:ext cx="4484158" cy="5120640"/>
          </a:xfrm>
          <a:prstGeom prst="rect">
            <a:avLst/>
          </a:prstGeom>
        </p:spPr>
        <p:txBody>
          <a:bodyPr vert="horz" lIns="91440" tIns="45720" rIns="91440" bIns="45720" rtlCol="0" anchor="ctr">
            <a:noAutofit/>
          </a:bodyPr>
          <a:lstStyle/>
          <a:p>
            <a:pPr defTabSz="914400">
              <a:lnSpc>
                <a:spcPct val="90000"/>
              </a:lnSpc>
              <a:spcAft>
                <a:spcPts val="600"/>
              </a:spcAft>
              <a:buClr>
                <a:schemeClr val="accent1"/>
              </a:buClr>
              <a:buSzPct val="87000"/>
            </a:pPr>
            <a:r>
              <a:rPr lang="en-US" sz="2800" b="1" dirty="0">
                <a:solidFill>
                  <a:schemeClr val="tx1">
                    <a:lumMod val="65000"/>
                    <a:lumOff val="35000"/>
                  </a:schemeClr>
                </a:solidFill>
                <a:latin typeface="Arial" panose="020B0604020202020204" pitchFamily="34" charset="0"/>
                <a:cs typeface="Arial" panose="020B0604020202020204" pitchFamily="34" charset="0"/>
              </a:rPr>
              <a:t>PESTEL</a:t>
            </a:r>
            <a:r>
              <a:rPr lang="en-US" sz="2800" dirty="0">
                <a:solidFill>
                  <a:schemeClr val="tx1">
                    <a:lumMod val="65000"/>
                    <a:lumOff val="35000"/>
                  </a:schemeClr>
                </a:solidFill>
                <a:latin typeface="Arial" panose="020B0604020202020204" pitchFamily="34" charset="0"/>
                <a:cs typeface="Arial" panose="020B0604020202020204" pitchFamily="34" charset="0"/>
              </a:rPr>
              <a:t> is a business analysis tool used to identify external factors that can affect an </a:t>
            </a:r>
            <a:r>
              <a:rPr lang="en-US" sz="2800" dirty="0" err="1">
                <a:solidFill>
                  <a:schemeClr val="tx1">
                    <a:lumMod val="65000"/>
                    <a:lumOff val="35000"/>
                  </a:schemeClr>
                </a:solidFill>
                <a:latin typeface="Arial" panose="020B0604020202020204" pitchFamily="34" charset="0"/>
                <a:cs typeface="Arial" panose="020B0604020202020204" pitchFamily="34" charset="0"/>
              </a:rPr>
              <a:t>organisation</a:t>
            </a:r>
            <a:r>
              <a:rPr lang="en-US" sz="2800" dirty="0">
                <a:solidFill>
                  <a:schemeClr val="tx1">
                    <a:lumMod val="65000"/>
                    <a:lumOff val="35000"/>
                  </a:schemeClr>
                </a:solidFill>
                <a:latin typeface="Arial" panose="020B0604020202020204" pitchFamily="34" charset="0"/>
                <a:cs typeface="Arial" panose="020B0604020202020204" pitchFamily="34" charset="0"/>
              </a:rPr>
              <a:t>.</a:t>
            </a:r>
          </a:p>
          <a:p>
            <a:pPr indent="-182880" defTabSz="914400">
              <a:lnSpc>
                <a:spcPct val="90000"/>
              </a:lnSpc>
              <a:spcAft>
                <a:spcPts val="600"/>
              </a:spcAft>
              <a:buClr>
                <a:schemeClr val="accent1"/>
              </a:buClr>
              <a:buSzPct val="87000"/>
              <a:buFont typeface="Wingdings 2" pitchFamily="18" charset="2"/>
              <a:buChar char=""/>
            </a:pPr>
            <a:endParaRPr lang="en-US" sz="2800" dirty="0">
              <a:solidFill>
                <a:schemeClr val="tx1">
                  <a:lumMod val="65000"/>
                  <a:lumOff val="35000"/>
                </a:schemeClr>
              </a:solidFill>
              <a:latin typeface="Arial" panose="020B0604020202020204" pitchFamily="34" charset="0"/>
              <a:cs typeface="Arial" panose="020B0604020202020204" pitchFamily="34" charset="0"/>
            </a:endParaRPr>
          </a:p>
          <a:p>
            <a:pPr lvl="0"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P – Political </a:t>
            </a:r>
          </a:p>
          <a:p>
            <a:pPr lvl="0"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E – Economic </a:t>
            </a:r>
          </a:p>
          <a:p>
            <a:pPr lvl="0"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S – Social </a:t>
            </a:r>
          </a:p>
          <a:p>
            <a:pPr lvl="0"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T – Technological </a:t>
            </a:r>
          </a:p>
          <a:p>
            <a:pPr lvl="0"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E – Environmental </a:t>
            </a:r>
          </a:p>
          <a:p>
            <a:pPr indent="-182880" defTabSz="914400">
              <a:lnSpc>
                <a:spcPct val="90000"/>
              </a:lnSpc>
              <a:spcAft>
                <a:spcPts val="600"/>
              </a:spcAft>
              <a:buClr>
                <a:schemeClr val="accent1"/>
              </a:buClr>
              <a:buSzPct val="87000"/>
              <a:buFont typeface="Wingdings 2" pitchFamily="18" charset="2"/>
              <a:buChar char=""/>
            </a:pPr>
            <a:r>
              <a:rPr lang="en-US" sz="2800" dirty="0">
                <a:solidFill>
                  <a:schemeClr val="tx1">
                    <a:lumMod val="65000"/>
                    <a:lumOff val="35000"/>
                  </a:schemeClr>
                </a:solidFill>
                <a:latin typeface="Arial" panose="020B0604020202020204" pitchFamily="34" charset="0"/>
                <a:cs typeface="Arial" panose="020B0604020202020204" pitchFamily="34" charset="0"/>
              </a:rPr>
              <a:t>L – Legal </a:t>
            </a:r>
          </a:p>
        </p:txBody>
      </p:sp>
      <p:pic>
        <p:nvPicPr>
          <p:cNvPr id="7" name="Graphic 6" descr="Questions">
            <a:extLst>
              <a:ext uri="{FF2B5EF4-FFF2-40B4-BE49-F238E27FC236}">
                <a16:creationId xmlns:a16="http://schemas.microsoft.com/office/drawing/2014/main" id="{D2E7E4A0-3425-E61D-1024-A41FEF1BDB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
        <p:nvSpPr>
          <p:cNvPr id="2" name="Slide Number Placeholder 1">
            <a:extLst>
              <a:ext uri="{FF2B5EF4-FFF2-40B4-BE49-F238E27FC236}">
                <a16:creationId xmlns:a16="http://schemas.microsoft.com/office/drawing/2014/main" id="{F96C5782-3389-F2A3-145A-A4D0472E7183}"/>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b="1" kern="1200" dirty="0">
                <a:solidFill>
                  <a:schemeClr val="accent1"/>
                </a:solidFill>
                <a:latin typeface="+mn-lt"/>
                <a:ea typeface="+mn-ea"/>
                <a:cs typeface="+mn-cs"/>
              </a:rPr>
              <a:pPr>
                <a:spcAft>
                  <a:spcPts val="600"/>
                </a:spcAft>
              </a:pPr>
              <a:t>5</a:t>
            </a:fld>
            <a:endParaRPr lang="en-US" b="1" kern="1200" dirty="0">
              <a:solidFill>
                <a:schemeClr val="accent1"/>
              </a:solidFill>
              <a:latin typeface="+mn-lt"/>
              <a:ea typeface="+mn-ea"/>
              <a:cs typeface="+mn-cs"/>
            </a:endParaRPr>
          </a:p>
        </p:txBody>
      </p:sp>
    </p:spTree>
    <p:extLst>
      <p:ext uri="{BB962C8B-B14F-4D97-AF65-F5344CB8AC3E}">
        <p14:creationId xmlns:p14="http://schemas.microsoft.com/office/powerpoint/2010/main" val="995715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9ADCAD-1114-749B-A1D0-5DE526A3BCE5}"/>
              </a:ext>
            </a:extLst>
          </p:cNvPr>
          <p:cNvSpPr>
            <a:spLocks noGrp="1"/>
          </p:cNvSpPr>
          <p:nvPr>
            <p:ph type="sldNum" sz="quarter" idx="12"/>
          </p:nvPr>
        </p:nvSpPr>
        <p:spPr/>
        <p:txBody>
          <a:bodyPr/>
          <a:lstStyle/>
          <a:p>
            <a:fld id="{70C12960-6E85-460F-B6E3-5B82CB31AF3D}" type="slidenum">
              <a:rPr lang="en-US" smtClean="0"/>
              <a:t>6</a:t>
            </a:fld>
            <a:endParaRPr lang="en-US" dirty="0"/>
          </a:p>
        </p:txBody>
      </p:sp>
      <p:graphicFrame>
        <p:nvGraphicFramePr>
          <p:cNvPr id="4" name="Table 3">
            <a:extLst>
              <a:ext uri="{FF2B5EF4-FFF2-40B4-BE49-F238E27FC236}">
                <a16:creationId xmlns:a16="http://schemas.microsoft.com/office/drawing/2014/main" id="{D34271BE-2A46-CEED-1DC1-736C41BF745A}"/>
              </a:ext>
            </a:extLst>
          </p:cNvPr>
          <p:cNvGraphicFramePr>
            <a:graphicFrameLocks noGrp="1"/>
          </p:cNvGraphicFramePr>
          <p:nvPr>
            <p:extLst>
              <p:ext uri="{D42A27DB-BD31-4B8C-83A1-F6EECF244321}">
                <p14:modId xmlns:p14="http://schemas.microsoft.com/office/powerpoint/2010/main" val="4026169617"/>
              </p:ext>
            </p:extLst>
          </p:nvPr>
        </p:nvGraphicFramePr>
        <p:xfrm>
          <a:off x="566061" y="585216"/>
          <a:ext cx="11197314" cy="5631821"/>
        </p:xfrm>
        <a:graphic>
          <a:graphicData uri="http://schemas.openxmlformats.org/drawingml/2006/table">
            <a:tbl>
              <a:tblPr firstRow="1" firstCol="1" bandRow="1">
                <a:tableStyleId>{5C22544A-7EE6-4342-B048-85BDC9FD1C3A}</a:tableStyleId>
              </a:tblPr>
              <a:tblGrid>
                <a:gridCol w="1655750">
                  <a:extLst>
                    <a:ext uri="{9D8B030D-6E8A-4147-A177-3AD203B41FA5}">
                      <a16:colId xmlns:a16="http://schemas.microsoft.com/office/drawing/2014/main" val="1092414952"/>
                    </a:ext>
                  </a:extLst>
                </a:gridCol>
                <a:gridCol w="5678605">
                  <a:extLst>
                    <a:ext uri="{9D8B030D-6E8A-4147-A177-3AD203B41FA5}">
                      <a16:colId xmlns:a16="http://schemas.microsoft.com/office/drawing/2014/main" val="1852211978"/>
                    </a:ext>
                  </a:extLst>
                </a:gridCol>
                <a:gridCol w="3862959">
                  <a:extLst>
                    <a:ext uri="{9D8B030D-6E8A-4147-A177-3AD203B41FA5}">
                      <a16:colId xmlns:a16="http://schemas.microsoft.com/office/drawing/2014/main" val="2038196579"/>
                    </a:ext>
                  </a:extLst>
                </a:gridCol>
              </a:tblGrid>
              <a:tr h="544235">
                <a:tc>
                  <a:txBody>
                    <a:bodyPr/>
                    <a:lstStyle/>
                    <a:p>
                      <a:pPr>
                        <a:lnSpc>
                          <a:spcPct val="115000"/>
                        </a:lnSpc>
                        <a:spcAft>
                          <a:spcPts val="800"/>
                        </a:spcAft>
                        <a:buNone/>
                      </a:pPr>
                      <a:r>
                        <a:rPr lang="en-GB" sz="3200" kern="100" dirty="0">
                          <a:effectLst/>
                          <a:latin typeface="Arial" panose="020B0604020202020204" pitchFamily="34" charset="0"/>
                          <a:cs typeface="Arial" panose="020B0604020202020204" pitchFamily="34" charset="0"/>
                        </a:rPr>
                        <a:t>Factor</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3200" kern="100" dirty="0">
                          <a:effectLst/>
                          <a:latin typeface="Arial" panose="020B0604020202020204" pitchFamily="34" charset="0"/>
                          <a:cs typeface="Arial" panose="020B0604020202020204" pitchFamily="34" charset="0"/>
                        </a:rPr>
                        <a:t>Application to Basil’s Bakery</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3200" kern="100" dirty="0">
                          <a:effectLst/>
                          <a:latin typeface="Arial" panose="020B0604020202020204" pitchFamily="34" charset="0"/>
                          <a:cs typeface="Arial" panose="020B0604020202020204" pitchFamily="34" charset="0"/>
                        </a:rPr>
                        <a:t>Impact</a:t>
                      </a:r>
                      <a:endParaRPr lang="en-GB" sz="32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94290772"/>
                  </a:ext>
                </a:extLst>
              </a:tr>
              <a:tr h="544235">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Political</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Government policies and business rates can affect operating costs.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Higher costs may reduce profitability.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97472667"/>
                  </a:ext>
                </a:extLst>
              </a:tr>
              <a:tr h="1072673">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Economic</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Rent, utilities, insurance and business rates have increased. Sales are also around 25% below 2019.</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Financial pressure on the bakery.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36591152"/>
                  </a:ext>
                </a:extLst>
              </a:tr>
              <a:tr h="544235">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Social</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More office workers work from home and the retail park has fewer visitors.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Fewer customers visit the bakery.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787918100"/>
                  </a:ext>
                </a:extLst>
              </a:tr>
              <a:tr h="544235">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Technological</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Basil does not have an effective online ordering or delivery system.</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Missed opportunities to reach customers.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091517629"/>
                  </a:ext>
                </a:extLst>
              </a:tr>
              <a:tr h="1072673">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Environmental</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The bakery uses organic ingredients, but organic crops can be affected by poor harvests.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Ingredient supply and prices can be unpredictable.</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73382051"/>
                  </a:ext>
                </a:extLst>
              </a:tr>
              <a:tr h="1072673">
                <a:tc>
                  <a:txBody>
                    <a:bodyPr/>
                    <a:lstStyle/>
                    <a:p>
                      <a:pPr>
                        <a:lnSpc>
                          <a:spcPct val="115000"/>
                        </a:lnSpc>
                        <a:spcAft>
                          <a:spcPts val="800"/>
                        </a:spcAft>
                        <a:buNone/>
                      </a:pPr>
                      <a:r>
                        <a:rPr lang="en-GB" sz="1800" b="1" kern="100" dirty="0">
                          <a:effectLst/>
                          <a:latin typeface="Arial" panose="020B0604020202020204" pitchFamily="34" charset="0"/>
                          <a:cs typeface="Arial" panose="020B0604020202020204" pitchFamily="34" charset="0"/>
                        </a:rPr>
                        <a:t>Legal</a:t>
                      </a:r>
                      <a:endParaRPr lang="en-GB" sz="1800" b="1"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The bakery must comply with food safety, hygiene and allergen requirements.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Compliance creates responsibilities and potential costs.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189634653"/>
                  </a:ext>
                </a:extLst>
              </a:tr>
            </a:tbl>
          </a:graphicData>
        </a:graphic>
      </p:graphicFrame>
    </p:spTree>
    <p:extLst>
      <p:ext uri="{BB962C8B-B14F-4D97-AF65-F5344CB8AC3E}">
        <p14:creationId xmlns:p14="http://schemas.microsoft.com/office/powerpoint/2010/main" val="1919648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4" name="Rectangle 23">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D196CBF3-4CEA-2F95-D133-4864724DF790}"/>
              </a:ext>
            </a:extLst>
          </p:cNvPr>
          <p:cNvSpPr txBox="1"/>
          <p:nvPr/>
        </p:nvSpPr>
        <p:spPr>
          <a:xfrm>
            <a:off x="4361606" y="136525"/>
            <a:ext cx="6627377" cy="6464300"/>
          </a:xfrm>
          <a:prstGeom prst="rect">
            <a:avLst/>
          </a:prstGeom>
        </p:spPr>
        <p:txBody>
          <a:bodyPr vert="horz" lIns="91440" tIns="45720" rIns="91440" bIns="45720" rtlCol="0" anchor="ctr">
            <a:normAutofit/>
          </a:bodyPr>
          <a:lstStyle/>
          <a:p>
            <a:pPr indent="-182880" defTabSz="914400">
              <a:lnSpc>
                <a:spcPct val="90000"/>
              </a:lnSpc>
              <a:spcAft>
                <a:spcPts val="600"/>
              </a:spcAft>
              <a:buClr>
                <a:schemeClr val="accent1"/>
              </a:buClr>
              <a:buFont typeface="Wingdings 2" pitchFamily="18" charset="2"/>
              <a:buChar char=""/>
            </a:pPr>
            <a:endParaRPr lang="en-US" sz="1000" dirty="0">
              <a:solidFill>
                <a:schemeClr val="tx1">
                  <a:lumMod val="65000"/>
                  <a:lumOff val="35000"/>
                </a:schemeClr>
              </a:solidFill>
            </a:endParaRPr>
          </a:p>
          <a:p>
            <a:pPr indent="-182880" defTabSz="914400">
              <a:lnSpc>
                <a:spcPct val="90000"/>
              </a:lnSpc>
              <a:spcAft>
                <a:spcPts val="600"/>
              </a:spcAft>
              <a:buClr>
                <a:schemeClr val="accent1"/>
              </a:buClr>
              <a:buFont typeface="Wingdings 2" pitchFamily="18" charset="2"/>
              <a:buChar char=""/>
            </a:pPr>
            <a:endParaRPr lang="en-US" sz="1000" dirty="0">
              <a:solidFill>
                <a:schemeClr val="tx1">
                  <a:lumMod val="65000"/>
                  <a:lumOff val="35000"/>
                </a:schemeClr>
              </a:solidFill>
            </a:endParaRPr>
          </a:p>
        </p:txBody>
      </p:sp>
      <p:sp>
        <p:nvSpPr>
          <p:cNvPr id="2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Slide Number Placeholder 1">
            <a:extLst>
              <a:ext uri="{FF2B5EF4-FFF2-40B4-BE49-F238E27FC236}">
                <a16:creationId xmlns:a16="http://schemas.microsoft.com/office/drawing/2014/main" id="{EC746BFE-483C-2683-CE90-86838FC1CF32}"/>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b="1" kern="1200" dirty="0">
                <a:solidFill>
                  <a:schemeClr val="accent1"/>
                </a:solidFill>
                <a:latin typeface="+mn-lt"/>
                <a:ea typeface="+mn-ea"/>
                <a:cs typeface="+mn-cs"/>
              </a:rPr>
              <a:pPr>
                <a:spcAft>
                  <a:spcPts val="600"/>
                </a:spcAft>
              </a:pPr>
              <a:t>7</a:t>
            </a:fld>
            <a:endParaRPr lang="en-US" b="1" kern="1200" dirty="0">
              <a:solidFill>
                <a:schemeClr val="accent1"/>
              </a:solidFill>
              <a:latin typeface="+mn-lt"/>
              <a:ea typeface="+mn-ea"/>
              <a:cs typeface="+mn-cs"/>
            </a:endParaRPr>
          </a:p>
        </p:txBody>
      </p:sp>
      <p:sp>
        <p:nvSpPr>
          <p:cNvPr id="4" name="TextBox 3">
            <a:extLst>
              <a:ext uri="{FF2B5EF4-FFF2-40B4-BE49-F238E27FC236}">
                <a16:creationId xmlns:a16="http://schemas.microsoft.com/office/drawing/2014/main" id="{6D51DC5E-89D0-22FE-28DB-5351FFDF2C16}"/>
              </a:ext>
            </a:extLst>
          </p:cNvPr>
          <p:cNvSpPr txBox="1"/>
          <p:nvPr/>
        </p:nvSpPr>
        <p:spPr>
          <a:xfrm>
            <a:off x="4279392" y="374904"/>
            <a:ext cx="6709591" cy="600164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Our third tool, the cause-and-effect diagram, or fishbone diagram (because its structure resembles the bones of a fish), is one of the most popular tools ever developed. It was created and developed by Dr. Kaoru Ishikawa, a noted Japanese consultant, and is also referred to as the Ishikawa diagram in his </a:t>
            </a:r>
            <a:r>
              <a:rPr lang="en-GB" sz="1600" dirty="0" err="1">
                <a:latin typeface="Arial" panose="020B0604020202020204" pitchFamily="34" charset="0"/>
                <a:cs typeface="Arial" panose="020B0604020202020204" pitchFamily="34" charset="0"/>
              </a:rPr>
              <a:t>honor</a:t>
            </a:r>
            <a:r>
              <a:rPr lang="en-GB" sz="1600" dirty="0">
                <a:latin typeface="Arial" panose="020B0604020202020204" pitchFamily="34" charset="0"/>
                <a:cs typeface="Arial" panose="020B0604020202020204" pitchFamily="34" charset="0"/>
              </a:rPr>
              <a:t>. A cause-and-effect diagram is a tool that helps identify, organize, and display possible causes of a specific problem. It graphically illustrates the relationship between a given outcome (the effect) and all the factors that might influence the outcome (the causes). The structure of the diagram helps the team think in a very systematic way, as it looks for potential causes of the problem it is trying to solve. </a:t>
            </a:r>
          </a:p>
          <a:p>
            <a:r>
              <a:rPr lang="en-GB" sz="1600" dirty="0">
                <a:latin typeface="Arial" panose="020B0604020202020204" pitchFamily="34" charset="0"/>
                <a:cs typeface="Arial" panose="020B0604020202020204" pitchFamily="34" charset="0"/>
              </a:rPr>
              <a:t>The construction of a cause-and-effect diagram starts by identifying and defining the outcome or effect being studied (i.e., problem description), and placing it to the far right side of a straight line. We then establish main causal categories, such as man, method, machine, and materials, and place them at the end of diagonal lines drawn from the central spine of the fish. For each of the main categories, we then identify other, more specific factors that could be the </a:t>
            </a:r>
            <a:r>
              <a:rPr lang="en-GB" sz="1600" i="1" dirty="0">
                <a:latin typeface="Arial" panose="020B0604020202020204" pitchFamily="34" charset="0"/>
                <a:cs typeface="Arial" panose="020B0604020202020204" pitchFamily="34" charset="0"/>
              </a:rPr>
              <a:t>causes of the effect</a:t>
            </a:r>
            <a:r>
              <a:rPr lang="en-GB" sz="1600" dirty="0">
                <a:latin typeface="Arial" panose="020B0604020202020204" pitchFamily="34" charset="0"/>
                <a:cs typeface="Arial" panose="020B0604020202020204" pitchFamily="34" charset="0"/>
              </a:rPr>
              <a:t>, and place them on offshoot bones from the diagonal lines. We continue to identify more detailed and more explicit causes, and then organize them on bones that come off the offshoot bones.</a:t>
            </a:r>
          </a:p>
          <a:p>
            <a:r>
              <a:rPr lang="en-GB" sz="1600" dirty="0">
                <a:latin typeface="Arial" panose="020B0604020202020204" pitchFamily="34" charset="0"/>
                <a:cs typeface="Arial" panose="020B0604020202020204" pitchFamily="34" charset="0"/>
              </a:rPr>
              <a:t>The cause-and-effect diagram can be a very useful tool when attempting to identify potential causes of the problem at hand, if its development is done without bias and with an open mind.</a:t>
            </a:r>
          </a:p>
        </p:txBody>
      </p:sp>
    </p:spTree>
    <p:extLst>
      <p:ext uri="{BB962C8B-B14F-4D97-AF65-F5344CB8AC3E}">
        <p14:creationId xmlns:p14="http://schemas.microsoft.com/office/powerpoint/2010/main" val="318590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85E3B5-EB90-CB7B-5A4B-EB0E1A7FB8DA}"/>
              </a:ext>
            </a:extLst>
          </p:cNvPr>
          <p:cNvSpPr>
            <a:spLocks noGrp="1"/>
          </p:cNvSpPr>
          <p:nvPr>
            <p:ph type="sldNum" sz="quarter" idx="12"/>
          </p:nvPr>
        </p:nvSpPr>
        <p:spPr/>
        <p:txBody>
          <a:bodyPr/>
          <a:lstStyle/>
          <a:p>
            <a:fld id="{70C12960-6E85-460F-B6E3-5B82CB31AF3D}" type="slidenum">
              <a:rPr lang="en-US" smtClean="0"/>
              <a:t>8</a:t>
            </a:fld>
            <a:endParaRPr lang="en-US" dirty="0"/>
          </a:p>
        </p:txBody>
      </p:sp>
      <p:sp>
        <p:nvSpPr>
          <p:cNvPr id="3" name="TextBox 2">
            <a:extLst>
              <a:ext uri="{FF2B5EF4-FFF2-40B4-BE49-F238E27FC236}">
                <a16:creationId xmlns:a16="http://schemas.microsoft.com/office/drawing/2014/main" id="{F8C89AD6-6DC6-6781-21BF-1E9BE29B0326}"/>
              </a:ext>
            </a:extLst>
          </p:cNvPr>
          <p:cNvSpPr txBox="1"/>
          <p:nvPr/>
        </p:nvSpPr>
        <p:spPr>
          <a:xfrm>
            <a:off x="681182" y="454891"/>
            <a:ext cx="10434493" cy="369332"/>
          </a:xfrm>
          <a:prstGeom prst="rect">
            <a:avLst/>
          </a:prstGeom>
          <a:noFill/>
        </p:spPr>
        <p:txBody>
          <a:bodyPr wrap="square" rtlCol="0">
            <a:spAutoFit/>
          </a:bodyPr>
          <a:lstStyle/>
          <a:p>
            <a:endParaRPr lang="en-GB" dirty="0"/>
          </a:p>
        </p:txBody>
      </p:sp>
      <p:sp>
        <p:nvSpPr>
          <p:cNvPr id="4" name="Arrow: Right 3">
            <a:extLst>
              <a:ext uri="{FF2B5EF4-FFF2-40B4-BE49-F238E27FC236}">
                <a16:creationId xmlns:a16="http://schemas.microsoft.com/office/drawing/2014/main" id="{D34C75B5-CA12-F888-5025-078D9998259D}"/>
              </a:ext>
            </a:extLst>
          </p:cNvPr>
          <p:cNvSpPr/>
          <p:nvPr/>
        </p:nvSpPr>
        <p:spPr>
          <a:xfrm>
            <a:off x="238125" y="3057525"/>
            <a:ext cx="9633239" cy="88582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B979FBCB-1404-6952-D6B5-62940FFDF935}"/>
              </a:ext>
            </a:extLst>
          </p:cNvPr>
          <p:cNvSpPr/>
          <p:nvPr/>
        </p:nvSpPr>
        <p:spPr>
          <a:xfrm>
            <a:off x="681182" y="232641"/>
            <a:ext cx="1866900" cy="444500"/>
          </a:xfrm>
          <a:prstGeom prst="rect">
            <a:avLst/>
          </a:prstGeom>
          <a:ln>
            <a:noFill/>
          </a:ln>
          <a:effectLst>
            <a:outerShdw blurRad="50800" dist="38100" dir="16200000" rotWithShape="0">
              <a:prstClr val="black">
                <a:alpha val="40000"/>
              </a:prst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Environment</a:t>
            </a:r>
          </a:p>
        </p:txBody>
      </p:sp>
      <p:sp>
        <p:nvSpPr>
          <p:cNvPr id="6" name="Rectangle 5">
            <a:extLst>
              <a:ext uri="{FF2B5EF4-FFF2-40B4-BE49-F238E27FC236}">
                <a16:creationId xmlns:a16="http://schemas.microsoft.com/office/drawing/2014/main" id="{A180D035-7677-F6B1-6B92-DA37F2814AD1}"/>
              </a:ext>
            </a:extLst>
          </p:cNvPr>
          <p:cNvSpPr/>
          <p:nvPr/>
        </p:nvSpPr>
        <p:spPr>
          <a:xfrm>
            <a:off x="4572000" y="232641"/>
            <a:ext cx="2371725" cy="444500"/>
          </a:xfrm>
          <a:prstGeom prst="rect">
            <a:avLst/>
          </a:prstGeom>
          <a:ln>
            <a:noFill/>
          </a:ln>
          <a:effectLst>
            <a:outerShdw blurRad="50800" dist="38100" dir="16200000" rotWithShape="0">
              <a:prstClr val="black">
                <a:alpha val="40000"/>
              </a:prst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Methods </a:t>
            </a:r>
          </a:p>
        </p:txBody>
      </p:sp>
      <p:sp>
        <p:nvSpPr>
          <p:cNvPr id="7" name="Rectangle 6">
            <a:extLst>
              <a:ext uri="{FF2B5EF4-FFF2-40B4-BE49-F238E27FC236}">
                <a16:creationId xmlns:a16="http://schemas.microsoft.com/office/drawing/2014/main" id="{0B4D21E2-6888-5646-8089-825F7567683A}"/>
              </a:ext>
            </a:extLst>
          </p:cNvPr>
          <p:cNvSpPr/>
          <p:nvPr/>
        </p:nvSpPr>
        <p:spPr>
          <a:xfrm>
            <a:off x="8843818" y="234033"/>
            <a:ext cx="2667000" cy="444500"/>
          </a:xfrm>
          <a:prstGeom prst="rect">
            <a:avLst/>
          </a:prstGeom>
          <a:ln>
            <a:noFill/>
          </a:ln>
          <a:effectLst>
            <a:outerShdw blurRad="50800" dist="38100" dir="16200000" rotWithShape="0">
              <a:prstClr val="black">
                <a:alpha val="40000"/>
              </a:prst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Machines</a:t>
            </a:r>
          </a:p>
        </p:txBody>
      </p:sp>
      <p:sp>
        <p:nvSpPr>
          <p:cNvPr id="8" name="TextBox 7">
            <a:extLst>
              <a:ext uri="{FF2B5EF4-FFF2-40B4-BE49-F238E27FC236}">
                <a16:creationId xmlns:a16="http://schemas.microsoft.com/office/drawing/2014/main" id="{FFA22102-8CE1-E58D-8DBC-395799010268}"/>
              </a:ext>
            </a:extLst>
          </p:cNvPr>
          <p:cNvSpPr txBox="1"/>
          <p:nvPr/>
        </p:nvSpPr>
        <p:spPr>
          <a:xfrm>
            <a:off x="238125" y="981075"/>
            <a:ext cx="3105150" cy="2416046"/>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Fewer people visit the retail park</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Office workers increasingly work from home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Some loyal customers have lost their jobs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Empty shops reduce the attractiveness of the location</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Customers may choose competitors offering greater convenience</a:t>
            </a:r>
          </a:p>
          <a:p>
            <a:endParaRPr lang="en-GB" sz="11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787CB34-9BE7-55A6-76F9-B317D06E69D6}"/>
              </a:ext>
            </a:extLst>
          </p:cNvPr>
          <p:cNvSpPr txBox="1"/>
          <p:nvPr/>
        </p:nvSpPr>
        <p:spPr>
          <a:xfrm>
            <a:off x="4219575" y="1066800"/>
            <a:ext cx="3543300" cy="2308324"/>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 delivery service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Pre-orders are not handled consistently</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Telephone ordering is difficult during baking periods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Customers may face long waiting times at busy periods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business relies mainly on walk-in purchases</a:t>
            </a:r>
          </a:p>
          <a:p>
            <a:endParaRPr lang="en-GB" dirty="0"/>
          </a:p>
        </p:txBody>
      </p:sp>
      <p:sp>
        <p:nvSpPr>
          <p:cNvPr id="11" name="TextBox 10">
            <a:extLst>
              <a:ext uri="{FF2B5EF4-FFF2-40B4-BE49-F238E27FC236}">
                <a16:creationId xmlns:a16="http://schemas.microsoft.com/office/drawing/2014/main" id="{4D7D7FEA-6713-2A27-B800-B25DB4D51476}"/>
              </a:ext>
            </a:extLst>
          </p:cNvPr>
          <p:cNvSpPr txBox="1"/>
          <p:nvPr/>
        </p:nvSpPr>
        <p:spPr>
          <a:xfrm>
            <a:off x="8543925" y="1066800"/>
            <a:ext cx="3057525" cy="1877437"/>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 clear online ordering system</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digital communication with customers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No system for collecting and analysing customer data</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ability to promote offers through digital channels</a:t>
            </a:r>
          </a:p>
          <a:p>
            <a:endParaRPr lang="en-GB" dirty="0"/>
          </a:p>
        </p:txBody>
      </p:sp>
      <p:cxnSp>
        <p:nvCxnSpPr>
          <p:cNvPr id="13" name="Straight Connector 12">
            <a:extLst>
              <a:ext uri="{FF2B5EF4-FFF2-40B4-BE49-F238E27FC236}">
                <a16:creationId xmlns:a16="http://schemas.microsoft.com/office/drawing/2014/main" id="{EE24D729-5C2E-0C33-9838-507126B40653}"/>
              </a:ext>
            </a:extLst>
          </p:cNvPr>
          <p:cNvCxnSpPr>
            <a:cxnSpLocks/>
          </p:cNvCxnSpPr>
          <p:nvPr/>
        </p:nvCxnSpPr>
        <p:spPr>
          <a:xfrm>
            <a:off x="696190" y="639557"/>
            <a:ext cx="1828801" cy="2618509"/>
          </a:xfrm>
          <a:prstGeom prst="line">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a16="http://schemas.microsoft.com/office/drawing/2014/main" id="{B44E6C17-1815-E7B2-70B4-8C25D561EF8B}"/>
              </a:ext>
            </a:extLst>
          </p:cNvPr>
          <p:cNvCxnSpPr>
            <a:cxnSpLocks/>
          </p:cNvCxnSpPr>
          <p:nvPr/>
        </p:nvCxnSpPr>
        <p:spPr>
          <a:xfrm>
            <a:off x="4592204" y="667594"/>
            <a:ext cx="1657349" cy="2628566"/>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3" name="Rectangle 22">
            <a:extLst>
              <a:ext uri="{FF2B5EF4-FFF2-40B4-BE49-F238E27FC236}">
                <a16:creationId xmlns:a16="http://schemas.microsoft.com/office/drawing/2014/main" id="{4905FC74-BFF8-DCCF-4518-E0244E181D25}"/>
              </a:ext>
            </a:extLst>
          </p:cNvPr>
          <p:cNvSpPr/>
          <p:nvPr/>
        </p:nvSpPr>
        <p:spPr>
          <a:xfrm>
            <a:off x="660991" y="6202363"/>
            <a:ext cx="2409825" cy="519112"/>
          </a:xfrm>
          <a:prstGeom prst="rect">
            <a:avLst/>
          </a:prstGeom>
          <a:ln>
            <a:noFill/>
          </a:ln>
          <a:effectLst>
            <a:outerShdw blurRad="50800" dist="38100" dir="16200000" rotWithShape="0">
              <a:prstClr val="black">
                <a:alpha val="40000"/>
              </a:prst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Materials</a:t>
            </a:r>
          </a:p>
        </p:txBody>
      </p:sp>
      <p:sp>
        <p:nvSpPr>
          <p:cNvPr id="25" name="Rectangle 24">
            <a:extLst>
              <a:ext uri="{FF2B5EF4-FFF2-40B4-BE49-F238E27FC236}">
                <a16:creationId xmlns:a16="http://schemas.microsoft.com/office/drawing/2014/main" id="{730F86DE-3814-304D-EA7E-4018CCBE45EB}"/>
              </a:ext>
            </a:extLst>
          </p:cNvPr>
          <p:cNvSpPr/>
          <p:nvPr/>
        </p:nvSpPr>
        <p:spPr>
          <a:xfrm>
            <a:off x="4552949" y="6226588"/>
            <a:ext cx="2409825" cy="494887"/>
          </a:xfrm>
          <a:prstGeom prst="rect">
            <a:avLst/>
          </a:prstGeom>
          <a:ln>
            <a:noFill/>
          </a:ln>
          <a:effectLst>
            <a:outerShdw blurRad="50800" dist="38100" dir="16200000" rotWithShape="0">
              <a:prstClr val="black">
                <a:alpha val="40000"/>
              </a:prst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People </a:t>
            </a:r>
          </a:p>
        </p:txBody>
      </p:sp>
      <p:sp>
        <p:nvSpPr>
          <p:cNvPr id="27" name="Rectangle 26">
            <a:extLst>
              <a:ext uri="{FF2B5EF4-FFF2-40B4-BE49-F238E27FC236}">
                <a16:creationId xmlns:a16="http://schemas.microsoft.com/office/drawing/2014/main" id="{ED6B4348-E5C4-E2A5-5CD9-24F24E28D306}"/>
              </a:ext>
            </a:extLst>
          </p:cNvPr>
          <p:cNvSpPr/>
          <p:nvPr/>
        </p:nvSpPr>
        <p:spPr>
          <a:xfrm>
            <a:off x="9095218" y="6155062"/>
            <a:ext cx="2409825" cy="519112"/>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Measurement</a:t>
            </a:r>
          </a:p>
        </p:txBody>
      </p:sp>
      <p:sp>
        <p:nvSpPr>
          <p:cNvPr id="29" name="TextBox 28">
            <a:extLst>
              <a:ext uri="{FF2B5EF4-FFF2-40B4-BE49-F238E27FC236}">
                <a16:creationId xmlns:a16="http://schemas.microsoft.com/office/drawing/2014/main" id="{C5C777A7-5AB5-1133-26BC-5CDE748890C7}"/>
              </a:ext>
            </a:extLst>
          </p:cNvPr>
          <p:cNvSpPr txBox="1"/>
          <p:nvPr/>
        </p:nvSpPr>
        <p:spPr>
          <a:xfrm>
            <a:off x="352425" y="4029075"/>
            <a:ext cx="2990850" cy="2092881"/>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Organic ingredients are costly</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Crop failure can make supplies unpredictable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Ingredient price changes make budgeting difficult</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current product range may not fully meet changing customer needs</a:t>
            </a:r>
          </a:p>
          <a:p>
            <a:endParaRPr lang="en-GB" dirty="0"/>
          </a:p>
        </p:txBody>
      </p:sp>
      <p:sp>
        <p:nvSpPr>
          <p:cNvPr id="30" name="TextBox 29">
            <a:extLst>
              <a:ext uri="{FF2B5EF4-FFF2-40B4-BE49-F238E27FC236}">
                <a16:creationId xmlns:a16="http://schemas.microsoft.com/office/drawing/2014/main" id="{59FC6CED-44A0-5FD4-F32B-0492253EBDE2}"/>
              </a:ext>
            </a:extLst>
          </p:cNvPr>
          <p:cNvSpPr txBox="1"/>
          <p:nvPr/>
        </p:nvSpPr>
        <p:spPr>
          <a:xfrm>
            <a:off x="4381500" y="4029075"/>
            <a:ext cx="3248025" cy="1661993"/>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Basil is responsible for baking and may also need to manage orders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staffing may restrict delivery and customer service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bakery may not have enough capacity during peak times</a:t>
            </a:r>
          </a:p>
          <a:p>
            <a:endParaRPr lang="en-GB" dirty="0"/>
          </a:p>
        </p:txBody>
      </p:sp>
      <p:sp>
        <p:nvSpPr>
          <p:cNvPr id="31" name="TextBox 30">
            <a:extLst>
              <a:ext uri="{FF2B5EF4-FFF2-40B4-BE49-F238E27FC236}">
                <a16:creationId xmlns:a16="http://schemas.microsoft.com/office/drawing/2014/main" id="{AA1ED1DC-66CA-4D82-2D90-047FF67DB38C}"/>
              </a:ext>
            </a:extLst>
          </p:cNvPr>
          <p:cNvSpPr txBox="1"/>
          <p:nvPr/>
        </p:nvSpPr>
        <p:spPr>
          <a:xfrm>
            <a:off x="8848725" y="4023377"/>
            <a:ext cx="2990850" cy="2308324"/>
          </a:xfrm>
          <a:prstGeom prst="rect">
            <a:avLst/>
          </a:prstGeom>
          <a:noFill/>
        </p:spPr>
        <p:txBody>
          <a:bodyPr wrap="square" rtlCol="0">
            <a:spAutoFit/>
          </a:bodyPr>
          <a:lstStyle/>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Rent and business rates have increased</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Utility and insurance costs are higher</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retail park is less commercially active</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Lower sales combined with higher costs may reduce profitability</a:t>
            </a:r>
          </a:p>
          <a:p>
            <a:endParaRPr lang="en-GB" dirty="0"/>
          </a:p>
        </p:txBody>
      </p:sp>
      <p:cxnSp>
        <p:nvCxnSpPr>
          <p:cNvPr id="33" name="Straight Arrow Connector 32">
            <a:extLst>
              <a:ext uri="{FF2B5EF4-FFF2-40B4-BE49-F238E27FC236}">
                <a16:creationId xmlns:a16="http://schemas.microsoft.com/office/drawing/2014/main" id="{BF956AEC-175C-A469-B2AB-EBF16802A213}"/>
              </a:ext>
            </a:extLst>
          </p:cNvPr>
          <p:cNvCxnSpPr>
            <a:cxnSpLocks/>
          </p:cNvCxnSpPr>
          <p:nvPr/>
        </p:nvCxnSpPr>
        <p:spPr>
          <a:xfrm flipV="1">
            <a:off x="700087" y="3701055"/>
            <a:ext cx="1800226" cy="2420901"/>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7" name="Straight Arrow Connector 36">
            <a:extLst>
              <a:ext uri="{FF2B5EF4-FFF2-40B4-BE49-F238E27FC236}">
                <a16:creationId xmlns:a16="http://schemas.microsoft.com/office/drawing/2014/main" id="{596BFA0C-C54F-BC2A-F179-AE409B4D1BAC}"/>
              </a:ext>
            </a:extLst>
          </p:cNvPr>
          <p:cNvCxnSpPr/>
          <p:nvPr/>
        </p:nvCxnSpPr>
        <p:spPr>
          <a:xfrm flipV="1">
            <a:off x="4632757" y="3701055"/>
            <a:ext cx="1616796" cy="2484671"/>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1DB207EE-7D72-D7D2-0D91-CCE238A5DB80}"/>
              </a:ext>
            </a:extLst>
          </p:cNvPr>
          <p:cNvCxnSpPr/>
          <p:nvPr/>
        </p:nvCxnSpPr>
        <p:spPr>
          <a:xfrm flipH="1">
            <a:off x="9008918" y="667594"/>
            <a:ext cx="1371600" cy="2590472"/>
          </a:xfrm>
          <a:prstGeom prst="straightConnector1">
            <a:avLst/>
          </a:prstGeom>
          <a:ln>
            <a:headEnd type="none" w="med" len="med"/>
            <a:tailEnd type="arrow" w="med" len="med"/>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79AE3FF-80E0-F3FE-D119-DEA853E982BB}"/>
              </a:ext>
            </a:extLst>
          </p:cNvPr>
          <p:cNvCxnSpPr/>
          <p:nvPr/>
        </p:nvCxnSpPr>
        <p:spPr>
          <a:xfrm flipH="1" flipV="1">
            <a:off x="8925791" y="3701055"/>
            <a:ext cx="1943100" cy="2420901"/>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6" name="Rectangle 15">
            <a:extLst>
              <a:ext uri="{FF2B5EF4-FFF2-40B4-BE49-F238E27FC236}">
                <a16:creationId xmlns:a16="http://schemas.microsoft.com/office/drawing/2014/main" id="{F83B284D-7327-A153-1257-CE9B1D5BBE5B}"/>
              </a:ext>
            </a:extLst>
          </p:cNvPr>
          <p:cNvSpPr/>
          <p:nvPr/>
        </p:nvSpPr>
        <p:spPr>
          <a:xfrm>
            <a:off x="9975273" y="2753591"/>
            <a:ext cx="2091170" cy="12224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Problem of Basil`s Bakery</a:t>
            </a:r>
          </a:p>
        </p:txBody>
      </p:sp>
    </p:spTree>
    <p:extLst>
      <p:ext uri="{BB962C8B-B14F-4D97-AF65-F5344CB8AC3E}">
        <p14:creationId xmlns:p14="http://schemas.microsoft.com/office/powerpoint/2010/main" val="68815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useBgFill="1">
        <p:nvSpPr>
          <p:cNvPr id="12"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TextBox 12">
            <a:extLst>
              <a:ext uri="{FF2B5EF4-FFF2-40B4-BE49-F238E27FC236}">
                <a16:creationId xmlns:a16="http://schemas.microsoft.com/office/drawing/2014/main" id="{9C4104DF-9648-01CD-FA09-531A1FE07228}"/>
              </a:ext>
            </a:extLst>
          </p:cNvPr>
          <p:cNvSpPr txBox="1"/>
          <p:nvPr/>
        </p:nvSpPr>
        <p:spPr>
          <a:xfrm>
            <a:off x="4068938" y="136525"/>
            <a:ext cx="6920046" cy="6219825"/>
          </a:xfrm>
          <a:prstGeom prst="rect">
            <a:avLst/>
          </a:prstGeom>
        </p:spPr>
        <p:txBody>
          <a:bodyPr vert="horz" lIns="91440" tIns="45720" rIns="91440" bIns="45720" rtlCol="0" anchor="ctr">
            <a:normAutofit fontScale="77500" lnSpcReduction="20000"/>
          </a:bodyPr>
          <a:lstStyle/>
          <a:p>
            <a:pPr defTabSz="914400">
              <a:lnSpc>
                <a:spcPct val="90000"/>
              </a:lnSpc>
              <a:spcAft>
                <a:spcPts val="600"/>
              </a:spcAft>
              <a:buClr>
                <a:schemeClr val="accent1"/>
              </a:buClr>
            </a:pPr>
            <a:r>
              <a:rPr lang="en-US" sz="4100" b="1" dirty="0">
                <a:solidFill>
                  <a:schemeClr val="tx1">
                    <a:lumMod val="65000"/>
                    <a:lumOff val="35000"/>
                  </a:schemeClr>
                </a:solidFill>
                <a:latin typeface="Arial" panose="020B0604020202020204" pitchFamily="34" charset="0"/>
                <a:cs typeface="Arial" panose="020B0604020202020204" pitchFamily="34" charset="0"/>
              </a:rPr>
              <a:t>Key Findings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Sales remain approximately </a:t>
            </a:r>
            <a:r>
              <a:rPr lang="en-US" sz="2600" b="1" dirty="0">
                <a:solidFill>
                  <a:schemeClr val="tx1">
                    <a:lumMod val="65000"/>
                    <a:lumOff val="35000"/>
                  </a:schemeClr>
                </a:solidFill>
                <a:latin typeface="Arial" panose="020B0604020202020204" pitchFamily="34" charset="0"/>
                <a:cs typeface="Arial" panose="020B0604020202020204" pitchFamily="34" charset="0"/>
              </a:rPr>
              <a:t>25% below 2019 levels</a:t>
            </a:r>
            <a:endParaRPr lang="en-US" sz="2600" dirty="0">
              <a:solidFill>
                <a:schemeClr val="tx1">
                  <a:lumMod val="65000"/>
                  <a:lumOff val="35000"/>
                </a:schemeClr>
              </a:solidFill>
              <a:latin typeface="Arial" panose="020B0604020202020204" pitchFamily="34" charset="0"/>
              <a:cs typeface="Arial" panose="020B0604020202020204" pitchFamily="34" charset="0"/>
            </a:endParaRP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The retail park has experienced lower footfall and business closures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Hybrid working has reduced demand from office workers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Some customers have reduced income or no longer work nearby</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Customers want delivery and pre-ordering options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Basil’s current ordering process is not sufficiently convenient</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Rent, energy, insurance, rates and organic ingredient costs have increased</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PESTEL analysis shows major economic, social and technological pressures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Fishbone analysis shows that the problem has several connected causes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The bakery needs to adapt its business model rather than rely only on walk-in customers</a:t>
            </a:r>
          </a:p>
          <a:p>
            <a:pPr marL="285750" lvl="0" indent="-182880" defTabSz="914400">
              <a:lnSpc>
                <a:spcPct val="90000"/>
              </a:lnSpc>
              <a:spcAft>
                <a:spcPts val="600"/>
              </a:spcAft>
              <a:buClr>
                <a:schemeClr val="accent1"/>
              </a:buClr>
              <a:buFont typeface="Wingdings 2" pitchFamily="18" charset="2"/>
              <a:buChar char=""/>
            </a:pPr>
            <a:r>
              <a:rPr lang="en-US" sz="2600" dirty="0">
                <a:solidFill>
                  <a:schemeClr val="tx1">
                    <a:lumMod val="65000"/>
                    <a:lumOff val="35000"/>
                  </a:schemeClr>
                </a:solidFill>
                <a:latin typeface="Arial" panose="020B0604020202020204" pitchFamily="34" charset="0"/>
                <a:cs typeface="Arial" panose="020B0604020202020204" pitchFamily="34" charset="0"/>
              </a:rPr>
              <a:t>Priority areas include digital ordering, delivery, marketing, cost control and customer retention</a:t>
            </a:r>
          </a:p>
          <a:p>
            <a:pPr indent="-182880" defTabSz="914400">
              <a:lnSpc>
                <a:spcPct val="90000"/>
              </a:lnSpc>
              <a:spcAft>
                <a:spcPts val="600"/>
              </a:spcAft>
              <a:buClr>
                <a:schemeClr val="accent1"/>
              </a:buClr>
              <a:buFont typeface="Wingdings 2" pitchFamily="18" charset="2"/>
              <a:buChar char=""/>
            </a:pPr>
            <a:endParaRPr lang="en-US" sz="1300" dirty="0">
              <a:solidFill>
                <a:schemeClr val="tx1">
                  <a:lumMod val="65000"/>
                  <a:lumOff val="35000"/>
                </a:schemeClr>
              </a:solidFill>
            </a:endParaRPr>
          </a:p>
        </p:txBody>
      </p:sp>
      <p:sp>
        <p:nvSpPr>
          <p:cNvPr id="16"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Slide Number Placeholder 1">
            <a:extLst>
              <a:ext uri="{FF2B5EF4-FFF2-40B4-BE49-F238E27FC236}">
                <a16:creationId xmlns:a16="http://schemas.microsoft.com/office/drawing/2014/main" id="{0049C4A2-842B-2386-395C-A889FA3C47CC}"/>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b="1" kern="1200" dirty="0">
                <a:solidFill>
                  <a:schemeClr val="accent1"/>
                </a:solidFill>
                <a:latin typeface="+mn-lt"/>
                <a:ea typeface="+mn-ea"/>
                <a:cs typeface="+mn-cs"/>
              </a:rPr>
              <a:pPr>
                <a:spcAft>
                  <a:spcPts val="600"/>
                </a:spcAft>
              </a:pPr>
              <a:t>9</a:t>
            </a:fld>
            <a:endParaRPr lang="en-US" b="1" kern="1200" dirty="0">
              <a:solidFill>
                <a:schemeClr val="accent1"/>
              </a:solidFill>
              <a:latin typeface="+mn-lt"/>
              <a:ea typeface="+mn-ea"/>
              <a:cs typeface="+mn-cs"/>
            </a:endParaRPr>
          </a:p>
        </p:txBody>
      </p:sp>
    </p:spTree>
    <p:extLst>
      <p:ext uri="{BB962C8B-B14F-4D97-AF65-F5344CB8AC3E}">
        <p14:creationId xmlns:p14="http://schemas.microsoft.com/office/powerpoint/2010/main" val="154082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1" name="Rectangle 20">
            <a:extLst>
              <a:ext uri="{FF2B5EF4-FFF2-40B4-BE49-F238E27FC236}">
                <a16:creationId xmlns:a16="http://schemas.microsoft.com/office/drawing/2014/main" id="{D589E016-1EE1-484C-8423-012B4B780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Yellowfish moving against the direction of a school of white fish">
            <a:extLst>
              <a:ext uri="{FF2B5EF4-FFF2-40B4-BE49-F238E27FC236}">
                <a16:creationId xmlns:a16="http://schemas.microsoft.com/office/drawing/2014/main" id="{E10D4EDB-5A1F-E46F-F5A1-62176F5E043F}"/>
              </a:ext>
            </a:extLst>
          </p:cNvPr>
          <p:cNvPicPr>
            <a:picLocks noChangeAspect="1"/>
          </p:cNvPicPr>
          <p:nvPr/>
        </p:nvPicPr>
        <p:blipFill>
          <a:blip r:embed="rId2"/>
          <a:srcRect t="5148" r="-1" b="10560"/>
          <a:stretch>
            <a:fillRect/>
          </a:stretch>
        </p:blipFill>
        <p:spPr>
          <a:xfrm>
            <a:off x="20" y="-1"/>
            <a:ext cx="12188932" cy="6858000"/>
          </a:xfrm>
          <a:prstGeom prst="rect">
            <a:avLst/>
          </a:prstGeom>
        </p:spPr>
      </p:pic>
      <p:sp>
        <p:nvSpPr>
          <p:cNvPr id="23" name="Rectangle 22">
            <a:extLst>
              <a:ext uri="{FF2B5EF4-FFF2-40B4-BE49-F238E27FC236}">
                <a16:creationId xmlns:a16="http://schemas.microsoft.com/office/drawing/2014/main" id="{46100866-3689-418C-84D9-07C7E2435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F233308-8550-D25B-AD59-00F719558DFE}"/>
              </a:ext>
            </a:extLst>
          </p:cNvPr>
          <p:cNvSpPr txBox="1"/>
          <p:nvPr/>
        </p:nvSpPr>
        <p:spPr>
          <a:xfrm>
            <a:off x="334557" y="1653703"/>
            <a:ext cx="3361953" cy="2470488"/>
          </a:xfrm>
          <a:prstGeom prst="rect">
            <a:avLst/>
          </a:prstGeom>
        </p:spPr>
        <p:txBody>
          <a:bodyPr vert="horz" lIns="91440" tIns="45720" rIns="91440" bIns="45720" rtlCol="0" anchor="b">
            <a:normAutofit fontScale="62500" lnSpcReduction="20000"/>
          </a:bodyPr>
          <a:lstStyle/>
          <a:p>
            <a:pPr defTabSz="914400">
              <a:lnSpc>
                <a:spcPct val="90000"/>
              </a:lnSpc>
              <a:spcBef>
                <a:spcPct val="0"/>
              </a:spcBef>
              <a:spcAft>
                <a:spcPts val="600"/>
              </a:spcAft>
            </a:pPr>
            <a:r>
              <a:rPr lang="en-US" sz="2100" spc="-100" dirty="0">
                <a:latin typeface="+mj-lt"/>
                <a:ea typeface="+mj-ea"/>
                <a:cs typeface="+mj-cs"/>
              </a:rPr>
              <a:t>REFERENCE LIST </a:t>
            </a:r>
          </a:p>
          <a:p>
            <a:pPr defTabSz="914400">
              <a:lnSpc>
                <a:spcPct val="90000"/>
              </a:lnSpc>
              <a:spcBef>
                <a:spcPct val="0"/>
              </a:spcBef>
              <a:spcAft>
                <a:spcPts val="600"/>
              </a:spcAft>
            </a:pPr>
            <a:endParaRPr lang="en-US" sz="2100" spc="-100" dirty="0">
              <a:latin typeface="+mj-lt"/>
              <a:ea typeface="+mj-ea"/>
              <a:cs typeface="+mj-cs"/>
              <a:hlinkClick r:id="rId3"/>
            </a:endParaRPr>
          </a:p>
          <a:p>
            <a:pPr marL="457200" indent="-457200" defTabSz="914400">
              <a:lnSpc>
                <a:spcPct val="90000"/>
              </a:lnSpc>
              <a:spcBef>
                <a:spcPct val="0"/>
              </a:spcBef>
              <a:spcAft>
                <a:spcPts val="600"/>
              </a:spcAft>
              <a:buFont typeface="+mj-lt"/>
              <a:buAutoNum type="arabicPeriod"/>
            </a:pPr>
            <a:r>
              <a:rPr lang="en-US" sz="2300" spc="-100" dirty="0">
                <a:latin typeface="Arial" panose="020B0604020202020204" pitchFamily="34" charset="0"/>
                <a:ea typeface="+mj-ea"/>
                <a:cs typeface="Arial" panose="020B0604020202020204" pitchFamily="34" charset="0"/>
                <a:hlinkClick r:id="rId3"/>
              </a:rPr>
              <a:t>What Is a Fishbone Diagram?</a:t>
            </a:r>
            <a:endParaRPr lang="en-US" sz="2300" spc="-100" dirty="0">
              <a:latin typeface="Arial" panose="020B0604020202020204" pitchFamily="34" charset="0"/>
              <a:ea typeface="+mj-ea"/>
              <a:cs typeface="Arial" panose="020B0604020202020204" pitchFamily="34" charset="0"/>
            </a:endParaRPr>
          </a:p>
          <a:p>
            <a:pPr marL="457200" indent="-457200" defTabSz="914400">
              <a:lnSpc>
                <a:spcPct val="90000"/>
              </a:lnSpc>
              <a:spcBef>
                <a:spcPct val="0"/>
              </a:spcBef>
              <a:spcAft>
                <a:spcPts val="600"/>
              </a:spcAft>
              <a:buFont typeface="+mj-lt"/>
              <a:buAutoNum type="arabicPeriod"/>
            </a:pPr>
            <a:r>
              <a:rPr lang="en-US" sz="2300" u="sng" spc="-100" dirty="0">
                <a:latin typeface="Arial" panose="020B0604020202020204" pitchFamily="34" charset="0"/>
                <a:ea typeface="+mj-ea"/>
                <a:cs typeface="Arial" panose="020B0604020202020204" pitchFamily="34" charset="0"/>
                <a:hlinkClick r:id="rId4"/>
              </a:rPr>
              <a:t>What Is a Fishbone Diagram? | Templates &amp; Examples</a:t>
            </a:r>
            <a:endParaRPr lang="en-US" sz="2300" u="sng" spc="-100" dirty="0">
              <a:latin typeface="Arial" panose="020B0604020202020204" pitchFamily="34" charset="0"/>
              <a:ea typeface="+mj-ea"/>
              <a:cs typeface="Arial" panose="020B0604020202020204" pitchFamily="34" charset="0"/>
            </a:endParaRPr>
          </a:p>
          <a:p>
            <a:pPr marL="342900" indent="-342900">
              <a:buFont typeface="+mj-lt"/>
              <a:buAutoNum type="arabicPeriod"/>
            </a:pPr>
            <a:r>
              <a:rPr lang="en-GB" sz="2300" dirty="0">
                <a:latin typeface="Arial" panose="020B0604020202020204" pitchFamily="34" charset="0"/>
                <a:cs typeface="Arial" panose="020B0604020202020204" pitchFamily="34" charset="0"/>
              </a:rPr>
              <a:t>The problem-solving, problem-prevention, and decision-making guide : organized and systematic roadmaps for managers</a:t>
            </a:r>
          </a:p>
          <a:p>
            <a:pPr fontAlgn="ctr"/>
            <a:r>
              <a:rPr lang="en-GB" sz="2300" dirty="0">
                <a:latin typeface="Arial" panose="020B0604020202020204" pitchFamily="34" charset="0"/>
                <a:cs typeface="Arial" panose="020B0604020202020204" pitchFamily="34" charset="0"/>
              </a:rPr>
              <a:t>E-book </a:t>
            </a:r>
          </a:p>
          <a:p>
            <a:pPr fontAlgn="ctr"/>
            <a:r>
              <a:rPr lang="en-GB" sz="2300" dirty="0">
                <a:latin typeface="Arial" panose="020B0604020202020204" pitchFamily="34" charset="0"/>
                <a:cs typeface="Arial" panose="020B0604020202020204" pitchFamily="34" charset="0"/>
              </a:rPr>
              <a:t>Sproull, Robert,, New York :, Taylor &amp; Francis, [2018]</a:t>
            </a:r>
          </a:p>
          <a:p>
            <a:pPr defTabSz="914400">
              <a:lnSpc>
                <a:spcPct val="90000"/>
              </a:lnSpc>
              <a:spcBef>
                <a:spcPct val="0"/>
              </a:spcBef>
              <a:spcAft>
                <a:spcPts val="600"/>
              </a:spcAft>
            </a:pPr>
            <a:endParaRPr lang="en-US" sz="2100" spc="-100" dirty="0">
              <a:latin typeface="+mj-lt"/>
              <a:ea typeface="+mj-ea"/>
              <a:cs typeface="+mj-cs"/>
            </a:endParaRPr>
          </a:p>
          <a:p>
            <a:pPr defTabSz="914400">
              <a:lnSpc>
                <a:spcPct val="90000"/>
              </a:lnSpc>
              <a:spcBef>
                <a:spcPct val="0"/>
              </a:spcBef>
              <a:spcAft>
                <a:spcPts val="600"/>
              </a:spcAft>
            </a:pPr>
            <a:endParaRPr lang="en-US" sz="2100" spc="-100" dirty="0">
              <a:latin typeface="+mj-lt"/>
              <a:ea typeface="+mj-ea"/>
              <a:cs typeface="+mj-cs"/>
            </a:endParaRPr>
          </a:p>
        </p:txBody>
      </p:sp>
      <p:sp>
        <p:nvSpPr>
          <p:cNvPr id="2" name="Slide Number Placeholder 1">
            <a:extLst>
              <a:ext uri="{FF2B5EF4-FFF2-40B4-BE49-F238E27FC236}">
                <a16:creationId xmlns:a16="http://schemas.microsoft.com/office/drawing/2014/main" id="{D67DB729-D27A-BD15-F109-F0391F1525F0}"/>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10</a:t>
            </a:fld>
            <a:endParaRPr lang="en-US">
              <a:solidFill>
                <a:srgbClr val="FFFFFF"/>
              </a:solidFill>
            </a:endParaRPr>
          </a:p>
        </p:txBody>
      </p:sp>
    </p:spTree>
    <p:extLst>
      <p:ext uri="{BB962C8B-B14F-4D97-AF65-F5344CB8AC3E}">
        <p14:creationId xmlns:p14="http://schemas.microsoft.com/office/powerpoint/2010/main" val="124333592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image of hands applauding">
            <a:extLst>
              <a:ext uri="{FF2B5EF4-FFF2-40B4-BE49-F238E27FC236}">
                <a16:creationId xmlns:a16="http://schemas.microsoft.com/office/drawing/2014/main" id="{D0A1DE55-FAF6-2B04-9532-EAD869473309}"/>
              </a:ext>
            </a:extLst>
          </p:cNvPr>
          <p:cNvPicPr>
            <a:picLocks noChangeAspect="1"/>
          </p:cNvPicPr>
          <p:nvPr/>
        </p:nvPicPr>
        <p:blipFill>
          <a:blip r:embed="rId2"/>
          <a:srcRect t="1710" r="-1" b="13999"/>
          <a:stretch>
            <a:fillRect/>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7E4CE745-1E9E-70DC-DC01-B28740B65800}"/>
              </a:ext>
            </a:extLst>
          </p:cNvPr>
          <p:cNvSpPr txBox="1"/>
          <p:nvPr/>
        </p:nvSpPr>
        <p:spPr>
          <a:xfrm>
            <a:off x="643467" y="1298448"/>
            <a:ext cx="3685070" cy="3255264"/>
          </a:xfrm>
          <a:prstGeom prst="rect">
            <a:avLst/>
          </a:prstGeom>
        </p:spPr>
        <p:txBody>
          <a:bodyPr vert="horz" lIns="91440" tIns="45720" rIns="91440" bIns="45720" rtlCol="0" anchor="b">
            <a:normAutofit fontScale="92500"/>
          </a:bodyPr>
          <a:lstStyle/>
          <a:p>
            <a:pPr algn="ctr" defTabSz="914400">
              <a:lnSpc>
                <a:spcPct val="90000"/>
              </a:lnSpc>
              <a:spcBef>
                <a:spcPct val="0"/>
              </a:spcBef>
              <a:spcAft>
                <a:spcPts val="600"/>
              </a:spcAft>
            </a:pPr>
            <a:r>
              <a:rPr lang="en-US" sz="6600" b="1" spc="-100" dirty="0">
                <a:solidFill>
                  <a:srgbClr val="FFFFFF"/>
                </a:solidFill>
                <a:latin typeface="Arial" panose="020B0604020202020204" pitchFamily="34" charset="0"/>
                <a:ea typeface="+mj-ea"/>
                <a:cs typeface="Arial" panose="020B0604020202020204" pitchFamily="34" charset="0"/>
              </a:rPr>
              <a:t>Thank you for listening!</a:t>
            </a:r>
          </a:p>
          <a:p>
            <a:pPr defTabSz="914400">
              <a:lnSpc>
                <a:spcPct val="90000"/>
              </a:lnSpc>
              <a:spcBef>
                <a:spcPct val="0"/>
              </a:spcBef>
              <a:spcAft>
                <a:spcPts val="600"/>
              </a:spcAft>
            </a:pPr>
            <a:endParaRPr lang="en-US" sz="4400" spc="-100" dirty="0">
              <a:solidFill>
                <a:srgbClr val="FFFFFF"/>
              </a:solidFill>
              <a:latin typeface="+mj-lt"/>
              <a:ea typeface="+mj-ea"/>
              <a:cs typeface="+mj-cs"/>
            </a:endParaRPr>
          </a:p>
        </p:txBody>
      </p:sp>
      <p:sp>
        <p:nvSpPr>
          <p:cNvPr id="17" name="Rectangle 16">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Slide Number Placeholder 1">
            <a:extLst>
              <a:ext uri="{FF2B5EF4-FFF2-40B4-BE49-F238E27FC236}">
                <a16:creationId xmlns:a16="http://schemas.microsoft.com/office/drawing/2014/main" id="{8C6679BB-2AAC-BA33-4055-666377E0BCF0}"/>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70C12960-6E85-460F-B6E3-5B82CB31AF3D}" type="slidenum">
              <a:rPr lang="en-US">
                <a:solidFill>
                  <a:srgbClr val="FFFFFF"/>
                </a:solidFill>
              </a:rPr>
              <a:pPr>
                <a:spcAft>
                  <a:spcPts val="600"/>
                </a:spcAft>
              </a:pPr>
              <a:t>11</a:t>
            </a:fld>
            <a:endParaRPr lang="en-US">
              <a:solidFill>
                <a:srgbClr val="FFFFFF"/>
              </a:solidFill>
            </a:endParaRPr>
          </a:p>
        </p:txBody>
      </p:sp>
    </p:spTree>
    <p:extLst>
      <p:ext uri="{BB962C8B-B14F-4D97-AF65-F5344CB8AC3E}">
        <p14:creationId xmlns:p14="http://schemas.microsoft.com/office/powerpoint/2010/main" val="3839919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87720A-5E27-95B5-58BA-B4E9EC62D62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480" b="8875"/>
          <a:stretch>
            <a:fillRect/>
          </a:stretch>
        </p:blipFill>
        <p:spPr>
          <a:xfrm>
            <a:off x="20" y="10"/>
            <a:ext cx="12191980" cy="6857990"/>
          </a:xfrm>
          <a:prstGeom prst="rect">
            <a:avLst/>
          </a:prstGeom>
        </p:spPr>
      </p:pic>
      <p:sp>
        <p:nvSpPr>
          <p:cNvPr id="2" name="Slide Number Placeholder 1">
            <a:extLst>
              <a:ext uri="{FF2B5EF4-FFF2-40B4-BE49-F238E27FC236}">
                <a16:creationId xmlns:a16="http://schemas.microsoft.com/office/drawing/2014/main" id="{42486D34-7056-0D5D-9BC6-2CE6EB8A00EF}"/>
              </a:ext>
            </a:extLst>
          </p:cNvPr>
          <p:cNvSpPr>
            <a:spLocks noGrp="1"/>
          </p:cNvSpPr>
          <p:nvPr>
            <p:ph type="sldNum" sz="quarter" idx="12"/>
          </p:nvPr>
        </p:nvSpPr>
        <p:spPr>
          <a:xfrm>
            <a:off x="10634135" y="6356350"/>
            <a:ext cx="1530927" cy="365125"/>
          </a:xfrm>
        </p:spPr>
        <p:txBody>
          <a:bodyPr>
            <a:normAutofit/>
          </a:bodyPr>
          <a:lstStyle/>
          <a:p>
            <a:pPr>
              <a:spcAft>
                <a:spcPts val="600"/>
              </a:spcAft>
            </a:pPr>
            <a:fld id="{70C12960-6E85-460F-B6E3-5B82CB31AF3D}" type="slidenum">
              <a:rPr lang="en-US">
                <a:solidFill>
                  <a:srgbClr val="FFFFFF"/>
                </a:solidFill>
              </a:rPr>
              <a:pPr>
                <a:spcAft>
                  <a:spcPts val="600"/>
                </a:spcAft>
              </a:pPr>
              <a:t>12</a:t>
            </a:fld>
            <a:endParaRPr lang="en-US">
              <a:solidFill>
                <a:srgbClr val="FFFFFF"/>
              </a:solidFill>
            </a:endParaRPr>
          </a:p>
        </p:txBody>
      </p:sp>
    </p:spTree>
    <p:extLst>
      <p:ext uri="{BB962C8B-B14F-4D97-AF65-F5344CB8AC3E}">
        <p14:creationId xmlns:p14="http://schemas.microsoft.com/office/powerpoint/2010/main" val="116777868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3f3d4ff56e9c76f042d69a58edbcd6c8">
  <xsd:schema xmlns:xsd="http://www.w3.org/2001/XMLSchema" xmlns:xs="http://www.w3.org/2001/XMLSchema" xmlns:p="http://schemas.microsoft.com/office/2006/metadata/properties" xmlns:ns3="936e02c4-a484-4998-a51a-c24e6dc61f3e" targetNamespace="http://schemas.microsoft.com/office/2006/metadata/properties" ma:root="true" ma:fieldsID="b9d66b9da346fc5b176d2fa3f07bd609" ns3:_="">
    <xsd:import namespace="936e02c4-a484-4998-a51a-c24e6dc61f3e"/>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2057CD-3344-4394-B6A3-61AF452F83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DA3B8C-24DB-4AB5-AEA0-9261847DEDF3}">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936e02c4-a484-4998-a51a-c24e6dc61f3e"/>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9D5916C8-D1E4-4DEA-AD48-D0512D4368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TM03457475[[fn=Frame]]</Template>
  <TotalTime>234</TotalTime>
  <Words>2785</Words>
  <Application>Microsoft Office PowerPoint</Application>
  <PresentationFormat>Widescreen</PresentationFormat>
  <Paragraphs>176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Corbel</vt:lpstr>
      <vt:lpstr>Wingdings 2</vt:lpstr>
      <vt:lpstr>Frame</vt:lpstr>
      <vt:lpstr>Student name : Ana-Maria Matasel Student ID : 4025177 Lecturer`s name : Zahida Khan Module Code : LCLM 4004 Module Name : Problem Solving and Decision-Making Component 1 : Basil`s Bakery </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Ana-Maria Matasel (2540177)</dc:creator>
  <cp:lastModifiedBy>Ana-Maria Matasel (2540177)</cp:lastModifiedBy>
  <cp:revision>1</cp:revision>
  <dcterms:created xsi:type="dcterms:W3CDTF">2026-09-26T13:56:24Z</dcterms:created>
  <dcterms:modified xsi:type="dcterms:W3CDTF">2026-10-08T13:02:00Z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