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embeddedFontLst>
    <p:embeddedFont>
      <p:font typeface="Play" panose="020B0604020202020204" charset="0"/>
      <p:regular r:id="rId15"/>
      <p:bold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jVf4BzXlakl/Fsg8Wnrl6khiauy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B2E71B6-A0F1-4F14-98AA-9F97C740C876}">
  <a:tblStyle styleId="{BB2E71B6-A0F1-4F14-98AA-9F97C740C876}" styleName="Table_0">
    <a:wholeTbl>
      <a:tcTxStyle b="off" i="off">
        <a:font>
          <a:latin typeface="Aptos"/>
          <a:ea typeface="Aptos"/>
          <a:cs typeface="Aptos"/>
        </a:font>
        <a:schemeClr val="dk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12700" cap="flat" cmpd="sng">
              <a:solidFill>
                <a:schemeClr val="accent4"/>
              </a:solidFill>
              <a:prstDash val="solid"/>
              <a:round/>
              <a:headEnd type="none" w="sm" len="sm"/>
              <a:tailEnd type="none" w="sm" len="sm"/>
            </a:ln>
          </a:top>
          <a:bottom>
            <a:ln w="12700" cap="flat" cmpd="sng">
              <a:solidFill>
                <a:schemeClr val="accent4"/>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b="off" i="off"/>
      <a:tcStyle>
        <a:tcBdr/>
        <a:fill>
          <a:solidFill>
            <a:schemeClr val="accent4">
              <a:alpha val="20000"/>
            </a:schemeClr>
          </a:solidFill>
        </a:fill>
      </a:tcStyle>
    </a:band1H>
    <a:band2H>
      <a:tcTxStyle b="off" i="off"/>
      <a:tcStyle>
        <a:tcBdr/>
      </a:tcStyle>
    </a:band2H>
    <a:band1V>
      <a:tcTxStyle b="off" i="off"/>
      <a:tcStyle>
        <a:tcBdr/>
        <a:fill>
          <a:solidFill>
            <a:schemeClr val="accent4">
              <a:alpha val="20000"/>
            </a:schemeClr>
          </a:solidFill>
        </a:fill>
      </a:tcStyle>
    </a:band1V>
    <a:band2V>
      <a:tcTxStyle b="off" i="off"/>
      <a:tcStyle>
        <a:tcBdr/>
      </a:tcStyle>
    </a:band2V>
    <a:lastCol>
      <a:tcTxStyle b="on" i="off"/>
      <a:tcStyle>
        <a:tcBdr/>
      </a:tcStyle>
    </a:lastCol>
    <a:firstCol>
      <a:tcTxStyle b="on" i="off"/>
      <a:tcStyle>
        <a:tcBdr/>
      </a:tcStyle>
    </a:firstCol>
    <a:lastRow>
      <a:tcTxStyle b="on" i="off"/>
      <a:tcStyle>
        <a:tcBdr>
          <a:top>
            <a:ln w="12700" cap="flat" cmpd="sng">
              <a:solidFill>
                <a:schemeClr val="accent4"/>
              </a:solidFill>
              <a:prstDash val="solid"/>
              <a:round/>
              <a:headEnd type="none" w="sm" len="sm"/>
              <a:tailEnd type="none" w="sm" len="sm"/>
            </a:ln>
          </a:top>
        </a:tcBdr>
        <a:fill>
          <a:solidFill>
            <a:srgbClr val="FFFFFF">
              <a:alpha val="0"/>
            </a:srgbClr>
          </a:solidFill>
        </a:fill>
      </a:tcStyle>
    </a:lastRow>
    <a:seCell>
      <a:tcTxStyle b="off" i="off"/>
      <a:tcStyle>
        <a:tcBdr/>
      </a:tcStyle>
    </a:seCell>
    <a:swCell>
      <a:tcTxStyle b="off" i="off"/>
      <a:tcStyle>
        <a:tcBdr/>
      </a:tcStyle>
    </a:swCell>
    <a:firstRow>
      <a:tcTxStyle b="on" i="off"/>
      <a:tcStyle>
        <a:tcBdr>
          <a:bottom>
            <a:ln w="12700" cap="flat" cmpd="sng">
              <a:solidFill>
                <a:schemeClr val="accent4"/>
              </a:solidFill>
              <a:prstDash val="solid"/>
              <a:round/>
              <a:headEnd type="none" w="sm" len="sm"/>
              <a:tailEnd type="none" w="sm" len="sm"/>
            </a:ln>
          </a:bottom>
        </a:tcBdr>
        <a:fill>
          <a:solidFill>
            <a:srgbClr val="FFFFFF">
              <a:alpha val="0"/>
            </a:srgbClr>
          </a:solidFill>
        </a:fill>
      </a:tcStyle>
    </a:firstRow>
    <a:neCell>
      <a:tcTxStyle b="off" i="off"/>
      <a:tcStyle>
        <a:tcBdr/>
      </a:tcStyle>
    </a:neCell>
    <a:nwCell>
      <a:tcTxStyle b="off" i="off"/>
      <a:tcStyle>
        <a:tcBdr/>
      </a:tcStyle>
    </a:nwCell>
  </a:tblStyle>
  <a:tblStyle styleId="{6D796A56-234D-4E5C-B83E-653EE0FB3FF7}" styleName="Table_1">
    <a:wholeTbl>
      <a:tcTxStyle b="off" i="off">
        <a:font>
          <a:latin typeface="Aptos"/>
          <a:ea typeface="Aptos"/>
          <a:cs typeface="Apto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9EC"/>
          </a:solidFill>
        </a:fill>
      </a:tcStyle>
    </a:wholeTbl>
    <a:band1H>
      <a:tcTxStyle b="off" i="off"/>
      <a:tcStyle>
        <a:tcBdr/>
        <a:fill>
          <a:solidFill>
            <a:srgbClr val="CAD1D8"/>
          </a:solidFill>
        </a:fill>
      </a:tcStyle>
    </a:band1H>
    <a:band2H>
      <a:tcTxStyle b="off" i="off"/>
      <a:tcStyle>
        <a:tcBdr/>
      </a:tcStyle>
    </a:band2H>
    <a:band1V>
      <a:tcTxStyle b="off" i="off"/>
      <a:tcStyle>
        <a:tcBdr/>
        <a:fill>
          <a:solidFill>
            <a:srgbClr val="CAD1D8"/>
          </a:solidFill>
        </a:fill>
      </a:tcStyle>
    </a:band1V>
    <a:band2V>
      <a:tcTxStyle b="off" i="off"/>
      <a:tcStyle>
        <a:tcBdr/>
      </a:tcStyle>
    </a:band2V>
    <a:lastCol>
      <a:tcTxStyle b="on" i="off">
        <a:font>
          <a:latin typeface="Aptos"/>
          <a:ea typeface="Aptos"/>
          <a:cs typeface="Aptos"/>
        </a:font>
        <a:schemeClr val="lt1"/>
      </a:tcTxStyle>
      <a:tcStyle>
        <a:tcBdr/>
        <a:fill>
          <a:solidFill>
            <a:schemeClr val="accent1"/>
          </a:solidFill>
        </a:fill>
      </a:tcStyle>
    </a:lastCol>
    <a:firstCol>
      <a:tcTxStyle b="on" i="off">
        <a:font>
          <a:latin typeface="Aptos"/>
          <a:ea typeface="Aptos"/>
          <a:cs typeface="Aptos"/>
        </a:font>
        <a:schemeClr val="lt1"/>
      </a:tcTxStyle>
      <a:tcStyle>
        <a:tcBdr/>
        <a:fill>
          <a:solidFill>
            <a:schemeClr val="accent1"/>
          </a:solidFill>
        </a:fill>
      </a:tcStyle>
    </a:firstCol>
    <a:lastRow>
      <a:tcTxStyle b="on" i="off">
        <a:font>
          <a:latin typeface="Aptos"/>
          <a:ea typeface="Aptos"/>
          <a:cs typeface="Apto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Aptos"/>
          <a:ea typeface="Aptos"/>
          <a:cs typeface="Apto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36" d="100"/>
          <a:sy n="36" d="100"/>
        </p:scale>
        <p:origin x="1330"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font" Target="fonts/font2.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9" name="Google Shape;8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3" name="Google Shape;103;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9" name="Google Shape;109;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5" name="Google Shape;11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2" name="Google Shape;12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2" name="Google Shape;13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8" name="Google Shape;13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4" name="Google Shape;14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26" name="Google Shape;26;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1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1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2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a:spLocks noGrp="1"/>
          </p:cNvSpPr>
          <p:nvPr>
            <p:ph type="pic" idx="2"/>
          </p:nvPr>
        </p:nvSpPr>
        <p:spPr>
          <a:xfrm>
            <a:off x="5183188" y="987425"/>
            <a:ext cx="6172200" cy="4873625"/>
          </a:xfrm>
          <a:prstGeom prst="rect">
            <a:avLst/>
          </a:prstGeom>
          <a:noFill/>
          <a:ln>
            <a:noFill/>
          </a:ln>
        </p:spPr>
      </p:sp>
      <p:sp>
        <p:nvSpPr>
          <p:cNvPr id="64" name="Google Shape;64;p2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9" name="Google Shape;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0" name="Google Shape;1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4528895" y="2218854"/>
            <a:ext cx="7663105" cy="964919"/>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Arial"/>
              <a:buNone/>
            </a:pPr>
            <a:r>
              <a:rPr lang="en-GB" sz="4000">
                <a:latin typeface="Arial"/>
                <a:ea typeface="Arial"/>
                <a:cs typeface="Arial"/>
                <a:sym typeface="Arial"/>
              </a:rPr>
              <a:t>Digital Skills and Research Methods</a:t>
            </a:r>
            <a:br>
              <a:rPr lang="en-GB" sz="2800">
                <a:latin typeface="Arial"/>
                <a:ea typeface="Arial"/>
                <a:cs typeface="Arial"/>
                <a:sym typeface="Arial"/>
              </a:rPr>
            </a:br>
            <a:r>
              <a:rPr lang="en-GB" sz="2800" b="1">
                <a:latin typeface="Arial"/>
                <a:ea typeface="Arial"/>
                <a:cs typeface="Arial"/>
                <a:sym typeface="Arial"/>
              </a:rPr>
              <a:t>LCHS4007</a:t>
            </a:r>
            <a:br>
              <a:rPr lang="en-GB" sz="2800" b="1">
                <a:latin typeface="Arial"/>
                <a:ea typeface="Arial"/>
                <a:cs typeface="Arial"/>
                <a:sym typeface="Arial"/>
              </a:rPr>
            </a:br>
            <a:br>
              <a:rPr lang="en-GB" sz="2800" b="1">
                <a:latin typeface="Arial"/>
                <a:ea typeface="Arial"/>
                <a:cs typeface="Arial"/>
                <a:sym typeface="Arial"/>
              </a:rPr>
            </a:br>
            <a:r>
              <a:rPr lang="en-GB" sz="2800" b="1">
                <a:latin typeface="Arial"/>
                <a:ea typeface="Arial"/>
                <a:cs typeface="Arial"/>
                <a:sym typeface="Arial"/>
              </a:rPr>
              <a:t>Assessment 1: Group  Presentation </a:t>
            </a:r>
            <a:r>
              <a:rPr lang="en-GB" sz="2800" b="1">
                <a:solidFill>
                  <a:srgbClr val="FF0000"/>
                </a:solidFill>
                <a:latin typeface="Arial"/>
                <a:ea typeface="Arial"/>
                <a:cs typeface="Arial"/>
                <a:sym typeface="Arial"/>
              </a:rPr>
              <a:t>&lt;5&gt;</a:t>
            </a:r>
            <a:endParaRPr sz="2800">
              <a:solidFill>
                <a:srgbClr val="FF0000"/>
              </a:solidFill>
              <a:latin typeface="Arial"/>
              <a:ea typeface="Arial"/>
              <a:cs typeface="Arial"/>
              <a:sym typeface="Arial"/>
            </a:endParaRPr>
          </a:p>
        </p:txBody>
      </p:sp>
      <p:sp>
        <p:nvSpPr>
          <p:cNvPr id="85" name="Google Shape;85;p1"/>
          <p:cNvSpPr txBox="1">
            <a:spLocks noGrp="1"/>
          </p:cNvSpPr>
          <p:nvPr>
            <p:ph type="subTitle" idx="1"/>
          </p:nvPr>
        </p:nvSpPr>
        <p:spPr>
          <a:xfrm>
            <a:off x="1262003" y="3469051"/>
            <a:ext cx="9460588" cy="3177409"/>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400"/>
              <a:buNone/>
            </a:pPr>
            <a:endParaRPr dirty="0"/>
          </a:p>
          <a:p>
            <a:pPr marL="0" lvl="0" indent="0" algn="l" rtl="0">
              <a:lnSpc>
                <a:spcPct val="90000"/>
              </a:lnSpc>
              <a:spcBef>
                <a:spcPts val="1000"/>
              </a:spcBef>
              <a:spcAft>
                <a:spcPts val="0"/>
              </a:spcAft>
              <a:buClr>
                <a:schemeClr val="dk1"/>
              </a:buClr>
              <a:buSzPts val="2400"/>
              <a:buNone/>
            </a:pPr>
            <a:r>
              <a:rPr lang="en-GB" dirty="0"/>
              <a:t>Programme: Certificate of Higher Education in Health and Social Care</a:t>
            </a:r>
            <a:endParaRPr dirty="0"/>
          </a:p>
          <a:p>
            <a:pPr marL="0" lvl="0" indent="0" algn="l" rtl="0">
              <a:lnSpc>
                <a:spcPct val="90000"/>
              </a:lnSpc>
              <a:spcBef>
                <a:spcPts val="1000"/>
              </a:spcBef>
              <a:spcAft>
                <a:spcPts val="0"/>
              </a:spcAft>
              <a:buClr>
                <a:schemeClr val="dk1"/>
              </a:buClr>
              <a:buSzPts val="2400"/>
              <a:buNone/>
            </a:pPr>
            <a:r>
              <a:rPr lang="en-GB" dirty="0"/>
              <a:t>				</a:t>
            </a:r>
            <a:endParaRPr dirty="0"/>
          </a:p>
          <a:p>
            <a:pPr marL="0" lvl="0" indent="0" algn="l" rtl="0">
              <a:lnSpc>
                <a:spcPct val="90000"/>
              </a:lnSpc>
              <a:spcBef>
                <a:spcPts val="1000"/>
              </a:spcBef>
              <a:spcAft>
                <a:spcPts val="0"/>
              </a:spcAft>
              <a:buClr>
                <a:schemeClr val="dk1"/>
              </a:buClr>
              <a:buSzPts val="2400"/>
              <a:buNone/>
            </a:pPr>
            <a:r>
              <a:rPr lang="en-GB" dirty="0"/>
              <a:t>Lecturer name: Dr Kwame Assa-Agyei</a:t>
            </a:r>
            <a:endParaRPr dirty="0"/>
          </a:p>
          <a:p>
            <a:pPr marL="0" lvl="0" indent="0" algn="ctr" rtl="0">
              <a:lnSpc>
                <a:spcPct val="90000"/>
              </a:lnSpc>
              <a:spcBef>
                <a:spcPts val="1000"/>
              </a:spcBef>
              <a:spcAft>
                <a:spcPts val="0"/>
              </a:spcAft>
              <a:buClr>
                <a:schemeClr val="dk1"/>
              </a:buClr>
              <a:buSzPts val="2400"/>
              <a:buNone/>
            </a:pPr>
            <a:endParaRPr dirty="0"/>
          </a:p>
        </p:txBody>
      </p:sp>
      <p:pic>
        <p:nvPicPr>
          <p:cNvPr id="86" name="Google Shape;86;p1" descr="University of wales Logos"/>
          <p:cNvPicPr preferRelativeResize="0"/>
          <p:nvPr/>
        </p:nvPicPr>
        <p:blipFill rotWithShape="1">
          <a:blip r:embed="rId3">
            <a:alphaModFix/>
          </a:blip>
          <a:srcRect/>
          <a:stretch/>
        </p:blipFill>
        <p:spPr>
          <a:xfrm>
            <a:off x="180975" y="219076"/>
            <a:ext cx="4514850" cy="1714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2"/>
          <p:cNvSpPr txBox="1">
            <a:spLocks noGrp="1"/>
          </p:cNvSpPr>
          <p:nvPr>
            <p:ph type="ctrTitle"/>
          </p:nvPr>
        </p:nvSpPr>
        <p:spPr>
          <a:xfrm>
            <a:off x="541361" y="2249476"/>
            <a:ext cx="9144000" cy="873456"/>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rgbClr val="FF0000"/>
              </a:buClr>
              <a:buSzPct val="100000"/>
              <a:buFont typeface="Play"/>
              <a:buNone/>
            </a:pPr>
            <a:r>
              <a:rPr lang="en-GB">
                <a:solidFill>
                  <a:srgbClr val="FF0000"/>
                </a:solidFill>
              </a:rPr>
              <a:t>&lt;Insert topic Here</a:t>
            </a:r>
            <a:r>
              <a:rPr lang="en-GB"/>
              <a:t>&gt; </a:t>
            </a:r>
            <a:endParaRPr/>
          </a:p>
        </p:txBody>
      </p:sp>
      <p:sp>
        <p:nvSpPr>
          <p:cNvPr id="92" name="Google Shape;92;p2"/>
          <p:cNvSpPr txBox="1">
            <a:spLocks noGrp="1"/>
          </p:cNvSpPr>
          <p:nvPr>
            <p:ph type="subTitle" idx="1"/>
          </p:nvPr>
        </p:nvSpPr>
        <p:spPr>
          <a:xfrm>
            <a:off x="1551295" y="3338891"/>
            <a:ext cx="9144000" cy="2802601"/>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endParaRPr/>
          </a:p>
          <a:p>
            <a:pPr marL="0" lvl="0" indent="0" algn="l" rtl="0">
              <a:lnSpc>
                <a:spcPct val="90000"/>
              </a:lnSpc>
              <a:spcBef>
                <a:spcPts val="1000"/>
              </a:spcBef>
              <a:spcAft>
                <a:spcPts val="0"/>
              </a:spcAft>
              <a:buClr>
                <a:schemeClr val="dk1"/>
              </a:buClr>
              <a:buSzPts val="2400"/>
              <a:buNone/>
            </a:pPr>
            <a:r>
              <a:rPr lang="en-GB"/>
              <a:t>		</a:t>
            </a:r>
            <a:endParaRPr>
              <a:solidFill>
                <a:srgbClr val="FF0000"/>
              </a:solidFill>
            </a:endParaRPr>
          </a:p>
        </p:txBody>
      </p:sp>
      <p:pic>
        <p:nvPicPr>
          <p:cNvPr id="93" name="Google Shape;93;p2" descr="Robot hands and technology"/>
          <p:cNvPicPr preferRelativeResize="0"/>
          <p:nvPr/>
        </p:nvPicPr>
        <p:blipFill rotWithShape="1">
          <a:blip r:embed="rId3">
            <a:alphaModFix/>
          </a:blip>
          <a:srcRect/>
          <a:stretch/>
        </p:blipFill>
        <p:spPr>
          <a:xfrm>
            <a:off x="9048160" y="-31715"/>
            <a:ext cx="3078323" cy="2065231"/>
          </a:xfrm>
          <a:prstGeom prst="rect">
            <a:avLst/>
          </a:prstGeom>
          <a:noFill/>
          <a:ln>
            <a:noFill/>
          </a:ln>
        </p:spPr>
      </p:pic>
      <p:graphicFrame>
        <p:nvGraphicFramePr>
          <p:cNvPr id="94" name="Google Shape;94;p2"/>
          <p:cNvGraphicFramePr/>
          <p:nvPr/>
        </p:nvGraphicFramePr>
        <p:xfrm>
          <a:off x="2059296" y="3542615"/>
          <a:ext cx="8128000" cy="2866750"/>
        </p:xfrm>
        <a:graphic>
          <a:graphicData uri="http://schemas.openxmlformats.org/drawingml/2006/table">
            <a:tbl>
              <a:tblPr firstRow="1" bandRow="1">
                <a:noFill/>
                <a:tableStyleId>{BB2E71B6-A0F1-4F14-98AA-9F97C740C876}</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50">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Student Name</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Student Number</a:t>
                      </a:r>
                      <a:endParaRPr sz="1800" u="none" strike="noStrike" cap="none"/>
                    </a:p>
                  </a:txBody>
                  <a:tcPr marL="91450" marR="91450" marT="45725" marB="45725"/>
                </a:tc>
                <a:extLst>
                  <a:ext uri="{0D108BD9-81ED-4DB2-BD59-A6C34878D82A}">
                    <a16:rowId xmlns:a16="http://schemas.microsoft.com/office/drawing/2014/main" val="10000"/>
                  </a:ext>
                </a:extLst>
              </a:tr>
              <a:tr h="1012500">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ehssan sassi</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2512085</a:t>
                      </a:r>
                      <a:endParaRPr sz="1800" u="none" strike="noStrike" cap="none"/>
                    </a:p>
                  </a:txBody>
                  <a:tcPr marL="91450" marR="91450" marT="45725" marB="45725"/>
                </a:tc>
                <a:extLst>
                  <a:ext uri="{0D108BD9-81ED-4DB2-BD59-A6C34878D82A}">
                    <a16:rowId xmlns:a16="http://schemas.microsoft.com/office/drawing/2014/main" val="10001"/>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Sonya Kaur</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2436902</a:t>
                      </a:r>
                      <a:endParaRPr sz="1800" u="none" strike="noStrike" cap="none"/>
                    </a:p>
                  </a:txBody>
                  <a:tcPr marL="91450" marR="91450" marT="45725" marB="45725"/>
                </a:tc>
                <a:extLst>
                  <a:ext uri="{0D108BD9-81ED-4DB2-BD59-A6C34878D82A}">
                    <a16:rowId xmlns:a16="http://schemas.microsoft.com/office/drawing/2014/main" val="10002"/>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a:t>Peter Panoa</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a:t>2513133</a:t>
                      </a:r>
                      <a:endParaRPr sz="1800" u="none" strike="noStrike" cap="none"/>
                    </a:p>
                  </a:txBody>
                  <a:tcPr marL="91450" marR="91450" marT="45725" marB="45725"/>
                </a:tc>
                <a:extLst>
                  <a:ext uri="{0D108BD9-81ED-4DB2-BD59-A6C34878D82A}">
                    <a16:rowId xmlns:a16="http://schemas.microsoft.com/office/drawing/2014/main" val="10003"/>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Iara Baio</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2415600</a:t>
                      </a:r>
                      <a:endParaRPr sz="1800" u="none" strike="noStrike" cap="none"/>
                    </a:p>
                  </a:txBody>
                  <a:tcPr marL="91450" marR="91450" marT="45725" marB="45725"/>
                </a:tc>
                <a:extLst>
                  <a:ext uri="{0D108BD9-81ED-4DB2-BD59-A6C34878D82A}">
                    <a16:rowId xmlns:a16="http://schemas.microsoft.com/office/drawing/2014/main" val="10004"/>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a:t>Hamza Ali</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a:t>2435216</a:t>
                      </a:r>
                      <a:endParaRPr sz="1800" u="none" strike="noStrike" cap="none"/>
                    </a:p>
                  </a:txBody>
                  <a:tcPr marL="91450" marR="91450" marT="45725" marB="45725"/>
                </a:tc>
                <a:extLst>
                  <a:ext uri="{0D108BD9-81ED-4DB2-BD59-A6C34878D82A}">
                    <a16:rowId xmlns:a16="http://schemas.microsoft.com/office/drawing/2014/main" val="10005"/>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Acknowledgement of the use of AI</a:t>
            </a:r>
            <a:endParaRPr/>
          </a:p>
        </p:txBody>
      </p:sp>
      <p:sp>
        <p:nvSpPr>
          <p:cNvPr id="100" name="Google Shape;100;p3"/>
          <p:cNvSpPr txBox="1">
            <a:spLocks noGrp="1"/>
          </p:cNvSpPr>
          <p:nvPr>
            <p:ph type="body" idx="1"/>
          </p:nvPr>
        </p:nvSpPr>
        <p:spPr>
          <a:xfrm>
            <a:off x="838200" y="1453896"/>
            <a:ext cx="10515600" cy="4723067"/>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dk1"/>
              </a:buClr>
              <a:buSzPct val="100000"/>
              <a:buNone/>
            </a:pPr>
            <a:endParaRPr sz="2400" dirty="0"/>
          </a:p>
          <a:p>
            <a:pPr marL="0" lvl="0" indent="0" algn="l" rtl="0">
              <a:lnSpc>
                <a:spcPct val="90000"/>
              </a:lnSpc>
              <a:spcBef>
                <a:spcPts val="1000"/>
              </a:spcBef>
              <a:spcAft>
                <a:spcPts val="0"/>
              </a:spcAft>
              <a:buClr>
                <a:schemeClr val="dk1"/>
              </a:buClr>
              <a:buSzPct val="100000"/>
              <a:buNone/>
            </a:pPr>
            <a:r>
              <a:rPr lang="en-GB" sz="3200" dirty="0"/>
              <a:t>I acknowledge the use of Grammarly (https://www.grammarly.com/) on </a:t>
            </a:r>
            <a:r>
              <a:rPr lang="en-GB" sz="3200" dirty="0">
                <a:solidFill>
                  <a:srgbClr val="FF0000"/>
                </a:solidFill>
              </a:rPr>
              <a:t>10 November 2025 </a:t>
            </a:r>
            <a:r>
              <a:rPr lang="en-GB" sz="3200" dirty="0"/>
              <a:t>to support to check my work using the prompt(s): </a:t>
            </a:r>
            <a:endParaRPr dirty="0"/>
          </a:p>
          <a:p>
            <a:pPr marL="0" lvl="0" indent="0" algn="l" rtl="0">
              <a:lnSpc>
                <a:spcPct val="90000"/>
              </a:lnSpc>
              <a:spcBef>
                <a:spcPts val="1000"/>
              </a:spcBef>
              <a:spcAft>
                <a:spcPts val="0"/>
              </a:spcAft>
              <a:buClr>
                <a:schemeClr val="dk1"/>
              </a:buClr>
              <a:buSzPct val="100000"/>
              <a:buNone/>
            </a:pPr>
            <a:endParaRPr sz="3200" dirty="0"/>
          </a:p>
          <a:p>
            <a:pPr marL="514350" lvl="0" indent="-514350" algn="l" rtl="0">
              <a:lnSpc>
                <a:spcPct val="90000"/>
              </a:lnSpc>
              <a:spcBef>
                <a:spcPts val="1000"/>
              </a:spcBef>
              <a:spcAft>
                <a:spcPts val="0"/>
              </a:spcAft>
              <a:buClr>
                <a:schemeClr val="dk1"/>
              </a:buClr>
              <a:buSzPct val="100000"/>
              <a:buAutoNum type="arabicPeriod"/>
            </a:pPr>
            <a:r>
              <a:rPr lang="en-GB" sz="3200" dirty="0"/>
              <a:t>Please check the following text for readability, grammar and syntax. </a:t>
            </a:r>
            <a:endParaRPr dirty="0"/>
          </a:p>
          <a:p>
            <a:pPr marL="0" lvl="0" indent="0" algn="l" rtl="0">
              <a:lnSpc>
                <a:spcPct val="90000"/>
              </a:lnSpc>
              <a:spcBef>
                <a:spcPts val="1000"/>
              </a:spcBef>
              <a:spcAft>
                <a:spcPts val="0"/>
              </a:spcAft>
              <a:buClr>
                <a:schemeClr val="dk1"/>
              </a:buClr>
              <a:buSzPct val="100000"/>
              <a:buNone/>
            </a:pPr>
            <a:endParaRPr sz="3200" dirty="0"/>
          </a:p>
          <a:p>
            <a:pPr marL="0" lvl="0" indent="0" algn="l" rtl="0">
              <a:lnSpc>
                <a:spcPct val="90000"/>
              </a:lnSpc>
              <a:spcBef>
                <a:spcPts val="1000"/>
              </a:spcBef>
              <a:spcAft>
                <a:spcPts val="0"/>
              </a:spcAft>
              <a:buClr>
                <a:schemeClr val="dk1"/>
              </a:buClr>
              <a:buSzPct val="100000"/>
              <a:buNone/>
            </a:pPr>
            <a:r>
              <a:rPr lang="en-GB" sz="3200" dirty="0"/>
              <a:t>I confirm that I have not presented any AI generated text as my own work. I confirm I have copies of my drafts, notes, and other resources I used before, and after the use of AI tools which I may be asked to provide in evidence. </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Content</a:t>
            </a:r>
            <a:endParaRPr/>
          </a:p>
        </p:txBody>
      </p:sp>
      <p:sp>
        <p:nvSpPr>
          <p:cNvPr id="106" name="Google Shape;106;p4"/>
          <p:cNvSpPr txBox="1">
            <a:spLocks noGrp="1"/>
          </p:cNvSpPr>
          <p:nvPr>
            <p:ph type="body" idx="1"/>
          </p:nvPr>
        </p:nvSpPr>
        <p:spPr>
          <a:xfrm>
            <a:off x="838200" y="1347953"/>
            <a:ext cx="11049000" cy="4351338"/>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l" rtl="0">
              <a:lnSpc>
                <a:spcPct val="90000"/>
              </a:lnSpc>
              <a:spcBef>
                <a:spcPts val="0"/>
              </a:spcBef>
              <a:spcAft>
                <a:spcPts val="0"/>
              </a:spcAft>
              <a:buClr>
                <a:schemeClr val="dk1"/>
              </a:buClr>
              <a:buSzPct val="100000"/>
              <a:buFont typeface="Noto Sans Symbols"/>
              <a:buChar char="❑"/>
            </a:pPr>
            <a:r>
              <a:rPr lang="en-GB"/>
              <a:t>Introduction - Explanation of the chosen MS 365 application</a:t>
            </a:r>
            <a:endParaRPr/>
          </a:p>
          <a:p>
            <a:pPr marL="685800" lvl="1" indent="-228600" algn="l" rtl="0">
              <a:lnSpc>
                <a:spcPct val="90000"/>
              </a:lnSpc>
              <a:spcBef>
                <a:spcPts val="500"/>
              </a:spcBef>
              <a:spcAft>
                <a:spcPts val="0"/>
              </a:spcAft>
              <a:buClr>
                <a:schemeClr val="dk1"/>
              </a:buClr>
              <a:buSzPct val="100000"/>
              <a:buFont typeface="Noto Sans Symbols"/>
              <a:buChar char="▪"/>
            </a:pPr>
            <a:r>
              <a:rPr lang="en-GB"/>
              <a:t>Benefits and Limitations within Sunrise Residential Care Home</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Evaluation of the chosen communication or collaboration tool</a:t>
            </a:r>
            <a:endParaRPr/>
          </a:p>
          <a:p>
            <a:pPr marL="685800" lvl="1" indent="-228600" algn="l" rtl="0">
              <a:lnSpc>
                <a:spcPct val="90000"/>
              </a:lnSpc>
              <a:spcBef>
                <a:spcPts val="500"/>
              </a:spcBef>
              <a:spcAft>
                <a:spcPts val="0"/>
              </a:spcAft>
              <a:buClr>
                <a:schemeClr val="dk1"/>
              </a:buClr>
              <a:buSzPct val="100000"/>
              <a:buFont typeface="Noto Sans Symbols"/>
              <a:buChar char="▪"/>
            </a:pPr>
            <a:r>
              <a:rPr lang="en-GB"/>
              <a:t> Benefits and Limitations within Sunrise Residential Care Home</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Impact of limited digital skills or literacy</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Checklist for digital safety practices</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Conclusion</a:t>
            </a:r>
            <a:endParaRPr/>
          </a:p>
          <a:p>
            <a:pPr marL="228600" lvl="0" indent="-64135" algn="l" rtl="0">
              <a:lnSpc>
                <a:spcPct val="90000"/>
              </a:lnSpc>
              <a:spcBef>
                <a:spcPts val="1000"/>
              </a:spcBef>
              <a:spcAft>
                <a:spcPts val="0"/>
              </a:spcAft>
              <a:buClr>
                <a:schemeClr val="dk1"/>
              </a:buClr>
              <a:buSzPct val="100000"/>
              <a:buFont typeface="Noto Sans Symbols"/>
              <a:buNone/>
            </a:pPr>
            <a:endParaRPr/>
          </a:p>
          <a:p>
            <a:pPr marL="0" lvl="0" indent="0" algn="l" rtl="0">
              <a:lnSpc>
                <a:spcPct val="90000"/>
              </a:lnSpc>
              <a:spcBef>
                <a:spcPts val="1000"/>
              </a:spcBef>
              <a:spcAft>
                <a:spcPts val="0"/>
              </a:spcAft>
              <a:buClr>
                <a:schemeClr val="dk1"/>
              </a:buClr>
              <a:buSzPct val="100000"/>
              <a:buNone/>
            </a:pPr>
            <a:endParaRPr/>
          </a:p>
          <a:p>
            <a:pPr marL="228600" lvl="0" indent="-64135" algn="l" rtl="0">
              <a:lnSpc>
                <a:spcPct val="90000"/>
              </a:lnSpc>
              <a:spcBef>
                <a:spcPts val="1000"/>
              </a:spcBef>
              <a:spcAft>
                <a:spcPts val="0"/>
              </a:spcAft>
              <a:buClr>
                <a:schemeClr val="dk1"/>
              </a:buClr>
              <a:buSzPct val="100000"/>
              <a:buNone/>
            </a:pPr>
            <a:endParaRPr/>
          </a:p>
          <a:p>
            <a:pPr marL="228600" lvl="0" indent="-64135" algn="l" rtl="0">
              <a:lnSpc>
                <a:spcPct val="90000"/>
              </a:lnSpc>
              <a:spcBef>
                <a:spcPts val="1000"/>
              </a:spcBef>
              <a:spcAft>
                <a:spcPts val="0"/>
              </a:spcAft>
              <a:buClr>
                <a:schemeClr val="dk1"/>
              </a:buClr>
              <a:buSzPct val="100000"/>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Introduction</a:t>
            </a:r>
            <a:endParaRPr/>
          </a:p>
        </p:txBody>
      </p:sp>
      <p:sp>
        <p:nvSpPr>
          <p:cNvPr id="112" name="Google Shape;112;p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457200" lvl="0" indent="0" algn="l" rtl="0">
              <a:lnSpc>
                <a:spcPct val="90000"/>
              </a:lnSpc>
              <a:spcBef>
                <a:spcPts val="1000"/>
              </a:spcBef>
              <a:spcAft>
                <a:spcPts val="0"/>
              </a:spcAft>
              <a:buNone/>
            </a:pPr>
            <a:r>
              <a:rPr lang="en-GB"/>
              <a:t>Digital literacy is very important. As it records correctly and communicates quickly. We will talk abot the tools in Microsoft 365 with Team, One Drive and Excel/Power point highlighting the importance of each tool to the platform 365. Introduction of Microsoft Word which will deal wih carer plans and daily notes to keep everything clear, organised and easily accessed</a:t>
            </a:r>
            <a:endParaRPr>
              <a:solidFill>
                <a:srgbClr val="FF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6"/>
          <p:cNvSpPr txBox="1">
            <a:spLocks noGrp="1"/>
          </p:cNvSpPr>
          <p:nvPr>
            <p:ph type="body" idx="1"/>
          </p:nvPr>
        </p:nvSpPr>
        <p:spPr>
          <a:xfrm>
            <a:off x="838200" y="1852786"/>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0"/>
              </a:spcBef>
              <a:spcAft>
                <a:spcPts val="0"/>
              </a:spcAft>
              <a:buSzPts val="1800"/>
              <a:buNone/>
            </a:pPr>
            <a:r>
              <a:rPr lang="en-GB" sz="1500" b="1">
                <a:solidFill>
                  <a:srgbClr val="FFFFFF"/>
                </a:solidFill>
              </a:rPr>
              <a:t>Be</a:t>
            </a:r>
            <a:endParaRPr sz="1200">
              <a:solidFill>
                <a:srgbClr val="000000"/>
              </a:solidFill>
            </a:endParaRPr>
          </a:p>
          <a:p>
            <a:pPr marL="0" lvl="0" indent="0" algn="l" rtl="0">
              <a:lnSpc>
                <a:spcPct val="115000"/>
              </a:lnSpc>
              <a:spcBef>
                <a:spcPts val="0"/>
              </a:spcBef>
              <a:spcAft>
                <a:spcPts val="0"/>
              </a:spcAft>
              <a:buSzPts val="1800"/>
              <a:buNone/>
            </a:pPr>
            <a:endParaRPr sz="1200">
              <a:solidFill>
                <a:srgbClr val="000000"/>
              </a:solidFill>
            </a:endParaRPr>
          </a:p>
          <a:p>
            <a:pPr marL="0" lvl="0" indent="0" algn="l" rtl="0">
              <a:lnSpc>
                <a:spcPct val="115000"/>
              </a:lnSpc>
              <a:spcBef>
                <a:spcPts val="0"/>
              </a:spcBef>
              <a:spcAft>
                <a:spcPts val="0"/>
              </a:spcAft>
              <a:buSzPts val="1800"/>
              <a:buNone/>
            </a:pPr>
            <a:r>
              <a:rPr lang="en-GB" sz="1500" b="1">
                <a:solidFill>
                  <a:srgbClr val="FFFFFF"/>
                </a:solidFill>
              </a:rPr>
              <a:t>Benefits</a:t>
            </a:r>
            <a:endParaRPr sz="1500" b="1">
              <a:solidFill>
                <a:srgbClr val="FFFFFF"/>
              </a:solidFill>
            </a:endParaRPr>
          </a:p>
          <a:p>
            <a:pPr marL="0" lvl="0" indent="0" algn="l" rtl="0">
              <a:lnSpc>
                <a:spcPct val="115000"/>
              </a:lnSpc>
              <a:spcBef>
                <a:spcPts val="0"/>
              </a:spcBef>
              <a:spcAft>
                <a:spcPts val="0"/>
              </a:spcAft>
              <a:buSzPts val="1800"/>
              <a:buNone/>
            </a:pPr>
            <a:endParaRPr sz="1200">
              <a:solidFill>
                <a:srgbClr val="000000"/>
              </a:solidFill>
            </a:endParaRPr>
          </a:p>
          <a:p>
            <a:pPr marL="0" lvl="0" indent="0" algn="l" rtl="0">
              <a:lnSpc>
                <a:spcPct val="115000"/>
              </a:lnSpc>
              <a:spcBef>
                <a:spcPts val="0"/>
              </a:spcBef>
              <a:spcAft>
                <a:spcPts val="0"/>
              </a:spcAft>
              <a:buSzPts val="1800"/>
              <a:buNone/>
            </a:pPr>
            <a:r>
              <a:rPr lang="en-GB" sz="1500" b="1">
                <a:solidFill>
                  <a:srgbClr val="FFFFFF"/>
                </a:solidFill>
              </a:rPr>
              <a:t>Benefits</a:t>
            </a:r>
            <a:endParaRPr sz="1500" b="1">
              <a:solidFill>
                <a:srgbClr val="FFFFFF"/>
              </a:solidFill>
            </a:endParaRPr>
          </a:p>
          <a:p>
            <a:pPr marL="0" lvl="0" indent="0" algn="l" rtl="0">
              <a:lnSpc>
                <a:spcPct val="115000"/>
              </a:lnSpc>
              <a:spcBef>
                <a:spcPts val="0"/>
              </a:spcBef>
              <a:spcAft>
                <a:spcPts val="0"/>
              </a:spcAft>
              <a:buSzPts val="1800"/>
              <a:buNone/>
            </a:pPr>
            <a:endParaRPr sz="1200">
              <a:solidFill>
                <a:srgbClr val="000000"/>
              </a:solidFill>
            </a:endParaRPr>
          </a:p>
          <a:p>
            <a:pPr marL="0" lvl="0" indent="0" algn="l" rtl="0">
              <a:lnSpc>
                <a:spcPct val="90000"/>
              </a:lnSpc>
              <a:spcBef>
                <a:spcPts val="1000"/>
              </a:spcBef>
              <a:spcAft>
                <a:spcPts val="0"/>
              </a:spcAft>
              <a:buSzPts val="1800"/>
              <a:buNone/>
            </a:pPr>
            <a:endParaRPr/>
          </a:p>
        </p:txBody>
      </p:sp>
      <p:graphicFrame>
        <p:nvGraphicFramePr>
          <p:cNvPr id="118" name="Google Shape;118;p6"/>
          <p:cNvGraphicFramePr/>
          <p:nvPr/>
        </p:nvGraphicFramePr>
        <p:xfrm>
          <a:off x="664200" y="1825621"/>
          <a:ext cx="10689600" cy="4699586"/>
        </p:xfrm>
        <a:graphic>
          <a:graphicData uri="http://schemas.openxmlformats.org/drawingml/2006/table">
            <a:tbl>
              <a:tblPr firstRow="1" bandRow="1">
                <a:noFill/>
                <a:tableStyleId>{6D796A56-234D-4E5C-B83E-653EE0FB3FF7}</a:tableStyleId>
              </a:tblPr>
              <a:tblGrid>
                <a:gridCol w="5344800">
                  <a:extLst>
                    <a:ext uri="{9D8B030D-6E8A-4147-A177-3AD203B41FA5}">
                      <a16:colId xmlns:a16="http://schemas.microsoft.com/office/drawing/2014/main" val="20000"/>
                    </a:ext>
                  </a:extLst>
                </a:gridCol>
                <a:gridCol w="5344800">
                  <a:extLst>
                    <a:ext uri="{9D8B030D-6E8A-4147-A177-3AD203B41FA5}">
                      <a16:colId xmlns:a16="http://schemas.microsoft.com/office/drawing/2014/main" val="20001"/>
                    </a:ext>
                  </a:extLst>
                </a:gridCol>
              </a:tblGrid>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Advantages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Disadvantages</a:t>
                      </a:r>
                      <a:endParaRPr sz="1400" u="none" strike="noStrike" cap="none"/>
                    </a:p>
                  </a:txBody>
                  <a:tcPr marL="91450" marR="91450" marT="45725" marB="45725"/>
                </a:tc>
                <a:extLst>
                  <a:ext uri="{0D108BD9-81ED-4DB2-BD59-A6C34878D82A}">
                    <a16:rowId xmlns:a16="http://schemas.microsoft.com/office/drawing/2014/main" val="10000"/>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Collaboration- staff can make adaptations and edits at the same time.</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200"/>
                        <a:buFont typeface="Arial"/>
                        <a:buNone/>
                      </a:pPr>
                      <a:r>
                        <a:rPr lang="en-GB" sz="1200" u="none" strike="noStrike" cap="none"/>
                        <a:t>Unable to implement and collect data on  Microsoft word.</a:t>
                      </a:r>
                      <a:endParaRPr sz="1500" b="1" u="none" strike="noStrike" cap="none">
                        <a:solidFill>
                          <a:srgbClr val="FFFFFF"/>
                        </a:solidFill>
                      </a:endParaRPr>
                    </a:p>
                  </a:txBody>
                  <a:tcPr marL="91425" marR="91425" marT="91425" marB="91425"/>
                </a:tc>
                <a:extLst>
                  <a:ext uri="{0D108BD9-81ED-4DB2-BD59-A6C34878D82A}">
                    <a16:rowId xmlns:a16="http://schemas.microsoft.com/office/drawing/2014/main" val="10001"/>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Accessible to all including those staff members who are dyslexic. This will then allow work to be done quicker and faster.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If there is no internet access work will not be saved on to the shared network so not everyone will be able access the updated care plans.</a:t>
                      </a:r>
                      <a:endParaRPr sz="1200" u="none" strike="noStrike" cap="none">
                        <a:latin typeface="Arial"/>
                        <a:ea typeface="Arial"/>
                        <a:cs typeface="Arial"/>
                        <a:sym typeface="Arial"/>
                      </a:endParaRPr>
                    </a:p>
                    <a:p>
                      <a:pPr marL="0" marR="0" lvl="0" indent="0" algn="l" rtl="0">
                        <a:lnSpc>
                          <a:spcPct val="115000"/>
                        </a:lnSpc>
                        <a:spcBef>
                          <a:spcPts val="0"/>
                        </a:spcBef>
                        <a:spcAft>
                          <a:spcPts val="0"/>
                        </a:spcAft>
                        <a:buClr>
                          <a:srgbClr val="000000"/>
                        </a:buClr>
                        <a:buSzPts val="1200"/>
                        <a:buFont typeface="Arial"/>
                        <a:buNone/>
                      </a:pPr>
                      <a:endParaRPr sz="1200" u="none" strike="noStrike" cap="none"/>
                    </a:p>
                  </a:txBody>
                  <a:tcPr marL="91425" marR="91425" marT="91425" marB="91425"/>
                </a:tc>
                <a:extLst>
                  <a:ext uri="{0D108BD9-81ED-4DB2-BD59-A6C34878D82A}">
                    <a16:rowId xmlns:a16="http://schemas.microsoft.com/office/drawing/2014/main" val="10002"/>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Easily accessible to everyone from anywhere</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Staff members will need training to use the complex features of Microsoft word.</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3"/>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Templates are pre created for  to use for forms, reports etc..</a:t>
                      </a:r>
                      <a:endParaRPr sz="1200" u="none" strike="noStrike" cap="none">
                        <a:latin typeface="Arial"/>
                        <a:ea typeface="Arial"/>
                        <a:cs typeface="Arial"/>
                        <a:sym typeface="Arial"/>
                      </a:endParaRPr>
                    </a:p>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Saves time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Requires a Microsoft 365 subscription which can be expensive.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4"/>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Grammar and spell checks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The files can be hacked and corrupted. This causes breach of data and privacy.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5"/>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6"/>
                  </a:ext>
                </a:extLst>
              </a:tr>
            </a:tbl>
          </a:graphicData>
        </a:graphic>
      </p:graphicFrame>
      <p:sp>
        <p:nvSpPr>
          <p:cNvPr id="119" name="Google Shape;119;p6"/>
          <p:cNvSpPr txBox="1"/>
          <p:nvPr/>
        </p:nvSpPr>
        <p:spPr>
          <a:xfrm>
            <a:off x="258750" y="452225"/>
            <a:ext cx="11500500" cy="1108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3000"/>
              <a:buFont typeface="Arial"/>
              <a:buNone/>
            </a:pPr>
            <a:r>
              <a:rPr lang="en-GB" sz="3000" b="0" i="0" u="none" strike="noStrike" cap="none">
                <a:solidFill>
                  <a:schemeClr val="dk1"/>
                </a:solidFill>
                <a:latin typeface="Arial"/>
                <a:ea typeface="Arial"/>
                <a:cs typeface="Arial"/>
                <a:sym typeface="Arial"/>
              </a:rPr>
              <a:t>Benefits and Limitations within Sunrise Residential Care Home and Limitation</a:t>
            </a:r>
            <a:endParaRPr sz="30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7" descr="File:Microsoft Office Teams (2018–present).svg - Wikimedia Commons"/>
          <p:cNvPicPr preferRelativeResize="0"/>
          <p:nvPr/>
        </p:nvPicPr>
        <p:blipFill rotWithShape="1">
          <a:blip r:embed="rId3">
            <a:alphaModFix/>
          </a:blip>
          <a:srcRect/>
          <a:stretch/>
        </p:blipFill>
        <p:spPr>
          <a:xfrm>
            <a:off x="10005525" y="327100"/>
            <a:ext cx="1561601" cy="1453824"/>
          </a:xfrm>
          <a:prstGeom prst="rect">
            <a:avLst/>
          </a:prstGeom>
          <a:noFill/>
          <a:ln>
            <a:noFill/>
          </a:ln>
        </p:spPr>
      </p:pic>
      <p:sp>
        <p:nvSpPr>
          <p:cNvPr id="125" name="Google Shape;125;p7"/>
          <p:cNvSpPr txBox="1"/>
          <p:nvPr/>
        </p:nvSpPr>
        <p:spPr>
          <a:xfrm>
            <a:off x="0" y="0"/>
            <a:ext cx="9834000" cy="841200"/>
          </a:xfrm>
          <a:prstGeom prst="rect">
            <a:avLst/>
          </a:prstGeom>
          <a:solidFill>
            <a:srgbClr val="FFFFFF">
              <a:alpha val="0"/>
            </a:srgbClr>
          </a:solid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900"/>
              <a:buFont typeface="Arial"/>
              <a:buNone/>
            </a:pPr>
            <a:r>
              <a:rPr lang="en-GB" sz="2900" b="1" i="0" u="none" strike="noStrike" cap="none">
                <a:solidFill>
                  <a:srgbClr val="073763"/>
                </a:solidFill>
                <a:latin typeface="Arial"/>
                <a:ea typeface="Arial"/>
                <a:cs typeface="Arial"/>
                <a:sym typeface="Arial"/>
              </a:rPr>
              <a:t>Evaluation of Microsoft Teams at Sunrise Residential </a:t>
            </a:r>
            <a:endParaRPr sz="2900" b="1" i="0" u="none" strike="noStrike" cap="none">
              <a:solidFill>
                <a:srgbClr val="073763"/>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900"/>
              <a:buFont typeface="Arial"/>
              <a:buNone/>
            </a:pPr>
            <a:r>
              <a:rPr lang="en-GB" sz="2900" b="1" i="0" u="none" strike="noStrike" cap="none">
                <a:solidFill>
                  <a:srgbClr val="073763"/>
                </a:solidFill>
                <a:latin typeface="Arial"/>
                <a:ea typeface="Arial"/>
                <a:cs typeface="Arial"/>
                <a:sym typeface="Arial"/>
              </a:rPr>
              <a:t>Care Home</a:t>
            </a:r>
            <a:r>
              <a:rPr lang="en-GB" sz="2900" b="1" i="0" u="none" strike="noStrike" cap="none">
                <a:solidFill>
                  <a:schemeClr val="dk1"/>
                </a:solidFill>
                <a:latin typeface="Arial"/>
                <a:ea typeface="Arial"/>
                <a:cs typeface="Arial"/>
                <a:sym typeface="Arial"/>
              </a:rPr>
              <a:t>.</a:t>
            </a:r>
            <a:endParaRPr sz="29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 </a:t>
            </a:r>
            <a:endParaRPr sz="25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500"/>
              <a:buFont typeface="Arial"/>
              <a:buNone/>
            </a:pPr>
            <a:r>
              <a:rPr lang="en-GB" sz="2500" b="1" i="0" u="none" strike="noStrike" cap="none">
                <a:solidFill>
                  <a:schemeClr val="dk1"/>
                </a:solidFill>
                <a:latin typeface="Arial"/>
                <a:ea typeface="Arial"/>
                <a:cs typeface="Arial"/>
                <a:sym typeface="Arial"/>
              </a:rPr>
              <a:t>What is microsoft teams?</a:t>
            </a:r>
            <a:endParaRPr sz="25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Arial"/>
                <a:ea typeface="Arial"/>
                <a:cs typeface="Arial"/>
                <a:sym typeface="Arial"/>
              </a:rPr>
              <a:t>Is a workspace where staff can, make calls or video-meetings, edit files and share them etc.</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Arial"/>
                <a:ea typeface="Arial"/>
                <a:cs typeface="Arial"/>
                <a:sym typeface="Arial"/>
              </a:rPr>
              <a:t>All in one place. It brings together messaging, meetings, files and apps so that a team, even ones that’s in a different country for an example or shifts (like in a care home) like sunrise can stay organised and updated.</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900"/>
              <a:buFont typeface="Arial"/>
              <a:buNone/>
            </a:pPr>
            <a:r>
              <a:rPr lang="en-GB" sz="1900" b="0" i="0" u="none" strike="noStrike" cap="none">
                <a:solidFill>
                  <a:schemeClr val="dk1"/>
                </a:solidFill>
                <a:latin typeface="Arial"/>
                <a:ea typeface="Arial"/>
                <a:cs typeface="Arial"/>
                <a:sym typeface="Arial"/>
              </a:rPr>
              <a:t>         </a:t>
            </a:r>
            <a:r>
              <a:rPr lang="en-GB" sz="2300" b="1" i="0" u="none" strike="noStrike" cap="none">
                <a:solidFill>
                  <a:schemeClr val="dk1"/>
                </a:solidFill>
                <a:latin typeface="Arial"/>
                <a:ea typeface="Arial"/>
                <a:cs typeface="Arial"/>
                <a:sym typeface="Arial"/>
              </a:rPr>
              <a:t>                                                    </a:t>
            </a:r>
            <a:r>
              <a:rPr lang="en-GB" sz="2100" b="1" i="0" u="none" strike="noStrike" cap="none">
                <a:solidFill>
                  <a:schemeClr val="dk1"/>
                </a:solidFill>
                <a:latin typeface="Arial"/>
                <a:ea typeface="Arial"/>
                <a:cs typeface="Arial"/>
                <a:sym typeface="Arial"/>
              </a:rPr>
              <a:t> </a:t>
            </a:r>
            <a:endParaRPr sz="2100" b="1" i="0" u="none" strike="noStrike" cap="none">
              <a:solidFill>
                <a:schemeClr val="dk1"/>
              </a:solidFill>
              <a:latin typeface="Arial"/>
              <a:ea typeface="Arial"/>
              <a:cs typeface="Arial"/>
              <a:sym typeface="Arial"/>
            </a:endParaRPr>
          </a:p>
        </p:txBody>
      </p:sp>
      <p:sp>
        <p:nvSpPr>
          <p:cNvPr id="126" name="Google Shape;126;p7"/>
          <p:cNvSpPr txBox="1"/>
          <p:nvPr/>
        </p:nvSpPr>
        <p:spPr>
          <a:xfrm>
            <a:off x="210250" y="3659525"/>
            <a:ext cx="4512600" cy="1985400"/>
          </a:xfrm>
          <a:prstGeom prst="rect">
            <a:avLst/>
          </a:prstGeom>
          <a:noFill/>
          <a:ln>
            <a:noFill/>
          </a:ln>
        </p:spPr>
        <p:txBody>
          <a:bodyPr spcFirstLastPara="1" wrap="square" lIns="91425" tIns="91425" rIns="91425" bIns="91425" anchor="t" anchorCtr="0">
            <a:noAutofit/>
          </a:bodyPr>
          <a:lstStyle/>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Online meetings can be schedule ahead of time or start instantly. </a:t>
            </a:r>
            <a:endParaRPr sz="1600" b="0" i="0" u="none" strike="noStrike" cap="none">
              <a:solidFill>
                <a:schemeClr val="dk1"/>
              </a:solidFill>
              <a:latin typeface="Arial"/>
              <a:ea typeface="Arial"/>
              <a:cs typeface="Arial"/>
              <a:sym typeface="Arial"/>
            </a:endParaRPr>
          </a:p>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It is free and efficient tool for nhs staff, to support remote working.</a:t>
            </a:r>
            <a:endParaRPr sz="1600" b="0" i="0" u="none" strike="noStrike" cap="none">
              <a:solidFill>
                <a:schemeClr val="dk1"/>
              </a:solidFill>
              <a:latin typeface="Arial"/>
              <a:ea typeface="Arial"/>
              <a:cs typeface="Arial"/>
              <a:sym typeface="Arial"/>
            </a:endParaRPr>
          </a:p>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Improves team work and response times</a:t>
            </a:r>
            <a:endParaRPr sz="1600" b="0" i="0" u="none" strike="noStrike" cap="none">
              <a:solidFill>
                <a:schemeClr val="dk1"/>
              </a:solidFill>
              <a:latin typeface="Arial"/>
              <a:ea typeface="Arial"/>
              <a:cs typeface="Arial"/>
              <a:sym typeface="Arial"/>
            </a:endParaRPr>
          </a:p>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Multiple staff can work on care plans at once.</a:t>
            </a:r>
            <a:endParaRPr sz="16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chemeClr val="dk1"/>
              </a:solidFill>
              <a:latin typeface="Arial"/>
              <a:ea typeface="Arial"/>
              <a:cs typeface="Arial"/>
              <a:sym typeface="Arial"/>
            </a:endParaRPr>
          </a:p>
          <a:p>
            <a:pPr marL="457200" marR="0" lvl="0" indent="0" algn="l" rtl="0">
              <a:lnSpc>
                <a:spcPct val="100000"/>
              </a:lnSpc>
              <a:spcBef>
                <a:spcPts val="0"/>
              </a:spcBef>
              <a:spcAft>
                <a:spcPts val="0"/>
              </a:spcAft>
              <a:buClr>
                <a:srgbClr val="000000"/>
              </a:buClr>
              <a:buSzPts val="1700"/>
              <a:buFont typeface="Arial"/>
              <a:buNone/>
            </a:pPr>
            <a:endParaRPr sz="1700" b="0" i="0" u="none" strike="noStrike" cap="none">
              <a:solidFill>
                <a:schemeClr val="dk1"/>
              </a:solidFill>
              <a:latin typeface="Arial"/>
              <a:ea typeface="Arial"/>
              <a:cs typeface="Arial"/>
              <a:sym typeface="Arial"/>
            </a:endParaRPr>
          </a:p>
        </p:txBody>
      </p:sp>
      <p:sp>
        <p:nvSpPr>
          <p:cNvPr id="127" name="Google Shape;127;p7"/>
          <p:cNvSpPr txBox="1"/>
          <p:nvPr/>
        </p:nvSpPr>
        <p:spPr>
          <a:xfrm>
            <a:off x="4917050" y="3659525"/>
            <a:ext cx="5305200" cy="1742700"/>
          </a:xfrm>
          <a:prstGeom prst="rect">
            <a:avLst/>
          </a:prstGeom>
          <a:noFill/>
          <a:ln>
            <a:noFill/>
          </a:ln>
        </p:spPr>
        <p:txBody>
          <a:bodyPr spcFirstLastPara="1" wrap="square" lIns="91425" tIns="91425" rIns="91425" bIns="91425" anchor="t" anchorCtr="0">
            <a:noAutofit/>
          </a:bodyPr>
          <a:lstStyle/>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Requires digital skills and training for some staff</a:t>
            </a:r>
            <a:endParaRPr sz="1800" b="0" i="0" u="none" strike="noStrike" cap="none">
              <a:solidFill>
                <a:schemeClr val="dk1"/>
              </a:solidFill>
              <a:latin typeface="Arial"/>
              <a:ea typeface="Arial"/>
              <a:cs typeface="Arial"/>
              <a:sym typeface="Arial"/>
            </a:endParaRPr>
          </a:p>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Depends on stable internet connection</a:t>
            </a:r>
            <a:endParaRPr sz="1800" b="0" i="0" u="none" strike="noStrike" cap="none">
              <a:solidFill>
                <a:schemeClr val="dk1"/>
              </a:solidFill>
              <a:latin typeface="Arial"/>
              <a:ea typeface="Arial"/>
              <a:cs typeface="Arial"/>
              <a:sym typeface="Arial"/>
            </a:endParaRPr>
          </a:p>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Too many notifications can cause distraction</a:t>
            </a:r>
            <a:endParaRPr sz="1800" b="0" i="0" u="none" strike="noStrike" cap="none">
              <a:solidFill>
                <a:schemeClr val="dk1"/>
              </a:solidFill>
              <a:latin typeface="Arial"/>
              <a:ea typeface="Arial"/>
              <a:cs typeface="Arial"/>
              <a:sym typeface="Arial"/>
            </a:endParaRPr>
          </a:p>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Connectivity issues if wifi is weak in some parts of the carehome.</a:t>
            </a:r>
            <a:endParaRPr sz="1800" b="0" i="0" u="none" strike="noStrike" cap="none">
              <a:solidFill>
                <a:schemeClr val="dk1"/>
              </a:solidFill>
              <a:latin typeface="Arial"/>
              <a:ea typeface="Arial"/>
              <a:cs typeface="Arial"/>
              <a:sym typeface="Arial"/>
            </a:endParaRPr>
          </a:p>
        </p:txBody>
      </p:sp>
      <p:sp>
        <p:nvSpPr>
          <p:cNvPr id="128" name="Google Shape;128;p7"/>
          <p:cNvSpPr txBox="1"/>
          <p:nvPr/>
        </p:nvSpPr>
        <p:spPr>
          <a:xfrm>
            <a:off x="501425" y="3085300"/>
            <a:ext cx="2135100" cy="505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800"/>
              <a:buFont typeface="Arial"/>
              <a:buNone/>
            </a:pPr>
            <a:r>
              <a:rPr lang="en-GB" sz="2800" b="1" i="0" u="none" strike="noStrike" cap="none">
                <a:solidFill>
                  <a:schemeClr val="dk1"/>
                </a:solidFill>
                <a:latin typeface="Arial"/>
                <a:ea typeface="Arial"/>
                <a:cs typeface="Arial"/>
                <a:sym typeface="Arial"/>
              </a:rPr>
              <a:t>Benefits</a:t>
            </a:r>
            <a:endParaRPr sz="2200" b="1" i="0" u="none" strike="noStrike" cap="none">
              <a:solidFill>
                <a:schemeClr val="dk1"/>
              </a:solidFill>
              <a:latin typeface="Arial"/>
              <a:ea typeface="Arial"/>
              <a:cs typeface="Arial"/>
              <a:sym typeface="Arial"/>
            </a:endParaRPr>
          </a:p>
        </p:txBody>
      </p:sp>
      <p:sp>
        <p:nvSpPr>
          <p:cNvPr id="129" name="Google Shape;129;p7"/>
          <p:cNvSpPr txBox="1"/>
          <p:nvPr/>
        </p:nvSpPr>
        <p:spPr>
          <a:xfrm>
            <a:off x="4852350" y="3152050"/>
            <a:ext cx="2345400" cy="3720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800"/>
              <a:buFont typeface="Arial"/>
              <a:buNone/>
            </a:pPr>
            <a:r>
              <a:rPr lang="en-GB" sz="2800" b="1" i="0" u="none" strike="noStrike" cap="none">
                <a:solidFill>
                  <a:schemeClr val="dk1"/>
                </a:solidFill>
                <a:latin typeface="Arial"/>
                <a:ea typeface="Arial"/>
                <a:cs typeface="Arial"/>
                <a:sym typeface="Arial"/>
              </a:rPr>
              <a:t>Limitations</a:t>
            </a:r>
            <a:endParaRPr sz="2800" b="1" i="0" u="none" strike="noStrike" cap="non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Digital Literacy</a:t>
            </a:r>
            <a:endParaRPr/>
          </a:p>
        </p:txBody>
      </p:sp>
      <p:sp>
        <p:nvSpPr>
          <p:cNvPr id="135" name="Google Shape;135;p8"/>
          <p:cNvSpPr txBox="1">
            <a:spLocks noGrp="1"/>
          </p:cNvSpPr>
          <p:nvPr>
            <p:ph type="body" idx="1"/>
          </p:nvPr>
        </p:nvSpPr>
        <p:spPr>
          <a:xfrm>
            <a:off x="700740" y="1690708"/>
            <a:ext cx="10515600" cy="4351200"/>
          </a:xfrm>
          <a:prstGeom prst="rect">
            <a:avLst/>
          </a:prstGeom>
          <a:noFill/>
          <a:ln>
            <a:noFill/>
          </a:ln>
        </p:spPr>
        <p:txBody>
          <a:bodyPr spcFirstLastPara="1" wrap="square" lIns="91425" tIns="45700" rIns="91425" bIns="45700" anchor="t" anchorCtr="0">
            <a:normAutofit lnSpcReduction="10000"/>
          </a:bodyPr>
          <a:lstStyle/>
          <a:p>
            <a:pPr marL="457200" lvl="0" indent="0" algn="l" rtl="0">
              <a:lnSpc>
                <a:spcPct val="90000"/>
              </a:lnSpc>
              <a:spcBef>
                <a:spcPts val="1000"/>
              </a:spcBef>
              <a:spcAft>
                <a:spcPts val="0"/>
              </a:spcAft>
              <a:buNone/>
            </a:pPr>
            <a:r>
              <a:rPr lang="en-GB" b="1" dirty="0">
                <a:solidFill>
                  <a:schemeClr val="tx1"/>
                </a:solidFill>
              </a:rPr>
              <a:t>Digital literacy means having the skills and</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confidence to use technology effectively in our</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daily work.</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At Sunrise Residential Care Home, it’s</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important because so many parts of care rely</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on digital tools — from keeping records and</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sharing information to communicating with</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families and professionals.</a:t>
            </a:r>
            <a:endParaRPr b="1" dirty="0">
              <a:solidFill>
                <a:schemeClr val="tx1"/>
              </a:solidFill>
            </a:endParaRPr>
          </a:p>
          <a:p>
            <a:pPr marL="0" lvl="0" indent="0" algn="l" rtl="0">
              <a:lnSpc>
                <a:spcPct val="90000"/>
              </a:lnSpc>
              <a:spcBef>
                <a:spcPts val="1000"/>
              </a:spcBef>
              <a:spcAft>
                <a:spcPts val="0"/>
              </a:spcAft>
              <a:buSzPts val="2571"/>
              <a:buNone/>
            </a:pPr>
            <a:endParaRPr b="1"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Advantages and Limitations</a:t>
            </a:r>
            <a:endParaRPr/>
          </a:p>
        </p:txBody>
      </p:sp>
      <p:graphicFrame>
        <p:nvGraphicFramePr>
          <p:cNvPr id="141" name="Google Shape;141;p9"/>
          <p:cNvGraphicFramePr/>
          <p:nvPr/>
        </p:nvGraphicFramePr>
        <p:xfrm>
          <a:off x="751200" y="1304460"/>
          <a:ext cx="10689600" cy="4869655"/>
        </p:xfrm>
        <a:graphic>
          <a:graphicData uri="http://schemas.openxmlformats.org/drawingml/2006/table">
            <a:tbl>
              <a:tblPr firstRow="1" bandRow="1">
                <a:noFill/>
                <a:tableStyleId>{6D796A56-234D-4E5C-B83E-653EE0FB3FF7}</a:tableStyleId>
              </a:tblPr>
              <a:tblGrid>
                <a:gridCol w="5344800">
                  <a:extLst>
                    <a:ext uri="{9D8B030D-6E8A-4147-A177-3AD203B41FA5}">
                      <a16:colId xmlns:a16="http://schemas.microsoft.com/office/drawing/2014/main" val="20000"/>
                    </a:ext>
                  </a:extLst>
                </a:gridCol>
                <a:gridCol w="5344800">
                  <a:extLst>
                    <a:ext uri="{9D8B030D-6E8A-4147-A177-3AD203B41FA5}">
                      <a16:colId xmlns:a16="http://schemas.microsoft.com/office/drawing/2014/main" val="20001"/>
                    </a:ext>
                  </a:extLst>
                </a:gridCol>
              </a:tblGrid>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Advantages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Disadvantages</a:t>
                      </a:r>
                      <a:endParaRPr sz="1400" u="none" strike="noStrike" cap="none"/>
                    </a:p>
                  </a:txBody>
                  <a:tcPr marL="91450" marR="91450" marT="45725" marB="45725"/>
                </a:tc>
                <a:extLst>
                  <a:ext uri="{0D108BD9-81ED-4DB2-BD59-A6C34878D82A}">
                    <a16:rowId xmlns:a16="http://schemas.microsoft.com/office/drawing/2014/main" val="10000"/>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provides various channels for effective communications for example conference calls and meetings.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can seem to be confusing for new users or people that are unfamiliar with microsoft teams</a:t>
                      </a:r>
                      <a:endParaRPr sz="1800" u="none" strike="noStrike" cap="none"/>
                    </a:p>
                  </a:txBody>
                  <a:tcPr marL="91450" marR="91450" marT="45725" marB="45725"/>
                </a:tc>
                <a:extLst>
                  <a:ext uri="{0D108BD9-81ED-4DB2-BD59-A6C34878D82A}">
                    <a16:rowId xmlns:a16="http://schemas.microsoft.com/office/drawing/2014/main" val="10001"/>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provides a platform for sharing accessing and storing documents.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requires a stable internet connection for it to function.</a:t>
                      </a:r>
                      <a:endParaRPr sz="1800" u="none" strike="noStrike" cap="none"/>
                    </a:p>
                  </a:txBody>
                  <a:tcPr marL="91450" marR="91450" marT="45725" marB="45725"/>
                </a:tc>
                <a:extLst>
                  <a:ext uri="{0D108BD9-81ED-4DB2-BD59-A6C34878D82A}">
                    <a16:rowId xmlns:a16="http://schemas.microsoft.com/office/drawing/2014/main" val="10002"/>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allows multiple users to edit one document easily within one platform.</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takes up alot of storage with files, recordings and videos.</a:t>
                      </a:r>
                      <a:endParaRPr sz="1800" u="none" strike="noStrike" cap="none"/>
                    </a:p>
                  </a:txBody>
                  <a:tcPr marL="91450" marR="91450" marT="45725" marB="45725"/>
                </a:tc>
                <a:extLst>
                  <a:ext uri="{0D108BD9-81ED-4DB2-BD59-A6C34878D82A}">
                    <a16:rowId xmlns:a16="http://schemas.microsoft.com/office/drawing/2014/main" val="10003"/>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is available on all platforms such as desktops,web and mobile devices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suggest that the app should always be updated and the layout may change so it must be confusing for users.</a:t>
                      </a:r>
                      <a:endParaRPr sz="1800" u="none" strike="noStrike" cap="none"/>
                    </a:p>
                  </a:txBody>
                  <a:tcPr marL="91450" marR="91450" marT="45725" marB="45725"/>
                </a:tc>
                <a:extLst>
                  <a:ext uri="{0D108BD9-81ED-4DB2-BD59-A6C34878D82A}">
                    <a16:rowId xmlns:a16="http://schemas.microsoft.com/office/drawing/2014/main" val="10004"/>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 microsoft teams is safe and secure using strong privacy and safety features.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notifications may be delayed and messages may not appear straight away</a:t>
                      </a:r>
                      <a:endParaRPr sz="1800" u="none" strike="noStrike" cap="none"/>
                    </a:p>
                  </a:txBody>
                  <a:tcPr marL="91450" marR="91450" marT="45725" marB="45725"/>
                </a:tc>
                <a:extLst>
                  <a:ext uri="{0D108BD9-81ED-4DB2-BD59-A6C34878D82A}">
                    <a16:rowId xmlns:a16="http://schemas.microsoft.com/office/drawing/2014/main" val="10005"/>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also helps you to stay up to date so you don't miss any messages or important meetings,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does appear as slow sometimes when there are alot of users.</a:t>
                      </a:r>
                      <a:endParaRPr sz="1800" u="none" strike="noStrike" cap="none"/>
                    </a:p>
                  </a:txBody>
                  <a:tcPr marL="91450" marR="91450" marT="45725" marB="45725"/>
                </a:tc>
                <a:extLst>
                  <a:ext uri="{0D108BD9-81ED-4DB2-BD59-A6C34878D82A}">
                    <a16:rowId xmlns:a16="http://schemas.microsoft.com/office/drawing/2014/main" val="1000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Checklist for Digital Safety</a:t>
            </a:r>
            <a:endParaRPr/>
          </a:p>
        </p:txBody>
      </p:sp>
      <p:sp>
        <p:nvSpPr>
          <p:cNvPr id="147" name="Google Shape;147;p1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457200" lvl="0" indent="0" algn="l" rtl="0">
              <a:lnSpc>
                <a:spcPct val="90000"/>
              </a:lnSpc>
              <a:spcBef>
                <a:spcPts val="0"/>
              </a:spcBef>
              <a:spcAft>
                <a:spcPts val="0"/>
              </a:spcAft>
              <a:buNone/>
            </a:pPr>
            <a:r>
              <a:rPr lang="en-GB" dirty="0">
                <a:solidFill>
                  <a:schemeClr val="tx1"/>
                </a:solidFill>
              </a:rPr>
              <a:t>To keep information safe, staff should:</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 Use strong passwords and two-step</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verification.</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 Avoid opening suspicious links or</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attachments.</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 Store documents securely and protect</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resident data.</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Regular staff training on data protection,</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online safety, and cyber awareness is key.</a:t>
            </a:r>
            <a:endParaRPr dirty="0">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Conclusion</a:t>
            </a:r>
            <a:endParaRPr/>
          </a:p>
        </p:txBody>
      </p:sp>
      <p:sp>
        <p:nvSpPr>
          <p:cNvPr id="153" name="Google Shape;153;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None/>
            </a:pPr>
            <a:r>
              <a:rPr lang="en-GB" dirty="0">
                <a:solidFill>
                  <a:schemeClr val="tx1"/>
                </a:solidFill>
              </a:rPr>
              <a:t>Digital tools like </a:t>
            </a:r>
            <a:r>
              <a:rPr lang="en-GB" dirty="0" err="1">
                <a:solidFill>
                  <a:schemeClr val="tx1"/>
                </a:solidFill>
              </a:rPr>
              <a:t>microsoft</a:t>
            </a:r>
            <a:r>
              <a:rPr lang="en-GB" dirty="0">
                <a:solidFill>
                  <a:schemeClr val="tx1"/>
                </a:solidFill>
              </a:rPr>
              <a:t> 365 help Sunrise Care Home become more Efficient, Safer and more connected. They support teamwork &amp; help staff and give better care, especially for residents with dementia, </a:t>
            </a:r>
            <a:r>
              <a:rPr lang="en-GB" dirty="0" err="1">
                <a:solidFill>
                  <a:schemeClr val="tx1"/>
                </a:solidFill>
              </a:rPr>
              <a:t>parkinsons</a:t>
            </a:r>
            <a:r>
              <a:rPr lang="en-GB" dirty="0">
                <a:solidFill>
                  <a:schemeClr val="tx1"/>
                </a:solidFill>
              </a:rPr>
              <a:t> and long term </a:t>
            </a:r>
            <a:r>
              <a:rPr lang="en-GB" dirty="0" err="1">
                <a:solidFill>
                  <a:schemeClr val="tx1"/>
                </a:solidFill>
              </a:rPr>
              <a:t>ilness</a:t>
            </a:r>
            <a:r>
              <a:rPr lang="en-GB" dirty="0">
                <a:solidFill>
                  <a:schemeClr val="tx1"/>
                </a:solidFill>
              </a:rPr>
              <a:t> or </a:t>
            </a:r>
            <a:r>
              <a:rPr lang="en-GB" dirty="0" err="1">
                <a:solidFill>
                  <a:schemeClr val="tx1"/>
                </a:solidFill>
              </a:rPr>
              <a:t>lonliness</a:t>
            </a:r>
            <a:endParaRPr dirty="0">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Reference List</a:t>
            </a:r>
            <a:endParaRPr/>
          </a:p>
        </p:txBody>
      </p:sp>
      <p:sp>
        <p:nvSpPr>
          <p:cNvPr id="159" name="Google Shape;159;p12"/>
          <p:cNvSpPr txBox="1">
            <a:spLocks noGrp="1"/>
          </p:cNvSpPr>
          <p:nvPr>
            <p:ph type="body" idx="1"/>
          </p:nvPr>
        </p:nvSpPr>
        <p:spPr>
          <a:xfrm>
            <a:off x="939675" y="1560225"/>
            <a:ext cx="10515600" cy="435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100"/>
              <a:buFont typeface="Arial"/>
              <a:buNone/>
            </a:pPr>
            <a:r>
              <a:rPr lang="en-GB" sz="1300"/>
              <a:t>•Advantages + Disadvantages at Sunrise Residential Care Home </a:t>
            </a:r>
            <a:endParaRPr sz="1300"/>
          </a:p>
          <a:p>
            <a:pPr marL="0" lvl="0" indent="0" algn="l" rtl="0">
              <a:lnSpc>
                <a:spcPct val="90000"/>
              </a:lnSpc>
              <a:spcBef>
                <a:spcPts val="1000"/>
              </a:spcBef>
              <a:spcAft>
                <a:spcPts val="0"/>
              </a:spcAft>
              <a:buClr>
                <a:schemeClr val="dk1"/>
              </a:buClr>
              <a:buSzPts val="1100"/>
              <a:buFont typeface="Arial"/>
              <a:buNone/>
            </a:pPr>
            <a:r>
              <a:rPr lang="en-GB" sz="1300"/>
              <a:t>•Corbel (2022) Windows 365 Pros and Cons. Available at: https://www.corbel.co.uk/2022/09/05/windows-365-pros-cons (Accessed: 27 October 2025).</a:t>
            </a:r>
            <a:endParaRPr sz="1300"/>
          </a:p>
          <a:p>
            <a:pPr marL="0" lvl="0" indent="0" algn="l" rtl="0">
              <a:lnSpc>
                <a:spcPct val="90000"/>
              </a:lnSpc>
              <a:spcBef>
                <a:spcPts val="1000"/>
              </a:spcBef>
              <a:spcAft>
                <a:spcPts val="0"/>
              </a:spcAft>
              <a:buClr>
                <a:schemeClr val="dk1"/>
              </a:buClr>
              <a:buSzPts val="1100"/>
              <a:buFont typeface="Arial"/>
              <a:buNone/>
            </a:pPr>
            <a:r>
              <a:rPr lang="en-GB" sz="1300"/>
              <a:t>•WPS (2023) WPS Office vs Office 365: An Office Suite Comparison Post. Available at: https://www.wps.com/blog/wps-office-vs-office-365-an-office-suite-comparison-post (Accessed: 27 October 2025).</a:t>
            </a:r>
            <a:endParaRPr sz="1300"/>
          </a:p>
          <a:p>
            <a:pPr marL="457200" lvl="0" indent="0" algn="l" rtl="0">
              <a:lnSpc>
                <a:spcPct val="90000"/>
              </a:lnSpc>
              <a:spcBef>
                <a:spcPts val="1000"/>
              </a:spcBef>
              <a:spcAft>
                <a:spcPts val="0"/>
              </a:spcAft>
              <a:buSzPts val="1800"/>
              <a:buNone/>
            </a:pPr>
            <a:endParaRPr sz="1300"/>
          </a:p>
          <a:p>
            <a:pPr marL="457200" lvl="0" indent="0" algn="l" rtl="0">
              <a:lnSpc>
                <a:spcPct val="90000"/>
              </a:lnSpc>
              <a:spcBef>
                <a:spcPts val="1000"/>
              </a:spcBef>
              <a:spcAft>
                <a:spcPts val="0"/>
              </a:spcAft>
              <a:buSzPts val="1800"/>
              <a:buNone/>
            </a:pPr>
            <a:endParaRPr/>
          </a:p>
          <a:p>
            <a:pPr marL="228600" lvl="0" indent="0" algn="l" rtl="0">
              <a:lnSpc>
                <a:spcPct val="90000"/>
              </a:lnSpc>
              <a:spcBef>
                <a:spcPts val="0"/>
              </a:spcBef>
              <a:spcAft>
                <a:spcPts val="0"/>
              </a:spcAft>
              <a:buSzPts val="1800"/>
              <a:buNone/>
            </a:pP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1028</Words>
  <Application>Microsoft Office PowerPoint</Application>
  <PresentationFormat>Widescreen</PresentationFormat>
  <Paragraphs>119</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Play</vt:lpstr>
      <vt:lpstr>Noto Sans Symbols</vt:lpstr>
      <vt:lpstr>Arial</vt:lpstr>
      <vt:lpstr>Office Theme</vt:lpstr>
      <vt:lpstr>Digital Skills and Research Methods LCHS4007  Assessment 1: Group  Presentation &lt;5&gt;</vt:lpstr>
      <vt:lpstr>&lt;Insert topic Here&gt; </vt:lpstr>
      <vt:lpstr>Acknowledgement of the use of AI</vt:lpstr>
      <vt:lpstr>Content</vt:lpstr>
      <vt:lpstr>Introduction</vt:lpstr>
      <vt:lpstr>PowerPoint Presentation</vt:lpstr>
      <vt:lpstr>PowerPoint Presentation</vt:lpstr>
      <vt:lpstr>Digital Literacy</vt:lpstr>
      <vt:lpstr>Advantages and Limitations</vt:lpstr>
      <vt:lpstr>Checklist for Digital Safety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peter pan</cp:lastModifiedBy>
  <cp:revision>1</cp:revision>
  <dcterms:modified xsi:type="dcterms:W3CDTF">2025-11-10T14:44:24Z</dcterms:modified>
</cp:coreProperties>
</file>