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5" r:id="rId1"/>
  </p:sldMasterIdLst>
  <p:notesMasterIdLst>
    <p:notesMasterId r:id="rId15"/>
  </p:notesMasterIdLst>
  <p:sldIdLst>
    <p:sldId id="268" r:id="rId2"/>
    <p:sldId id="256" r:id="rId3"/>
    <p:sldId id="257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844656-36FF-4219-87B6-539BCAA47CDF}" v="14" dt="2026-03-03T14:30:31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299" autoAdjust="0"/>
  </p:normalViewPr>
  <p:slideViewPr>
    <p:cSldViewPr snapToGrid="0" snapToObjects="1">
      <p:cViewPr varScale="1">
        <p:scale>
          <a:sx n="59" d="100"/>
          <a:sy n="59" d="100"/>
        </p:scale>
        <p:origin x="68" y="3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iya Feyzullah (2208596)" userId="bb8732da-767c-428c-8e17-da7de4907117" providerId="ADAL" clId="{48558898-AF51-46FC-94A2-3329C21DAE65}"/>
    <pc:docChg chg="undo custSel modSld">
      <pc:chgData name="Chiya Feyzullah (2208596)" userId="bb8732da-767c-428c-8e17-da7de4907117" providerId="ADAL" clId="{48558898-AF51-46FC-94A2-3329C21DAE65}" dt="2026-03-03T14:31:15.147" v="71" actId="26606"/>
      <pc:docMkLst>
        <pc:docMk/>
      </pc:docMkLst>
      <pc:sldChg chg="addSp delSp modSp mod">
        <pc:chgData name="Chiya Feyzullah (2208596)" userId="bb8732da-767c-428c-8e17-da7de4907117" providerId="ADAL" clId="{48558898-AF51-46FC-94A2-3329C21DAE65}" dt="2026-03-03T14:31:15.147" v="71" actId="26606"/>
        <pc:sldMkLst>
          <pc:docMk/>
          <pc:sldMk cId="0" sldId="262"/>
        </pc:sldMkLst>
        <pc:spChg chg="add del">
          <ac:chgData name="Chiya Feyzullah (2208596)" userId="bb8732da-767c-428c-8e17-da7de4907117" providerId="ADAL" clId="{48558898-AF51-46FC-94A2-3329C21DAE65}" dt="2026-03-03T14:25:49.474" v="31" actId="26606"/>
          <ac:spMkLst>
            <pc:docMk/>
            <pc:sldMk cId="0" sldId="262"/>
            <ac:spMk id="5" creationId="{00000000-0000-0000-0000-000000000000}"/>
          </ac:spMkLst>
        </pc:spChg>
        <pc:graphicFrameChg chg="add del">
          <ac:chgData name="Chiya Feyzullah (2208596)" userId="bb8732da-767c-428c-8e17-da7de4907117" providerId="ADAL" clId="{48558898-AF51-46FC-94A2-3329C21DAE65}" dt="2026-03-03T14:25:39.604" v="28" actId="26606"/>
          <ac:graphicFrameMkLst>
            <pc:docMk/>
            <pc:sldMk cId="0" sldId="262"/>
            <ac:graphicFrameMk id="10" creationId="{719D73D3-5B77-DE8C-3B77-DA96253FBA2E}"/>
          </ac:graphicFrameMkLst>
        </pc:graphicFrameChg>
        <pc:graphicFrameChg chg="add del">
          <ac:chgData name="Chiya Feyzullah (2208596)" userId="bb8732da-767c-428c-8e17-da7de4907117" providerId="ADAL" clId="{48558898-AF51-46FC-94A2-3329C21DAE65}" dt="2026-03-03T14:25:49.411" v="30" actId="26606"/>
          <ac:graphicFrameMkLst>
            <pc:docMk/>
            <pc:sldMk cId="0" sldId="262"/>
            <ac:graphicFrameMk id="12" creationId="{BC61C11C-FB6B-71BE-08F7-EBE09F757CF1}"/>
          </ac:graphicFrameMkLst>
        </pc:graphicFrameChg>
        <pc:graphicFrameChg chg="add modGraphic">
          <ac:chgData name="Chiya Feyzullah (2208596)" userId="bb8732da-767c-428c-8e17-da7de4907117" providerId="ADAL" clId="{48558898-AF51-46FC-94A2-3329C21DAE65}" dt="2026-03-03T14:31:15.147" v="71" actId="26606"/>
          <ac:graphicFrameMkLst>
            <pc:docMk/>
            <pc:sldMk cId="0" sldId="262"/>
            <ac:graphicFrameMk id="14" creationId="{719D73D3-5B77-DE8C-3B77-DA96253FBA2E}"/>
          </ac:graphicFrameMkLst>
        </pc:graphicFrameChg>
      </pc:sldChg>
      <pc:sldChg chg="addSp delSp modSp mod setBg delDesignElem">
        <pc:chgData name="Chiya Feyzullah (2208596)" userId="bb8732da-767c-428c-8e17-da7de4907117" providerId="ADAL" clId="{48558898-AF51-46FC-94A2-3329C21DAE65}" dt="2026-03-03T14:30:12.219" v="59"/>
        <pc:sldMkLst>
          <pc:docMk/>
          <pc:sldMk cId="4207901055" sldId="266"/>
        </pc:sldMkLst>
        <pc:spChg chg="add del">
          <ac:chgData name="Chiya Feyzullah (2208596)" userId="bb8732da-767c-428c-8e17-da7de4907117" providerId="ADAL" clId="{48558898-AF51-46FC-94A2-3329C21DAE65}" dt="2026-03-03T14:27:54.981" v="45"/>
          <ac:spMkLst>
            <pc:docMk/>
            <pc:sldMk cId="4207901055" sldId="266"/>
            <ac:spMk id="5" creationId="{32BC26D8-82FB-445E-AA49-62A77D7C1EE0}"/>
          </ac:spMkLst>
        </pc:spChg>
        <pc:spChg chg="add del">
          <ac:chgData name="Chiya Feyzullah (2208596)" userId="bb8732da-767c-428c-8e17-da7de4907117" providerId="ADAL" clId="{48558898-AF51-46FC-94A2-3329C21DAE65}" dt="2026-03-03T14:27:54.981" v="45"/>
          <ac:spMkLst>
            <pc:docMk/>
            <pc:sldMk cId="4207901055" sldId="266"/>
            <ac:spMk id="6" creationId="{CB44330D-EA18-4254-AA95-EB49948539B8}"/>
          </ac:spMkLst>
        </pc:spChg>
        <pc:spChg chg="add del">
          <ac:chgData name="Chiya Feyzullah (2208596)" userId="bb8732da-767c-428c-8e17-da7de4907117" providerId="ADAL" clId="{48558898-AF51-46FC-94A2-3329C21DAE65}" dt="2026-03-03T14:30:12.219" v="59"/>
          <ac:spMkLst>
            <pc:docMk/>
            <pc:sldMk cId="4207901055" sldId="266"/>
            <ac:spMk id="7" creationId="{DDDE267B-E820-4910-868D-BA40CFB936D7}"/>
          </ac:spMkLst>
        </pc:spChg>
        <pc:spChg chg="add del">
          <ac:chgData name="Chiya Feyzullah (2208596)" userId="bb8732da-767c-428c-8e17-da7de4907117" providerId="ADAL" clId="{48558898-AF51-46FC-94A2-3329C21DAE65}" dt="2026-03-03T14:25:19.388" v="23" actId="26606"/>
          <ac:spMkLst>
            <pc:docMk/>
            <pc:sldMk cId="4207901055" sldId="266"/>
            <ac:spMk id="8" creationId="{F3060C83-F051-4F0E-ABAD-AA0DFC48B218}"/>
          </ac:spMkLst>
        </pc:spChg>
        <pc:spChg chg="add del">
          <ac:chgData name="Chiya Feyzullah (2208596)" userId="bb8732da-767c-428c-8e17-da7de4907117" providerId="ADAL" clId="{48558898-AF51-46FC-94A2-3329C21DAE65}" dt="2026-03-03T14:25:19.388" v="23" actId="26606"/>
          <ac:spMkLst>
            <pc:docMk/>
            <pc:sldMk cId="4207901055" sldId="266"/>
            <ac:spMk id="10" creationId="{83C98ABE-055B-441F-B07E-44F97F083C39}"/>
          </ac:spMkLst>
        </pc:spChg>
        <pc:spChg chg="add del">
          <ac:chgData name="Chiya Feyzullah (2208596)" userId="bb8732da-767c-428c-8e17-da7de4907117" providerId="ADAL" clId="{48558898-AF51-46FC-94A2-3329C21DAE65}" dt="2026-03-03T14:25:19.388" v="23" actId="26606"/>
          <ac:spMkLst>
            <pc:docMk/>
            <pc:sldMk cId="4207901055" sldId="266"/>
            <ac:spMk id="12" creationId="{29FDB030-9B49-4CED-8CCD-4D99382388AC}"/>
          </ac:spMkLst>
        </pc:spChg>
        <pc:spChg chg="add del">
          <ac:chgData name="Chiya Feyzullah (2208596)" userId="bb8732da-767c-428c-8e17-da7de4907117" providerId="ADAL" clId="{48558898-AF51-46FC-94A2-3329C21DAE65}" dt="2026-03-03T14:25:19.388" v="23" actId="26606"/>
          <ac:spMkLst>
            <pc:docMk/>
            <pc:sldMk cId="4207901055" sldId="266"/>
            <ac:spMk id="14" creationId="{3783CA14-24A1-485C-8B30-D6A5D87987AD}"/>
          </ac:spMkLst>
        </pc:spChg>
        <pc:spChg chg="add del">
          <ac:chgData name="Chiya Feyzullah (2208596)" userId="bb8732da-767c-428c-8e17-da7de4907117" providerId="ADAL" clId="{48558898-AF51-46FC-94A2-3329C21DAE65}" dt="2026-03-03T14:25:19.388" v="23" actId="26606"/>
          <ac:spMkLst>
            <pc:docMk/>
            <pc:sldMk cId="4207901055" sldId="266"/>
            <ac:spMk id="16" creationId="{9A97C86A-04D6-40F7-AE84-31AB43E6A846}"/>
          </ac:spMkLst>
        </pc:spChg>
        <pc:spChg chg="add del">
          <ac:chgData name="Chiya Feyzullah (2208596)" userId="bb8732da-767c-428c-8e17-da7de4907117" providerId="ADAL" clId="{48558898-AF51-46FC-94A2-3329C21DAE65}" dt="2026-03-03T14:25:19.388" v="23" actId="26606"/>
          <ac:spMkLst>
            <pc:docMk/>
            <pc:sldMk cId="4207901055" sldId="266"/>
            <ac:spMk id="18" creationId="{FF9F2414-84E8-453E-B1F3-389FDE8192D9}"/>
          </ac:spMkLst>
        </pc:spChg>
        <pc:spChg chg="add del">
          <ac:chgData name="Chiya Feyzullah (2208596)" userId="bb8732da-767c-428c-8e17-da7de4907117" providerId="ADAL" clId="{48558898-AF51-46FC-94A2-3329C21DAE65}" dt="2026-03-03T14:25:19.388" v="23" actId="26606"/>
          <ac:spMkLst>
            <pc:docMk/>
            <pc:sldMk cId="4207901055" sldId="266"/>
            <ac:spMk id="20" creationId="{3ECA69A1-7536-43AC-85EF-C7106179F5ED}"/>
          </ac:spMkLst>
        </pc:spChg>
        <pc:picChg chg="mod">
          <ac:chgData name="Chiya Feyzullah (2208596)" userId="bb8732da-767c-428c-8e17-da7de4907117" providerId="ADAL" clId="{48558898-AF51-46FC-94A2-3329C21DAE65}" dt="2026-03-03T14:28:58.064" v="51" actId="26606"/>
          <ac:picMkLst>
            <pc:docMk/>
            <pc:sldMk cId="4207901055" sldId="266"/>
            <ac:picMk id="2" creationId="{00000000-0000-0000-0000-000000000000}"/>
          </ac:picMkLst>
        </pc:picChg>
        <pc:picChg chg="add del">
          <ac:chgData name="Chiya Feyzullah (2208596)" userId="bb8732da-767c-428c-8e17-da7de4907117" providerId="ADAL" clId="{48558898-AF51-46FC-94A2-3329C21DAE65}" dt="2026-03-03T14:30:12.219" v="59"/>
          <ac:picMkLst>
            <pc:docMk/>
            <pc:sldMk cId="4207901055" sldId="266"/>
            <ac:picMk id="9" creationId="{FF3E25D7-C2F8-445D-AA42-C1163028DA68}"/>
          </ac:picMkLst>
        </pc:picChg>
      </pc:sldChg>
      <pc:sldChg chg="addSp delSp modSp mod setBg">
        <pc:chgData name="Chiya Feyzullah (2208596)" userId="bb8732da-767c-428c-8e17-da7de4907117" providerId="ADAL" clId="{48558898-AF51-46FC-94A2-3329C21DAE65}" dt="2026-03-03T14:29:45.031" v="57" actId="26606"/>
        <pc:sldMkLst>
          <pc:docMk/>
          <pc:sldMk cId="4192268922" sldId="267"/>
        </pc:sldMkLst>
        <pc:spChg chg="mod">
          <ac:chgData name="Chiya Feyzullah (2208596)" userId="bb8732da-767c-428c-8e17-da7de4907117" providerId="ADAL" clId="{48558898-AF51-46FC-94A2-3329C21DAE65}" dt="2026-03-03T14:29:44.563" v="56" actId="26606"/>
          <ac:spMkLst>
            <pc:docMk/>
            <pc:sldMk cId="4192268922" sldId="267"/>
            <ac:spMk id="3" creationId="{00000000-0000-0000-0000-000000000000}"/>
          </ac:spMkLst>
        </pc:spChg>
        <pc:spChg chg="add del mod">
          <ac:chgData name="Chiya Feyzullah (2208596)" userId="bb8732da-767c-428c-8e17-da7de4907117" providerId="ADAL" clId="{48558898-AF51-46FC-94A2-3329C21DAE65}" dt="2026-03-03T14:26:35.535" v="42" actId="26606"/>
          <ac:spMkLst>
            <pc:docMk/>
            <pc:sldMk cId="4192268922" sldId="267"/>
            <ac:spMk id="4" creationId="{00000000-0000-0000-0000-000000000000}"/>
          </ac:spMkLst>
        </pc:spChg>
        <pc:spChg chg="add del">
          <ac:chgData name="Chiya Feyzullah (2208596)" userId="bb8732da-767c-428c-8e17-da7de4907117" providerId="ADAL" clId="{48558898-AF51-46FC-94A2-3329C21DAE65}" dt="2026-03-03T14:26:12.604" v="33" actId="26606"/>
          <ac:spMkLst>
            <pc:docMk/>
            <pc:sldMk cId="4192268922" sldId="267"/>
            <ac:spMk id="10" creationId="{907EF6B7-1338-4443-8C46-6A318D952DFD}"/>
          </ac:spMkLst>
        </pc:spChg>
        <pc:spChg chg="add del">
          <ac:chgData name="Chiya Feyzullah (2208596)" userId="bb8732da-767c-428c-8e17-da7de4907117" providerId="ADAL" clId="{48558898-AF51-46FC-94A2-3329C21DAE65}" dt="2026-03-03T14:26:12.604" v="33" actId="26606"/>
          <ac:spMkLst>
            <pc:docMk/>
            <pc:sldMk cId="4192268922" sldId="267"/>
            <ac:spMk id="12" creationId="{DAAE4CDD-124C-4DCF-9584-B6033B545DD5}"/>
          </ac:spMkLst>
        </pc:spChg>
        <pc:spChg chg="add del">
          <ac:chgData name="Chiya Feyzullah (2208596)" userId="bb8732da-767c-428c-8e17-da7de4907117" providerId="ADAL" clId="{48558898-AF51-46FC-94A2-3329C21DAE65}" dt="2026-03-03T14:26:12.604" v="33" actId="26606"/>
          <ac:spMkLst>
            <pc:docMk/>
            <pc:sldMk cId="4192268922" sldId="267"/>
            <ac:spMk id="14" creationId="{081E4A58-353D-44AE-B2FC-2A74E2E400F7}"/>
          </ac:spMkLst>
        </pc:spChg>
        <pc:spChg chg="add del">
          <ac:chgData name="Chiya Feyzullah (2208596)" userId="bb8732da-767c-428c-8e17-da7de4907117" providerId="ADAL" clId="{48558898-AF51-46FC-94A2-3329C21DAE65}" dt="2026-03-03T14:26:21.071" v="35" actId="26606"/>
          <ac:spMkLst>
            <pc:docMk/>
            <pc:sldMk cId="4192268922" sldId="267"/>
            <ac:spMk id="20" creationId="{87BF42CA-AD55-48B4-8949-C4DCA60A6AEE}"/>
          </ac:spMkLst>
        </pc:spChg>
        <pc:spChg chg="add del">
          <ac:chgData name="Chiya Feyzullah (2208596)" userId="bb8732da-767c-428c-8e17-da7de4907117" providerId="ADAL" clId="{48558898-AF51-46FC-94A2-3329C21DAE65}" dt="2026-03-03T14:26:21.071" v="35" actId="26606"/>
          <ac:spMkLst>
            <pc:docMk/>
            <pc:sldMk cId="4192268922" sldId="267"/>
            <ac:spMk id="21" creationId="{66AE1D3D-3106-4CB2-AA7C-0C1642AC0F2E}"/>
          </ac:spMkLst>
        </pc:spChg>
        <pc:spChg chg="add del">
          <ac:chgData name="Chiya Feyzullah (2208596)" userId="bb8732da-767c-428c-8e17-da7de4907117" providerId="ADAL" clId="{48558898-AF51-46FC-94A2-3329C21DAE65}" dt="2026-03-03T14:29:44.563" v="56" actId="26606"/>
          <ac:spMkLst>
            <pc:docMk/>
            <pc:sldMk cId="4192268922" sldId="267"/>
            <ac:spMk id="24" creationId="{4ED7B0FB-9654-4441-9545-02D458B68620}"/>
          </ac:spMkLst>
        </pc:spChg>
        <pc:spChg chg="add del">
          <ac:chgData name="Chiya Feyzullah (2208596)" userId="bb8732da-767c-428c-8e17-da7de4907117" providerId="ADAL" clId="{48558898-AF51-46FC-94A2-3329C21DAE65}" dt="2026-03-03T14:29:44.563" v="56" actId="26606"/>
          <ac:spMkLst>
            <pc:docMk/>
            <pc:sldMk cId="4192268922" sldId="267"/>
            <ac:spMk id="27" creationId="{3A9C15D4-2EE7-4D05-B87C-91D1F3B9604B}"/>
          </ac:spMkLst>
        </pc:spChg>
        <pc:grpChg chg="add del">
          <ac:chgData name="Chiya Feyzullah (2208596)" userId="bb8732da-767c-428c-8e17-da7de4907117" providerId="ADAL" clId="{48558898-AF51-46FC-94A2-3329C21DAE65}" dt="2026-03-03T14:26:21.071" v="35" actId="26606"/>
          <ac:grpSpMkLst>
            <pc:docMk/>
            <pc:sldMk cId="4192268922" sldId="267"/>
            <ac:grpSpMk id="22" creationId="{0A31B6AF-B711-4CDB-8C2B-16E963DDC4C5}"/>
          </ac:grpSpMkLst>
        </pc:grpChg>
        <pc:graphicFrameChg chg="add del">
          <ac:chgData name="Chiya Feyzullah (2208596)" userId="bb8732da-767c-428c-8e17-da7de4907117" providerId="ADAL" clId="{48558898-AF51-46FC-94A2-3329C21DAE65}" dt="2026-03-03T14:26:24.880" v="37" actId="26606"/>
          <ac:graphicFrameMkLst>
            <pc:docMk/>
            <pc:sldMk cId="4192268922" sldId="267"/>
            <ac:graphicFrameMk id="7" creationId="{9A725A4C-7F89-73E1-5B5A-496293E0F114}"/>
          </ac:graphicFrameMkLst>
        </pc:graphicFrameChg>
        <pc:graphicFrameChg chg="add del">
          <ac:chgData name="Chiya Feyzullah (2208596)" userId="bb8732da-767c-428c-8e17-da7de4907117" providerId="ADAL" clId="{48558898-AF51-46FC-94A2-3329C21DAE65}" dt="2026-03-03T14:26:31.011" v="39" actId="26606"/>
          <ac:graphicFrameMkLst>
            <pc:docMk/>
            <pc:sldMk cId="4192268922" sldId="267"/>
            <ac:graphicFrameMk id="9" creationId="{7D2B9C50-0DCA-0DCC-FBC0-DCCAA22A7631}"/>
          </ac:graphicFrameMkLst>
        </pc:graphicFrameChg>
        <pc:graphicFrameChg chg="add del">
          <ac:chgData name="Chiya Feyzullah (2208596)" userId="bb8732da-767c-428c-8e17-da7de4907117" providerId="ADAL" clId="{48558898-AF51-46FC-94A2-3329C21DAE65}" dt="2026-03-03T14:26:35.372" v="41" actId="26606"/>
          <ac:graphicFrameMkLst>
            <pc:docMk/>
            <pc:sldMk cId="4192268922" sldId="267"/>
            <ac:graphicFrameMk id="11" creationId="{3F055D87-78F2-AC90-B83F-67DB3E068031}"/>
          </ac:graphicFrameMkLst>
        </pc:graphicFrameChg>
        <pc:graphicFrameChg chg="add mod modGraphic">
          <ac:chgData name="Chiya Feyzullah (2208596)" userId="bb8732da-767c-428c-8e17-da7de4907117" providerId="ADAL" clId="{48558898-AF51-46FC-94A2-3329C21DAE65}" dt="2026-03-03T14:29:45.031" v="57" actId="26606"/>
          <ac:graphicFrameMkLst>
            <pc:docMk/>
            <pc:sldMk cId="4192268922" sldId="267"/>
            <ac:graphicFrameMk id="13" creationId="{E06480A4-736F-8E0B-ACDE-BC39A60BC5CD}"/>
          </ac:graphicFrameMkLst>
        </pc:graphicFrameChg>
        <pc:picChg chg="add del">
          <ac:chgData name="Chiya Feyzullah (2208596)" userId="bb8732da-767c-428c-8e17-da7de4907117" providerId="ADAL" clId="{48558898-AF51-46FC-94A2-3329C21DAE65}" dt="2026-03-03T14:29:33.271" v="54" actId="26606"/>
          <ac:picMkLst>
            <pc:docMk/>
            <pc:sldMk cId="4192268922" sldId="267"/>
            <ac:picMk id="15" creationId="{7CAC6C18-4147-48ED-8B6A-19B3E0D89163}"/>
          </ac:picMkLst>
        </pc:picChg>
        <pc:picChg chg="add del">
          <ac:chgData name="Chiya Feyzullah (2208596)" userId="bb8732da-767c-428c-8e17-da7de4907117" providerId="ADAL" clId="{48558898-AF51-46FC-94A2-3329C21DAE65}" dt="2026-03-03T14:29:33.271" v="54" actId="26606"/>
          <ac:picMkLst>
            <pc:docMk/>
            <pc:sldMk cId="4192268922" sldId="267"/>
            <ac:picMk id="18" creationId="{7407B0FF-43E0-4B2E-B48B-C2A472D103F9}"/>
          </ac:picMkLst>
        </pc:picChg>
        <pc:picChg chg="add del">
          <ac:chgData name="Chiya Feyzullah (2208596)" userId="bb8732da-767c-428c-8e17-da7de4907117" providerId="ADAL" clId="{48558898-AF51-46FC-94A2-3329C21DAE65}" dt="2026-03-03T14:29:44.563" v="56" actId="26606"/>
          <ac:picMkLst>
            <pc:docMk/>
            <pc:sldMk cId="4192268922" sldId="267"/>
            <ac:picMk id="23" creationId="{7407B0FF-43E0-4B2E-B48B-C2A472D103F9}"/>
          </ac:picMkLst>
        </pc:picChg>
        <pc:picChg chg="add del">
          <ac:chgData name="Chiya Feyzullah (2208596)" userId="bb8732da-767c-428c-8e17-da7de4907117" providerId="ADAL" clId="{48558898-AF51-46FC-94A2-3329C21DAE65}" dt="2026-03-03T14:29:44.563" v="56" actId="26606"/>
          <ac:picMkLst>
            <pc:docMk/>
            <pc:sldMk cId="4192268922" sldId="267"/>
            <ac:picMk id="25" creationId="{7CAC6C18-4147-48ED-8B6A-19B3E0D89163}"/>
          </ac:picMkLst>
        </pc:picChg>
        <pc:picChg chg="add del">
          <ac:chgData name="Chiya Feyzullah (2208596)" userId="bb8732da-767c-428c-8e17-da7de4907117" providerId="ADAL" clId="{48558898-AF51-46FC-94A2-3329C21DAE65}" dt="2026-03-03T14:29:44.563" v="56" actId="26606"/>
          <ac:picMkLst>
            <pc:docMk/>
            <pc:sldMk cId="4192268922" sldId="267"/>
            <ac:picMk id="26" creationId="{7BB94C57-FDF3-45A3-9D1F-904523D795D4}"/>
          </ac:picMkLst>
        </pc:picChg>
        <pc:picChg chg="add del">
          <ac:chgData name="Chiya Feyzullah (2208596)" userId="bb8732da-767c-428c-8e17-da7de4907117" providerId="ADAL" clId="{48558898-AF51-46FC-94A2-3329C21DAE65}" dt="2026-03-03T14:29:44.563" v="56" actId="26606"/>
          <ac:picMkLst>
            <pc:docMk/>
            <pc:sldMk cId="4192268922" sldId="267"/>
            <ac:picMk id="28" creationId="{6AEBDF1A-221A-4497-BBA9-57A70D161510}"/>
          </ac:picMkLst>
        </pc:picChg>
      </pc:sldChg>
      <pc:sldChg chg="addSp delSp modSp mod setBg delDesignElem">
        <pc:chgData name="Chiya Feyzullah (2208596)" userId="bb8732da-767c-428c-8e17-da7de4907117" providerId="ADAL" clId="{48558898-AF51-46FC-94A2-3329C21DAE65}" dt="2026-03-03T14:30:32.038" v="62" actId="27636"/>
        <pc:sldMkLst>
          <pc:docMk/>
          <pc:sldMk cId="2536223038" sldId="268"/>
        </pc:sldMkLst>
        <pc:spChg chg="mod">
          <ac:chgData name="Chiya Feyzullah (2208596)" userId="bb8732da-767c-428c-8e17-da7de4907117" providerId="ADAL" clId="{48558898-AF51-46FC-94A2-3329C21DAE65}" dt="2026-03-03T14:27:55.583" v="46" actId="27636"/>
          <ac:spMkLst>
            <pc:docMk/>
            <pc:sldMk cId="2536223038" sldId="268"/>
            <ac:spMk id="2" creationId="{00000000-0000-0000-0000-000000000000}"/>
          </ac:spMkLst>
        </pc:spChg>
        <pc:spChg chg="mod">
          <ac:chgData name="Chiya Feyzullah (2208596)" userId="bb8732da-767c-428c-8e17-da7de4907117" providerId="ADAL" clId="{48558898-AF51-46FC-94A2-3329C21DAE65}" dt="2026-03-03T14:30:32.038" v="62" actId="27636"/>
          <ac:spMkLst>
            <pc:docMk/>
            <pc:sldMk cId="2536223038" sldId="268"/>
            <ac:spMk id="3" creationId="{00000000-0000-0000-0000-000000000000}"/>
          </ac:spMkLst>
        </pc:spChg>
        <pc:spChg chg="add del">
          <ac:chgData name="Chiya Feyzullah (2208596)" userId="bb8732da-767c-428c-8e17-da7de4907117" providerId="ADAL" clId="{48558898-AF51-46FC-94A2-3329C21DAE65}" dt="2026-03-03T14:27:54.981" v="45"/>
          <ac:spMkLst>
            <pc:docMk/>
            <pc:sldMk cId="2536223038" sldId="268"/>
            <ac:spMk id="6" creationId="{AA2A7A76-1A9C-41A3-B260-843B94BDCA85}"/>
          </ac:spMkLst>
        </pc:spChg>
        <pc:spChg chg="add del">
          <ac:chgData name="Chiya Feyzullah (2208596)" userId="bb8732da-767c-428c-8e17-da7de4907117" providerId="ADAL" clId="{48558898-AF51-46FC-94A2-3329C21DAE65}" dt="2026-03-03T14:24:22.243" v="11" actId="26606"/>
          <ac:spMkLst>
            <pc:docMk/>
            <pc:sldMk cId="2536223038" sldId="268"/>
            <ac:spMk id="9" creationId="{9B8B49ED-6693-497D-8823-F50F891E8DBC}"/>
          </ac:spMkLst>
        </pc:spChg>
        <pc:spChg chg="add del">
          <ac:chgData name="Chiya Feyzullah (2208596)" userId="bb8732da-767c-428c-8e17-da7de4907117" providerId="ADAL" clId="{48558898-AF51-46FC-94A2-3329C21DAE65}" dt="2026-03-03T14:24:22.243" v="11" actId="26606"/>
          <ac:spMkLst>
            <pc:docMk/>
            <pc:sldMk cId="2536223038" sldId="268"/>
            <ac:spMk id="11" creationId="{8DCD3BD4-4F32-431E-A9C3-8D2DA60CD7D8}"/>
          </ac:spMkLst>
        </pc:spChg>
        <pc:spChg chg="add del">
          <ac:chgData name="Chiya Feyzullah (2208596)" userId="bb8732da-767c-428c-8e17-da7de4907117" providerId="ADAL" clId="{48558898-AF51-46FC-94A2-3329C21DAE65}" dt="2026-03-03T14:24:22.243" v="11" actId="26606"/>
          <ac:spMkLst>
            <pc:docMk/>
            <pc:sldMk cId="2536223038" sldId="268"/>
            <ac:spMk id="13" creationId="{336AAC24-A98C-465E-AFEE-69D698E77330}"/>
          </ac:spMkLst>
        </pc:spChg>
        <pc:spChg chg="add del">
          <ac:chgData name="Chiya Feyzullah (2208596)" userId="bb8732da-767c-428c-8e17-da7de4907117" providerId="ADAL" clId="{48558898-AF51-46FC-94A2-3329C21DAE65}" dt="2026-03-03T14:24:34.145" v="16"/>
          <ac:spMkLst>
            <pc:docMk/>
            <pc:sldMk cId="2536223038" sldId="268"/>
            <ac:spMk id="19" creationId="{D4E68339-1B90-44F9-BCC4-4600A6E240A2}"/>
          </ac:spMkLst>
        </pc:spChg>
        <pc:grpChg chg="add del">
          <ac:chgData name="Chiya Feyzullah (2208596)" userId="bb8732da-767c-428c-8e17-da7de4907117" providerId="ADAL" clId="{48558898-AF51-46FC-94A2-3329C21DAE65}" dt="2026-03-03T14:24:25.011" v="13" actId="26606"/>
          <ac:grpSpMkLst>
            <pc:docMk/>
            <pc:sldMk cId="2536223038" sldId="268"/>
            <ac:grpSpMk id="15" creationId="{03C6F4E6-30A1-4F63-C8CC-028750B5AACD}"/>
          </ac:grpSpMkLst>
        </pc:grpChg>
        <pc:picChg chg="mod">
          <ac:chgData name="Chiya Feyzullah (2208596)" userId="bb8732da-767c-428c-8e17-da7de4907117" providerId="ADAL" clId="{48558898-AF51-46FC-94A2-3329C21DAE65}" dt="2026-03-03T14:25:01.075" v="21" actId="26606"/>
          <ac:picMkLst>
            <pc:docMk/>
            <pc:sldMk cId="2536223038" sldId="268"/>
            <ac:picMk id="4" creationId="{00000000-0000-0000-0000-000000000000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staffsurveys.com/results/local-results/" TargetMode="External"/><Relationship Id="rId3" Type="http://schemas.openxmlformats.org/officeDocument/2006/relationships/hyperlink" Target="https://nhssurveys.co.uk/nss/survey-information/" TargetMode="External"/><Relationship Id="rId7" Type="http://schemas.openxmlformats.org/officeDocument/2006/relationships/hyperlink" Target="https://www.nhsstaffsurveys.com/results/interactive-results/" TargetMode="External"/><Relationship Id="rId2" Type="http://schemas.openxmlformats.org/officeDocument/2006/relationships/hyperlink" Target="https://nhssurveys.co.uk/nss/summary_scores/national" TargetMode="External"/><Relationship Id="rId1" Type="http://schemas.openxmlformats.org/officeDocument/2006/relationships/hyperlink" Target="https://www.bbc.com/news/articles/cd9l8v1vy0ko" TargetMode="External"/><Relationship Id="rId6" Type="http://schemas.openxmlformats.org/officeDocument/2006/relationships/hyperlink" Target="https://fundingawards.nihr.ac.uk/award/10/1011/11" TargetMode="External"/><Relationship Id="rId5" Type="http://schemas.openxmlformats.org/officeDocument/2006/relationships/hyperlink" Target="https://www.nhsstaffsurveys.com/survey-documents/" TargetMode="External"/><Relationship Id="rId4" Type="http://schemas.openxmlformats.org/officeDocument/2006/relationships/hyperlink" Target="https://www.nhsstaffsurveys.com/results/national-results/" TargetMode="External"/><Relationship Id="rId9" Type="http://schemas.openxmlformats.org/officeDocument/2006/relationships/hyperlink" Target="https://www.nhsstaffsurveys.com/results/bank-worker-results/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staffsurveys.com/results/local-results/" TargetMode="External"/><Relationship Id="rId3" Type="http://schemas.openxmlformats.org/officeDocument/2006/relationships/hyperlink" Target="https://nhssurveys.co.uk/nss/survey-information/" TargetMode="External"/><Relationship Id="rId7" Type="http://schemas.openxmlformats.org/officeDocument/2006/relationships/hyperlink" Target="https://www.nhsstaffsurveys.com/results/interactive-results/" TargetMode="External"/><Relationship Id="rId2" Type="http://schemas.openxmlformats.org/officeDocument/2006/relationships/hyperlink" Target="https://nhssurveys.co.uk/nss/summary_scores/national" TargetMode="External"/><Relationship Id="rId1" Type="http://schemas.openxmlformats.org/officeDocument/2006/relationships/hyperlink" Target="https://www.bbc.com/news/articles/cd9l8v1vy0ko" TargetMode="External"/><Relationship Id="rId6" Type="http://schemas.openxmlformats.org/officeDocument/2006/relationships/hyperlink" Target="https://fundingawards.nihr.ac.uk/award/10/1011/11" TargetMode="External"/><Relationship Id="rId5" Type="http://schemas.openxmlformats.org/officeDocument/2006/relationships/hyperlink" Target="https://www.nhsstaffsurveys.com/survey-documents/" TargetMode="External"/><Relationship Id="rId4" Type="http://schemas.openxmlformats.org/officeDocument/2006/relationships/hyperlink" Target="https://www.nhsstaffsurveys.com/results/national-results/" TargetMode="External"/><Relationship Id="rId9" Type="http://schemas.openxmlformats.org/officeDocument/2006/relationships/hyperlink" Target="https://www.nhsstaffsurveys.com/results/bank-worker-result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9FA629-DD67-45A0-A869-2C684E3D9DA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D5098A2-6608-439C-891D-F4E611FD088F}">
      <dgm:prSet/>
      <dgm:spPr/>
      <dgm:t>
        <a:bodyPr/>
        <a:lstStyle/>
        <a:p>
          <a:r>
            <a:rPr lang="en-US"/>
            <a:t>57.65% satisfied with flexible working (highest in recent years).</a:t>
          </a:r>
        </a:p>
      </dgm:t>
    </dgm:pt>
    <dgm:pt modelId="{45D2A468-3B93-4FB2-8D10-26F73BAA87A2}" type="parTrans" cxnId="{29D1B3DB-151F-4986-A2AC-299084341D9B}">
      <dgm:prSet/>
      <dgm:spPr/>
      <dgm:t>
        <a:bodyPr/>
        <a:lstStyle/>
        <a:p>
          <a:endParaRPr lang="en-US"/>
        </a:p>
      </dgm:t>
    </dgm:pt>
    <dgm:pt modelId="{01EAE4C5-4E6C-4630-A2A1-E49897532B4C}" type="sibTrans" cxnId="{29D1B3DB-151F-4986-A2AC-299084341D9B}">
      <dgm:prSet/>
      <dgm:spPr/>
      <dgm:t>
        <a:bodyPr/>
        <a:lstStyle/>
        <a:p>
          <a:endParaRPr lang="en-US"/>
        </a:p>
      </dgm:t>
    </dgm:pt>
    <dgm:pt modelId="{FB21E8E0-6B21-4B87-9A1E-706FC84D600F}">
      <dgm:prSet/>
      <dgm:spPr/>
      <dgm:t>
        <a:bodyPr/>
        <a:lstStyle/>
        <a:p>
          <a:r>
            <a:rPr lang="en-US"/>
            <a:t>Flexibility improves retention, especially for women and carers.</a:t>
          </a:r>
        </a:p>
      </dgm:t>
    </dgm:pt>
    <dgm:pt modelId="{11EC2A81-5C6C-4AE7-AE3F-6A70B240DED3}" type="parTrans" cxnId="{DB08253F-2507-44D8-8BFD-B0C587344710}">
      <dgm:prSet/>
      <dgm:spPr/>
      <dgm:t>
        <a:bodyPr/>
        <a:lstStyle/>
        <a:p>
          <a:endParaRPr lang="en-US"/>
        </a:p>
      </dgm:t>
    </dgm:pt>
    <dgm:pt modelId="{E0FBAC60-A13E-4F47-AADF-8AF35C8C3E74}" type="sibTrans" cxnId="{DB08253F-2507-44D8-8BFD-B0C587344710}">
      <dgm:prSet/>
      <dgm:spPr/>
      <dgm:t>
        <a:bodyPr/>
        <a:lstStyle/>
        <a:p>
          <a:endParaRPr lang="en-US"/>
        </a:p>
      </dgm:t>
    </dgm:pt>
    <dgm:pt modelId="{03C69998-7AE9-4450-96AB-28870BC83EAB}">
      <dgm:prSet/>
      <dgm:spPr/>
      <dgm:t>
        <a:bodyPr/>
        <a:lstStyle/>
        <a:p>
          <a:r>
            <a:rPr lang="en-US"/>
            <a:t>However, workload overload limits the benefits of flexibility.</a:t>
          </a:r>
        </a:p>
      </dgm:t>
    </dgm:pt>
    <dgm:pt modelId="{BF9F03A1-16DB-4D69-849E-75448EDE96B7}" type="parTrans" cxnId="{5D1F312D-781F-4AFB-BC79-4B084A934469}">
      <dgm:prSet/>
      <dgm:spPr/>
      <dgm:t>
        <a:bodyPr/>
        <a:lstStyle/>
        <a:p>
          <a:endParaRPr lang="en-US"/>
        </a:p>
      </dgm:t>
    </dgm:pt>
    <dgm:pt modelId="{65C7C872-B655-441E-BE92-F37E4BB63F0F}" type="sibTrans" cxnId="{5D1F312D-781F-4AFB-BC79-4B084A934469}">
      <dgm:prSet/>
      <dgm:spPr/>
      <dgm:t>
        <a:bodyPr/>
        <a:lstStyle/>
        <a:p>
          <a:endParaRPr lang="en-US"/>
        </a:p>
      </dgm:t>
    </dgm:pt>
    <dgm:pt modelId="{722F189E-5B2F-4440-9C0E-89207CA6C9D9}">
      <dgm:prSet/>
      <dgm:spPr/>
      <dgm:t>
        <a:bodyPr/>
        <a:lstStyle/>
        <a:p>
          <a:r>
            <a:rPr lang="en-US"/>
            <a:t>Work-life balance is linked to wellbeing and motivation.</a:t>
          </a:r>
        </a:p>
      </dgm:t>
    </dgm:pt>
    <dgm:pt modelId="{420482F6-70FB-4E0F-BC5E-2972C9DDCDA9}" type="parTrans" cxnId="{81C65913-3DD7-4CE4-895A-4B6313E86FE4}">
      <dgm:prSet/>
      <dgm:spPr/>
      <dgm:t>
        <a:bodyPr/>
        <a:lstStyle/>
        <a:p>
          <a:endParaRPr lang="en-US"/>
        </a:p>
      </dgm:t>
    </dgm:pt>
    <dgm:pt modelId="{C48E23DB-F458-4063-B2A0-E8B905A1350C}" type="sibTrans" cxnId="{81C65913-3DD7-4CE4-895A-4B6313E86FE4}">
      <dgm:prSet/>
      <dgm:spPr/>
      <dgm:t>
        <a:bodyPr/>
        <a:lstStyle/>
        <a:p>
          <a:endParaRPr lang="en-US"/>
        </a:p>
      </dgm:t>
    </dgm:pt>
    <dgm:pt modelId="{95CB2FAE-0D73-497E-8AD2-1F3496917930}" type="pres">
      <dgm:prSet presAssocID="{C79FA629-DD67-45A0-A869-2C684E3D9DA2}" presName="vert0" presStyleCnt="0">
        <dgm:presLayoutVars>
          <dgm:dir/>
          <dgm:animOne val="branch"/>
          <dgm:animLvl val="lvl"/>
        </dgm:presLayoutVars>
      </dgm:prSet>
      <dgm:spPr/>
    </dgm:pt>
    <dgm:pt modelId="{B170AD2D-D480-4DD8-93CA-B8517E374E51}" type="pres">
      <dgm:prSet presAssocID="{7D5098A2-6608-439C-891D-F4E611FD088F}" presName="thickLine" presStyleLbl="alignNode1" presStyleIdx="0" presStyleCnt="4"/>
      <dgm:spPr/>
    </dgm:pt>
    <dgm:pt modelId="{7819E227-5700-432C-B168-37F6BFDA5907}" type="pres">
      <dgm:prSet presAssocID="{7D5098A2-6608-439C-891D-F4E611FD088F}" presName="horz1" presStyleCnt="0"/>
      <dgm:spPr/>
    </dgm:pt>
    <dgm:pt modelId="{C0206DAF-985B-42FA-B3FA-305B0B907501}" type="pres">
      <dgm:prSet presAssocID="{7D5098A2-6608-439C-891D-F4E611FD088F}" presName="tx1" presStyleLbl="revTx" presStyleIdx="0" presStyleCnt="4"/>
      <dgm:spPr/>
    </dgm:pt>
    <dgm:pt modelId="{CA600CB1-86B8-470B-9C7F-BB4549CD320C}" type="pres">
      <dgm:prSet presAssocID="{7D5098A2-6608-439C-891D-F4E611FD088F}" presName="vert1" presStyleCnt="0"/>
      <dgm:spPr/>
    </dgm:pt>
    <dgm:pt modelId="{325297CA-4860-4DFA-9593-4F420F0DD598}" type="pres">
      <dgm:prSet presAssocID="{FB21E8E0-6B21-4B87-9A1E-706FC84D600F}" presName="thickLine" presStyleLbl="alignNode1" presStyleIdx="1" presStyleCnt="4"/>
      <dgm:spPr/>
    </dgm:pt>
    <dgm:pt modelId="{5541810C-417D-4118-A55D-F6C37E0E1799}" type="pres">
      <dgm:prSet presAssocID="{FB21E8E0-6B21-4B87-9A1E-706FC84D600F}" presName="horz1" presStyleCnt="0"/>
      <dgm:spPr/>
    </dgm:pt>
    <dgm:pt modelId="{1EA9020C-FFAA-4EE0-AD2D-492AE96BD520}" type="pres">
      <dgm:prSet presAssocID="{FB21E8E0-6B21-4B87-9A1E-706FC84D600F}" presName="tx1" presStyleLbl="revTx" presStyleIdx="1" presStyleCnt="4"/>
      <dgm:spPr/>
    </dgm:pt>
    <dgm:pt modelId="{F2F581BA-EB9A-4F55-9B7C-3756167CFD3B}" type="pres">
      <dgm:prSet presAssocID="{FB21E8E0-6B21-4B87-9A1E-706FC84D600F}" presName="vert1" presStyleCnt="0"/>
      <dgm:spPr/>
    </dgm:pt>
    <dgm:pt modelId="{FBB8C580-7B83-4AC4-8E51-373230526ED6}" type="pres">
      <dgm:prSet presAssocID="{03C69998-7AE9-4450-96AB-28870BC83EAB}" presName="thickLine" presStyleLbl="alignNode1" presStyleIdx="2" presStyleCnt="4"/>
      <dgm:spPr/>
    </dgm:pt>
    <dgm:pt modelId="{DDC77205-7B3D-4AA4-8266-372FD29890BE}" type="pres">
      <dgm:prSet presAssocID="{03C69998-7AE9-4450-96AB-28870BC83EAB}" presName="horz1" presStyleCnt="0"/>
      <dgm:spPr/>
    </dgm:pt>
    <dgm:pt modelId="{64418828-1F02-424A-B5E3-EDFFAC3DA6BC}" type="pres">
      <dgm:prSet presAssocID="{03C69998-7AE9-4450-96AB-28870BC83EAB}" presName="tx1" presStyleLbl="revTx" presStyleIdx="2" presStyleCnt="4"/>
      <dgm:spPr/>
    </dgm:pt>
    <dgm:pt modelId="{F0C2662B-B04E-46D0-A9C3-81DB8AE1D519}" type="pres">
      <dgm:prSet presAssocID="{03C69998-7AE9-4450-96AB-28870BC83EAB}" presName="vert1" presStyleCnt="0"/>
      <dgm:spPr/>
    </dgm:pt>
    <dgm:pt modelId="{A94D6BDB-A108-454A-8B1F-A20944A54166}" type="pres">
      <dgm:prSet presAssocID="{722F189E-5B2F-4440-9C0E-89207CA6C9D9}" presName="thickLine" presStyleLbl="alignNode1" presStyleIdx="3" presStyleCnt="4"/>
      <dgm:spPr/>
    </dgm:pt>
    <dgm:pt modelId="{94B11D2E-84A5-44EF-AA64-26F94AE0650C}" type="pres">
      <dgm:prSet presAssocID="{722F189E-5B2F-4440-9C0E-89207CA6C9D9}" presName="horz1" presStyleCnt="0"/>
      <dgm:spPr/>
    </dgm:pt>
    <dgm:pt modelId="{AC50A791-10DF-451E-8C18-46BADC6852A1}" type="pres">
      <dgm:prSet presAssocID="{722F189E-5B2F-4440-9C0E-89207CA6C9D9}" presName="tx1" presStyleLbl="revTx" presStyleIdx="3" presStyleCnt="4"/>
      <dgm:spPr/>
    </dgm:pt>
    <dgm:pt modelId="{44B01B3F-4402-43E9-92E4-AFC6401592B8}" type="pres">
      <dgm:prSet presAssocID="{722F189E-5B2F-4440-9C0E-89207CA6C9D9}" presName="vert1" presStyleCnt="0"/>
      <dgm:spPr/>
    </dgm:pt>
  </dgm:ptLst>
  <dgm:cxnLst>
    <dgm:cxn modelId="{81C65913-3DD7-4CE4-895A-4B6313E86FE4}" srcId="{C79FA629-DD67-45A0-A869-2C684E3D9DA2}" destId="{722F189E-5B2F-4440-9C0E-89207CA6C9D9}" srcOrd="3" destOrd="0" parTransId="{420482F6-70FB-4E0F-BC5E-2972C9DDCDA9}" sibTransId="{C48E23DB-F458-4063-B2A0-E8B905A1350C}"/>
    <dgm:cxn modelId="{DAAEDE2B-B87E-4C97-B2D6-8BD60B8F67DA}" type="presOf" srcId="{FB21E8E0-6B21-4B87-9A1E-706FC84D600F}" destId="{1EA9020C-FFAA-4EE0-AD2D-492AE96BD520}" srcOrd="0" destOrd="0" presId="urn:microsoft.com/office/officeart/2008/layout/LinedList"/>
    <dgm:cxn modelId="{5D1F312D-781F-4AFB-BC79-4B084A934469}" srcId="{C79FA629-DD67-45A0-A869-2C684E3D9DA2}" destId="{03C69998-7AE9-4450-96AB-28870BC83EAB}" srcOrd="2" destOrd="0" parTransId="{BF9F03A1-16DB-4D69-849E-75448EDE96B7}" sibTransId="{65C7C872-B655-441E-BE92-F37E4BB63F0F}"/>
    <dgm:cxn modelId="{35B3D02F-5B7E-456A-A6C3-43115F0249C5}" type="presOf" srcId="{722F189E-5B2F-4440-9C0E-89207CA6C9D9}" destId="{AC50A791-10DF-451E-8C18-46BADC6852A1}" srcOrd="0" destOrd="0" presId="urn:microsoft.com/office/officeart/2008/layout/LinedList"/>
    <dgm:cxn modelId="{DB08253F-2507-44D8-8BFD-B0C587344710}" srcId="{C79FA629-DD67-45A0-A869-2C684E3D9DA2}" destId="{FB21E8E0-6B21-4B87-9A1E-706FC84D600F}" srcOrd="1" destOrd="0" parTransId="{11EC2A81-5C6C-4AE7-AE3F-6A70B240DED3}" sibTransId="{E0FBAC60-A13E-4F47-AADF-8AF35C8C3E74}"/>
    <dgm:cxn modelId="{3D228B6F-E7C7-4434-A7D1-7BEAEE3A958D}" type="presOf" srcId="{7D5098A2-6608-439C-891D-F4E611FD088F}" destId="{C0206DAF-985B-42FA-B3FA-305B0B907501}" srcOrd="0" destOrd="0" presId="urn:microsoft.com/office/officeart/2008/layout/LinedList"/>
    <dgm:cxn modelId="{0F17D1AD-7F1A-4A9C-AB0B-4C21B93EB3A6}" type="presOf" srcId="{03C69998-7AE9-4450-96AB-28870BC83EAB}" destId="{64418828-1F02-424A-B5E3-EDFFAC3DA6BC}" srcOrd="0" destOrd="0" presId="urn:microsoft.com/office/officeart/2008/layout/LinedList"/>
    <dgm:cxn modelId="{8E41E5D5-5CCD-415F-9364-DDAEB29FF0E0}" type="presOf" srcId="{C79FA629-DD67-45A0-A869-2C684E3D9DA2}" destId="{95CB2FAE-0D73-497E-8AD2-1F3496917930}" srcOrd="0" destOrd="0" presId="urn:microsoft.com/office/officeart/2008/layout/LinedList"/>
    <dgm:cxn modelId="{29D1B3DB-151F-4986-A2AC-299084341D9B}" srcId="{C79FA629-DD67-45A0-A869-2C684E3D9DA2}" destId="{7D5098A2-6608-439C-891D-F4E611FD088F}" srcOrd="0" destOrd="0" parTransId="{45D2A468-3B93-4FB2-8D10-26F73BAA87A2}" sibTransId="{01EAE4C5-4E6C-4630-A2A1-E49897532B4C}"/>
    <dgm:cxn modelId="{1F2EB66E-89D3-4218-8E76-B237B6032619}" type="presParOf" srcId="{95CB2FAE-0D73-497E-8AD2-1F3496917930}" destId="{B170AD2D-D480-4DD8-93CA-B8517E374E51}" srcOrd="0" destOrd="0" presId="urn:microsoft.com/office/officeart/2008/layout/LinedList"/>
    <dgm:cxn modelId="{288D9813-8AFA-4157-92D3-63BDD911D304}" type="presParOf" srcId="{95CB2FAE-0D73-497E-8AD2-1F3496917930}" destId="{7819E227-5700-432C-B168-37F6BFDA5907}" srcOrd="1" destOrd="0" presId="urn:microsoft.com/office/officeart/2008/layout/LinedList"/>
    <dgm:cxn modelId="{E845311B-92E7-4283-BC99-8C791B5EE267}" type="presParOf" srcId="{7819E227-5700-432C-B168-37F6BFDA5907}" destId="{C0206DAF-985B-42FA-B3FA-305B0B907501}" srcOrd="0" destOrd="0" presId="urn:microsoft.com/office/officeart/2008/layout/LinedList"/>
    <dgm:cxn modelId="{06E947CA-8D0B-413C-93F9-C3DE79AFC9AA}" type="presParOf" srcId="{7819E227-5700-432C-B168-37F6BFDA5907}" destId="{CA600CB1-86B8-470B-9C7F-BB4549CD320C}" srcOrd="1" destOrd="0" presId="urn:microsoft.com/office/officeart/2008/layout/LinedList"/>
    <dgm:cxn modelId="{90BCDDE1-BAB8-47E2-A6DD-2E326FDAA301}" type="presParOf" srcId="{95CB2FAE-0D73-497E-8AD2-1F3496917930}" destId="{325297CA-4860-4DFA-9593-4F420F0DD598}" srcOrd="2" destOrd="0" presId="urn:microsoft.com/office/officeart/2008/layout/LinedList"/>
    <dgm:cxn modelId="{07AB0253-7B08-4243-BB33-DB38DEE7DA62}" type="presParOf" srcId="{95CB2FAE-0D73-497E-8AD2-1F3496917930}" destId="{5541810C-417D-4118-A55D-F6C37E0E1799}" srcOrd="3" destOrd="0" presId="urn:microsoft.com/office/officeart/2008/layout/LinedList"/>
    <dgm:cxn modelId="{066168C9-C480-4FAE-A34D-B29E2679F853}" type="presParOf" srcId="{5541810C-417D-4118-A55D-F6C37E0E1799}" destId="{1EA9020C-FFAA-4EE0-AD2D-492AE96BD520}" srcOrd="0" destOrd="0" presId="urn:microsoft.com/office/officeart/2008/layout/LinedList"/>
    <dgm:cxn modelId="{05E4BC68-FEE4-4C58-8BC5-26BD72994231}" type="presParOf" srcId="{5541810C-417D-4118-A55D-F6C37E0E1799}" destId="{F2F581BA-EB9A-4F55-9B7C-3756167CFD3B}" srcOrd="1" destOrd="0" presId="urn:microsoft.com/office/officeart/2008/layout/LinedList"/>
    <dgm:cxn modelId="{8AB1AD49-53A6-4409-9E08-5D6835128F83}" type="presParOf" srcId="{95CB2FAE-0D73-497E-8AD2-1F3496917930}" destId="{FBB8C580-7B83-4AC4-8E51-373230526ED6}" srcOrd="4" destOrd="0" presId="urn:microsoft.com/office/officeart/2008/layout/LinedList"/>
    <dgm:cxn modelId="{6ED230AB-61EF-43E1-ABA5-6E3B533BB9BC}" type="presParOf" srcId="{95CB2FAE-0D73-497E-8AD2-1F3496917930}" destId="{DDC77205-7B3D-4AA4-8266-372FD29890BE}" srcOrd="5" destOrd="0" presId="urn:microsoft.com/office/officeart/2008/layout/LinedList"/>
    <dgm:cxn modelId="{630F3D7A-3847-4B12-910F-2D8B086726DD}" type="presParOf" srcId="{DDC77205-7B3D-4AA4-8266-372FD29890BE}" destId="{64418828-1F02-424A-B5E3-EDFFAC3DA6BC}" srcOrd="0" destOrd="0" presId="urn:microsoft.com/office/officeart/2008/layout/LinedList"/>
    <dgm:cxn modelId="{382E2DFE-9D60-4D8C-BEF3-9CE4125B843F}" type="presParOf" srcId="{DDC77205-7B3D-4AA4-8266-372FD29890BE}" destId="{F0C2662B-B04E-46D0-A9C3-81DB8AE1D519}" srcOrd="1" destOrd="0" presId="urn:microsoft.com/office/officeart/2008/layout/LinedList"/>
    <dgm:cxn modelId="{3F847F17-F203-465D-AFF6-8EF631C89663}" type="presParOf" srcId="{95CB2FAE-0D73-497E-8AD2-1F3496917930}" destId="{A94D6BDB-A108-454A-8B1F-A20944A54166}" srcOrd="6" destOrd="0" presId="urn:microsoft.com/office/officeart/2008/layout/LinedList"/>
    <dgm:cxn modelId="{7C491086-7280-43ED-9FC6-37ADE13AE24D}" type="presParOf" srcId="{95CB2FAE-0D73-497E-8AD2-1F3496917930}" destId="{94B11D2E-84A5-44EF-AA64-26F94AE0650C}" srcOrd="7" destOrd="0" presId="urn:microsoft.com/office/officeart/2008/layout/LinedList"/>
    <dgm:cxn modelId="{D889C42B-5656-447A-AEA7-2F4F0D4E0C60}" type="presParOf" srcId="{94B11D2E-84A5-44EF-AA64-26F94AE0650C}" destId="{AC50A791-10DF-451E-8C18-46BADC6852A1}" srcOrd="0" destOrd="0" presId="urn:microsoft.com/office/officeart/2008/layout/LinedList"/>
    <dgm:cxn modelId="{1EBF94CA-C133-407D-B5F4-8E33D77F87B7}" type="presParOf" srcId="{94B11D2E-84A5-44EF-AA64-26F94AE0650C}" destId="{44B01B3F-4402-43E9-92E4-AFC6401592B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1FDC90-1317-41B4-BCDF-DB1C073BA34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E08B2D-EE4F-467A-A0FF-399B1A59834A}">
      <dgm:prSet/>
      <dgm:spPr/>
      <dgm:t>
        <a:bodyPr/>
        <a:lstStyle/>
        <a:p>
          <a:r>
            <a:rPr lang="en-US"/>
            <a:t>BBC (2024) </a:t>
          </a:r>
          <a:r>
            <a:rPr lang="en-US" i="1"/>
            <a:t>NHS Staff Survey: Pay and staffing levels remains key concerns</a:t>
          </a:r>
          <a:r>
            <a:rPr lang="en-US"/>
            <a:t>. Available at: </a:t>
          </a:r>
          <a:r>
            <a:rPr lang="en-US">
              <a:hlinkClick xmlns:r="http://schemas.openxmlformats.org/officeDocument/2006/relationships" r:id="rId1"/>
            </a:rPr>
            <a:t>https://www.bbc.com/news/articles/cd9l8v1vy0ko</a:t>
          </a:r>
          <a:r>
            <a:rPr lang="en-US"/>
            <a:t> (Accessed: 13 February 2026).</a:t>
          </a:r>
        </a:p>
      </dgm:t>
    </dgm:pt>
    <dgm:pt modelId="{D4473ED5-5979-4756-B134-542C351575B4}" type="parTrans" cxnId="{3407AD9F-B8E1-4679-9A5D-B9CF6986F713}">
      <dgm:prSet/>
      <dgm:spPr/>
      <dgm:t>
        <a:bodyPr/>
        <a:lstStyle/>
        <a:p>
          <a:endParaRPr lang="en-US"/>
        </a:p>
      </dgm:t>
    </dgm:pt>
    <dgm:pt modelId="{67517E29-0E06-4219-9DDD-8B7297D47078}" type="sibTrans" cxnId="{3407AD9F-B8E1-4679-9A5D-B9CF6986F713}">
      <dgm:prSet/>
      <dgm:spPr/>
      <dgm:t>
        <a:bodyPr/>
        <a:lstStyle/>
        <a:p>
          <a:endParaRPr lang="en-US"/>
        </a:p>
      </dgm:t>
    </dgm:pt>
    <dgm:pt modelId="{41278D7E-EED3-4FE8-83BF-714CF46518F9}">
      <dgm:prSet/>
      <dgm:spPr/>
      <dgm:t>
        <a:bodyPr/>
        <a:lstStyle/>
        <a:p>
          <a:r>
            <a:rPr lang="en-US"/>
            <a:t>nhssurveys.co.uk. (n.d.). </a:t>
          </a:r>
          <a:r>
            <a:rPr lang="en-US" i="1"/>
            <a:t>NHS Staff Survey dashboard</a:t>
          </a:r>
          <a:r>
            <a:rPr lang="en-US"/>
            <a:t>. [online] Available at: </a:t>
          </a:r>
          <a:r>
            <a:rPr lang="en-US">
              <a:hlinkClick xmlns:r="http://schemas.openxmlformats.org/officeDocument/2006/relationships" r:id="rId2"/>
            </a:rPr>
            <a:t>https://nhssurveys.co.uk/nss/summary_scores/national</a:t>
          </a:r>
          <a:r>
            <a:rPr lang="en-US"/>
            <a:t>.</a:t>
          </a:r>
        </a:p>
      </dgm:t>
    </dgm:pt>
    <dgm:pt modelId="{0C5D77B2-80A2-468E-A46E-E94819C45DB7}" type="parTrans" cxnId="{A87D04B4-5C94-456F-BCA7-9393D170A033}">
      <dgm:prSet/>
      <dgm:spPr/>
      <dgm:t>
        <a:bodyPr/>
        <a:lstStyle/>
        <a:p>
          <a:endParaRPr lang="en-US"/>
        </a:p>
      </dgm:t>
    </dgm:pt>
    <dgm:pt modelId="{D8730EB1-F1A1-4F70-BF27-EEF185499212}" type="sibTrans" cxnId="{A87D04B4-5C94-456F-BCA7-9393D170A033}">
      <dgm:prSet/>
      <dgm:spPr/>
      <dgm:t>
        <a:bodyPr/>
        <a:lstStyle/>
        <a:p>
          <a:endParaRPr lang="en-US"/>
        </a:p>
      </dgm:t>
    </dgm:pt>
    <dgm:pt modelId="{2C7B6B00-95E2-4443-8CA7-F3A7FE5A0AB9}">
      <dgm:prSet/>
      <dgm:spPr/>
      <dgm:t>
        <a:bodyPr/>
        <a:lstStyle/>
        <a:p>
          <a:r>
            <a:rPr lang="en-US"/>
            <a:t>nhssurveys.co.uk. (n.d.). </a:t>
          </a:r>
          <a:r>
            <a:rPr lang="en-US" i="1"/>
            <a:t>NHS Staff Survey dashboard</a:t>
          </a:r>
          <a:r>
            <a:rPr lang="en-US"/>
            <a:t>. [online] Available at: </a:t>
          </a:r>
          <a:r>
            <a:rPr lang="en-US">
              <a:hlinkClick xmlns:r="http://schemas.openxmlformats.org/officeDocument/2006/relationships" r:id="rId3"/>
            </a:rPr>
            <a:t>https://nhssurveys.co.uk/nss/survey-information/</a:t>
          </a:r>
          <a:r>
            <a:rPr lang="en-US"/>
            <a:t>.</a:t>
          </a:r>
        </a:p>
      </dgm:t>
    </dgm:pt>
    <dgm:pt modelId="{081C870C-B94F-494A-A641-02AEB7788D74}" type="parTrans" cxnId="{6293A615-5228-48FE-8F40-32C2376BD33A}">
      <dgm:prSet/>
      <dgm:spPr/>
      <dgm:t>
        <a:bodyPr/>
        <a:lstStyle/>
        <a:p>
          <a:endParaRPr lang="en-US"/>
        </a:p>
      </dgm:t>
    </dgm:pt>
    <dgm:pt modelId="{EA5FD1E8-DAED-4E49-BBF1-054F284C596A}" type="sibTrans" cxnId="{6293A615-5228-48FE-8F40-32C2376BD33A}">
      <dgm:prSet/>
      <dgm:spPr/>
      <dgm:t>
        <a:bodyPr/>
        <a:lstStyle/>
        <a:p>
          <a:endParaRPr lang="en-US"/>
        </a:p>
      </dgm:t>
    </dgm:pt>
    <dgm:pt modelId="{B652F624-2E7D-4FCF-80EC-FD18AFE7BA45}">
      <dgm:prSet/>
      <dgm:spPr/>
      <dgm:t>
        <a:bodyPr/>
        <a:lstStyle/>
        <a:p>
          <a:r>
            <a:rPr lang="en-US"/>
            <a:t>NHS England (2024) </a:t>
          </a:r>
          <a:r>
            <a:rPr lang="en-US" i="1"/>
            <a:t>National Results Briefing 2023/24</a:t>
          </a:r>
          <a:r>
            <a:rPr lang="en-US"/>
            <a:t>. Available at: </a:t>
          </a:r>
          <a:r>
            <a:rPr lang="en-US">
              <a:hlinkClick xmlns:r="http://schemas.openxmlformats.org/officeDocument/2006/relationships" r:id="rId4"/>
            </a:rPr>
            <a:t>https://www.nhsstaffsurveys.com/results/national-results/</a:t>
          </a:r>
          <a:r>
            <a:rPr lang="en-US"/>
            <a:t> (Accessed: 13 February 2026).</a:t>
          </a:r>
        </a:p>
      </dgm:t>
    </dgm:pt>
    <dgm:pt modelId="{2A2A4AD0-CDFF-4074-9002-01AFBF8FAB8E}" type="parTrans" cxnId="{C7BFE42A-08E4-48CC-B0C2-49D2EC6A929C}">
      <dgm:prSet/>
      <dgm:spPr/>
      <dgm:t>
        <a:bodyPr/>
        <a:lstStyle/>
        <a:p>
          <a:endParaRPr lang="en-US"/>
        </a:p>
      </dgm:t>
    </dgm:pt>
    <dgm:pt modelId="{10463D95-1848-42B4-98AB-E2028BBA0F66}" type="sibTrans" cxnId="{C7BFE42A-08E4-48CC-B0C2-49D2EC6A929C}">
      <dgm:prSet/>
      <dgm:spPr/>
      <dgm:t>
        <a:bodyPr/>
        <a:lstStyle/>
        <a:p>
          <a:endParaRPr lang="en-US"/>
        </a:p>
      </dgm:t>
    </dgm:pt>
    <dgm:pt modelId="{2BE1859A-0FB3-4C67-873A-8A77AADFD3C7}">
      <dgm:prSet/>
      <dgm:spPr/>
      <dgm:t>
        <a:bodyPr/>
        <a:lstStyle/>
        <a:p>
          <a:r>
            <a:rPr lang="en-US"/>
            <a:t>NHS Staff Survey Coordination Centre (2023) </a:t>
          </a:r>
          <a:r>
            <a:rPr lang="en-US" i="1"/>
            <a:t>National Results Briefing 2023</a:t>
          </a:r>
          <a:r>
            <a:rPr lang="en-US"/>
            <a:t>. [Online]. Available at: </a:t>
          </a:r>
          <a:r>
            <a:rPr lang="en-US">
              <a:hlinkClick xmlns:r="http://schemas.openxmlformats.org/officeDocument/2006/relationships" r:id="rId5"/>
            </a:rPr>
            <a:t>https://www.nhsstaffsurveys.com/survey-documents/</a:t>
          </a:r>
          <a:r>
            <a:rPr lang="en-US"/>
            <a:t> (Accessed: 13 February 2026).</a:t>
          </a:r>
        </a:p>
      </dgm:t>
    </dgm:pt>
    <dgm:pt modelId="{1DD2D2F0-01C2-4D28-AE35-6BC8C901FB98}" type="parTrans" cxnId="{11AC6518-67DB-4411-BD35-E6FE9C954E3E}">
      <dgm:prSet/>
      <dgm:spPr/>
      <dgm:t>
        <a:bodyPr/>
        <a:lstStyle/>
        <a:p>
          <a:endParaRPr lang="en-US"/>
        </a:p>
      </dgm:t>
    </dgm:pt>
    <dgm:pt modelId="{6525722B-B919-4CF9-9236-2EB1DF4DB9AD}" type="sibTrans" cxnId="{11AC6518-67DB-4411-BD35-E6FE9C954E3E}">
      <dgm:prSet/>
      <dgm:spPr/>
      <dgm:t>
        <a:bodyPr/>
        <a:lstStyle/>
        <a:p>
          <a:endParaRPr lang="en-US"/>
        </a:p>
      </dgm:t>
    </dgm:pt>
    <dgm:pt modelId="{F889EFBF-5D49-40C4-85BD-41C5F4339AE5}">
      <dgm:prSet/>
      <dgm:spPr/>
      <dgm:t>
        <a:bodyPr/>
        <a:lstStyle/>
        <a:p>
          <a:r>
            <a:rPr lang="en-US"/>
            <a:t>NIHR (2011) </a:t>
          </a:r>
          <a:r>
            <a:rPr lang="en-US" i="1"/>
            <a:t>The impact of staff engagement on organizational performance</a:t>
          </a:r>
          <a:r>
            <a:rPr lang="en-US"/>
            <a:t>. Available at: </a:t>
          </a:r>
          <a:r>
            <a:rPr lang="en-US">
              <a:hlinkClick xmlns:r="http://schemas.openxmlformats.org/officeDocument/2006/relationships" r:id="rId6"/>
            </a:rPr>
            <a:t>https://fundingawards.nihr.ac.uk/award/10/1011/11</a:t>
          </a:r>
          <a:r>
            <a:rPr lang="en-US"/>
            <a:t> (Accessed: 13 February 2026).</a:t>
          </a:r>
        </a:p>
      </dgm:t>
    </dgm:pt>
    <dgm:pt modelId="{B62D0125-1F6B-426D-B541-EFD75FB635DB}" type="parTrans" cxnId="{8C28DE3E-D250-46B1-9169-82A47188AE9B}">
      <dgm:prSet/>
      <dgm:spPr/>
      <dgm:t>
        <a:bodyPr/>
        <a:lstStyle/>
        <a:p>
          <a:endParaRPr lang="en-US"/>
        </a:p>
      </dgm:t>
    </dgm:pt>
    <dgm:pt modelId="{F81A7A56-ABF7-4448-BF47-97A69D6EE7D7}" type="sibTrans" cxnId="{8C28DE3E-D250-46B1-9169-82A47188AE9B}">
      <dgm:prSet/>
      <dgm:spPr/>
      <dgm:t>
        <a:bodyPr/>
        <a:lstStyle/>
        <a:p>
          <a:endParaRPr lang="en-US"/>
        </a:p>
      </dgm:t>
    </dgm:pt>
    <dgm:pt modelId="{3D460646-CE8B-411F-A4C5-25EAFC5CD123}">
      <dgm:prSet/>
      <dgm:spPr/>
      <dgm:t>
        <a:bodyPr/>
        <a:lstStyle/>
        <a:p>
          <a:r>
            <a:rPr lang="en-US"/>
            <a:t>NHS (2023). </a:t>
          </a:r>
          <a:r>
            <a:rPr lang="en-US" i="1"/>
            <a:t>Interactive results and dashboards | NHS Staff Survey</a:t>
          </a:r>
          <a:r>
            <a:rPr lang="en-US"/>
            <a:t>. [online] www.nhsstaffsurveys.com. Available at: </a:t>
          </a:r>
          <a:r>
            <a:rPr lang="en-US">
              <a:hlinkClick xmlns:r="http://schemas.openxmlformats.org/officeDocument/2006/relationships" r:id="rId7"/>
            </a:rPr>
            <a:t>https://www.nhsstaffsurveys.com/results/interactive-results/</a:t>
          </a:r>
          <a:r>
            <a:rPr lang="en-US"/>
            <a:t>.</a:t>
          </a:r>
        </a:p>
      </dgm:t>
    </dgm:pt>
    <dgm:pt modelId="{4B1B806A-1199-45E2-AAA4-0B74023667B8}" type="parTrans" cxnId="{D708D0F5-C48B-41F6-A7FB-CAE80C4D3855}">
      <dgm:prSet/>
      <dgm:spPr/>
      <dgm:t>
        <a:bodyPr/>
        <a:lstStyle/>
        <a:p>
          <a:endParaRPr lang="en-US"/>
        </a:p>
      </dgm:t>
    </dgm:pt>
    <dgm:pt modelId="{EF3AF14B-0414-414D-BCE1-CCED091A8C39}" type="sibTrans" cxnId="{D708D0F5-C48B-41F6-A7FB-CAE80C4D3855}">
      <dgm:prSet/>
      <dgm:spPr/>
      <dgm:t>
        <a:bodyPr/>
        <a:lstStyle/>
        <a:p>
          <a:endParaRPr lang="en-US"/>
        </a:p>
      </dgm:t>
    </dgm:pt>
    <dgm:pt modelId="{F540B494-4862-4173-B346-572F4993FE3B}">
      <dgm:prSet/>
      <dgm:spPr/>
      <dgm:t>
        <a:bodyPr/>
        <a:lstStyle/>
        <a:p>
          <a:r>
            <a:rPr lang="en-US"/>
            <a:t>www.nhsstaffsurveys.com. (n.d.). </a:t>
          </a:r>
          <a:r>
            <a:rPr lang="en-US" i="1"/>
            <a:t>Local results for every organisation | NHS Staff Survey</a:t>
          </a:r>
          <a:r>
            <a:rPr lang="en-US"/>
            <a:t>. [online] Available at: </a:t>
          </a:r>
          <a:r>
            <a:rPr lang="en-US">
              <a:hlinkClick xmlns:r="http://schemas.openxmlformats.org/officeDocument/2006/relationships" r:id="rId8"/>
            </a:rPr>
            <a:t>https://www.nhsstaffsurveys.com/results/local-results/</a:t>
          </a:r>
          <a:r>
            <a:rPr lang="en-US"/>
            <a:t>.</a:t>
          </a:r>
        </a:p>
      </dgm:t>
    </dgm:pt>
    <dgm:pt modelId="{2D209C19-BF30-4786-9258-F904167AEE16}" type="parTrans" cxnId="{7B951C0B-6A8F-493B-9B67-397DE7F94055}">
      <dgm:prSet/>
      <dgm:spPr/>
      <dgm:t>
        <a:bodyPr/>
        <a:lstStyle/>
        <a:p>
          <a:endParaRPr lang="en-US"/>
        </a:p>
      </dgm:t>
    </dgm:pt>
    <dgm:pt modelId="{BEF69641-AA04-473B-9151-BD4D5C02DB26}" type="sibTrans" cxnId="{7B951C0B-6A8F-493B-9B67-397DE7F94055}">
      <dgm:prSet/>
      <dgm:spPr/>
      <dgm:t>
        <a:bodyPr/>
        <a:lstStyle/>
        <a:p>
          <a:endParaRPr lang="en-US"/>
        </a:p>
      </dgm:t>
    </dgm:pt>
    <dgm:pt modelId="{B623CAE5-0A51-415E-B5FC-AAC7C1E70E99}">
      <dgm:prSet/>
      <dgm:spPr/>
      <dgm:t>
        <a:bodyPr/>
        <a:lstStyle/>
        <a:p>
          <a:r>
            <a:rPr lang="en-US"/>
            <a:t>www.nhsstaffsurveys.com. (n.d.). </a:t>
          </a:r>
          <a:r>
            <a:rPr lang="en-US" i="1"/>
            <a:t>Bank Worker Results - NHS Staff Survey</a:t>
          </a:r>
          <a:r>
            <a:rPr lang="en-US"/>
            <a:t>. [online] Available at: </a:t>
          </a:r>
          <a:r>
            <a:rPr lang="en-US">
              <a:hlinkClick xmlns:r="http://schemas.openxmlformats.org/officeDocument/2006/relationships" r:id="rId9"/>
            </a:rPr>
            <a:t>https://www.nhsstaffsurveys.com/results/bank-worker-results/</a:t>
          </a:r>
          <a:r>
            <a:rPr lang="en-US"/>
            <a:t>.</a:t>
          </a:r>
        </a:p>
      </dgm:t>
    </dgm:pt>
    <dgm:pt modelId="{9984D922-15E7-4263-BB9E-2AAE215F3F68}" type="parTrans" cxnId="{F728D1F9-B26A-472A-A91C-8652625CBA08}">
      <dgm:prSet/>
      <dgm:spPr/>
      <dgm:t>
        <a:bodyPr/>
        <a:lstStyle/>
        <a:p>
          <a:endParaRPr lang="en-US"/>
        </a:p>
      </dgm:t>
    </dgm:pt>
    <dgm:pt modelId="{7B08DCC2-FAC6-4DFA-B170-E6AA70BDFCCE}" type="sibTrans" cxnId="{F728D1F9-B26A-472A-A91C-8652625CBA08}">
      <dgm:prSet/>
      <dgm:spPr/>
      <dgm:t>
        <a:bodyPr/>
        <a:lstStyle/>
        <a:p>
          <a:endParaRPr lang="en-US"/>
        </a:p>
      </dgm:t>
    </dgm:pt>
    <dgm:pt modelId="{7856EB1D-9721-4BD1-8043-2ECB97B55E9A}" type="pres">
      <dgm:prSet presAssocID="{8F1FDC90-1317-41B4-BCDF-DB1C073BA348}" presName="linear" presStyleCnt="0">
        <dgm:presLayoutVars>
          <dgm:animLvl val="lvl"/>
          <dgm:resizeHandles val="exact"/>
        </dgm:presLayoutVars>
      </dgm:prSet>
      <dgm:spPr/>
    </dgm:pt>
    <dgm:pt modelId="{941BE2E3-ABCE-48D1-A0C6-3166742E7D75}" type="pres">
      <dgm:prSet presAssocID="{CAE08B2D-EE4F-467A-A0FF-399B1A59834A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00AA4E45-1796-4BF8-8F64-F502DB64543D}" type="pres">
      <dgm:prSet presAssocID="{67517E29-0E06-4219-9DDD-8B7297D47078}" presName="spacer" presStyleCnt="0"/>
      <dgm:spPr/>
    </dgm:pt>
    <dgm:pt modelId="{8C75780C-5402-4029-B34F-D81F98C03157}" type="pres">
      <dgm:prSet presAssocID="{41278D7E-EED3-4FE8-83BF-714CF46518F9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0FBF94DF-E22F-493D-B5EE-8426228AA63B}" type="pres">
      <dgm:prSet presAssocID="{D8730EB1-F1A1-4F70-BF27-EEF185499212}" presName="spacer" presStyleCnt="0"/>
      <dgm:spPr/>
    </dgm:pt>
    <dgm:pt modelId="{544CB725-4742-4459-B07C-D127BF110256}" type="pres">
      <dgm:prSet presAssocID="{2C7B6B00-95E2-4443-8CA7-F3A7FE5A0AB9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2C105099-F155-46BC-91B8-E3B5A79EC1CA}" type="pres">
      <dgm:prSet presAssocID="{EA5FD1E8-DAED-4E49-BBF1-054F284C596A}" presName="spacer" presStyleCnt="0"/>
      <dgm:spPr/>
    </dgm:pt>
    <dgm:pt modelId="{18BEA195-DDD8-43BB-BF83-8A359C9C0767}" type="pres">
      <dgm:prSet presAssocID="{B652F624-2E7D-4FCF-80EC-FD18AFE7BA45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9742575C-1355-487A-9E6D-FF18F311A8B5}" type="pres">
      <dgm:prSet presAssocID="{10463D95-1848-42B4-98AB-E2028BBA0F66}" presName="spacer" presStyleCnt="0"/>
      <dgm:spPr/>
    </dgm:pt>
    <dgm:pt modelId="{9EDA265D-57D3-4F13-BE7F-08A4AE333313}" type="pres">
      <dgm:prSet presAssocID="{2BE1859A-0FB3-4C67-873A-8A77AADFD3C7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3946D51D-F859-4612-9075-7B10A5ABE203}" type="pres">
      <dgm:prSet presAssocID="{6525722B-B919-4CF9-9236-2EB1DF4DB9AD}" presName="spacer" presStyleCnt="0"/>
      <dgm:spPr/>
    </dgm:pt>
    <dgm:pt modelId="{FD6D9C5A-63FC-4046-BF93-672E7B8C0698}" type="pres">
      <dgm:prSet presAssocID="{F889EFBF-5D49-40C4-85BD-41C5F4339AE5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22FA2BB8-7EFF-4B54-BEAA-75CB64EC4EC0}" type="pres">
      <dgm:prSet presAssocID="{F81A7A56-ABF7-4448-BF47-97A69D6EE7D7}" presName="spacer" presStyleCnt="0"/>
      <dgm:spPr/>
    </dgm:pt>
    <dgm:pt modelId="{02E2D994-03DD-405D-B7E9-3207A59A2B87}" type="pres">
      <dgm:prSet presAssocID="{3D460646-CE8B-411F-A4C5-25EAFC5CD123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A614985-2A7A-416D-AC0F-E30D57F64A2D}" type="pres">
      <dgm:prSet presAssocID="{EF3AF14B-0414-414D-BCE1-CCED091A8C39}" presName="spacer" presStyleCnt="0"/>
      <dgm:spPr/>
    </dgm:pt>
    <dgm:pt modelId="{529D2D83-A24B-4DBC-90F3-084E43EE8CDE}" type="pres">
      <dgm:prSet presAssocID="{F540B494-4862-4173-B346-572F4993FE3B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05EFA98A-A460-449F-A063-39D616B587B3}" type="pres">
      <dgm:prSet presAssocID="{BEF69641-AA04-473B-9151-BD4D5C02DB26}" presName="spacer" presStyleCnt="0"/>
      <dgm:spPr/>
    </dgm:pt>
    <dgm:pt modelId="{C8E941E9-3380-4108-A9F1-35BB3857C992}" type="pres">
      <dgm:prSet presAssocID="{B623CAE5-0A51-415E-B5FC-AAC7C1E70E99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7B951C0B-6A8F-493B-9B67-397DE7F94055}" srcId="{8F1FDC90-1317-41B4-BCDF-DB1C073BA348}" destId="{F540B494-4862-4173-B346-572F4993FE3B}" srcOrd="7" destOrd="0" parTransId="{2D209C19-BF30-4786-9258-F904167AEE16}" sibTransId="{BEF69641-AA04-473B-9151-BD4D5C02DB26}"/>
    <dgm:cxn modelId="{8419840C-D7BC-4150-AA20-4F082C1B3530}" type="presOf" srcId="{F540B494-4862-4173-B346-572F4993FE3B}" destId="{529D2D83-A24B-4DBC-90F3-084E43EE8CDE}" srcOrd="0" destOrd="0" presId="urn:microsoft.com/office/officeart/2005/8/layout/vList2"/>
    <dgm:cxn modelId="{6293A615-5228-48FE-8F40-32C2376BD33A}" srcId="{8F1FDC90-1317-41B4-BCDF-DB1C073BA348}" destId="{2C7B6B00-95E2-4443-8CA7-F3A7FE5A0AB9}" srcOrd="2" destOrd="0" parTransId="{081C870C-B94F-494A-A641-02AEB7788D74}" sibTransId="{EA5FD1E8-DAED-4E49-BBF1-054F284C596A}"/>
    <dgm:cxn modelId="{11AC6518-67DB-4411-BD35-E6FE9C954E3E}" srcId="{8F1FDC90-1317-41B4-BCDF-DB1C073BA348}" destId="{2BE1859A-0FB3-4C67-873A-8A77AADFD3C7}" srcOrd="4" destOrd="0" parTransId="{1DD2D2F0-01C2-4D28-AE35-6BC8C901FB98}" sibTransId="{6525722B-B919-4CF9-9236-2EB1DF4DB9AD}"/>
    <dgm:cxn modelId="{AD9F871D-AEDE-4DEE-8A4B-FC4BD7AB1863}" type="presOf" srcId="{2BE1859A-0FB3-4C67-873A-8A77AADFD3C7}" destId="{9EDA265D-57D3-4F13-BE7F-08A4AE333313}" srcOrd="0" destOrd="0" presId="urn:microsoft.com/office/officeart/2005/8/layout/vList2"/>
    <dgm:cxn modelId="{89260521-31DB-4CB1-9006-A9E7E8E6D8F3}" type="presOf" srcId="{2C7B6B00-95E2-4443-8CA7-F3A7FE5A0AB9}" destId="{544CB725-4742-4459-B07C-D127BF110256}" srcOrd="0" destOrd="0" presId="urn:microsoft.com/office/officeart/2005/8/layout/vList2"/>
    <dgm:cxn modelId="{C7BFE42A-08E4-48CC-B0C2-49D2EC6A929C}" srcId="{8F1FDC90-1317-41B4-BCDF-DB1C073BA348}" destId="{B652F624-2E7D-4FCF-80EC-FD18AFE7BA45}" srcOrd="3" destOrd="0" parTransId="{2A2A4AD0-CDFF-4074-9002-01AFBF8FAB8E}" sibTransId="{10463D95-1848-42B4-98AB-E2028BBA0F66}"/>
    <dgm:cxn modelId="{5A6A6137-DD84-4612-82CE-B740D93B68D9}" type="presOf" srcId="{8F1FDC90-1317-41B4-BCDF-DB1C073BA348}" destId="{7856EB1D-9721-4BD1-8043-2ECB97B55E9A}" srcOrd="0" destOrd="0" presId="urn:microsoft.com/office/officeart/2005/8/layout/vList2"/>
    <dgm:cxn modelId="{8C28DE3E-D250-46B1-9169-82A47188AE9B}" srcId="{8F1FDC90-1317-41B4-BCDF-DB1C073BA348}" destId="{F889EFBF-5D49-40C4-85BD-41C5F4339AE5}" srcOrd="5" destOrd="0" parTransId="{B62D0125-1F6B-426D-B541-EFD75FB635DB}" sibTransId="{F81A7A56-ABF7-4448-BF47-97A69D6EE7D7}"/>
    <dgm:cxn modelId="{5BB74B4F-E2A2-4458-989D-F35E6251209B}" type="presOf" srcId="{41278D7E-EED3-4FE8-83BF-714CF46518F9}" destId="{8C75780C-5402-4029-B34F-D81F98C03157}" srcOrd="0" destOrd="0" presId="urn:microsoft.com/office/officeart/2005/8/layout/vList2"/>
    <dgm:cxn modelId="{4DC40A70-E9CB-471E-ADBA-900743ACC1D4}" type="presOf" srcId="{B623CAE5-0A51-415E-B5FC-AAC7C1E70E99}" destId="{C8E941E9-3380-4108-A9F1-35BB3857C992}" srcOrd="0" destOrd="0" presId="urn:microsoft.com/office/officeart/2005/8/layout/vList2"/>
    <dgm:cxn modelId="{61F43893-0DC5-43FA-AF18-101EB93FF806}" type="presOf" srcId="{3D460646-CE8B-411F-A4C5-25EAFC5CD123}" destId="{02E2D994-03DD-405D-B7E9-3207A59A2B87}" srcOrd="0" destOrd="0" presId="urn:microsoft.com/office/officeart/2005/8/layout/vList2"/>
    <dgm:cxn modelId="{3407AD9F-B8E1-4679-9A5D-B9CF6986F713}" srcId="{8F1FDC90-1317-41B4-BCDF-DB1C073BA348}" destId="{CAE08B2D-EE4F-467A-A0FF-399B1A59834A}" srcOrd="0" destOrd="0" parTransId="{D4473ED5-5979-4756-B134-542C351575B4}" sibTransId="{67517E29-0E06-4219-9DDD-8B7297D47078}"/>
    <dgm:cxn modelId="{15EDDCB0-CEF7-4C32-8D20-22108362C588}" type="presOf" srcId="{B652F624-2E7D-4FCF-80EC-FD18AFE7BA45}" destId="{18BEA195-DDD8-43BB-BF83-8A359C9C0767}" srcOrd="0" destOrd="0" presId="urn:microsoft.com/office/officeart/2005/8/layout/vList2"/>
    <dgm:cxn modelId="{6240D2B3-20C7-44EF-955F-7F6A5BE0422F}" type="presOf" srcId="{CAE08B2D-EE4F-467A-A0FF-399B1A59834A}" destId="{941BE2E3-ABCE-48D1-A0C6-3166742E7D75}" srcOrd="0" destOrd="0" presId="urn:microsoft.com/office/officeart/2005/8/layout/vList2"/>
    <dgm:cxn modelId="{A87D04B4-5C94-456F-BCA7-9393D170A033}" srcId="{8F1FDC90-1317-41B4-BCDF-DB1C073BA348}" destId="{41278D7E-EED3-4FE8-83BF-714CF46518F9}" srcOrd="1" destOrd="0" parTransId="{0C5D77B2-80A2-468E-A46E-E94819C45DB7}" sibTransId="{D8730EB1-F1A1-4F70-BF27-EEF185499212}"/>
    <dgm:cxn modelId="{813A57D3-9AB6-4326-BD59-EC0D3AA9D305}" type="presOf" srcId="{F889EFBF-5D49-40C4-85BD-41C5F4339AE5}" destId="{FD6D9C5A-63FC-4046-BF93-672E7B8C0698}" srcOrd="0" destOrd="0" presId="urn:microsoft.com/office/officeart/2005/8/layout/vList2"/>
    <dgm:cxn modelId="{D708D0F5-C48B-41F6-A7FB-CAE80C4D3855}" srcId="{8F1FDC90-1317-41B4-BCDF-DB1C073BA348}" destId="{3D460646-CE8B-411F-A4C5-25EAFC5CD123}" srcOrd="6" destOrd="0" parTransId="{4B1B806A-1199-45E2-AAA4-0B74023667B8}" sibTransId="{EF3AF14B-0414-414D-BCE1-CCED091A8C39}"/>
    <dgm:cxn modelId="{F728D1F9-B26A-472A-A91C-8652625CBA08}" srcId="{8F1FDC90-1317-41B4-BCDF-DB1C073BA348}" destId="{B623CAE5-0A51-415E-B5FC-AAC7C1E70E99}" srcOrd="8" destOrd="0" parTransId="{9984D922-15E7-4263-BB9E-2AAE215F3F68}" sibTransId="{7B08DCC2-FAC6-4DFA-B170-E6AA70BDFCCE}"/>
    <dgm:cxn modelId="{023EC14A-E16C-4EF2-BFBB-7CE9E18DE69A}" type="presParOf" srcId="{7856EB1D-9721-4BD1-8043-2ECB97B55E9A}" destId="{941BE2E3-ABCE-48D1-A0C6-3166742E7D75}" srcOrd="0" destOrd="0" presId="urn:microsoft.com/office/officeart/2005/8/layout/vList2"/>
    <dgm:cxn modelId="{66C0BAC9-D516-4CB8-91B7-2532670E8B48}" type="presParOf" srcId="{7856EB1D-9721-4BD1-8043-2ECB97B55E9A}" destId="{00AA4E45-1796-4BF8-8F64-F502DB64543D}" srcOrd="1" destOrd="0" presId="urn:microsoft.com/office/officeart/2005/8/layout/vList2"/>
    <dgm:cxn modelId="{56153618-A746-4D1E-9FCF-0F6C862DA682}" type="presParOf" srcId="{7856EB1D-9721-4BD1-8043-2ECB97B55E9A}" destId="{8C75780C-5402-4029-B34F-D81F98C03157}" srcOrd="2" destOrd="0" presId="urn:microsoft.com/office/officeart/2005/8/layout/vList2"/>
    <dgm:cxn modelId="{EBA1087E-4DB5-4DDD-90EB-1C3997B71D06}" type="presParOf" srcId="{7856EB1D-9721-4BD1-8043-2ECB97B55E9A}" destId="{0FBF94DF-E22F-493D-B5EE-8426228AA63B}" srcOrd="3" destOrd="0" presId="urn:microsoft.com/office/officeart/2005/8/layout/vList2"/>
    <dgm:cxn modelId="{3B25D8E8-4911-45DA-9A5D-8B2E59050EF7}" type="presParOf" srcId="{7856EB1D-9721-4BD1-8043-2ECB97B55E9A}" destId="{544CB725-4742-4459-B07C-D127BF110256}" srcOrd="4" destOrd="0" presId="urn:microsoft.com/office/officeart/2005/8/layout/vList2"/>
    <dgm:cxn modelId="{9B0E6891-5660-44B9-9668-019C7D695F73}" type="presParOf" srcId="{7856EB1D-9721-4BD1-8043-2ECB97B55E9A}" destId="{2C105099-F155-46BC-91B8-E3B5A79EC1CA}" srcOrd="5" destOrd="0" presId="urn:microsoft.com/office/officeart/2005/8/layout/vList2"/>
    <dgm:cxn modelId="{C4541098-2318-440E-AA77-4A8CE9A6ABF4}" type="presParOf" srcId="{7856EB1D-9721-4BD1-8043-2ECB97B55E9A}" destId="{18BEA195-DDD8-43BB-BF83-8A359C9C0767}" srcOrd="6" destOrd="0" presId="urn:microsoft.com/office/officeart/2005/8/layout/vList2"/>
    <dgm:cxn modelId="{F92568A1-3D6A-4938-9CDA-BB4D39364034}" type="presParOf" srcId="{7856EB1D-9721-4BD1-8043-2ECB97B55E9A}" destId="{9742575C-1355-487A-9E6D-FF18F311A8B5}" srcOrd="7" destOrd="0" presId="urn:microsoft.com/office/officeart/2005/8/layout/vList2"/>
    <dgm:cxn modelId="{96F555FB-2701-4DB6-83C2-3A7C4C254F75}" type="presParOf" srcId="{7856EB1D-9721-4BD1-8043-2ECB97B55E9A}" destId="{9EDA265D-57D3-4F13-BE7F-08A4AE333313}" srcOrd="8" destOrd="0" presId="urn:microsoft.com/office/officeart/2005/8/layout/vList2"/>
    <dgm:cxn modelId="{8A6907E2-0C6A-480B-8EF4-937E20279D83}" type="presParOf" srcId="{7856EB1D-9721-4BD1-8043-2ECB97B55E9A}" destId="{3946D51D-F859-4612-9075-7B10A5ABE203}" srcOrd="9" destOrd="0" presId="urn:microsoft.com/office/officeart/2005/8/layout/vList2"/>
    <dgm:cxn modelId="{9F475DEF-81D6-4F58-A1A9-BB5E05E2C78A}" type="presParOf" srcId="{7856EB1D-9721-4BD1-8043-2ECB97B55E9A}" destId="{FD6D9C5A-63FC-4046-BF93-672E7B8C0698}" srcOrd="10" destOrd="0" presId="urn:microsoft.com/office/officeart/2005/8/layout/vList2"/>
    <dgm:cxn modelId="{2F536EF4-8F70-4FA3-B07D-5F89D1CDC92E}" type="presParOf" srcId="{7856EB1D-9721-4BD1-8043-2ECB97B55E9A}" destId="{22FA2BB8-7EFF-4B54-BEAA-75CB64EC4EC0}" srcOrd="11" destOrd="0" presId="urn:microsoft.com/office/officeart/2005/8/layout/vList2"/>
    <dgm:cxn modelId="{98D1F590-1800-48E3-8D4E-148FD4DFAD7E}" type="presParOf" srcId="{7856EB1D-9721-4BD1-8043-2ECB97B55E9A}" destId="{02E2D994-03DD-405D-B7E9-3207A59A2B87}" srcOrd="12" destOrd="0" presId="urn:microsoft.com/office/officeart/2005/8/layout/vList2"/>
    <dgm:cxn modelId="{68C0F3BC-6135-4C4A-BD0C-B28322D4587D}" type="presParOf" srcId="{7856EB1D-9721-4BD1-8043-2ECB97B55E9A}" destId="{FA614985-2A7A-416D-AC0F-E30D57F64A2D}" srcOrd="13" destOrd="0" presId="urn:microsoft.com/office/officeart/2005/8/layout/vList2"/>
    <dgm:cxn modelId="{E8F72AF6-A532-4C74-8CF4-C2B8F1072FB9}" type="presParOf" srcId="{7856EB1D-9721-4BD1-8043-2ECB97B55E9A}" destId="{529D2D83-A24B-4DBC-90F3-084E43EE8CDE}" srcOrd="14" destOrd="0" presId="urn:microsoft.com/office/officeart/2005/8/layout/vList2"/>
    <dgm:cxn modelId="{C729C0E8-D4F6-421E-836B-AFC74390FA0B}" type="presParOf" srcId="{7856EB1D-9721-4BD1-8043-2ECB97B55E9A}" destId="{05EFA98A-A460-449F-A063-39D616B587B3}" srcOrd="15" destOrd="0" presId="urn:microsoft.com/office/officeart/2005/8/layout/vList2"/>
    <dgm:cxn modelId="{D6D4016C-0D5C-4890-AF68-DD055CBCB44D}" type="presParOf" srcId="{7856EB1D-9721-4BD1-8043-2ECB97B55E9A}" destId="{C8E941E9-3380-4108-A9F1-35BB3857C992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70AD2D-D480-4DD8-93CA-B8517E374E51}">
      <dsp:nvSpPr>
        <dsp:cNvPr id="0" name=""/>
        <dsp:cNvSpPr/>
      </dsp:nvSpPr>
      <dsp:spPr>
        <a:xfrm>
          <a:off x="0" y="0"/>
          <a:ext cx="6309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06DAF-985B-42FA-B3FA-305B0B907501}">
      <dsp:nvSpPr>
        <dsp:cNvPr id="0" name=""/>
        <dsp:cNvSpPr/>
      </dsp:nvSpPr>
      <dsp:spPr>
        <a:xfrm>
          <a:off x="0" y="0"/>
          <a:ext cx="6309360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57.65% satisfied with flexible working (highest in recent years).</a:t>
          </a:r>
        </a:p>
      </dsp:txBody>
      <dsp:txXfrm>
        <a:off x="0" y="0"/>
        <a:ext cx="6309360" cy="1257300"/>
      </dsp:txXfrm>
    </dsp:sp>
    <dsp:sp modelId="{325297CA-4860-4DFA-9593-4F420F0DD598}">
      <dsp:nvSpPr>
        <dsp:cNvPr id="0" name=""/>
        <dsp:cNvSpPr/>
      </dsp:nvSpPr>
      <dsp:spPr>
        <a:xfrm>
          <a:off x="0" y="1257300"/>
          <a:ext cx="6309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A9020C-FFAA-4EE0-AD2D-492AE96BD520}">
      <dsp:nvSpPr>
        <dsp:cNvPr id="0" name=""/>
        <dsp:cNvSpPr/>
      </dsp:nvSpPr>
      <dsp:spPr>
        <a:xfrm>
          <a:off x="0" y="1257300"/>
          <a:ext cx="6309360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Flexibility improves retention, especially for women and carers.</a:t>
          </a:r>
        </a:p>
      </dsp:txBody>
      <dsp:txXfrm>
        <a:off x="0" y="1257300"/>
        <a:ext cx="6309360" cy="1257300"/>
      </dsp:txXfrm>
    </dsp:sp>
    <dsp:sp modelId="{FBB8C580-7B83-4AC4-8E51-373230526ED6}">
      <dsp:nvSpPr>
        <dsp:cNvPr id="0" name=""/>
        <dsp:cNvSpPr/>
      </dsp:nvSpPr>
      <dsp:spPr>
        <a:xfrm>
          <a:off x="0" y="2514600"/>
          <a:ext cx="6309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18828-1F02-424A-B5E3-EDFFAC3DA6BC}">
      <dsp:nvSpPr>
        <dsp:cNvPr id="0" name=""/>
        <dsp:cNvSpPr/>
      </dsp:nvSpPr>
      <dsp:spPr>
        <a:xfrm>
          <a:off x="0" y="2514600"/>
          <a:ext cx="6309360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However, workload overload limits the benefits of flexibility.</a:t>
          </a:r>
        </a:p>
      </dsp:txBody>
      <dsp:txXfrm>
        <a:off x="0" y="2514600"/>
        <a:ext cx="6309360" cy="1257300"/>
      </dsp:txXfrm>
    </dsp:sp>
    <dsp:sp modelId="{A94D6BDB-A108-454A-8B1F-A20944A54166}">
      <dsp:nvSpPr>
        <dsp:cNvPr id="0" name=""/>
        <dsp:cNvSpPr/>
      </dsp:nvSpPr>
      <dsp:spPr>
        <a:xfrm>
          <a:off x="0" y="3771900"/>
          <a:ext cx="6309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50A791-10DF-451E-8C18-46BADC6852A1}">
      <dsp:nvSpPr>
        <dsp:cNvPr id="0" name=""/>
        <dsp:cNvSpPr/>
      </dsp:nvSpPr>
      <dsp:spPr>
        <a:xfrm>
          <a:off x="0" y="3771900"/>
          <a:ext cx="6309360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Work-life balance is linked to wellbeing and motivation.</a:t>
          </a:r>
        </a:p>
      </dsp:txBody>
      <dsp:txXfrm>
        <a:off x="0" y="3771900"/>
        <a:ext cx="6309360" cy="12573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1BE2E3-ABCE-48D1-A0C6-3166742E7D75}">
      <dsp:nvSpPr>
        <dsp:cNvPr id="0" name=""/>
        <dsp:cNvSpPr/>
      </dsp:nvSpPr>
      <dsp:spPr>
        <a:xfrm>
          <a:off x="0" y="20395"/>
          <a:ext cx="10871200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BBC (2024) </a:t>
          </a:r>
          <a:r>
            <a:rPr lang="en-US" sz="1600" i="1" kern="1200"/>
            <a:t>NHS Staff Survey: Pay and staffing levels remains key concerns</a:t>
          </a:r>
          <a:r>
            <a:rPr lang="en-US" sz="1600" kern="1200"/>
            <a:t>. Available at: </a:t>
          </a:r>
          <a:r>
            <a:rPr lang="en-US" sz="1600" kern="1200">
              <a:hlinkClick xmlns:r="http://schemas.openxmlformats.org/officeDocument/2006/relationships" r:id="rId1"/>
            </a:rPr>
            <a:t>https://www.bbc.com/news/articles/cd9l8v1vy0ko</a:t>
          </a:r>
          <a:r>
            <a:rPr lang="en-US" sz="1600" kern="1200"/>
            <a:t> (Accessed: 13 February 2026).</a:t>
          </a:r>
        </a:p>
      </dsp:txBody>
      <dsp:txXfrm>
        <a:off x="28329" y="48724"/>
        <a:ext cx="10814542" cy="523662"/>
      </dsp:txXfrm>
    </dsp:sp>
    <dsp:sp modelId="{8C75780C-5402-4029-B34F-D81F98C03157}">
      <dsp:nvSpPr>
        <dsp:cNvPr id="0" name=""/>
        <dsp:cNvSpPr/>
      </dsp:nvSpPr>
      <dsp:spPr>
        <a:xfrm>
          <a:off x="0" y="646795"/>
          <a:ext cx="10871200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nhssurveys.co.uk. (n.d.). </a:t>
          </a:r>
          <a:r>
            <a:rPr lang="en-US" sz="1600" i="1" kern="1200"/>
            <a:t>NHS Staff Survey dashboard</a:t>
          </a:r>
          <a:r>
            <a:rPr lang="en-US" sz="1600" kern="1200"/>
            <a:t>. [online] Available at: </a:t>
          </a:r>
          <a:r>
            <a:rPr lang="en-US" sz="1600" kern="1200">
              <a:hlinkClick xmlns:r="http://schemas.openxmlformats.org/officeDocument/2006/relationships" r:id="rId2"/>
            </a:rPr>
            <a:t>https://nhssurveys.co.uk/nss/summary_scores/national</a:t>
          </a:r>
          <a:r>
            <a:rPr lang="en-US" sz="1600" kern="1200"/>
            <a:t>.</a:t>
          </a:r>
        </a:p>
      </dsp:txBody>
      <dsp:txXfrm>
        <a:off x="28329" y="675124"/>
        <a:ext cx="10814542" cy="523662"/>
      </dsp:txXfrm>
    </dsp:sp>
    <dsp:sp modelId="{544CB725-4742-4459-B07C-D127BF110256}">
      <dsp:nvSpPr>
        <dsp:cNvPr id="0" name=""/>
        <dsp:cNvSpPr/>
      </dsp:nvSpPr>
      <dsp:spPr>
        <a:xfrm>
          <a:off x="0" y="1273195"/>
          <a:ext cx="10871200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nhssurveys.co.uk. (n.d.). </a:t>
          </a:r>
          <a:r>
            <a:rPr lang="en-US" sz="1600" i="1" kern="1200"/>
            <a:t>NHS Staff Survey dashboard</a:t>
          </a:r>
          <a:r>
            <a:rPr lang="en-US" sz="1600" kern="1200"/>
            <a:t>. [online] Available at: </a:t>
          </a:r>
          <a:r>
            <a:rPr lang="en-US" sz="1600" kern="1200">
              <a:hlinkClick xmlns:r="http://schemas.openxmlformats.org/officeDocument/2006/relationships" r:id="rId3"/>
            </a:rPr>
            <a:t>https://nhssurveys.co.uk/nss/survey-information/</a:t>
          </a:r>
          <a:r>
            <a:rPr lang="en-US" sz="1600" kern="1200"/>
            <a:t>.</a:t>
          </a:r>
        </a:p>
      </dsp:txBody>
      <dsp:txXfrm>
        <a:off x="28329" y="1301524"/>
        <a:ext cx="10814542" cy="523662"/>
      </dsp:txXfrm>
    </dsp:sp>
    <dsp:sp modelId="{18BEA195-DDD8-43BB-BF83-8A359C9C0767}">
      <dsp:nvSpPr>
        <dsp:cNvPr id="0" name=""/>
        <dsp:cNvSpPr/>
      </dsp:nvSpPr>
      <dsp:spPr>
        <a:xfrm>
          <a:off x="0" y="1899595"/>
          <a:ext cx="10871200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NHS England (2024) </a:t>
          </a:r>
          <a:r>
            <a:rPr lang="en-US" sz="1600" i="1" kern="1200"/>
            <a:t>National Results Briefing 2023/24</a:t>
          </a:r>
          <a:r>
            <a:rPr lang="en-US" sz="1600" kern="1200"/>
            <a:t>. Available at: </a:t>
          </a:r>
          <a:r>
            <a:rPr lang="en-US" sz="1600" kern="1200">
              <a:hlinkClick xmlns:r="http://schemas.openxmlformats.org/officeDocument/2006/relationships" r:id="rId4"/>
            </a:rPr>
            <a:t>https://www.nhsstaffsurveys.com/results/national-results/</a:t>
          </a:r>
          <a:r>
            <a:rPr lang="en-US" sz="1600" kern="1200"/>
            <a:t> (Accessed: 13 February 2026).</a:t>
          </a:r>
        </a:p>
      </dsp:txBody>
      <dsp:txXfrm>
        <a:off x="28329" y="1927924"/>
        <a:ext cx="10814542" cy="523662"/>
      </dsp:txXfrm>
    </dsp:sp>
    <dsp:sp modelId="{9EDA265D-57D3-4F13-BE7F-08A4AE333313}">
      <dsp:nvSpPr>
        <dsp:cNvPr id="0" name=""/>
        <dsp:cNvSpPr/>
      </dsp:nvSpPr>
      <dsp:spPr>
        <a:xfrm>
          <a:off x="0" y="2525995"/>
          <a:ext cx="10871200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NHS Staff Survey Coordination Centre (2023) </a:t>
          </a:r>
          <a:r>
            <a:rPr lang="en-US" sz="1600" i="1" kern="1200"/>
            <a:t>National Results Briefing 2023</a:t>
          </a:r>
          <a:r>
            <a:rPr lang="en-US" sz="1600" kern="1200"/>
            <a:t>. [Online]. Available at: </a:t>
          </a:r>
          <a:r>
            <a:rPr lang="en-US" sz="1600" kern="1200">
              <a:hlinkClick xmlns:r="http://schemas.openxmlformats.org/officeDocument/2006/relationships" r:id="rId5"/>
            </a:rPr>
            <a:t>https://www.nhsstaffsurveys.com/survey-documents/</a:t>
          </a:r>
          <a:r>
            <a:rPr lang="en-US" sz="1600" kern="1200"/>
            <a:t> (Accessed: 13 February 2026).</a:t>
          </a:r>
        </a:p>
      </dsp:txBody>
      <dsp:txXfrm>
        <a:off x="28329" y="2554324"/>
        <a:ext cx="10814542" cy="523662"/>
      </dsp:txXfrm>
    </dsp:sp>
    <dsp:sp modelId="{FD6D9C5A-63FC-4046-BF93-672E7B8C0698}">
      <dsp:nvSpPr>
        <dsp:cNvPr id="0" name=""/>
        <dsp:cNvSpPr/>
      </dsp:nvSpPr>
      <dsp:spPr>
        <a:xfrm>
          <a:off x="0" y="3152395"/>
          <a:ext cx="10871200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NIHR (2011) </a:t>
          </a:r>
          <a:r>
            <a:rPr lang="en-US" sz="1600" i="1" kern="1200"/>
            <a:t>The impact of staff engagement on organizational performance</a:t>
          </a:r>
          <a:r>
            <a:rPr lang="en-US" sz="1600" kern="1200"/>
            <a:t>. Available at: </a:t>
          </a:r>
          <a:r>
            <a:rPr lang="en-US" sz="1600" kern="1200">
              <a:hlinkClick xmlns:r="http://schemas.openxmlformats.org/officeDocument/2006/relationships" r:id="rId6"/>
            </a:rPr>
            <a:t>https://fundingawards.nihr.ac.uk/award/10/1011/11</a:t>
          </a:r>
          <a:r>
            <a:rPr lang="en-US" sz="1600" kern="1200"/>
            <a:t> (Accessed: 13 February 2026).</a:t>
          </a:r>
        </a:p>
      </dsp:txBody>
      <dsp:txXfrm>
        <a:off x="28329" y="3180724"/>
        <a:ext cx="10814542" cy="523662"/>
      </dsp:txXfrm>
    </dsp:sp>
    <dsp:sp modelId="{02E2D994-03DD-405D-B7E9-3207A59A2B87}">
      <dsp:nvSpPr>
        <dsp:cNvPr id="0" name=""/>
        <dsp:cNvSpPr/>
      </dsp:nvSpPr>
      <dsp:spPr>
        <a:xfrm>
          <a:off x="0" y="3778795"/>
          <a:ext cx="10871200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NHS (2023). </a:t>
          </a:r>
          <a:r>
            <a:rPr lang="en-US" sz="1600" i="1" kern="1200"/>
            <a:t>Interactive results and dashboards | NHS Staff Survey</a:t>
          </a:r>
          <a:r>
            <a:rPr lang="en-US" sz="1600" kern="1200"/>
            <a:t>. [online] www.nhsstaffsurveys.com. Available at: </a:t>
          </a:r>
          <a:r>
            <a:rPr lang="en-US" sz="1600" kern="1200">
              <a:hlinkClick xmlns:r="http://schemas.openxmlformats.org/officeDocument/2006/relationships" r:id="rId7"/>
            </a:rPr>
            <a:t>https://www.nhsstaffsurveys.com/results/interactive-results/</a:t>
          </a:r>
          <a:r>
            <a:rPr lang="en-US" sz="1600" kern="1200"/>
            <a:t>.</a:t>
          </a:r>
        </a:p>
      </dsp:txBody>
      <dsp:txXfrm>
        <a:off x="28329" y="3807124"/>
        <a:ext cx="10814542" cy="523662"/>
      </dsp:txXfrm>
    </dsp:sp>
    <dsp:sp modelId="{529D2D83-A24B-4DBC-90F3-084E43EE8CDE}">
      <dsp:nvSpPr>
        <dsp:cNvPr id="0" name=""/>
        <dsp:cNvSpPr/>
      </dsp:nvSpPr>
      <dsp:spPr>
        <a:xfrm>
          <a:off x="0" y="4405195"/>
          <a:ext cx="10871200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www.nhsstaffsurveys.com. (n.d.). </a:t>
          </a:r>
          <a:r>
            <a:rPr lang="en-US" sz="1600" i="1" kern="1200"/>
            <a:t>Local results for every organisation | NHS Staff Survey</a:t>
          </a:r>
          <a:r>
            <a:rPr lang="en-US" sz="1600" kern="1200"/>
            <a:t>. [online] Available at: </a:t>
          </a:r>
          <a:r>
            <a:rPr lang="en-US" sz="1600" kern="1200">
              <a:hlinkClick xmlns:r="http://schemas.openxmlformats.org/officeDocument/2006/relationships" r:id="rId8"/>
            </a:rPr>
            <a:t>https://www.nhsstaffsurveys.com/results/local-results/</a:t>
          </a:r>
          <a:r>
            <a:rPr lang="en-US" sz="1600" kern="1200"/>
            <a:t>.</a:t>
          </a:r>
        </a:p>
      </dsp:txBody>
      <dsp:txXfrm>
        <a:off x="28329" y="4433524"/>
        <a:ext cx="10814542" cy="523662"/>
      </dsp:txXfrm>
    </dsp:sp>
    <dsp:sp modelId="{C8E941E9-3380-4108-A9F1-35BB3857C992}">
      <dsp:nvSpPr>
        <dsp:cNvPr id="0" name=""/>
        <dsp:cNvSpPr/>
      </dsp:nvSpPr>
      <dsp:spPr>
        <a:xfrm>
          <a:off x="0" y="5031595"/>
          <a:ext cx="10871200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www.nhsstaffsurveys.com. (n.d.). </a:t>
          </a:r>
          <a:r>
            <a:rPr lang="en-US" sz="1600" i="1" kern="1200"/>
            <a:t>Bank Worker Results - NHS Staff Survey</a:t>
          </a:r>
          <a:r>
            <a:rPr lang="en-US" sz="1600" kern="1200"/>
            <a:t>. [online] Available at: </a:t>
          </a:r>
          <a:r>
            <a:rPr lang="en-US" sz="1600" kern="1200">
              <a:hlinkClick xmlns:r="http://schemas.openxmlformats.org/officeDocument/2006/relationships" r:id="rId9"/>
            </a:rPr>
            <a:t>https://www.nhsstaffsurveys.com/results/bank-worker-results/</a:t>
          </a:r>
          <a:r>
            <a:rPr lang="en-US" sz="1600" kern="1200"/>
            <a:t>.</a:t>
          </a:r>
        </a:p>
      </dsp:txBody>
      <dsp:txXfrm>
        <a:off x="28329" y="5059924"/>
        <a:ext cx="10814542" cy="5236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5730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This presentation focuses on job satisfaction challenges within the UK National Health Service (NHS), one of the world’s largest employers. </a:t>
            </a:r>
          </a:p>
          <a:p>
            <a:r>
              <a:rPr dirty="0"/>
              <a:t>We will explore key Human Capital Management (HCM) challenges affecting staff satisfaction, identify the underlying structural, leadership, and cultural root causes, and finally propose evidence-based HR solutions. </a:t>
            </a:r>
          </a:p>
          <a:p>
            <a:r>
              <a:rPr dirty="0"/>
              <a:t>This slide sets the context: job satisfaction is not only an HR issue but a strategic priority because it influences staff retention, quality of care, and patient safety. </a:t>
            </a:r>
          </a:p>
          <a:p>
            <a:r>
              <a:rPr dirty="0"/>
              <a:t>In the next slide, we will briefly explain the importance of the NHS Staff Survey as the key evidence source supporting this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</a:t>
            </a:r>
            <a:r>
              <a:rPr lang="en-US" dirty="0"/>
              <a:t>is</a:t>
            </a:r>
            <a:r>
              <a:rPr lang="en-US" baseline="0" dirty="0"/>
              <a:t> presentation </a:t>
            </a:r>
            <a:r>
              <a:rPr dirty="0"/>
              <a:t>represents a national-level dataset capturing staff experience across trusts and regions. </a:t>
            </a:r>
          </a:p>
          <a:p>
            <a:r>
              <a:rPr dirty="0"/>
              <a:t>Th</a:t>
            </a:r>
            <a:r>
              <a:rPr lang="en-US" dirty="0"/>
              <a:t>is</a:t>
            </a:r>
            <a:r>
              <a:rPr lang="en-US" baseline="0" dirty="0"/>
              <a:t> </a:t>
            </a:r>
            <a:r>
              <a:rPr dirty="0"/>
              <a:t>survey provides consistent measurement of engagement, morale, wellbeing, workload, and satisfaction. </a:t>
            </a:r>
          </a:p>
          <a:p>
            <a:r>
              <a:rPr dirty="0"/>
              <a:t>By using this evidence base, we can identify what factors are driving dissatisfaction. </a:t>
            </a:r>
          </a:p>
          <a:p>
            <a:r>
              <a:rPr dirty="0"/>
              <a:t>In the next slide, we will present key job satisfaction indicators from the survey to highlight the main problem areas affecting NHS staff.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216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This slide </a:t>
            </a:r>
            <a:r>
              <a:rPr dirty="0" err="1"/>
              <a:t>summarises</a:t>
            </a:r>
            <a:r>
              <a:rPr dirty="0"/>
              <a:t> the most critical national indicators affecting job satisfaction. </a:t>
            </a:r>
          </a:p>
          <a:p>
            <a:r>
              <a:rPr dirty="0"/>
              <a:t>The figures show that dissatisfaction is linked to several major themes: pay concerns, staffing shortages, stress-related illness, and safety problems such as harassment and violence. </a:t>
            </a:r>
          </a:p>
          <a:p>
            <a:r>
              <a:rPr dirty="0"/>
              <a:t>These are not isolated problems—rather they reinforce each other and create a cycle of low morale and higher turnover. </a:t>
            </a:r>
          </a:p>
          <a:p>
            <a:r>
              <a:rPr dirty="0"/>
              <a:t>The statistics shown here act as a baseline for the rest of the analysis. </a:t>
            </a:r>
          </a:p>
          <a:p>
            <a:r>
              <a:rPr dirty="0"/>
              <a:t>In the next slide, we begin exploring the root causes, starting with the most fundamental driver: workload pressure and staffing shortages.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focuses on workload and burnout, which is arguably the strongest root cause of dissatisfaction. </a:t>
            </a:r>
          </a:p>
          <a:p>
            <a:r>
              <a:t>When staff believe there are not enough colleagues to complete work safely, it increases time pressure, emotional strain, and ultimately burnout. </a:t>
            </a:r>
          </a:p>
          <a:p>
            <a:r>
              <a:t>The high percentage of staff reporting illness due to stress reflects the seriousness of the issue. </a:t>
            </a:r>
          </a:p>
          <a:p>
            <a:r>
              <a:t>From an HRM theory perspective, the Job Demands–Resources (JD-R) model explains this well: excessive demands without sufficient resources reduce motivation and satisfaction. </a:t>
            </a:r>
          </a:p>
          <a:p>
            <a:r>
              <a:t>This sets up the next slide, which examines another key dissatisfaction driver: pay and reward fairness.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examines pay and reward dissatisfaction. </a:t>
            </a:r>
          </a:p>
          <a:p>
            <a:r>
              <a:t>The survey shows low pay satisfaction, and variation across staff groups indicates perceptions of inequity. </a:t>
            </a:r>
          </a:p>
          <a:p>
            <a:r>
              <a:t>Equity Theory explains that when staff believe their effort is not matched by fair rewards, they become demotivated, disengaged, and more likely to leave. </a:t>
            </a:r>
          </a:p>
          <a:p>
            <a:r>
              <a:t>In the NHS, pay dissatisfaction is amplified by workload pressure, overtime, and cost-of-living pressures. </a:t>
            </a:r>
          </a:p>
          <a:p>
            <a:r>
              <a:t>Therefore, pay dissatisfaction cannot be treated as a standalone issue—it interacts with stress and retention challenges. </a:t>
            </a:r>
          </a:p>
          <a:p>
            <a:r>
              <a:t>In the next slide, we move to cultural and environmental factors: bullying, harassment, and workplace violence.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highlights the impact of harassment, bullying, and violence on job satisfaction. </a:t>
            </a:r>
          </a:p>
          <a:p>
            <a:r>
              <a:t>A workplace where staff feel unsafe or unsupported undermines psychological safety, which is essential for engagement and performance. </a:t>
            </a:r>
          </a:p>
          <a:p>
            <a:r>
              <a:t>High levels of abuse from patients and visitors reflect the intensity of frontline healthcare work, especially in emergency and acute care settings. </a:t>
            </a:r>
          </a:p>
          <a:p>
            <a:r>
              <a:t>These experiences contribute to emotional exhaustion and burnout, which then further reduces satisfaction and increases turnover intentions. </a:t>
            </a:r>
          </a:p>
          <a:p>
            <a:r>
              <a:t>This slide links directly to the previous ones because workload pressure and low staffing can worsen safety risks. </a:t>
            </a:r>
          </a:p>
          <a:p>
            <a:r>
              <a:t>In the next slide, we explore a positive indicator: flexible working, and why it is improving but still limited by workload realities.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shifts the discussion to flexible working and work-life balance. </a:t>
            </a:r>
          </a:p>
          <a:p>
            <a:r>
              <a:t>The data shows flexible working satisfaction is relatively higher, indicating that NHS policy efforts in this area are having an impact. </a:t>
            </a:r>
          </a:p>
          <a:p>
            <a:r>
              <a:t>However, flexibility cannot fully resolve dissatisfaction if workload and staffing shortages remain unaddressed. </a:t>
            </a:r>
          </a:p>
          <a:p>
            <a:r>
              <a:t>Flexible working is important for retention, especially among staff with caring responsibilities, and it supports wellbeing and engagement. </a:t>
            </a:r>
          </a:p>
          <a:p>
            <a:r>
              <a:t>This slide connects to earlier root causes by showing that flexibility is a partial solution but not a substitute for workforce planning. </a:t>
            </a:r>
          </a:p>
          <a:p>
            <a:r>
              <a:t>In the next slide, we examine a specific workforce segment where dissatisfaction is rising quickly: Gen Z and younger employees.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focuses on generational dissatisfaction, particularly among Gen Z employees. </a:t>
            </a:r>
          </a:p>
          <a:p>
            <a:r>
              <a:t>The rising stress levels among younger staff highlight a major retention risk for the NHS because younger cohorts represent the future workforce pipeline. </a:t>
            </a:r>
          </a:p>
          <a:p>
            <a:r>
              <a:t>Gen Z expectations often include stronger work-life balance, faster progression opportunities, and supportive leadership. </a:t>
            </a:r>
          </a:p>
          <a:p>
            <a:r>
              <a:t>If these needs are not met, turnover increases early in careers, increasing recruitment costs and worsening staff shortages. </a:t>
            </a:r>
          </a:p>
          <a:p>
            <a:r>
              <a:t>This slide links back to workload, pay dissatisfaction, and career development issues discussed earlier. </a:t>
            </a:r>
          </a:p>
          <a:p>
            <a:r>
              <a:t>In the next slide, we shift from diagnosis to action by presenting evidence-based HRM recommendations grounded in theory and best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presents evidence-based HRM recommendations that directly respond to the root causes identified earlier. </a:t>
            </a:r>
          </a:p>
          <a:p>
            <a:r>
              <a:t>Workforce planning solutions address workload and staffing gaps. </a:t>
            </a:r>
          </a:p>
          <a:p>
            <a:r>
              <a:t>Pay and recognition reforms respond to fairness and motivation issues. </a:t>
            </a:r>
          </a:p>
          <a:p>
            <a:r>
              <a:t>Wellbeing strategies reduce burnout and stress-related sickness. </a:t>
            </a:r>
          </a:p>
          <a:p>
            <a:r>
              <a:t>Leadership training strengthens line manager capability and improves staff support. </a:t>
            </a:r>
          </a:p>
          <a:p>
            <a:r>
              <a:t>Safety strategies reduce harassment and violence, improving psychological safety. </a:t>
            </a:r>
          </a:p>
          <a:p>
            <a:r>
              <a:t>Career development and mentoring directly respond to Gen Z dissatisfaction and retention risk. </a:t>
            </a:r>
          </a:p>
          <a:p>
            <a:r>
              <a:t>This slide integrates all previous findings into a strategic HR plan. </a:t>
            </a:r>
          </a:p>
          <a:p>
            <a:r>
              <a:t>In the final slide, we summarise the overall conclusions and strategic implications for NHS workforce sustainability.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final slide concludes the analysis by emphasising that job satisfaction is a strategic HCM priority. </a:t>
            </a:r>
          </a:p>
          <a:p>
            <a:r>
              <a:t>The root causes—workload pressure, pay dissatisfaction, and workplace safety risks—combine to reduce morale and increase turnover. </a:t>
            </a:r>
          </a:p>
          <a:p>
            <a:r>
              <a:t>While flexible working is a positive improvement, it cannot compensate for deeper structural and cultural challenges. </a:t>
            </a:r>
          </a:p>
          <a:p>
            <a:r>
              <a:t>Therefore, the NHS must prioritise integrated HR reforms focused on workforce capacity, fair reward systems, leadership capability, staff wellbeing, and a safe workplace culture. </a:t>
            </a:r>
          </a:p>
          <a:p>
            <a:r>
              <a:t>This conclusion links back to the opening slide: improving job satisfaction is essential not only for staff retention but also for better patient outcomes and service performance. </a:t>
            </a:r>
          </a:p>
          <a:p>
            <a:r>
              <a:t>Thank you, and I welcome any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0556" y="1300786"/>
            <a:ext cx="8687713" cy="2509213"/>
          </a:xfrm>
        </p:spPr>
        <p:txBody>
          <a:bodyPr anchor="b">
            <a:normAutofit/>
          </a:bodyPr>
          <a:lstStyle>
            <a:lvl1pPr algn="ctr">
              <a:defRPr sz="47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0556" y="3886201"/>
            <a:ext cx="8687713" cy="1371599"/>
          </a:xfrm>
        </p:spPr>
        <p:txBody>
          <a:bodyPr>
            <a:normAutofit/>
          </a:bodyPr>
          <a:lstStyle>
            <a:lvl1pPr marL="0" indent="0" algn="ctr">
              <a:buNone/>
              <a:defRPr sz="2199">
                <a:solidFill>
                  <a:schemeClr val="bg1">
                    <a:lumMod val="50000"/>
                  </a:schemeClr>
                </a:solidFill>
              </a:defRPr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367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536" y="2367093"/>
            <a:ext cx="10361127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841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6" y="828564"/>
            <a:ext cx="10349056" cy="2736819"/>
          </a:xfrm>
        </p:spPr>
        <p:txBody>
          <a:bodyPr anchor="b">
            <a:normAutofit/>
          </a:bodyPr>
          <a:lstStyle>
            <a:lvl1pPr>
              <a:defRPr sz="39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536" y="3657458"/>
            <a:ext cx="10349056" cy="1368183"/>
          </a:xfrm>
        </p:spPr>
        <p:txBody>
          <a:bodyPr>
            <a:normAutofit/>
          </a:bodyPr>
          <a:lstStyle>
            <a:lvl1pPr marL="0" indent="0" algn="ctr">
              <a:buNone/>
              <a:defRPr sz="1999">
                <a:solidFill>
                  <a:schemeClr val="bg1">
                    <a:lumMod val="50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642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537" y="618518"/>
            <a:ext cx="10361752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536" y="2367093"/>
            <a:ext cx="510469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0593" y="2367093"/>
            <a:ext cx="51040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068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537" y="618518"/>
            <a:ext cx="10361752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029" y="2371018"/>
            <a:ext cx="4872205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5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537" y="3051013"/>
            <a:ext cx="510469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4757" y="2371018"/>
            <a:ext cx="4880533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5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0593" y="3051013"/>
            <a:ext cx="510407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711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632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193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7" y="609600"/>
            <a:ext cx="3934663" cy="2023252"/>
          </a:xfrm>
        </p:spPr>
        <p:txBody>
          <a:bodyPr anchor="b"/>
          <a:lstStyle>
            <a:lvl1pPr algn="ctr"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6740" y="609601"/>
            <a:ext cx="6198548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7" y="2632852"/>
            <a:ext cx="3934664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661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7" y="609600"/>
            <a:ext cx="5933423" cy="2023254"/>
          </a:xfrm>
        </p:spPr>
        <p:txBody>
          <a:bodyPr anchor="b"/>
          <a:lstStyle>
            <a:lvl1pPr algn="ctr"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2870" y="609601"/>
            <a:ext cx="3254510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57" y="2632853"/>
            <a:ext cx="5933403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201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56" y="4289374"/>
            <a:ext cx="10361733" cy="81161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435" y="698261"/>
            <a:ext cx="9819974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6" y="5108728"/>
            <a:ext cx="10361753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444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6" y="609600"/>
            <a:ext cx="10361753" cy="3427245"/>
          </a:xfrm>
        </p:spPr>
        <p:txBody>
          <a:bodyPr anchor="ctr"/>
          <a:lstStyle>
            <a:lvl1pPr algn="ctr"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7" y="4204821"/>
            <a:ext cx="10361753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9090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5836" y="609600"/>
            <a:ext cx="9300329" cy="2992904"/>
          </a:xfrm>
        </p:spPr>
        <p:txBody>
          <a:bodyPr anchor="ctr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196" y="3610032"/>
            <a:ext cx="8750020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6" y="4372797"/>
            <a:ext cx="10361753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227" y="754166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99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4809" y="2993578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99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30293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37" y="2138722"/>
            <a:ext cx="10361753" cy="2511835"/>
          </a:xfrm>
        </p:spPr>
        <p:txBody>
          <a:bodyPr anchor="b"/>
          <a:lstStyle>
            <a:lvl1pPr algn="ctr"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537" y="4662335"/>
            <a:ext cx="1036175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4525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536" y="609600"/>
            <a:ext cx="10361753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536" y="2367093"/>
            <a:ext cx="329811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536" y="2943356"/>
            <a:ext cx="3298117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1230" y="2367093"/>
            <a:ext cx="3290664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0192" y="2943356"/>
            <a:ext cx="330249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1222" y="2367093"/>
            <a:ext cx="330406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3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1222" y="2943356"/>
            <a:ext cx="3304067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3189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536" y="610772"/>
            <a:ext cx="10361753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536" y="4204820"/>
            <a:ext cx="329555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1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536" y="2367093"/>
            <a:ext cx="3295551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536" y="4781082"/>
            <a:ext cx="3295551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1602" y="4204820"/>
            <a:ext cx="330096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1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0191" y="2367093"/>
            <a:ext cx="330249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0191" y="4781081"/>
            <a:ext cx="330249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1222" y="4204820"/>
            <a:ext cx="32998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199" b="0">
                <a:solidFill>
                  <a:schemeClr val="tx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1222" y="2367093"/>
            <a:ext cx="3304067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1097" y="4781079"/>
            <a:ext cx="3304192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244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537" y="2367094"/>
            <a:ext cx="10361753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4184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2628" y="609602"/>
            <a:ext cx="2552661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537" y="609602"/>
            <a:ext cx="7656730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517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88828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537" y="618518"/>
            <a:ext cx="10361752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537" y="2367094"/>
            <a:ext cx="10361753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6737" y="5883276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537" y="5883276"/>
            <a:ext cx="66711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1273" y="5883276"/>
            <a:ext cx="7640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00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  <p:sldLayoutId id="2147483868" r:id="rId13"/>
    <p:sldLayoutId id="2147483869" r:id="rId14"/>
    <p:sldLayoutId id="2147483870" r:id="rId15"/>
    <p:sldLayoutId id="2147483871" r:id="rId16"/>
    <p:sldLayoutId id="2147483872" r:id="rId17"/>
  </p:sldLayoutIdLst>
  <p:txStyles>
    <p:titleStyle>
      <a:lvl1pPr algn="ctr" defTabSz="914126" rtl="0" eaLnBrk="1" latinLnBrk="0" hangingPunct="1">
        <a:lnSpc>
          <a:spcPct val="90000"/>
        </a:lnSpc>
        <a:spcBef>
          <a:spcPct val="0"/>
        </a:spcBef>
        <a:buNone/>
        <a:defRPr sz="3599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1999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799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5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6.png"/><Relationship Id="rId9" Type="http://schemas.microsoft.com/office/2007/relationships/diagramDrawing" Target="../diagrams/drawing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7980" y="2967004"/>
            <a:ext cx="6150047" cy="3162083"/>
          </a:xfrm>
        </p:spPr>
        <p:txBody>
          <a:bodyPr anchor="t">
            <a:normAutofit fontScale="90000"/>
          </a:bodyPr>
          <a:lstStyle/>
          <a:p>
            <a:pPr algn="l"/>
            <a:br>
              <a:rPr lang="en-US" sz="3600" b="1"/>
            </a:br>
            <a:r>
              <a:rPr lang="en-US" sz="3600" b="1"/>
              <a:t>Job Satisfaction in the UK National Health Service (NHS)</a:t>
            </a:r>
            <a:br>
              <a:rPr lang="en-US" sz="3600" b="1"/>
            </a:br>
            <a:r>
              <a:rPr lang="en-US" sz="3600"/>
              <a:t>HCM challenges, root causes, and HRM solutions</a:t>
            </a:r>
            <a:br>
              <a:rPr lang="en-US" sz="3600"/>
            </a:br>
            <a:endParaRPr lang="en-US" sz="3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80503" y="2948329"/>
            <a:ext cx="4002928" cy="3180757"/>
          </a:xfrm>
        </p:spPr>
        <p:txBody>
          <a:bodyPr anchor="t">
            <a:normAutofit fontScale="92500"/>
          </a:bodyPr>
          <a:lstStyle/>
          <a:p>
            <a:pPr algn="l"/>
            <a:r>
              <a:rPr lang="en-US" sz="2000"/>
              <a:t>Student name: </a:t>
            </a:r>
            <a:r>
              <a:rPr lang="en-GB" sz="2000" b="1" err="1"/>
              <a:t>Chiya</a:t>
            </a:r>
            <a:r>
              <a:rPr lang="en-GB" sz="2000" b="1"/>
              <a:t> </a:t>
            </a:r>
            <a:r>
              <a:rPr lang="en-GB" sz="2000" b="1" err="1"/>
              <a:t>Feyzullah</a:t>
            </a:r>
            <a:endParaRPr lang="en-GB" sz="2000" b="1"/>
          </a:p>
          <a:p>
            <a:pPr algn="l"/>
            <a:r>
              <a:rPr lang="en-US" sz="2000"/>
              <a:t>ID: </a:t>
            </a:r>
            <a:r>
              <a:rPr lang="en-GB" sz="2000" b="1"/>
              <a:t>2208596</a:t>
            </a:r>
          </a:p>
          <a:p>
            <a:pPr algn="l"/>
            <a:r>
              <a:rPr lang="en-US" sz="2000"/>
              <a:t>Lecturer:  </a:t>
            </a:r>
            <a:r>
              <a:rPr lang="en-GB" sz="2000" b="1"/>
              <a:t>Gladius </a:t>
            </a:r>
            <a:r>
              <a:rPr lang="en-GB" sz="2000" b="1" err="1"/>
              <a:t>Kulothungan</a:t>
            </a:r>
            <a:endParaRPr lang="en-US" sz="2000"/>
          </a:p>
          <a:p>
            <a:pPr algn="l"/>
            <a:r>
              <a:rPr lang="en-GB" sz="2000" b="1"/>
              <a:t>      </a:t>
            </a:r>
            <a:r>
              <a:rPr lang="en-GB" sz="2000" b="1" err="1"/>
              <a:t>Ejike</a:t>
            </a:r>
            <a:r>
              <a:rPr lang="en-GB" sz="2000" b="1"/>
              <a:t> </a:t>
            </a:r>
            <a:r>
              <a:rPr lang="en-GB" sz="2000" b="1" err="1"/>
              <a:t>Udeogu</a:t>
            </a:r>
            <a:endParaRPr lang="en-GB" sz="2000" b="1"/>
          </a:p>
          <a:p>
            <a:pPr algn="l"/>
            <a:r>
              <a:rPr lang="en-GB" sz="2000" b="1"/>
              <a:t>Module:	Human Capital Management</a:t>
            </a:r>
          </a:p>
          <a:p>
            <a:pPr algn="l"/>
            <a:r>
              <a:rPr lang="en-GB" sz="2000" b="1"/>
              <a:t>Module Code:  LCMB7023</a:t>
            </a:r>
            <a:endParaRPr lang="en-US" sz="2000"/>
          </a:p>
          <a:p>
            <a:pPr algn="l"/>
            <a:endParaRPr lang="en-US" sz="2000"/>
          </a:p>
        </p:txBody>
      </p:sp>
      <p:pic>
        <p:nvPicPr>
          <p:cNvPr id="4" name="Picture 3" descr="A black background with white text&#10;&#10;Description automatically generated with low confidenc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81" y="2111904"/>
            <a:ext cx="1191781" cy="238356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</p:spTree>
    <p:extLst>
      <p:ext uri="{BB962C8B-B14F-4D97-AF65-F5344CB8AC3E}">
        <p14:creationId xmlns:p14="http://schemas.microsoft.com/office/powerpoint/2010/main" val="2536223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0803278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rPr lang="en-GB" sz="3400" b="1" dirty="0"/>
              <a:t>Human Capital Challenges in the NHS: An HRM Perspective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803412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rPr dirty="0">
                <a:solidFill>
                  <a:srgbClr val="FFFF00"/>
                </a:solidFill>
              </a:rPr>
              <a:t>Human Capital Management (HCM) Analysis | Evidence from NHS Staff Survey 2024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9183" y="1828800"/>
            <a:ext cx="7388896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>
                <a:solidFill>
                  <a:srgbClr val="FFFFFF"/>
                </a:solidFill>
              </a:defRPr>
            </a:pPr>
            <a:r>
              <a:rPr dirty="0">
                <a:solidFill>
                  <a:schemeClr val="accent3"/>
                </a:solidFill>
              </a:rPr>
              <a:t>Topic</a:t>
            </a:r>
            <a:r>
              <a:rPr dirty="0"/>
              <a:t>: </a:t>
            </a:r>
            <a:r>
              <a:rPr b="1" dirty="0">
                <a:solidFill>
                  <a:srgbClr val="FFFF00"/>
                </a:solidFill>
              </a:rPr>
              <a:t>Job Satisfaction in the UK National Health Service (NHS)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>
                <a:solidFill>
                  <a:schemeClr val="accent3"/>
                </a:solidFill>
              </a:rPr>
              <a:t>Focus</a:t>
            </a:r>
            <a:r>
              <a:rPr dirty="0"/>
              <a:t>: HCM challenges, root causes, and HRM solutions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>
                <a:solidFill>
                  <a:schemeClr val="accent3"/>
                </a:solidFill>
              </a:rPr>
              <a:t>Evidence Base: </a:t>
            </a:r>
            <a:r>
              <a:rPr dirty="0"/>
              <a:t>NHS Staff Survey (2024) + NHS England + HRM research</a:t>
            </a:r>
          </a:p>
        </p:txBody>
      </p:sp>
      <p:pic>
        <p:nvPicPr>
          <p:cNvPr id="6" name="Picture 5" descr="metrics_ba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1159" y="3429000"/>
            <a:ext cx="4389120" cy="263347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Source: NHS Staff Survey National Results Briefing 2024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6E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rPr dirty="0"/>
              <a:t>Survey Context &amp; Scale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11155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t>NHS Staff Survey as a national workforce intelligence tool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645920"/>
            <a:ext cx="93776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FFFFFF"/>
                </a:solidFill>
              </a:defRPr>
            </a:pPr>
            <a:r>
              <a:rPr dirty="0"/>
              <a:t>NHS Staff Survey 2024 collected approximately 774,828 responses across NHS England.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rPr dirty="0"/>
              <a:t>Tracks staff engagement, wellbeing, workload, culture, and job satisfaction.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rPr dirty="0"/>
              <a:t>Used for Trust benchmarking and national workforce planning.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Source: NHS Staff Survey National Results (2024)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istrator\Downloads\NHS Staff Survey dashboards chart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8616" y="2646021"/>
            <a:ext cx="7411592" cy="155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7901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3C0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Key Job Satisfaction Indicators (2024)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11155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t>Headline satisfaction, morale and wellbeing statistics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621792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>
                <a:solidFill>
                  <a:srgbClr val="FFFFFF"/>
                </a:solidFill>
              </a:defRPr>
            </a:pPr>
            <a:r>
              <a:t>Pay satisfaction: 32.05% of staff satisfied with pay.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Staffing adequacy: only ~34% agree there are enough staff to do the job properly.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Work stress impact: 41.63% felt unwell due to work-related stress.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Harassment: 25.08% experienced harassment/bullying/abuse from patients/public.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Violence: 14.38% experienced physical violence at work.</a:t>
            </a:r>
          </a:p>
          <a:p>
            <a:pPr>
              <a:defRPr sz="1800">
                <a:solidFill>
                  <a:srgbClr val="FFFFFF"/>
                </a:solidFill>
              </a:defRPr>
            </a:pPr>
            <a:r>
              <a:t>Flexible working satisfaction: 57.65%.</a:t>
            </a:r>
          </a:p>
        </p:txBody>
      </p:sp>
      <p:pic>
        <p:nvPicPr>
          <p:cNvPr id="6" name="Picture 5" descr="metrics_ba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640" y="1828800"/>
            <a:ext cx="4480560" cy="268833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Source: NHS Staff Survey National Results Briefing 2024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828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Root Cause 1: Workload &amp; Burnout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11155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t>Staff shortages drive pressure, fatigue, and presenteeism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63093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FFFFFF"/>
                </a:solidFill>
              </a:defRPr>
            </a:pPr>
            <a:r>
              <a:t>Only ~34% believe staffing levels are adequate.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41.63% report becoming unwell due to work-related stress.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High demand environments increase burnout and absenteeism.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JD-R Model: high job demands + low resources reduce satisfaction.</a:t>
            </a:r>
          </a:p>
        </p:txBody>
      </p:sp>
      <p:pic>
        <p:nvPicPr>
          <p:cNvPr id="6" name="Picture 5" descr="metrics_ba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640" y="2011680"/>
            <a:ext cx="4480560" cy="268833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Source: NHS Staff Survey 2024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45A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Root Cause 2: Pay &amp; Reward Dissatisfaction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11155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t>Perceived inequity lowers motivation and retention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63093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FFFFFF"/>
                </a:solidFill>
              </a:defRPr>
            </a:pPr>
            <a:r>
              <a:t>Only 32.05% satisfied with pay (NHS Staff Survey 2024).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Medical &amp; Dental staff show higher pay satisfaction (~48.4%).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Perceived unfairness increases turnover intention (Equity Theory).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Low recognition weakens employee engagement and loyalty.</a:t>
            </a:r>
          </a:p>
        </p:txBody>
      </p:sp>
      <p:pic>
        <p:nvPicPr>
          <p:cNvPr id="6" name="Picture 5" descr="pay_group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79" y="1828800"/>
            <a:ext cx="4389120" cy="2438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Source: NHS Staff Survey National Briefing 2024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28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Root Cause 3: Harassment, Bullying &amp; Violence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11155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t>Safety risks undermine psychological wellbeing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63093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FFFFFF"/>
                </a:solidFill>
              </a:defRPr>
            </a:pPr>
            <a:r>
              <a:t>25.08% experienced harassment/bullying/abuse from patients/public.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14.38% experienced physical violence at work.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Unsafe culture reduces psychological safety and engagement.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High exposure increases burnout and staff exit from frontline roles.</a:t>
            </a:r>
          </a:p>
        </p:txBody>
      </p:sp>
      <p:pic>
        <p:nvPicPr>
          <p:cNvPr id="6" name="Picture 5" descr="safet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0960" y="2103120"/>
            <a:ext cx="4206240" cy="300445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Source: NHS Staff Survey 2024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6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Flexible Working &amp; Work-Life Balance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11155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t>A key satisfaction driver with improving performance</a:t>
            </a:r>
          </a:p>
        </p:txBody>
      </p:sp>
      <p:pic>
        <p:nvPicPr>
          <p:cNvPr id="6" name="Picture 5" descr="metrics_ba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640" y="2011680"/>
            <a:ext cx="4480560" cy="268833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Source: NHS Staff Survey 2024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extBox 4">
            <a:extLst>
              <a:ext uri="{FF2B5EF4-FFF2-40B4-BE49-F238E27FC236}">
                <a16:creationId xmlns:a16="http://schemas.microsoft.com/office/drawing/2014/main" id="{719D73D3-5B77-DE8C-3B77-DA96253FBA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3436302"/>
              </p:ext>
            </p:extLst>
          </p:nvPr>
        </p:nvGraphicFramePr>
        <p:xfrm>
          <a:off x="731520" y="1554480"/>
          <a:ext cx="630936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4600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Generational Challenge: Gen Z Dissatisfaction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11155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t>Young workforce faces high stress and low reward satisfaction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63093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FFFFFF"/>
                </a:solidFill>
              </a:defRPr>
            </a:pPr>
            <a:r>
              <a:t>Gen Z work-related stress rose from 38% → 52% (2013–2023).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Salary dissatisfaction doubled among younger staff (10% → 22%).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Young staff demand progression, wellbeing support, and flexibility.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HR risk: rising turnover among early-career NHS professionals.</a:t>
            </a:r>
          </a:p>
        </p:txBody>
      </p:sp>
      <p:pic>
        <p:nvPicPr>
          <p:cNvPr id="6" name="Picture 5" descr="pay_group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79" y="2011680"/>
            <a:ext cx="4389120" cy="2438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Source: NHS Staff Survey; UK media workforce analysis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E1E1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Evidence-Based HRM Recommendations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11155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t>Strategic HR interventions to improve job satisfaction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109728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FFFFFF"/>
                </a:solidFill>
              </a:defRPr>
            </a:pPr>
            <a:r>
              <a:t>Strategic Workforce Planning: predictive staffing models + reduce agency dependency.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Pay &amp; Reward Reform: retention bonuses, cost-of-living support, and recognition systems.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Wellbeing Programs: burnout prevention, counselling access, and fatigue management.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Leadership Capability: manager training in transformational leadership and coaching.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Safety Strategy: zero tolerance policies + reporting systems + security investment.</a:t>
            </a:r>
          </a:p>
          <a:p>
            <a:pPr>
              <a:defRPr sz="2000">
                <a:solidFill>
                  <a:srgbClr val="FFFFFF"/>
                </a:solidFill>
              </a:defRPr>
            </a:pPr>
            <a:r>
              <a:t>Career Development: mentoring, Gen Z pathways, and structured progression frameworks.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Sources: NHS Staff Survey 2024; JD-R Model; Equity Theory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46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274320"/>
            <a:ext cx="111556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1005840"/>
            <a:ext cx="11155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6F0FF"/>
                </a:solidFill>
              </a:defRPr>
            </a:pPr>
            <a:r>
              <a:t>Job satisfaction is a strategic workforce sustainability priority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54480"/>
            <a:ext cx="658368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>
                <a:solidFill>
                  <a:srgbClr val="FFFFFF"/>
                </a:solidFill>
              </a:defRPr>
            </a:pPr>
            <a:r>
              <a:t>NHS job satisfaction is pressured by workload, pay dissatisfaction and safety risks.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t>Flexible working is improving but does not offset stress and understaffing.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t>Strategic HCM improvements can strengthen retention and patient outcomes.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t>Priority: invest in staffing, wellbeing, reward fairness, and culture.</a:t>
            </a:r>
          </a:p>
        </p:txBody>
      </p:sp>
      <p:pic>
        <p:nvPicPr>
          <p:cNvPr id="6" name="Picture 5" descr="metrics_ba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640" y="1828800"/>
            <a:ext cx="4480560" cy="268833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8640" y="6446520"/>
            <a:ext cx="111556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DCDCDC"/>
                </a:solidFill>
              </a:defRPr>
            </a:pPr>
            <a:r>
              <a:t>Source: NHS Staff Survey National Results Briefing 2024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38629" y="319314"/>
            <a:ext cx="746034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/>
              <a:t>References</a:t>
            </a:r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874" y="6314503"/>
            <a:ext cx="962891" cy="4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3" name="TextBox 3">
            <a:extLst>
              <a:ext uri="{FF2B5EF4-FFF2-40B4-BE49-F238E27FC236}">
                <a16:creationId xmlns:a16="http://schemas.microsoft.com/office/drawing/2014/main" id="{E06480A4-736F-8E0B-ACDE-BC39A60BC5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1354209"/>
              </p:ext>
            </p:extLst>
          </p:nvPr>
        </p:nvGraphicFramePr>
        <p:xfrm>
          <a:off x="769257" y="688646"/>
          <a:ext cx="10871200" cy="56323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9226892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2189</Words>
  <Application>Microsoft Office PowerPoint</Application>
  <PresentationFormat>Custom</PresentationFormat>
  <Paragraphs>146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Tw Cen MT</vt:lpstr>
      <vt:lpstr>Droplet</vt:lpstr>
      <vt:lpstr> Job Satisfaction in the UK National Health Service (NHS) HCM challenges, root causes, and HRM solutions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dc:description>generated using python-pptx</dc:description>
  <cp:lastModifiedBy>Chiya Feyzullah (2208596)</cp:lastModifiedBy>
  <cp:revision>14</cp:revision>
  <dcterms:created xsi:type="dcterms:W3CDTF">2013-01-27T09:14:16Z</dcterms:created>
  <dcterms:modified xsi:type="dcterms:W3CDTF">2026-03-03T14:31:16Z</dcterms:modified>
</cp:coreProperties>
</file>