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1"/>
  </p:notesMasterIdLst>
  <p:sldIdLst>
    <p:sldId id="256" r:id="rId2"/>
    <p:sldId id="257" r:id="rId3"/>
    <p:sldId id="259" r:id="rId4"/>
    <p:sldId id="272" r:id="rId5"/>
    <p:sldId id="331" r:id="rId6"/>
    <p:sldId id="338" r:id="rId7"/>
    <p:sldId id="339" r:id="rId8"/>
    <p:sldId id="342" r:id="rId9"/>
    <p:sldId id="345" r:id="rId10"/>
    <p:sldId id="348" r:id="rId11"/>
    <p:sldId id="346" r:id="rId12"/>
    <p:sldId id="349" r:id="rId13"/>
    <p:sldId id="344" r:id="rId14"/>
    <p:sldId id="347" r:id="rId15"/>
    <p:sldId id="350" r:id="rId16"/>
    <p:sldId id="351" r:id="rId17"/>
    <p:sldId id="352" r:id="rId18"/>
    <p:sldId id="353" r:id="rId19"/>
    <p:sldId id="354" r:id="rId20"/>
    <p:sldId id="355" r:id="rId21"/>
    <p:sldId id="356" r:id="rId22"/>
    <p:sldId id="357" r:id="rId23"/>
    <p:sldId id="358" r:id="rId24"/>
    <p:sldId id="359" r:id="rId25"/>
    <p:sldId id="337" r:id="rId26"/>
    <p:sldId id="332" r:id="rId27"/>
    <p:sldId id="258" r:id="rId28"/>
    <p:sldId id="260" r:id="rId29"/>
    <p:sldId id="303" r:id="rId30"/>
    <p:sldId id="261" r:id="rId31"/>
    <p:sldId id="262" r:id="rId32"/>
    <p:sldId id="264" r:id="rId33"/>
    <p:sldId id="265" r:id="rId34"/>
    <p:sldId id="263" r:id="rId35"/>
    <p:sldId id="266" r:id="rId36"/>
    <p:sldId id="267" r:id="rId37"/>
    <p:sldId id="268" r:id="rId38"/>
    <p:sldId id="270" r:id="rId39"/>
    <p:sldId id="271" r:id="rId40"/>
    <p:sldId id="325" r:id="rId41"/>
    <p:sldId id="316" r:id="rId42"/>
    <p:sldId id="318" r:id="rId43"/>
    <p:sldId id="317" r:id="rId44"/>
    <p:sldId id="315" r:id="rId45"/>
    <p:sldId id="313" r:id="rId46"/>
    <p:sldId id="314" r:id="rId47"/>
    <p:sldId id="326" r:id="rId48"/>
    <p:sldId id="327" r:id="rId49"/>
    <p:sldId id="312" r:id="rId50"/>
    <p:sldId id="310" r:id="rId51"/>
    <p:sldId id="324" r:id="rId52"/>
    <p:sldId id="269" r:id="rId53"/>
    <p:sldId id="328" r:id="rId54"/>
    <p:sldId id="333" r:id="rId55"/>
    <p:sldId id="273" r:id="rId56"/>
    <p:sldId id="274" r:id="rId57"/>
    <p:sldId id="299" r:id="rId58"/>
    <p:sldId id="300" r:id="rId59"/>
    <p:sldId id="304" r:id="rId60"/>
    <p:sldId id="277" r:id="rId61"/>
    <p:sldId id="278" r:id="rId62"/>
    <p:sldId id="279" r:id="rId63"/>
    <p:sldId id="286" r:id="rId64"/>
    <p:sldId id="306" r:id="rId65"/>
    <p:sldId id="289" r:id="rId66"/>
    <p:sldId id="290" r:id="rId67"/>
    <p:sldId id="323" r:id="rId68"/>
    <p:sldId id="340" r:id="rId69"/>
    <p:sldId id="360"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114" d="100"/>
          <a:sy n="114" d="100"/>
        </p:scale>
        <p:origin x="47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7F14E3-4C67-42F3-AC26-44FA90282114}" type="datetimeFigureOut">
              <a:rPr lang="en-GB" smtClean="0"/>
              <a:t>14/11/2023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2AF20F-0A72-4CA8-A28D-64F5A3EB0B87}" type="slidenum">
              <a:rPr lang="en-GB" smtClean="0"/>
              <a:t>‹#›</a:t>
            </a:fld>
            <a:endParaRPr lang="en-GB"/>
          </a:p>
        </p:txBody>
      </p:sp>
    </p:spTree>
    <p:extLst>
      <p:ext uri="{BB962C8B-B14F-4D97-AF65-F5344CB8AC3E}">
        <p14:creationId xmlns:p14="http://schemas.microsoft.com/office/powerpoint/2010/main" val="1235084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27</a:t>
            </a:fld>
            <a:endParaRPr lang="en-GB"/>
          </a:p>
        </p:txBody>
      </p:sp>
    </p:spTree>
    <p:extLst>
      <p:ext uri="{BB962C8B-B14F-4D97-AF65-F5344CB8AC3E}">
        <p14:creationId xmlns:p14="http://schemas.microsoft.com/office/powerpoint/2010/main" val="1216625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28</a:t>
            </a:fld>
            <a:endParaRPr lang="en-GB"/>
          </a:p>
        </p:txBody>
      </p:sp>
    </p:spTree>
    <p:extLst>
      <p:ext uri="{BB962C8B-B14F-4D97-AF65-F5344CB8AC3E}">
        <p14:creationId xmlns:p14="http://schemas.microsoft.com/office/powerpoint/2010/main" val="1931810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29</a:t>
            </a:fld>
            <a:endParaRPr lang="en-GB"/>
          </a:p>
        </p:txBody>
      </p:sp>
    </p:spTree>
    <p:extLst>
      <p:ext uri="{BB962C8B-B14F-4D97-AF65-F5344CB8AC3E}">
        <p14:creationId xmlns:p14="http://schemas.microsoft.com/office/powerpoint/2010/main" val="37931167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30</a:t>
            </a:fld>
            <a:endParaRPr lang="en-GB"/>
          </a:p>
        </p:txBody>
      </p:sp>
    </p:spTree>
    <p:extLst>
      <p:ext uri="{BB962C8B-B14F-4D97-AF65-F5344CB8AC3E}">
        <p14:creationId xmlns:p14="http://schemas.microsoft.com/office/powerpoint/2010/main" val="393562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31</a:t>
            </a:fld>
            <a:endParaRPr lang="en-GB"/>
          </a:p>
        </p:txBody>
      </p:sp>
    </p:spTree>
    <p:extLst>
      <p:ext uri="{BB962C8B-B14F-4D97-AF65-F5344CB8AC3E}">
        <p14:creationId xmlns:p14="http://schemas.microsoft.com/office/powerpoint/2010/main" val="41260138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32</a:t>
            </a:fld>
            <a:endParaRPr lang="en-GB"/>
          </a:p>
        </p:txBody>
      </p:sp>
    </p:spTree>
    <p:extLst>
      <p:ext uri="{BB962C8B-B14F-4D97-AF65-F5344CB8AC3E}">
        <p14:creationId xmlns:p14="http://schemas.microsoft.com/office/powerpoint/2010/main" val="27569224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33</a:t>
            </a:fld>
            <a:endParaRPr lang="en-GB"/>
          </a:p>
        </p:txBody>
      </p:sp>
    </p:spTree>
    <p:extLst>
      <p:ext uri="{BB962C8B-B14F-4D97-AF65-F5344CB8AC3E}">
        <p14:creationId xmlns:p14="http://schemas.microsoft.com/office/powerpoint/2010/main" val="866181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34</a:t>
            </a:fld>
            <a:endParaRPr lang="en-GB"/>
          </a:p>
        </p:txBody>
      </p:sp>
    </p:spTree>
    <p:extLst>
      <p:ext uri="{BB962C8B-B14F-4D97-AF65-F5344CB8AC3E}">
        <p14:creationId xmlns:p14="http://schemas.microsoft.com/office/powerpoint/2010/main" val="9659438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35</a:t>
            </a:fld>
            <a:endParaRPr lang="en-GB"/>
          </a:p>
        </p:txBody>
      </p:sp>
    </p:spTree>
    <p:extLst>
      <p:ext uri="{BB962C8B-B14F-4D97-AF65-F5344CB8AC3E}">
        <p14:creationId xmlns:p14="http://schemas.microsoft.com/office/powerpoint/2010/main" val="8084065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36</a:t>
            </a:fld>
            <a:endParaRPr lang="en-GB"/>
          </a:p>
        </p:txBody>
      </p:sp>
    </p:spTree>
    <p:extLst>
      <p:ext uri="{BB962C8B-B14F-4D97-AF65-F5344CB8AC3E}">
        <p14:creationId xmlns:p14="http://schemas.microsoft.com/office/powerpoint/2010/main" val="32827347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37</a:t>
            </a:fld>
            <a:endParaRPr lang="en-GB"/>
          </a:p>
        </p:txBody>
      </p:sp>
    </p:spTree>
    <p:extLst>
      <p:ext uri="{BB962C8B-B14F-4D97-AF65-F5344CB8AC3E}">
        <p14:creationId xmlns:p14="http://schemas.microsoft.com/office/powerpoint/2010/main" val="41245838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38</a:t>
            </a:fld>
            <a:endParaRPr lang="en-GB"/>
          </a:p>
        </p:txBody>
      </p:sp>
    </p:spTree>
    <p:extLst>
      <p:ext uri="{BB962C8B-B14F-4D97-AF65-F5344CB8AC3E}">
        <p14:creationId xmlns:p14="http://schemas.microsoft.com/office/powerpoint/2010/main" val="23918658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39</a:t>
            </a:fld>
            <a:endParaRPr lang="en-GB"/>
          </a:p>
        </p:txBody>
      </p:sp>
    </p:spTree>
    <p:extLst>
      <p:ext uri="{BB962C8B-B14F-4D97-AF65-F5344CB8AC3E}">
        <p14:creationId xmlns:p14="http://schemas.microsoft.com/office/powerpoint/2010/main" val="32597758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41</a:t>
            </a:fld>
            <a:endParaRPr lang="en-GB"/>
          </a:p>
        </p:txBody>
      </p:sp>
    </p:spTree>
    <p:extLst>
      <p:ext uri="{BB962C8B-B14F-4D97-AF65-F5344CB8AC3E}">
        <p14:creationId xmlns:p14="http://schemas.microsoft.com/office/powerpoint/2010/main" val="21004171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42</a:t>
            </a:fld>
            <a:endParaRPr lang="en-GB"/>
          </a:p>
        </p:txBody>
      </p:sp>
    </p:spTree>
    <p:extLst>
      <p:ext uri="{BB962C8B-B14F-4D97-AF65-F5344CB8AC3E}">
        <p14:creationId xmlns:p14="http://schemas.microsoft.com/office/powerpoint/2010/main" val="38190592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43</a:t>
            </a:fld>
            <a:endParaRPr lang="en-GB"/>
          </a:p>
        </p:txBody>
      </p:sp>
    </p:spTree>
    <p:extLst>
      <p:ext uri="{BB962C8B-B14F-4D97-AF65-F5344CB8AC3E}">
        <p14:creationId xmlns:p14="http://schemas.microsoft.com/office/powerpoint/2010/main" val="40170010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44</a:t>
            </a:fld>
            <a:endParaRPr lang="en-GB"/>
          </a:p>
        </p:txBody>
      </p:sp>
    </p:spTree>
    <p:extLst>
      <p:ext uri="{BB962C8B-B14F-4D97-AF65-F5344CB8AC3E}">
        <p14:creationId xmlns:p14="http://schemas.microsoft.com/office/powerpoint/2010/main" val="2383713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45</a:t>
            </a:fld>
            <a:endParaRPr lang="en-GB"/>
          </a:p>
        </p:txBody>
      </p:sp>
    </p:spTree>
    <p:extLst>
      <p:ext uri="{BB962C8B-B14F-4D97-AF65-F5344CB8AC3E}">
        <p14:creationId xmlns:p14="http://schemas.microsoft.com/office/powerpoint/2010/main" val="13411824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46</a:t>
            </a:fld>
            <a:endParaRPr lang="en-GB"/>
          </a:p>
        </p:txBody>
      </p:sp>
    </p:spTree>
    <p:extLst>
      <p:ext uri="{BB962C8B-B14F-4D97-AF65-F5344CB8AC3E}">
        <p14:creationId xmlns:p14="http://schemas.microsoft.com/office/powerpoint/2010/main" val="35064538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49</a:t>
            </a:fld>
            <a:endParaRPr lang="en-GB"/>
          </a:p>
        </p:txBody>
      </p:sp>
    </p:spTree>
    <p:extLst>
      <p:ext uri="{BB962C8B-B14F-4D97-AF65-F5344CB8AC3E}">
        <p14:creationId xmlns:p14="http://schemas.microsoft.com/office/powerpoint/2010/main" val="14430953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50</a:t>
            </a:fld>
            <a:endParaRPr lang="en-GB"/>
          </a:p>
        </p:txBody>
      </p:sp>
    </p:spTree>
    <p:extLst>
      <p:ext uri="{BB962C8B-B14F-4D97-AF65-F5344CB8AC3E}">
        <p14:creationId xmlns:p14="http://schemas.microsoft.com/office/powerpoint/2010/main" val="5781946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52</a:t>
            </a:fld>
            <a:endParaRPr lang="en-GB"/>
          </a:p>
        </p:txBody>
      </p:sp>
    </p:spTree>
    <p:extLst>
      <p:ext uri="{BB962C8B-B14F-4D97-AF65-F5344CB8AC3E}">
        <p14:creationId xmlns:p14="http://schemas.microsoft.com/office/powerpoint/2010/main" val="17256593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54</a:t>
            </a:fld>
            <a:endParaRPr lang="en-GB"/>
          </a:p>
        </p:txBody>
      </p:sp>
    </p:spTree>
    <p:extLst>
      <p:ext uri="{BB962C8B-B14F-4D97-AF65-F5344CB8AC3E}">
        <p14:creationId xmlns:p14="http://schemas.microsoft.com/office/powerpoint/2010/main" val="28860035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55</a:t>
            </a:fld>
            <a:endParaRPr lang="en-GB"/>
          </a:p>
        </p:txBody>
      </p:sp>
    </p:spTree>
    <p:extLst>
      <p:ext uri="{BB962C8B-B14F-4D97-AF65-F5344CB8AC3E}">
        <p14:creationId xmlns:p14="http://schemas.microsoft.com/office/powerpoint/2010/main" val="4950650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56</a:t>
            </a:fld>
            <a:endParaRPr lang="en-GB"/>
          </a:p>
        </p:txBody>
      </p:sp>
    </p:spTree>
    <p:extLst>
      <p:ext uri="{BB962C8B-B14F-4D97-AF65-F5344CB8AC3E}">
        <p14:creationId xmlns:p14="http://schemas.microsoft.com/office/powerpoint/2010/main" val="5819931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57</a:t>
            </a:fld>
            <a:endParaRPr lang="en-GB"/>
          </a:p>
        </p:txBody>
      </p:sp>
    </p:spTree>
    <p:extLst>
      <p:ext uri="{BB962C8B-B14F-4D97-AF65-F5344CB8AC3E}">
        <p14:creationId xmlns:p14="http://schemas.microsoft.com/office/powerpoint/2010/main" val="8843361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58</a:t>
            </a:fld>
            <a:endParaRPr lang="en-GB"/>
          </a:p>
        </p:txBody>
      </p:sp>
    </p:spTree>
    <p:extLst>
      <p:ext uri="{BB962C8B-B14F-4D97-AF65-F5344CB8AC3E}">
        <p14:creationId xmlns:p14="http://schemas.microsoft.com/office/powerpoint/2010/main" val="5009950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59</a:t>
            </a:fld>
            <a:endParaRPr lang="en-GB"/>
          </a:p>
        </p:txBody>
      </p:sp>
    </p:spTree>
    <p:extLst>
      <p:ext uri="{BB962C8B-B14F-4D97-AF65-F5344CB8AC3E}">
        <p14:creationId xmlns:p14="http://schemas.microsoft.com/office/powerpoint/2010/main" val="33839790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60</a:t>
            </a:fld>
            <a:endParaRPr lang="en-GB"/>
          </a:p>
        </p:txBody>
      </p:sp>
    </p:spTree>
    <p:extLst>
      <p:ext uri="{BB962C8B-B14F-4D97-AF65-F5344CB8AC3E}">
        <p14:creationId xmlns:p14="http://schemas.microsoft.com/office/powerpoint/2010/main" val="38695723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61</a:t>
            </a:fld>
            <a:endParaRPr lang="en-GB"/>
          </a:p>
        </p:txBody>
      </p:sp>
    </p:spTree>
    <p:extLst>
      <p:ext uri="{BB962C8B-B14F-4D97-AF65-F5344CB8AC3E}">
        <p14:creationId xmlns:p14="http://schemas.microsoft.com/office/powerpoint/2010/main" val="29726433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62</a:t>
            </a:fld>
            <a:endParaRPr lang="en-GB"/>
          </a:p>
        </p:txBody>
      </p:sp>
    </p:spTree>
    <p:extLst>
      <p:ext uri="{BB962C8B-B14F-4D97-AF65-F5344CB8AC3E}">
        <p14:creationId xmlns:p14="http://schemas.microsoft.com/office/powerpoint/2010/main" val="26564982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63</a:t>
            </a:fld>
            <a:endParaRPr lang="en-GB"/>
          </a:p>
        </p:txBody>
      </p:sp>
    </p:spTree>
    <p:extLst>
      <p:ext uri="{BB962C8B-B14F-4D97-AF65-F5344CB8AC3E}">
        <p14:creationId xmlns:p14="http://schemas.microsoft.com/office/powerpoint/2010/main" val="38053136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64</a:t>
            </a:fld>
            <a:endParaRPr lang="en-GB"/>
          </a:p>
        </p:txBody>
      </p:sp>
    </p:spTree>
    <p:extLst>
      <p:ext uri="{BB962C8B-B14F-4D97-AF65-F5344CB8AC3E}">
        <p14:creationId xmlns:p14="http://schemas.microsoft.com/office/powerpoint/2010/main" val="23071540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65</a:t>
            </a:fld>
            <a:endParaRPr lang="en-GB"/>
          </a:p>
        </p:txBody>
      </p:sp>
    </p:spTree>
    <p:extLst>
      <p:ext uri="{BB962C8B-B14F-4D97-AF65-F5344CB8AC3E}">
        <p14:creationId xmlns:p14="http://schemas.microsoft.com/office/powerpoint/2010/main" val="285415632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66</a:t>
            </a:fld>
            <a:endParaRPr lang="en-GB"/>
          </a:p>
        </p:txBody>
      </p:sp>
    </p:spTree>
    <p:extLst>
      <p:ext uri="{BB962C8B-B14F-4D97-AF65-F5344CB8AC3E}">
        <p14:creationId xmlns:p14="http://schemas.microsoft.com/office/powerpoint/2010/main" val="367173771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67</a:t>
            </a:fld>
            <a:endParaRPr lang="en-GB"/>
          </a:p>
        </p:txBody>
      </p:sp>
    </p:spTree>
    <p:extLst>
      <p:ext uri="{BB962C8B-B14F-4D97-AF65-F5344CB8AC3E}">
        <p14:creationId xmlns:p14="http://schemas.microsoft.com/office/powerpoint/2010/main" val="96645900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68</a:t>
            </a:fld>
            <a:endParaRPr lang="en-GB"/>
          </a:p>
        </p:txBody>
      </p:sp>
    </p:spTree>
    <p:extLst>
      <p:ext uri="{BB962C8B-B14F-4D97-AF65-F5344CB8AC3E}">
        <p14:creationId xmlns:p14="http://schemas.microsoft.com/office/powerpoint/2010/main" val="111294719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69</a:t>
            </a:fld>
            <a:endParaRPr lang="en-GB"/>
          </a:p>
        </p:txBody>
      </p:sp>
    </p:spTree>
    <p:extLst>
      <p:ext uri="{BB962C8B-B14F-4D97-AF65-F5344CB8AC3E}">
        <p14:creationId xmlns:p14="http://schemas.microsoft.com/office/powerpoint/2010/main" val="2893346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14/11/2023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14/11/2023</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6.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png"/><Relationship Id="rId1" Type="http://schemas.openxmlformats.org/officeDocument/2006/relationships/slideLayout" Target="../slideLayouts/slideLayout6.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eige.europa.eu/publications-resources/thesaurus/terms/1175"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28.jpeg"/></Relationships>
</file>

<file path=ppt/slides/_rels/slide4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s://web-s-ebscohost-com.ezproxy.uwtsd.ac.uk/ehost/pdfviewer/pdfviewer?vid=0&amp;sid=c4ad5002-185a-471b-99de-708a86b334eb%40redis"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hyperlink" Target="https://ebookcentral.proquest.com/lib/trinity/reader.action?docID=356177" TargetMode="External"/><Relationship Id="rId4" Type="http://schemas.openxmlformats.org/officeDocument/2006/relationships/hyperlink" Target="https://doi.org/10.1080/01639625.2013.859049" TargetMode="External"/></Relationships>
</file>

<file path=ppt/slides/_rels/slide68.xml.rels><?xml version="1.0" encoding="UTF-8" standalone="yes"?>
<Relationships xmlns="http://schemas.openxmlformats.org/package/2006/relationships"><Relationship Id="rId3" Type="http://schemas.openxmlformats.org/officeDocument/2006/relationships/hyperlink" Target="https://www-jstor-org.ezproxy.uwtsd.ac.uk/stable/3211422?sid=primo#metadata_info_tab_contents"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hyperlink" Target="https://www-jstor-org.ezproxy.uwtsd.ac.uk/stable/2570519?sid=primo&amp;origin=crossref#metadata_info_tab_contents" TargetMode="External"/><Relationship Id="rId5" Type="http://schemas.openxmlformats.org/officeDocument/2006/relationships/hyperlink" Target="https://www-jstor-org.ezproxy.uwtsd.ac.uk/stable/2572602?sid=primo#metadata_info_tab_contents" TargetMode="External"/><Relationship Id="rId4" Type="http://schemas.openxmlformats.org/officeDocument/2006/relationships/hyperlink" Target="https://eige.europa.eu/publications-resources/thesaurus/terms/1175" TargetMode="External"/></Relationships>
</file>

<file path=ppt/slides/_rels/slide69.xml.rels><?xml version="1.0" encoding="UTF-8" standalone="yes"?>
<Relationships xmlns="http://schemas.openxmlformats.org/package/2006/relationships"><Relationship Id="rId3" Type="http://schemas.openxmlformats.org/officeDocument/2006/relationships/hyperlink" Target="https://www.oxfordreference.com/view/10.1093/acref/9780199683581.001.0001/acref-9780199683581"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hyperlink" Target="https://www.oxfordbibliographies.com/display/document/obo-9780199766567/obo-9780199766567-0085.xml#:~:text=obo%2F9780199766567%2D0085-,Introduction,of%20culture%20and%20social%20rel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5015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8220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7608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2783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2207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1991544" y="4293096"/>
            <a:ext cx="7560840" cy="523220"/>
          </a:xfrm>
          <a:prstGeom prst="rect">
            <a:avLst/>
          </a:prstGeom>
          <a:noFill/>
        </p:spPr>
        <p:txBody>
          <a:bodyPr wrap="square" rtlCol="0">
            <a:spAutoFit/>
          </a:bodyPr>
          <a:lstStyle/>
          <a:p>
            <a:r>
              <a:rPr lang="en-GB" sz="2800" b="1" dirty="0"/>
              <a:t>ECSO4002: Who Are We?: Culture and Identity</a:t>
            </a:r>
          </a:p>
        </p:txBody>
      </p:sp>
      <p:sp>
        <p:nvSpPr>
          <p:cNvPr id="5" name="TextBox 4">
            <a:extLst>
              <a:ext uri="{FF2B5EF4-FFF2-40B4-BE49-F238E27FC236}">
                <a16:creationId xmlns:a16="http://schemas.microsoft.com/office/drawing/2014/main" id="{8847BA2E-E392-43AD-9DA9-0074AE4FFBB8}"/>
              </a:ext>
            </a:extLst>
          </p:cNvPr>
          <p:cNvSpPr txBox="1"/>
          <p:nvPr/>
        </p:nvSpPr>
        <p:spPr>
          <a:xfrm>
            <a:off x="1995871" y="4960332"/>
            <a:ext cx="7560840" cy="523220"/>
          </a:xfrm>
          <a:prstGeom prst="rect">
            <a:avLst/>
          </a:prstGeom>
          <a:noFill/>
        </p:spPr>
        <p:txBody>
          <a:bodyPr wrap="square" rtlCol="0">
            <a:spAutoFit/>
          </a:bodyPr>
          <a:lstStyle/>
          <a:p>
            <a:r>
              <a:rPr lang="en-GB" sz="2800" b="1" dirty="0"/>
              <a:t>Theme 3: Concepts of Culture</a:t>
            </a:r>
          </a:p>
        </p:txBody>
      </p:sp>
      <p:pic>
        <p:nvPicPr>
          <p:cNvPr id="7" name="Picture 6">
            <a:extLst>
              <a:ext uri="{FF2B5EF4-FFF2-40B4-BE49-F238E27FC236}">
                <a16:creationId xmlns:a16="http://schemas.microsoft.com/office/drawing/2014/main" id="{041012B6-836E-4358-92CE-4BD8FDBC7EE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351585" y="692696"/>
            <a:ext cx="2095217" cy="1173322"/>
          </a:xfrm>
          <a:prstGeom prst="rect">
            <a:avLst/>
          </a:prstGeom>
        </p:spPr>
      </p:pic>
      <p:pic>
        <p:nvPicPr>
          <p:cNvPr id="9" name="Picture 8">
            <a:extLst>
              <a:ext uri="{FF2B5EF4-FFF2-40B4-BE49-F238E27FC236}">
                <a16:creationId xmlns:a16="http://schemas.microsoft.com/office/drawing/2014/main" id="{82FC9411-61E5-4E12-A82F-2F43B5AAFF1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155220" y="1352599"/>
            <a:ext cx="1948892" cy="1459788"/>
          </a:xfrm>
          <a:prstGeom prst="rect">
            <a:avLst/>
          </a:prstGeom>
        </p:spPr>
      </p:pic>
      <p:pic>
        <p:nvPicPr>
          <p:cNvPr id="11" name="Picture 10">
            <a:extLst>
              <a:ext uri="{FF2B5EF4-FFF2-40B4-BE49-F238E27FC236}">
                <a16:creationId xmlns:a16="http://schemas.microsoft.com/office/drawing/2014/main" id="{1BC55A09-039A-43E0-ADD4-49AAFDD481D7}"/>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2888630" y="2534446"/>
            <a:ext cx="949496" cy="1481214"/>
          </a:xfrm>
          <a:prstGeom prst="rect">
            <a:avLst/>
          </a:prstGeom>
        </p:spPr>
      </p:pic>
      <p:pic>
        <p:nvPicPr>
          <p:cNvPr id="12" name="Picture 11">
            <a:extLst>
              <a:ext uri="{FF2B5EF4-FFF2-40B4-BE49-F238E27FC236}">
                <a16:creationId xmlns:a16="http://schemas.microsoft.com/office/drawing/2014/main" id="{85CD7154-7883-4C54-960F-CDAC96935BA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394094" y="664924"/>
            <a:ext cx="1446323" cy="1173322"/>
          </a:xfrm>
          <a:prstGeom prst="rect">
            <a:avLst/>
          </a:prstGeom>
        </p:spPr>
      </p:pic>
      <p:sp>
        <p:nvSpPr>
          <p:cNvPr id="20" name="Rectangle 19">
            <a:extLst>
              <a:ext uri="{FF2B5EF4-FFF2-40B4-BE49-F238E27FC236}">
                <a16:creationId xmlns:a16="http://schemas.microsoft.com/office/drawing/2014/main" id="{5CEB1680-B35D-4BE8-AFF7-C7DB142F8FA0}"/>
              </a:ext>
            </a:extLst>
          </p:cNvPr>
          <p:cNvSpPr/>
          <p:nvPr/>
        </p:nvSpPr>
        <p:spPr>
          <a:xfrm>
            <a:off x="2207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4079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2207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4655841"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4079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5015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7385159"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8220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688698" y="2793135"/>
            <a:ext cx="2223727" cy="1289008"/>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BA72C1-7246-4494-822E-FEE909411171}"/>
              </a:ext>
            </a:extLst>
          </p:cNvPr>
          <p:cNvSpPr txBox="1"/>
          <p:nvPr/>
        </p:nvSpPr>
        <p:spPr>
          <a:xfrm>
            <a:off x="2135560" y="260648"/>
            <a:ext cx="7488832" cy="707886"/>
          </a:xfrm>
          <a:prstGeom prst="rect">
            <a:avLst/>
          </a:prstGeom>
          <a:noFill/>
        </p:spPr>
        <p:txBody>
          <a:bodyPr wrap="square" rtlCol="0">
            <a:spAutoFit/>
          </a:bodyPr>
          <a:lstStyle/>
          <a:p>
            <a:pPr algn="ctr"/>
            <a:r>
              <a:rPr lang="en-GB" sz="4000" b="1" dirty="0"/>
              <a:t>Learning Review</a:t>
            </a:r>
          </a:p>
        </p:txBody>
      </p:sp>
      <p:sp>
        <p:nvSpPr>
          <p:cNvPr id="5" name="TextBox 4">
            <a:extLst>
              <a:ext uri="{FF2B5EF4-FFF2-40B4-BE49-F238E27FC236}">
                <a16:creationId xmlns:a16="http://schemas.microsoft.com/office/drawing/2014/main" id="{F90B5521-E7A7-4D77-A8A0-C186712A4501}"/>
              </a:ext>
            </a:extLst>
          </p:cNvPr>
          <p:cNvSpPr txBox="1"/>
          <p:nvPr/>
        </p:nvSpPr>
        <p:spPr>
          <a:xfrm>
            <a:off x="2207568" y="2268162"/>
            <a:ext cx="7560840" cy="707886"/>
          </a:xfrm>
          <a:prstGeom prst="rect">
            <a:avLst/>
          </a:prstGeom>
          <a:noFill/>
        </p:spPr>
        <p:txBody>
          <a:bodyPr wrap="square" rtlCol="0">
            <a:spAutoFit/>
          </a:bodyPr>
          <a:lstStyle/>
          <a:p>
            <a:pPr algn="ctr"/>
            <a:r>
              <a:rPr lang="en-GB" sz="4000" b="1" i="1" dirty="0"/>
              <a:t>What did we cover in Theme 2?</a:t>
            </a:r>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231904" y="4005064"/>
            <a:ext cx="1440160" cy="1440160"/>
          </a:xfrm>
          <a:prstGeom prst="rect">
            <a:avLst/>
          </a:prstGeom>
        </p:spPr>
      </p:pic>
    </p:spTree>
    <p:extLst>
      <p:ext uri="{BB962C8B-B14F-4D97-AF65-F5344CB8AC3E}">
        <p14:creationId xmlns:p14="http://schemas.microsoft.com/office/powerpoint/2010/main" val="68120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val 18">
            <a:extLst>
              <a:ext uri="{FF2B5EF4-FFF2-40B4-BE49-F238E27FC236}">
                <a16:creationId xmlns:a16="http://schemas.microsoft.com/office/drawing/2014/main" id="{B045F2D0-756E-4E48-AAC8-CD9EAAA18028}"/>
              </a:ext>
            </a:extLst>
          </p:cNvPr>
          <p:cNvSpPr/>
          <p:nvPr/>
        </p:nvSpPr>
        <p:spPr>
          <a:xfrm>
            <a:off x="3071664" y="332656"/>
            <a:ext cx="6336704" cy="60486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AE7DC207-CB18-46D7-A193-151EAB7E74CB}"/>
              </a:ext>
            </a:extLst>
          </p:cNvPr>
          <p:cNvSpPr/>
          <p:nvPr/>
        </p:nvSpPr>
        <p:spPr>
          <a:xfrm>
            <a:off x="4141686" y="1268760"/>
            <a:ext cx="4176464" cy="424847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 name="Group 6">
            <a:extLst>
              <a:ext uri="{FF2B5EF4-FFF2-40B4-BE49-F238E27FC236}">
                <a16:creationId xmlns:a16="http://schemas.microsoft.com/office/drawing/2014/main" id="{ED10CD8A-6011-4D6A-A9C3-062D1F576D33}"/>
              </a:ext>
            </a:extLst>
          </p:cNvPr>
          <p:cNvGrpSpPr/>
          <p:nvPr/>
        </p:nvGrpSpPr>
        <p:grpSpPr>
          <a:xfrm>
            <a:off x="5354912" y="2636912"/>
            <a:ext cx="1656184" cy="1440160"/>
            <a:chOff x="3624986" y="2708920"/>
            <a:chExt cx="1656184" cy="1440160"/>
          </a:xfrm>
        </p:grpSpPr>
        <p:sp>
          <p:nvSpPr>
            <p:cNvPr id="5" name="Oval 4">
              <a:extLst>
                <a:ext uri="{FF2B5EF4-FFF2-40B4-BE49-F238E27FC236}">
                  <a16:creationId xmlns:a16="http://schemas.microsoft.com/office/drawing/2014/main" id="{8E5E3B6D-21D9-4014-B908-4B5054DD882A}"/>
                </a:ext>
              </a:extLst>
            </p:cNvPr>
            <p:cNvSpPr/>
            <p:nvPr/>
          </p:nvSpPr>
          <p:spPr>
            <a:xfrm>
              <a:off x="3779912" y="2708920"/>
              <a:ext cx="1368152" cy="144016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A53B614B-4943-4EAC-B478-46AAE2DF2FE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995936" y="2780928"/>
              <a:ext cx="914285" cy="914285"/>
            </a:xfrm>
            <a:prstGeom prst="rect">
              <a:avLst/>
            </a:prstGeom>
          </p:spPr>
        </p:pic>
        <p:sp>
          <p:nvSpPr>
            <p:cNvPr id="6" name="TextBox 5">
              <a:extLst>
                <a:ext uri="{FF2B5EF4-FFF2-40B4-BE49-F238E27FC236}">
                  <a16:creationId xmlns:a16="http://schemas.microsoft.com/office/drawing/2014/main" id="{5112D49D-E32B-41C3-86EC-AD2FD92B23DC}"/>
                </a:ext>
              </a:extLst>
            </p:cNvPr>
            <p:cNvSpPr txBox="1"/>
            <p:nvPr/>
          </p:nvSpPr>
          <p:spPr>
            <a:xfrm>
              <a:off x="3624986" y="3582555"/>
              <a:ext cx="1656184" cy="369332"/>
            </a:xfrm>
            <a:prstGeom prst="rect">
              <a:avLst/>
            </a:prstGeom>
            <a:noFill/>
          </p:spPr>
          <p:txBody>
            <a:bodyPr wrap="square" rtlCol="0">
              <a:spAutoFit/>
            </a:bodyPr>
            <a:lstStyle/>
            <a:p>
              <a:pPr algn="ctr"/>
              <a:r>
                <a:rPr lang="en-GB" b="1" u="sng" dirty="0">
                  <a:solidFill>
                    <a:schemeClr val="bg1"/>
                  </a:solidFill>
                </a:rPr>
                <a:t>Identity</a:t>
              </a:r>
            </a:p>
          </p:txBody>
        </p:sp>
      </p:grpSp>
      <p:sp>
        <p:nvSpPr>
          <p:cNvPr id="18" name="TextBox 17">
            <a:extLst>
              <a:ext uri="{FF2B5EF4-FFF2-40B4-BE49-F238E27FC236}">
                <a16:creationId xmlns:a16="http://schemas.microsoft.com/office/drawing/2014/main" id="{B01CD009-E60E-451A-AB9F-204EEB268180}"/>
              </a:ext>
            </a:extLst>
          </p:cNvPr>
          <p:cNvSpPr txBox="1"/>
          <p:nvPr/>
        </p:nvSpPr>
        <p:spPr>
          <a:xfrm>
            <a:off x="5452317" y="1743200"/>
            <a:ext cx="1523078" cy="461665"/>
          </a:xfrm>
          <a:prstGeom prst="rect">
            <a:avLst/>
          </a:prstGeom>
          <a:solidFill>
            <a:schemeClr val="bg1"/>
          </a:solidFill>
        </p:spPr>
        <p:txBody>
          <a:bodyPr wrap="square" rtlCol="0">
            <a:spAutoFit/>
          </a:bodyPr>
          <a:lstStyle/>
          <a:p>
            <a:pPr algn="ctr"/>
            <a:r>
              <a:rPr lang="en-GB" sz="2400" b="1" u="sng" dirty="0"/>
              <a:t>Culture</a:t>
            </a:r>
          </a:p>
        </p:txBody>
      </p:sp>
      <p:sp>
        <p:nvSpPr>
          <p:cNvPr id="20" name="TextBox 19">
            <a:extLst>
              <a:ext uri="{FF2B5EF4-FFF2-40B4-BE49-F238E27FC236}">
                <a16:creationId xmlns:a16="http://schemas.microsoft.com/office/drawing/2014/main" id="{CDC87520-5CA5-4A19-A334-DB9B33010C6D}"/>
              </a:ext>
            </a:extLst>
          </p:cNvPr>
          <p:cNvSpPr txBox="1"/>
          <p:nvPr/>
        </p:nvSpPr>
        <p:spPr>
          <a:xfrm>
            <a:off x="5303912" y="413100"/>
            <a:ext cx="1937742" cy="830997"/>
          </a:xfrm>
          <a:prstGeom prst="rect">
            <a:avLst/>
          </a:prstGeom>
          <a:noFill/>
        </p:spPr>
        <p:txBody>
          <a:bodyPr wrap="square" rtlCol="0">
            <a:spAutoFit/>
          </a:bodyPr>
          <a:lstStyle/>
          <a:p>
            <a:pPr algn="ctr"/>
            <a:r>
              <a:rPr lang="en-GB" sz="2400" b="1" u="sng" dirty="0"/>
              <a:t>Social Norms &amp; Values</a:t>
            </a:r>
          </a:p>
        </p:txBody>
      </p:sp>
    </p:spTree>
    <p:extLst>
      <p:ext uri="{BB962C8B-B14F-4D97-AF65-F5344CB8AC3E}">
        <p14:creationId xmlns:p14="http://schemas.microsoft.com/office/powerpoint/2010/main" val="2981305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6" presetClass="emph" presetSubtype="0" fill="hold" grpId="1" nodeType="clickEffect">
                                  <p:stCondLst>
                                    <p:cond delay="0"/>
                                  </p:stCondLst>
                                  <p:childTnLst>
                                    <p:animScale>
                                      <p:cBhvr>
                                        <p:cTn id="22" dur="2000" fill="hold"/>
                                        <p:tgtEl>
                                          <p:spTgt spid="18"/>
                                        </p:tgtEl>
                                      </p:cBhvr>
                                      <p:by x="150000" y="150000"/>
                                    </p:animScale>
                                  </p:childTnLst>
                                </p:cTn>
                              </p:par>
                              <p:par>
                                <p:cTn id="23" presetID="6" presetClass="emph" presetSubtype="0" fill="hold" grpId="1" nodeType="withEffect">
                                  <p:stCondLst>
                                    <p:cond delay="0"/>
                                  </p:stCondLst>
                                  <p:childTnLst>
                                    <p:animScale>
                                      <p:cBhvr>
                                        <p:cTn id="24" dur="2000" fill="hold"/>
                                        <p:tgtEl>
                                          <p:spTgt spid="8"/>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8" grpId="0" animBg="1"/>
      <p:bldP spid="8" grpId="1" animBg="1"/>
      <p:bldP spid="18" grpId="0" animBg="1"/>
      <p:bldP spid="18" grpId="1" animBg="1"/>
      <p:bldP spid="2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val 18">
            <a:extLst>
              <a:ext uri="{FF2B5EF4-FFF2-40B4-BE49-F238E27FC236}">
                <a16:creationId xmlns:a16="http://schemas.microsoft.com/office/drawing/2014/main" id="{B045F2D0-756E-4E48-AAC8-CD9EAAA18028}"/>
              </a:ext>
            </a:extLst>
          </p:cNvPr>
          <p:cNvSpPr/>
          <p:nvPr/>
        </p:nvSpPr>
        <p:spPr>
          <a:xfrm>
            <a:off x="2711624" y="62394"/>
            <a:ext cx="7056784" cy="6768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AE7DC207-CB18-46D7-A193-151EAB7E74CB}"/>
              </a:ext>
            </a:extLst>
          </p:cNvPr>
          <p:cNvSpPr/>
          <p:nvPr/>
        </p:nvSpPr>
        <p:spPr>
          <a:xfrm>
            <a:off x="3914486" y="1069648"/>
            <a:ext cx="4651060" cy="4754244"/>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8E5E3B6D-21D9-4014-B908-4B5054DD882A}"/>
              </a:ext>
            </a:extLst>
          </p:cNvPr>
          <p:cNvSpPr/>
          <p:nvPr/>
        </p:nvSpPr>
        <p:spPr>
          <a:xfrm>
            <a:off x="5397693" y="2640967"/>
            <a:ext cx="1523624" cy="161160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112D49D-E32B-41C3-86EC-AD2FD92B23DC}"/>
              </a:ext>
            </a:extLst>
          </p:cNvPr>
          <p:cNvSpPr txBox="1"/>
          <p:nvPr/>
        </p:nvSpPr>
        <p:spPr>
          <a:xfrm>
            <a:off x="5270304" y="2866933"/>
            <a:ext cx="1844388" cy="1200329"/>
          </a:xfrm>
          <a:prstGeom prst="rect">
            <a:avLst/>
          </a:prstGeom>
          <a:noFill/>
        </p:spPr>
        <p:txBody>
          <a:bodyPr wrap="square" rtlCol="0">
            <a:spAutoFit/>
          </a:bodyPr>
          <a:lstStyle/>
          <a:p>
            <a:pPr algn="ctr"/>
            <a:r>
              <a:rPr lang="en-GB" b="1" dirty="0">
                <a:solidFill>
                  <a:schemeClr val="bg1"/>
                </a:solidFill>
              </a:rPr>
              <a:t>Identity</a:t>
            </a:r>
          </a:p>
          <a:p>
            <a:pPr algn="ctr"/>
            <a:r>
              <a:rPr lang="en-GB" b="1" dirty="0">
                <a:solidFill>
                  <a:schemeClr val="bg1"/>
                </a:solidFill>
              </a:rPr>
              <a:t>Individual</a:t>
            </a:r>
          </a:p>
          <a:p>
            <a:pPr algn="ctr"/>
            <a:r>
              <a:rPr lang="en-GB" b="1" dirty="0">
                <a:solidFill>
                  <a:schemeClr val="bg1"/>
                </a:solidFill>
              </a:rPr>
              <a:t>Psychology</a:t>
            </a:r>
          </a:p>
          <a:p>
            <a:pPr algn="ctr"/>
            <a:r>
              <a:rPr lang="en-GB" b="1" dirty="0">
                <a:solidFill>
                  <a:schemeClr val="bg1"/>
                </a:solidFill>
              </a:rPr>
              <a:t>Micro</a:t>
            </a:r>
          </a:p>
        </p:txBody>
      </p:sp>
      <p:sp>
        <p:nvSpPr>
          <p:cNvPr id="18" name="TextBox 17">
            <a:extLst>
              <a:ext uri="{FF2B5EF4-FFF2-40B4-BE49-F238E27FC236}">
                <a16:creationId xmlns:a16="http://schemas.microsoft.com/office/drawing/2014/main" id="{B01CD009-E60E-451A-AB9F-204EEB268180}"/>
              </a:ext>
            </a:extLst>
          </p:cNvPr>
          <p:cNvSpPr txBox="1"/>
          <p:nvPr/>
        </p:nvSpPr>
        <p:spPr>
          <a:xfrm>
            <a:off x="5015880" y="1466156"/>
            <a:ext cx="2448272" cy="400110"/>
          </a:xfrm>
          <a:prstGeom prst="rect">
            <a:avLst/>
          </a:prstGeom>
          <a:solidFill>
            <a:schemeClr val="bg1"/>
          </a:solidFill>
        </p:spPr>
        <p:txBody>
          <a:bodyPr wrap="square" rtlCol="0">
            <a:spAutoFit/>
          </a:bodyPr>
          <a:lstStyle/>
          <a:p>
            <a:pPr algn="ctr"/>
            <a:r>
              <a:rPr lang="en-GB" sz="2000" b="1" dirty="0"/>
              <a:t>Culture</a:t>
            </a:r>
          </a:p>
        </p:txBody>
      </p:sp>
      <p:sp>
        <p:nvSpPr>
          <p:cNvPr id="20" name="TextBox 19">
            <a:extLst>
              <a:ext uri="{FF2B5EF4-FFF2-40B4-BE49-F238E27FC236}">
                <a16:creationId xmlns:a16="http://schemas.microsoft.com/office/drawing/2014/main" id="{CDC87520-5CA5-4A19-A334-DB9B33010C6D}"/>
              </a:ext>
            </a:extLst>
          </p:cNvPr>
          <p:cNvSpPr txBox="1"/>
          <p:nvPr/>
        </p:nvSpPr>
        <p:spPr>
          <a:xfrm>
            <a:off x="5150948" y="150621"/>
            <a:ext cx="2157940" cy="400110"/>
          </a:xfrm>
          <a:prstGeom prst="rect">
            <a:avLst/>
          </a:prstGeom>
          <a:noFill/>
        </p:spPr>
        <p:txBody>
          <a:bodyPr wrap="square" rtlCol="0">
            <a:spAutoFit/>
          </a:bodyPr>
          <a:lstStyle/>
          <a:p>
            <a:pPr algn="ctr"/>
            <a:r>
              <a:rPr lang="en-GB" sz="2000" b="1" dirty="0"/>
              <a:t>Social Norms </a:t>
            </a:r>
          </a:p>
        </p:txBody>
      </p:sp>
      <p:sp>
        <p:nvSpPr>
          <p:cNvPr id="9" name="TextBox 8">
            <a:extLst>
              <a:ext uri="{FF2B5EF4-FFF2-40B4-BE49-F238E27FC236}">
                <a16:creationId xmlns:a16="http://schemas.microsoft.com/office/drawing/2014/main" id="{B01CD009-E60E-451A-AB9F-204EEB268180}"/>
              </a:ext>
            </a:extLst>
          </p:cNvPr>
          <p:cNvSpPr txBox="1"/>
          <p:nvPr/>
        </p:nvSpPr>
        <p:spPr>
          <a:xfrm>
            <a:off x="4968362" y="1981399"/>
            <a:ext cx="2448272" cy="400110"/>
          </a:xfrm>
          <a:prstGeom prst="rect">
            <a:avLst/>
          </a:prstGeom>
          <a:solidFill>
            <a:schemeClr val="bg1"/>
          </a:solidFill>
        </p:spPr>
        <p:txBody>
          <a:bodyPr wrap="square" rtlCol="0">
            <a:spAutoFit/>
          </a:bodyPr>
          <a:lstStyle/>
          <a:p>
            <a:pPr algn="ctr"/>
            <a:r>
              <a:rPr lang="en-GB" sz="2000" b="1" dirty="0"/>
              <a:t>Individuals &amp; Groups</a:t>
            </a:r>
          </a:p>
        </p:txBody>
      </p:sp>
      <p:sp>
        <p:nvSpPr>
          <p:cNvPr id="10" name="TextBox 9">
            <a:extLst>
              <a:ext uri="{FF2B5EF4-FFF2-40B4-BE49-F238E27FC236}">
                <a16:creationId xmlns:a16="http://schemas.microsoft.com/office/drawing/2014/main" id="{B01CD009-E60E-451A-AB9F-204EEB268180}"/>
              </a:ext>
            </a:extLst>
          </p:cNvPr>
          <p:cNvSpPr txBox="1"/>
          <p:nvPr/>
        </p:nvSpPr>
        <p:spPr>
          <a:xfrm>
            <a:off x="4959097" y="4352629"/>
            <a:ext cx="2448272" cy="400110"/>
          </a:xfrm>
          <a:prstGeom prst="rect">
            <a:avLst/>
          </a:prstGeom>
          <a:solidFill>
            <a:schemeClr val="bg1"/>
          </a:solidFill>
        </p:spPr>
        <p:txBody>
          <a:bodyPr wrap="square" rtlCol="0">
            <a:spAutoFit/>
          </a:bodyPr>
          <a:lstStyle/>
          <a:p>
            <a:pPr algn="ctr"/>
            <a:r>
              <a:rPr lang="en-GB" sz="2000" b="1" dirty="0"/>
              <a:t>Social Psychology</a:t>
            </a:r>
          </a:p>
        </p:txBody>
      </p:sp>
      <p:sp>
        <p:nvSpPr>
          <p:cNvPr id="11" name="TextBox 10">
            <a:extLst>
              <a:ext uri="{FF2B5EF4-FFF2-40B4-BE49-F238E27FC236}">
                <a16:creationId xmlns:a16="http://schemas.microsoft.com/office/drawing/2014/main" id="{B01CD009-E60E-451A-AB9F-204EEB268180}"/>
              </a:ext>
            </a:extLst>
          </p:cNvPr>
          <p:cNvSpPr txBox="1"/>
          <p:nvPr/>
        </p:nvSpPr>
        <p:spPr>
          <a:xfrm>
            <a:off x="4968362" y="4876682"/>
            <a:ext cx="2448272" cy="400110"/>
          </a:xfrm>
          <a:prstGeom prst="rect">
            <a:avLst/>
          </a:prstGeom>
          <a:solidFill>
            <a:schemeClr val="bg1"/>
          </a:solidFill>
        </p:spPr>
        <p:txBody>
          <a:bodyPr wrap="square" rtlCol="0">
            <a:spAutoFit/>
          </a:bodyPr>
          <a:lstStyle/>
          <a:p>
            <a:pPr algn="ctr"/>
            <a:r>
              <a:rPr lang="en-GB" sz="2000" b="1" dirty="0" err="1"/>
              <a:t>Meso</a:t>
            </a:r>
            <a:r>
              <a:rPr lang="en-GB" sz="2000" b="1" dirty="0"/>
              <a:t> &amp; </a:t>
            </a:r>
            <a:r>
              <a:rPr lang="en-GB" sz="2000" b="1" dirty="0" err="1"/>
              <a:t>Exo</a:t>
            </a:r>
            <a:r>
              <a:rPr lang="en-GB" sz="2000" b="1" dirty="0"/>
              <a:t>-systems</a:t>
            </a:r>
          </a:p>
        </p:txBody>
      </p:sp>
      <p:sp>
        <p:nvSpPr>
          <p:cNvPr id="12" name="TextBox 11">
            <a:extLst>
              <a:ext uri="{FF2B5EF4-FFF2-40B4-BE49-F238E27FC236}">
                <a16:creationId xmlns:a16="http://schemas.microsoft.com/office/drawing/2014/main" id="{CDC87520-5CA5-4A19-A334-DB9B33010C6D}"/>
              </a:ext>
            </a:extLst>
          </p:cNvPr>
          <p:cNvSpPr txBox="1"/>
          <p:nvPr/>
        </p:nvSpPr>
        <p:spPr>
          <a:xfrm>
            <a:off x="5161046" y="591175"/>
            <a:ext cx="2157940" cy="400110"/>
          </a:xfrm>
          <a:prstGeom prst="rect">
            <a:avLst/>
          </a:prstGeom>
          <a:noFill/>
        </p:spPr>
        <p:txBody>
          <a:bodyPr wrap="square" rtlCol="0">
            <a:spAutoFit/>
          </a:bodyPr>
          <a:lstStyle/>
          <a:p>
            <a:pPr algn="ctr"/>
            <a:r>
              <a:rPr lang="en-GB" sz="2000" b="1" dirty="0"/>
              <a:t>Society</a:t>
            </a:r>
          </a:p>
        </p:txBody>
      </p:sp>
      <p:sp>
        <p:nvSpPr>
          <p:cNvPr id="13" name="TextBox 12">
            <a:extLst>
              <a:ext uri="{FF2B5EF4-FFF2-40B4-BE49-F238E27FC236}">
                <a16:creationId xmlns:a16="http://schemas.microsoft.com/office/drawing/2014/main" id="{CDC87520-5CA5-4A19-A334-DB9B33010C6D}"/>
              </a:ext>
            </a:extLst>
          </p:cNvPr>
          <p:cNvSpPr txBox="1"/>
          <p:nvPr/>
        </p:nvSpPr>
        <p:spPr>
          <a:xfrm>
            <a:off x="5113528" y="5878378"/>
            <a:ext cx="2157940" cy="400110"/>
          </a:xfrm>
          <a:prstGeom prst="rect">
            <a:avLst/>
          </a:prstGeom>
          <a:noFill/>
        </p:spPr>
        <p:txBody>
          <a:bodyPr wrap="square" rtlCol="0">
            <a:spAutoFit/>
          </a:bodyPr>
          <a:lstStyle/>
          <a:p>
            <a:pPr algn="ctr"/>
            <a:r>
              <a:rPr lang="en-GB" sz="2000" b="1" dirty="0"/>
              <a:t>Sociology </a:t>
            </a:r>
          </a:p>
        </p:txBody>
      </p:sp>
      <p:sp>
        <p:nvSpPr>
          <p:cNvPr id="14" name="TextBox 13">
            <a:extLst>
              <a:ext uri="{FF2B5EF4-FFF2-40B4-BE49-F238E27FC236}">
                <a16:creationId xmlns:a16="http://schemas.microsoft.com/office/drawing/2014/main" id="{CDC87520-5CA5-4A19-A334-DB9B33010C6D}"/>
              </a:ext>
            </a:extLst>
          </p:cNvPr>
          <p:cNvSpPr txBox="1"/>
          <p:nvPr/>
        </p:nvSpPr>
        <p:spPr>
          <a:xfrm>
            <a:off x="5150948" y="6256409"/>
            <a:ext cx="2157940" cy="400110"/>
          </a:xfrm>
          <a:prstGeom prst="rect">
            <a:avLst/>
          </a:prstGeom>
          <a:noFill/>
        </p:spPr>
        <p:txBody>
          <a:bodyPr wrap="square" rtlCol="0">
            <a:spAutoFit/>
          </a:bodyPr>
          <a:lstStyle/>
          <a:p>
            <a:pPr algn="ctr"/>
            <a:r>
              <a:rPr lang="en-GB" sz="2000" b="1" dirty="0"/>
              <a:t>Macro-system </a:t>
            </a:r>
          </a:p>
        </p:txBody>
      </p:sp>
    </p:spTree>
    <p:extLst>
      <p:ext uri="{BB962C8B-B14F-4D97-AF65-F5344CB8AC3E}">
        <p14:creationId xmlns:p14="http://schemas.microsoft.com/office/powerpoint/2010/main" val="1002708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9"/>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8" grpId="0" animBg="1"/>
      <p:bldP spid="5" grpId="0" animBg="1"/>
      <p:bldP spid="6" grpId="0" build="p"/>
      <p:bldP spid="18" grpId="0" animBg="1"/>
      <p:bldP spid="20" grpId="0"/>
      <p:bldP spid="9" grpId="0" animBg="1"/>
      <p:bldP spid="10" grpId="0" animBg="1"/>
      <p:bldP spid="11" grpId="0" animBg="1"/>
      <p:bldP spid="12" grpId="0"/>
      <p:bldP spid="13" grpId="0"/>
      <p:bldP spid="1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culture?</a:t>
            </a:r>
          </a:p>
        </p:txBody>
      </p:sp>
      <p:sp>
        <p:nvSpPr>
          <p:cNvPr id="5" name="TextBox 4">
            <a:extLst>
              <a:ext uri="{FF2B5EF4-FFF2-40B4-BE49-F238E27FC236}">
                <a16:creationId xmlns:a16="http://schemas.microsoft.com/office/drawing/2014/main" id="{95BB591C-F730-4DA7-B871-60DD0120142C}"/>
              </a:ext>
            </a:extLst>
          </p:cNvPr>
          <p:cNvSpPr txBox="1"/>
          <p:nvPr/>
        </p:nvSpPr>
        <p:spPr>
          <a:xfrm>
            <a:off x="2197224" y="1823021"/>
            <a:ext cx="8075240" cy="954107"/>
          </a:xfrm>
          <a:prstGeom prst="rect">
            <a:avLst/>
          </a:prstGeom>
          <a:noFill/>
        </p:spPr>
        <p:txBody>
          <a:bodyPr wrap="square" rtlCol="0">
            <a:spAutoFit/>
          </a:bodyPr>
          <a:lstStyle/>
          <a:p>
            <a:pPr algn="ctr"/>
            <a:r>
              <a:rPr lang="en-GB" sz="2800" b="1" i="1" dirty="0"/>
              <a:t>Revisit your notes from Theme 2 where we initially discussed the concept of culture.</a:t>
            </a:r>
            <a:r>
              <a:rPr lang="en-GB" sz="2800" b="1" dirty="0"/>
              <a:t> </a:t>
            </a:r>
          </a:p>
        </p:txBody>
      </p:sp>
      <p:sp>
        <p:nvSpPr>
          <p:cNvPr id="10" name="TextBox 9">
            <a:extLst>
              <a:ext uri="{FF2B5EF4-FFF2-40B4-BE49-F238E27FC236}">
                <a16:creationId xmlns:a16="http://schemas.microsoft.com/office/drawing/2014/main" id="{B94E4184-9199-45FF-8BA0-CA8E8E1F9413}"/>
              </a:ext>
            </a:extLst>
          </p:cNvPr>
          <p:cNvSpPr txBox="1"/>
          <p:nvPr/>
        </p:nvSpPr>
        <p:spPr>
          <a:xfrm>
            <a:off x="2197224" y="3649884"/>
            <a:ext cx="8075240" cy="1384995"/>
          </a:xfrm>
          <a:prstGeom prst="rect">
            <a:avLst/>
          </a:prstGeom>
          <a:noFill/>
        </p:spPr>
        <p:txBody>
          <a:bodyPr wrap="square" rtlCol="0">
            <a:spAutoFit/>
          </a:bodyPr>
          <a:lstStyle/>
          <a:p>
            <a:pPr algn="ctr"/>
            <a:r>
              <a:rPr lang="en-GB" sz="2800" b="1" i="1" dirty="0"/>
              <a:t>What ideas and concepts did we discuss?</a:t>
            </a:r>
          </a:p>
          <a:p>
            <a:pPr algn="ctr"/>
            <a:endParaRPr lang="en-GB" sz="2800" b="1" i="1" dirty="0"/>
          </a:p>
          <a:p>
            <a:pPr algn="ctr"/>
            <a:r>
              <a:rPr lang="en-GB" sz="2800" b="1" i="1" dirty="0"/>
              <a:t>Feedback to your Tutor.</a:t>
            </a:r>
            <a:endParaRPr lang="en-GB" sz="2800" b="1" dirty="0"/>
          </a:p>
        </p:txBody>
      </p:sp>
      <p:pic>
        <p:nvPicPr>
          <p:cNvPr id="12" name="Picture 11" descr="A close up of a sign&#10;&#10;Description automatically generated">
            <a:extLst>
              <a:ext uri="{FF2B5EF4-FFF2-40B4-BE49-F238E27FC236}">
                <a16:creationId xmlns:a16="http://schemas.microsoft.com/office/drawing/2014/main" id="{58DFDF16-2D51-41E1-9A57-D513C889CEC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843436" y="5440363"/>
            <a:ext cx="782817" cy="782817"/>
          </a:xfrm>
          <a:prstGeom prst="rect">
            <a:avLst/>
          </a:prstGeom>
        </p:spPr>
      </p:pic>
    </p:spTree>
    <p:extLst>
      <p:ext uri="{BB962C8B-B14F-4D97-AF65-F5344CB8AC3E}">
        <p14:creationId xmlns:p14="http://schemas.microsoft.com/office/powerpoint/2010/main" val="34922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culture?</a:t>
            </a:r>
          </a:p>
        </p:txBody>
      </p:sp>
      <p:sp>
        <p:nvSpPr>
          <p:cNvPr id="3" name="TextBox 2">
            <a:extLst>
              <a:ext uri="{FF2B5EF4-FFF2-40B4-BE49-F238E27FC236}">
                <a16:creationId xmlns:a16="http://schemas.microsoft.com/office/drawing/2014/main" id="{B3EEF683-BB98-4164-8C30-AEFA1F6274C3}"/>
              </a:ext>
            </a:extLst>
          </p:cNvPr>
          <p:cNvSpPr txBox="1"/>
          <p:nvPr/>
        </p:nvSpPr>
        <p:spPr>
          <a:xfrm>
            <a:off x="407368" y="1916832"/>
            <a:ext cx="10945216" cy="3416320"/>
          </a:xfrm>
          <a:prstGeom prst="rect">
            <a:avLst/>
          </a:prstGeom>
          <a:noFill/>
        </p:spPr>
        <p:txBody>
          <a:bodyPr wrap="square" rtlCol="0">
            <a:spAutoFit/>
          </a:bodyPr>
          <a:lstStyle/>
          <a:p>
            <a:r>
              <a:rPr lang="en-GB" sz="3600" dirty="0"/>
              <a:t>According to Edward Tylor (1871):</a:t>
            </a:r>
          </a:p>
          <a:p>
            <a:endParaRPr lang="en-GB" sz="3600" dirty="0"/>
          </a:p>
          <a:p>
            <a:pPr algn="ctr"/>
            <a:r>
              <a:rPr lang="en-GB" sz="3600" dirty="0"/>
              <a:t> “Culture refers to that complex whole which includes knowledge, beliefs, art, morals, law, customs, and any other capabilities and habits acquired by man as a member of society”.</a:t>
            </a:r>
          </a:p>
        </p:txBody>
      </p:sp>
    </p:spTree>
    <p:extLst>
      <p:ext uri="{BB962C8B-B14F-4D97-AF65-F5344CB8AC3E}">
        <p14:creationId xmlns:p14="http://schemas.microsoft.com/office/powerpoint/2010/main" val="162540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culture?</a:t>
            </a:r>
          </a:p>
        </p:txBody>
      </p:sp>
      <p:sp>
        <p:nvSpPr>
          <p:cNvPr id="3" name="TextBox 2">
            <a:extLst>
              <a:ext uri="{FF2B5EF4-FFF2-40B4-BE49-F238E27FC236}">
                <a16:creationId xmlns:a16="http://schemas.microsoft.com/office/drawing/2014/main" id="{F3DC200D-FA6E-40CA-BF3B-E18C367CC9E7}"/>
              </a:ext>
            </a:extLst>
          </p:cNvPr>
          <p:cNvSpPr txBox="1"/>
          <p:nvPr/>
        </p:nvSpPr>
        <p:spPr>
          <a:xfrm>
            <a:off x="407368" y="1628800"/>
            <a:ext cx="11222904" cy="3416320"/>
          </a:xfrm>
          <a:prstGeom prst="rect">
            <a:avLst/>
          </a:prstGeom>
          <a:noFill/>
        </p:spPr>
        <p:txBody>
          <a:bodyPr wrap="square" rtlCol="0">
            <a:spAutoFit/>
          </a:bodyPr>
          <a:lstStyle/>
          <a:p>
            <a:r>
              <a:rPr lang="en-GB" sz="3600" dirty="0"/>
              <a:t>According to Robert Redfield </a:t>
            </a:r>
            <a:r>
              <a:rPr lang="en-GB" sz="3600" i="1" dirty="0"/>
              <a:t>(cited in Ogburn, 1937, p161)</a:t>
            </a:r>
            <a:r>
              <a:rPr lang="en-GB" sz="3600" dirty="0"/>
              <a:t>; </a:t>
            </a:r>
          </a:p>
          <a:p>
            <a:endParaRPr lang="en-GB" sz="3600" dirty="0"/>
          </a:p>
          <a:p>
            <a:endParaRPr lang="en-GB" sz="3600" dirty="0"/>
          </a:p>
          <a:p>
            <a:pPr algn="ctr"/>
            <a:r>
              <a:rPr lang="en-GB" sz="3600" dirty="0"/>
              <a:t>“Culture is an organized body of conventional understanding manifest in art and artefacts, which, persisting through tradition, characterizes a human group”.</a:t>
            </a:r>
          </a:p>
        </p:txBody>
      </p:sp>
    </p:spTree>
    <p:extLst>
      <p:ext uri="{BB962C8B-B14F-4D97-AF65-F5344CB8AC3E}">
        <p14:creationId xmlns:p14="http://schemas.microsoft.com/office/powerpoint/2010/main" val="2303778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0125" y="107127"/>
            <a:ext cx="8229600" cy="773668"/>
          </a:xfrm>
        </p:spPr>
        <p:txBody>
          <a:bodyPr/>
          <a:lstStyle/>
          <a:p>
            <a:r>
              <a:rPr lang="en-GB" b="1" dirty="0"/>
              <a:t>Types of Culture</a:t>
            </a:r>
          </a:p>
        </p:txBody>
      </p:sp>
      <p:sp>
        <p:nvSpPr>
          <p:cNvPr id="3" name="TextBox 2">
            <a:extLst>
              <a:ext uri="{FF2B5EF4-FFF2-40B4-BE49-F238E27FC236}">
                <a16:creationId xmlns:a16="http://schemas.microsoft.com/office/drawing/2014/main" id="{22EE7FB5-BAC9-481F-998B-0710EF0045CD}"/>
              </a:ext>
            </a:extLst>
          </p:cNvPr>
          <p:cNvSpPr txBox="1"/>
          <p:nvPr/>
        </p:nvSpPr>
        <p:spPr>
          <a:xfrm>
            <a:off x="551384" y="901685"/>
            <a:ext cx="3898776" cy="523220"/>
          </a:xfrm>
          <a:prstGeom prst="rect">
            <a:avLst/>
          </a:prstGeom>
          <a:noFill/>
        </p:spPr>
        <p:txBody>
          <a:bodyPr wrap="square" rtlCol="0">
            <a:spAutoFit/>
          </a:bodyPr>
          <a:lstStyle/>
          <a:p>
            <a:r>
              <a:rPr lang="en-GB" sz="2800" b="1" dirty="0"/>
              <a:t>Material Culture</a:t>
            </a:r>
          </a:p>
        </p:txBody>
      </p:sp>
      <p:sp>
        <p:nvSpPr>
          <p:cNvPr id="4" name="TextBox 3">
            <a:extLst>
              <a:ext uri="{FF2B5EF4-FFF2-40B4-BE49-F238E27FC236}">
                <a16:creationId xmlns:a16="http://schemas.microsoft.com/office/drawing/2014/main" id="{5B4F84F1-1025-4C1D-A708-AD648524868F}"/>
              </a:ext>
            </a:extLst>
          </p:cNvPr>
          <p:cNvSpPr txBox="1"/>
          <p:nvPr/>
        </p:nvSpPr>
        <p:spPr>
          <a:xfrm>
            <a:off x="551384" y="1695947"/>
            <a:ext cx="11240754" cy="357020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This refers to physical, ‘concrete’ objects and tangible things created by human activity </a:t>
            </a:r>
          </a:p>
          <a:p>
            <a:pPr marL="457200" indent="-457200">
              <a:spcBef>
                <a:spcPts val="600"/>
              </a:spcBef>
              <a:spcAft>
                <a:spcPts val="600"/>
              </a:spcAft>
              <a:buFont typeface="Arial" panose="020B0604020202020204" pitchFamily="34" charset="0"/>
              <a:buChar char="•"/>
            </a:pPr>
            <a:r>
              <a:rPr lang="en-GB" sz="2800" dirty="0"/>
              <a:t>It refers to all objects from a Neolithic stone axe to a smartphone.</a:t>
            </a:r>
          </a:p>
          <a:p>
            <a:pPr marL="457200" indent="-457200">
              <a:spcBef>
                <a:spcPts val="600"/>
              </a:spcBef>
              <a:spcAft>
                <a:spcPts val="600"/>
              </a:spcAft>
              <a:buFont typeface="Arial" panose="020B0604020202020204" pitchFamily="34" charset="0"/>
              <a:buChar char="•"/>
            </a:pPr>
            <a:r>
              <a:rPr lang="en-GB" sz="2800" dirty="0"/>
              <a:t>The study of material culture focuses on the object, what it is made of, how it is made and how it is used.</a:t>
            </a:r>
          </a:p>
          <a:p>
            <a:pPr marL="457200" indent="-457200">
              <a:spcBef>
                <a:spcPts val="600"/>
              </a:spcBef>
              <a:spcAft>
                <a:spcPts val="600"/>
              </a:spcAft>
              <a:buFont typeface="Arial" panose="020B0604020202020204" pitchFamily="34" charset="0"/>
              <a:buChar char="•"/>
            </a:pPr>
            <a:r>
              <a:rPr lang="en-GB" sz="2800" dirty="0"/>
              <a:t>‘culture and society are seen as being created and reproduced by the ways in which people make, design, and interact with objects’</a:t>
            </a:r>
          </a:p>
        </p:txBody>
      </p:sp>
      <p:sp>
        <p:nvSpPr>
          <p:cNvPr id="7" name="TextBox 6">
            <a:extLst>
              <a:ext uri="{FF2B5EF4-FFF2-40B4-BE49-F238E27FC236}">
                <a16:creationId xmlns:a16="http://schemas.microsoft.com/office/drawing/2014/main" id="{DF80CD3A-4385-42CB-B5EB-96DE31EF135D}"/>
              </a:ext>
            </a:extLst>
          </p:cNvPr>
          <p:cNvSpPr txBox="1"/>
          <p:nvPr/>
        </p:nvSpPr>
        <p:spPr>
          <a:xfrm>
            <a:off x="6240016" y="5573931"/>
            <a:ext cx="3384376" cy="369332"/>
          </a:xfrm>
          <a:prstGeom prst="rect">
            <a:avLst/>
          </a:prstGeom>
          <a:noFill/>
        </p:spPr>
        <p:txBody>
          <a:bodyPr wrap="square" rtlCol="0">
            <a:spAutoFit/>
          </a:bodyPr>
          <a:lstStyle/>
          <a:p>
            <a:pPr algn="r"/>
            <a:r>
              <a:rPr lang="en-GB" dirty="0"/>
              <a:t>(Woodward, 2015)</a:t>
            </a:r>
          </a:p>
        </p:txBody>
      </p:sp>
    </p:spTree>
    <p:extLst>
      <p:ext uri="{BB962C8B-B14F-4D97-AF65-F5344CB8AC3E}">
        <p14:creationId xmlns:p14="http://schemas.microsoft.com/office/powerpoint/2010/main" val="1270608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40467"/>
            <a:ext cx="8229600" cy="778098"/>
          </a:xfrm>
        </p:spPr>
        <p:txBody>
          <a:bodyPr/>
          <a:lstStyle/>
          <a:p>
            <a:r>
              <a:rPr lang="en-GB" b="1" dirty="0"/>
              <a:t>Material Culture</a:t>
            </a:r>
          </a:p>
        </p:txBody>
      </p:sp>
      <p:sp>
        <p:nvSpPr>
          <p:cNvPr id="16" name="TextBox 15">
            <a:extLst>
              <a:ext uri="{FF2B5EF4-FFF2-40B4-BE49-F238E27FC236}">
                <a16:creationId xmlns:a16="http://schemas.microsoft.com/office/drawing/2014/main" id="{91781FE0-4CCE-4ABE-9A4D-411A941320E0}"/>
              </a:ext>
            </a:extLst>
          </p:cNvPr>
          <p:cNvSpPr txBox="1"/>
          <p:nvPr/>
        </p:nvSpPr>
        <p:spPr>
          <a:xfrm>
            <a:off x="2495600" y="2351782"/>
            <a:ext cx="7488832" cy="1077218"/>
          </a:xfrm>
          <a:prstGeom prst="rect">
            <a:avLst/>
          </a:prstGeom>
          <a:noFill/>
        </p:spPr>
        <p:txBody>
          <a:bodyPr wrap="square" rtlCol="0">
            <a:spAutoFit/>
          </a:bodyPr>
          <a:lstStyle/>
          <a:p>
            <a:pPr algn="ctr"/>
            <a:r>
              <a:rPr lang="en-GB" sz="3200" i="1" dirty="0"/>
              <a:t>What examples of material culture can you think of?</a:t>
            </a:r>
          </a:p>
        </p:txBody>
      </p:sp>
      <p:pic>
        <p:nvPicPr>
          <p:cNvPr id="18" name="Picture 17" descr="A close up of a sign&#10;&#10;Description automatically generated">
            <a:extLst>
              <a:ext uri="{FF2B5EF4-FFF2-40B4-BE49-F238E27FC236}">
                <a16:creationId xmlns:a16="http://schemas.microsoft.com/office/drawing/2014/main" id="{ADFB35CB-E58F-4683-9108-C5E95D9488D8}"/>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375921" y="3645025"/>
            <a:ext cx="1727707" cy="1727707"/>
          </a:xfrm>
          <a:prstGeom prst="rect">
            <a:avLst/>
          </a:prstGeom>
        </p:spPr>
      </p:pic>
      <p:sp>
        <p:nvSpPr>
          <p:cNvPr id="19" name="TextBox 18">
            <a:extLst>
              <a:ext uri="{FF2B5EF4-FFF2-40B4-BE49-F238E27FC236}">
                <a16:creationId xmlns:a16="http://schemas.microsoft.com/office/drawing/2014/main" id="{75DD4923-E6FE-4B00-843B-60EAFDA9F967}"/>
              </a:ext>
            </a:extLst>
          </p:cNvPr>
          <p:cNvSpPr txBox="1"/>
          <p:nvPr/>
        </p:nvSpPr>
        <p:spPr>
          <a:xfrm>
            <a:off x="4367565" y="1342787"/>
            <a:ext cx="3744416" cy="584775"/>
          </a:xfrm>
          <a:prstGeom prst="rect">
            <a:avLst/>
          </a:prstGeom>
          <a:noFill/>
        </p:spPr>
        <p:txBody>
          <a:bodyPr wrap="square" rtlCol="0">
            <a:spAutoFit/>
          </a:bodyPr>
          <a:lstStyle/>
          <a:p>
            <a:pPr algn="ctr"/>
            <a:r>
              <a:rPr lang="en-GB" sz="3200" b="1" dirty="0"/>
              <a:t>Group Discussion</a:t>
            </a:r>
          </a:p>
        </p:txBody>
      </p:sp>
    </p:spTree>
    <p:extLst>
      <p:ext uri="{BB962C8B-B14F-4D97-AF65-F5344CB8AC3E}">
        <p14:creationId xmlns:p14="http://schemas.microsoft.com/office/powerpoint/2010/main" val="1792498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40467"/>
            <a:ext cx="8229600" cy="778098"/>
          </a:xfrm>
        </p:spPr>
        <p:txBody>
          <a:bodyPr/>
          <a:lstStyle/>
          <a:p>
            <a:r>
              <a:rPr lang="en-GB" b="1" dirty="0"/>
              <a:t>Material Culture</a:t>
            </a:r>
          </a:p>
        </p:txBody>
      </p:sp>
      <p:pic>
        <p:nvPicPr>
          <p:cNvPr id="5" name="Picture 4">
            <a:extLst>
              <a:ext uri="{FF2B5EF4-FFF2-40B4-BE49-F238E27FC236}">
                <a16:creationId xmlns:a16="http://schemas.microsoft.com/office/drawing/2014/main" id="{80F7F8AA-C8E2-48E4-9C4A-0B25266A9811}"/>
              </a:ext>
            </a:extLst>
          </p:cNvPr>
          <p:cNvPicPr>
            <a:picLocks noChangeAspect="1"/>
          </p:cNvPicPr>
          <p:nvPr/>
        </p:nvPicPr>
        <p:blipFill>
          <a:blip r:embed="rId2"/>
          <a:stretch>
            <a:fillRect/>
          </a:stretch>
        </p:blipFill>
        <p:spPr>
          <a:xfrm>
            <a:off x="2207569" y="1052737"/>
            <a:ext cx="2143125" cy="2143125"/>
          </a:xfrm>
          <a:prstGeom prst="rect">
            <a:avLst/>
          </a:prstGeom>
        </p:spPr>
      </p:pic>
      <p:pic>
        <p:nvPicPr>
          <p:cNvPr id="6" name="Picture 5">
            <a:extLst>
              <a:ext uri="{FF2B5EF4-FFF2-40B4-BE49-F238E27FC236}">
                <a16:creationId xmlns:a16="http://schemas.microsoft.com/office/drawing/2014/main" id="{E70264F9-FF88-461F-A86A-48589F72A189}"/>
              </a:ext>
            </a:extLst>
          </p:cNvPr>
          <p:cNvPicPr>
            <a:picLocks noChangeAspect="1"/>
          </p:cNvPicPr>
          <p:nvPr/>
        </p:nvPicPr>
        <p:blipFill>
          <a:blip r:embed="rId3"/>
          <a:stretch>
            <a:fillRect/>
          </a:stretch>
        </p:blipFill>
        <p:spPr>
          <a:xfrm>
            <a:off x="3504739" y="1038694"/>
            <a:ext cx="2914650" cy="2057400"/>
          </a:xfrm>
          <a:prstGeom prst="rect">
            <a:avLst/>
          </a:prstGeom>
        </p:spPr>
      </p:pic>
      <p:pic>
        <p:nvPicPr>
          <p:cNvPr id="7" name="Picture 6">
            <a:extLst>
              <a:ext uri="{FF2B5EF4-FFF2-40B4-BE49-F238E27FC236}">
                <a16:creationId xmlns:a16="http://schemas.microsoft.com/office/drawing/2014/main" id="{A3093C03-A561-4F3B-B773-502DDDF16A7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688890" y="1077836"/>
            <a:ext cx="3383444" cy="1903187"/>
          </a:xfrm>
          <a:prstGeom prst="rect">
            <a:avLst/>
          </a:prstGeom>
        </p:spPr>
      </p:pic>
      <p:pic>
        <p:nvPicPr>
          <p:cNvPr id="8" name="Picture 7">
            <a:extLst>
              <a:ext uri="{FF2B5EF4-FFF2-40B4-BE49-F238E27FC236}">
                <a16:creationId xmlns:a16="http://schemas.microsoft.com/office/drawing/2014/main" id="{0BC3A0E9-2AF2-4D66-8535-67C6F694FED9}"/>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894173" y="1121458"/>
            <a:ext cx="3187824" cy="1859564"/>
          </a:xfrm>
          <a:prstGeom prst="rect">
            <a:avLst/>
          </a:prstGeom>
        </p:spPr>
      </p:pic>
      <p:pic>
        <p:nvPicPr>
          <p:cNvPr id="11" name="Picture 10" descr="A picture containing outdoor, building, road, street&#10;&#10;Description automatically generated">
            <a:extLst>
              <a:ext uri="{FF2B5EF4-FFF2-40B4-BE49-F238E27FC236}">
                <a16:creationId xmlns:a16="http://schemas.microsoft.com/office/drawing/2014/main" id="{C9E9B681-A6D2-4758-998C-828542C5C510}"/>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3504740" y="3670184"/>
            <a:ext cx="1670167" cy="2325387"/>
          </a:xfrm>
          <a:prstGeom prst="rect">
            <a:avLst/>
          </a:prstGeom>
        </p:spPr>
      </p:pic>
      <p:pic>
        <p:nvPicPr>
          <p:cNvPr id="13" name="Picture 12" descr="A picture containing outdoor, building, street, sitting&#10;&#10;Description automatically generated">
            <a:extLst>
              <a:ext uri="{FF2B5EF4-FFF2-40B4-BE49-F238E27FC236}">
                <a16:creationId xmlns:a16="http://schemas.microsoft.com/office/drawing/2014/main" id="{62AC388C-D3D8-4942-9CEE-FBA2234B6E9D}"/>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5375920" y="3670183"/>
            <a:ext cx="1622660" cy="2325387"/>
          </a:xfrm>
          <a:prstGeom prst="rect">
            <a:avLst/>
          </a:prstGeom>
        </p:spPr>
      </p:pic>
      <p:pic>
        <p:nvPicPr>
          <p:cNvPr id="15" name="Picture 14" descr="A close up of a traffic light&#10;&#10;Description automatically generated">
            <a:extLst>
              <a:ext uri="{FF2B5EF4-FFF2-40B4-BE49-F238E27FC236}">
                <a16:creationId xmlns:a16="http://schemas.microsoft.com/office/drawing/2014/main" id="{D3709CD1-B940-4ADC-BB55-F5FD81FC0BC4}"/>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7227993" y="3670183"/>
            <a:ext cx="1496201" cy="2326285"/>
          </a:xfrm>
          <a:prstGeom prst="rect">
            <a:avLst/>
          </a:prstGeom>
        </p:spPr>
      </p:pic>
    </p:spTree>
    <p:extLst>
      <p:ext uri="{BB962C8B-B14F-4D97-AF65-F5344CB8AC3E}">
        <p14:creationId xmlns:p14="http://schemas.microsoft.com/office/powerpoint/2010/main" val="42279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0125" y="107127"/>
            <a:ext cx="8229600" cy="773668"/>
          </a:xfrm>
        </p:spPr>
        <p:txBody>
          <a:bodyPr/>
          <a:lstStyle/>
          <a:p>
            <a:r>
              <a:rPr lang="en-GB" b="1" dirty="0"/>
              <a:t>Types of Culture</a:t>
            </a:r>
          </a:p>
        </p:txBody>
      </p:sp>
      <p:sp>
        <p:nvSpPr>
          <p:cNvPr id="3" name="TextBox 2">
            <a:extLst>
              <a:ext uri="{FF2B5EF4-FFF2-40B4-BE49-F238E27FC236}">
                <a16:creationId xmlns:a16="http://schemas.microsoft.com/office/drawing/2014/main" id="{22EE7FB5-BAC9-481F-998B-0710EF0045CD}"/>
              </a:ext>
            </a:extLst>
          </p:cNvPr>
          <p:cNvSpPr txBox="1"/>
          <p:nvPr/>
        </p:nvSpPr>
        <p:spPr>
          <a:xfrm>
            <a:off x="767408" y="983606"/>
            <a:ext cx="3898776" cy="523220"/>
          </a:xfrm>
          <a:prstGeom prst="rect">
            <a:avLst/>
          </a:prstGeom>
          <a:noFill/>
        </p:spPr>
        <p:txBody>
          <a:bodyPr wrap="square" rtlCol="0">
            <a:spAutoFit/>
          </a:bodyPr>
          <a:lstStyle/>
          <a:p>
            <a:r>
              <a:rPr lang="en-GB" sz="2800" b="1" dirty="0"/>
              <a:t>Non-material Culture</a:t>
            </a:r>
          </a:p>
        </p:txBody>
      </p:sp>
      <p:sp>
        <p:nvSpPr>
          <p:cNvPr id="4" name="TextBox 3">
            <a:extLst>
              <a:ext uri="{FF2B5EF4-FFF2-40B4-BE49-F238E27FC236}">
                <a16:creationId xmlns:a16="http://schemas.microsoft.com/office/drawing/2014/main" id="{5B4F84F1-1025-4C1D-A708-AD648524868F}"/>
              </a:ext>
            </a:extLst>
          </p:cNvPr>
          <p:cNvSpPr txBox="1"/>
          <p:nvPr/>
        </p:nvSpPr>
        <p:spPr>
          <a:xfrm>
            <a:off x="911424" y="1844824"/>
            <a:ext cx="10808706" cy="350865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3200" dirty="0"/>
              <a:t>This refers to the language and dialect people use</a:t>
            </a:r>
          </a:p>
          <a:p>
            <a:pPr marL="457200" indent="-457200">
              <a:spcBef>
                <a:spcPts val="600"/>
              </a:spcBef>
              <a:spcAft>
                <a:spcPts val="600"/>
              </a:spcAft>
              <a:buFont typeface="Arial" panose="020B0604020202020204" pitchFamily="34" charset="0"/>
              <a:buChar char="•"/>
            </a:pPr>
            <a:r>
              <a:rPr lang="en-GB" sz="3200" dirty="0"/>
              <a:t>It refers to their habits, customs and behaviours (e.g. how they greet each other)</a:t>
            </a:r>
          </a:p>
          <a:p>
            <a:pPr marL="457200" indent="-457200">
              <a:spcBef>
                <a:spcPts val="600"/>
              </a:spcBef>
              <a:spcAft>
                <a:spcPts val="600"/>
              </a:spcAft>
              <a:buFont typeface="Arial" panose="020B0604020202020204" pitchFamily="34" charset="0"/>
              <a:buChar char="•"/>
            </a:pPr>
            <a:r>
              <a:rPr lang="en-GB" sz="3200" dirty="0"/>
              <a:t>In its wider sense it also refers to laws, lifestyle and types of knowledge</a:t>
            </a:r>
          </a:p>
          <a:p>
            <a:pPr marL="457200" indent="-457200">
              <a:spcBef>
                <a:spcPts val="600"/>
              </a:spcBef>
              <a:spcAft>
                <a:spcPts val="600"/>
              </a:spcAft>
              <a:buFont typeface="Arial" panose="020B0604020202020204" pitchFamily="34" charset="0"/>
              <a:buChar char="•"/>
            </a:pPr>
            <a:r>
              <a:rPr lang="en-GB" sz="3200" dirty="0"/>
              <a:t>It can also refer to ideas, beliefs, myths and legends</a:t>
            </a:r>
          </a:p>
        </p:txBody>
      </p:sp>
    </p:spTree>
    <p:extLst>
      <p:ext uri="{BB962C8B-B14F-4D97-AF65-F5344CB8AC3E}">
        <p14:creationId xmlns:p14="http://schemas.microsoft.com/office/powerpoint/2010/main" val="2402156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40467"/>
            <a:ext cx="8229600" cy="778098"/>
          </a:xfrm>
        </p:spPr>
        <p:txBody>
          <a:bodyPr/>
          <a:lstStyle/>
          <a:p>
            <a:r>
              <a:rPr lang="en-GB" b="1" dirty="0"/>
              <a:t>Non-material Culture</a:t>
            </a:r>
          </a:p>
        </p:txBody>
      </p:sp>
      <p:sp>
        <p:nvSpPr>
          <p:cNvPr id="16" name="TextBox 15">
            <a:extLst>
              <a:ext uri="{FF2B5EF4-FFF2-40B4-BE49-F238E27FC236}">
                <a16:creationId xmlns:a16="http://schemas.microsoft.com/office/drawing/2014/main" id="{91781FE0-4CCE-4ABE-9A4D-411A941320E0}"/>
              </a:ext>
            </a:extLst>
          </p:cNvPr>
          <p:cNvSpPr txBox="1"/>
          <p:nvPr/>
        </p:nvSpPr>
        <p:spPr>
          <a:xfrm>
            <a:off x="2495600" y="2351782"/>
            <a:ext cx="7488832" cy="1077218"/>
          </a:xfrm>
          <a:prstGeom prst="rect">
            <a:avLst/>
          </a:prstGeom>
          <a:noFill/>
        </p:spPr>
        <p:txBody>
          <a:bodyPr wrap="square" rtlCol="0">
            <a:spAutoFit/>
          </a:bodyPr>
          <a:lstStyle/>
          <a:p>
            <a:pPr algn="ctr"/>
            <a:r>
              <a:rPr lang="en-GB" sz="3200" i="1" dirty="0"/>
              <a:t>What examples of non-material culture can you think of?</a:t>
            </a:r>
          </a:p>
        </p:txBody>
      </p:sp>
      <p:pic>
        <p:nvPicPr>
          <p:cNvPr id="18" name="Picture 17" descr="A close up of a sign&#10;&#10;Description automatically generated">
            <a:extLst>
              <a:ext uri="{FF2B5EF4-FFF2-40B4-BE49-F238E27FC236}">
                <a16:creationId xmlns:a16="http://schemas.microsoft.com/office/drawing/2014/main" id="{ADFB35CB-E58F-4683-9108-C5E95D9488D8}"/>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375921" y="3645025"/>
            <a:ext cx="1727707" cy="1727707"/>
          </a:xfrm>
          <a:prstGeom prst="rect">
            <a:avLst/>
          </a:prstGeom>
        </p:spPr>
      </p:pic>
      <p:sp>
        <p:nvSpPr>
          <p:cNvPr id="19" name="TextBox 18">
            <a:extLst>
              <a:ext uri="{FF2B5EF4-FFF2-40B4-BE49-F238E27FC236}">
                <a16:creationId xmlns:a16="http://schemas.microsoft.com/office/drawing/2014/main" id="{75DD4923-E6FE-4B00-843B-60EAFDA9F967}"/>
              </a:ext>
            </a:extLst>
          </p:cNvPr>
          <p:cNvSpPr txBox="1"/>
          <p:nvPr/>
        </p:nvSpPr>
        <p:spPr>
          <a:xfrm>
            <a:off x="4367565" y="1342787"/>
            <a:ext cx="3744416" cy="584775"/>
          </a:xfrm>
          <a:prstGeom prst="rect">
            <a:avLst/>
          </a:prstGeom>
          <a:noFill/>
        </p:spPr>
        <p:txBody>
          <a:bodyPr wrap="square" rtlCol="0">
            <a:spAutoFit/>
          </a:bodyPr>
          <a:lstStyle/>
          <a:p>
            <a:pPr algn="ctr"/>
            <a:r>
              <a:rPr lang="en-GB" sz="3200" b="1" dirty="0"/>
              <a:t>Group Discussion</a:t>
            </a:r>
          </a:p>
        </p:txBody>
      </p:sp>
    </p:spTree>
    <p:extLst>
      <p:ext uri="{BB962C8B-B14F-4D97-AF65-F5344CB8AC3E}">
        <p14:creationId xmlns:p14="http://schemas.microsoft.com/office/powerpoint/2010/main" val="317940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1143000"/>
          </a:xfrm>
        </p:spPr>
        <p:txBody>
          <a:bodyPr/>
          <a:lstStyle/>
          <a:p>
            <a:r>
              <a:rPr lang="en-GB" b="1" dirty="0"/>
              <a:t>Non-material Culture</a:t>
            </a:r>
          </a:p>
        </p:txBody>
      </p:sp>
      <p:pic>
        <p:nvPicPr>
          <p:cNvPr id="3" name="Picture 2">
            <a:extLst>
              <a:ext uri="{FF2B5EF4-FFF2-40B4-BE49-F238E27FC236}">
                <a16:creationId xmlns:a16="http://schemas.microsoft.com/office/drawing/2014/main" id="{81CD003F-4E07-4C29-AD4A-D2822A648E20}"/>
              </a:ext>
            </a:extLst>
          </p:cNvPr>
          <p:cNvPicPr>
            <a:picLocks noChangeAspect="1"/>
          </p:cNvPicPr>
          <p:nvPr/>
        </p:nvPicPr>
        <p:blipFill>
          <a:blip r:embed="rId2"/>
          <a:stretch>
            <a:fillRect/>
          </a:stretch>
        </p:blipFill>
        <p:spPr>
          <a:xfrm>
            <a:off x="1842167" y="2121620"/>
            <a:ext cx="2847975" cy="1600200"/>
          </a:xfrm>
          <a:prstGeom prst="rect">
            <a:avLst/>
          </a:prstGeom>
        </p:spPr>
      </p:pic>
      <p:pic>
        <p:nvPicPr>
          <p:cNvPr id="4" name="Picture 3">
            <a:extLst>
              <a:ext uri="{FF2B5EF4-FFF2-40B4-BE49-F238E27FC236}">
                <a16:creationId xmlns:a16="http://schemas.microsoft.com/office/drawing/2014/main" id="{50CBB06B-BA85-4AA0-8A0C-980A6A3F0C79}"/>
              </a:ext>
            </a:extLst>
          </p:cNvPr>
          <p:cNvPicPr>
            <a:picLocks noChangeAspect="1"/>
          </p:cNvPicPr>
          <p:nvPr/>
        </p:nvPicPr>
        <p:blipFill>
          <a:blip r:embed="rId3"/>
          <a:stretch>
            <a:fillRect/>
          </a:stretch>
        </p:blipFill>
        <p:spPr>
          <a:xfrm>
            <a:off x="2783633" y="2672321"/>
            <a:ext cx="2619375" cy="1743075"/>
          </a:xfrm>
          <a:prstGeom prst="rect">
            <a:avLst/>
          </a:prstGeom>
        </p:spPr>
      </p:pic>
      <p:pic>
        <p:nvPicPr>
          <p:cNvPr id="5" name="Picture 4">
            <a:extLst>
              <a:ext uri="{FF2B5EF4-FFF2-40B4-BE49-F238E27FC236}">
                <a16:creationId xmlns:a16="http://schemas.microsoft.com/office/drawing/2014/main" id="{B06E2259-B0D8-41D8-9E40-A6CD7C321ACC}"/>
              </a:ext>
            </a:extLst>
          </p:cNvPr>
          <p:cNvPicPr>
            <a:picLocks noChangeAspect="1"/>
          </p:cNvPicPr>
          <p:nvPr/>
        </p:nvPicPr>
        <p:blipFill>
          <a:blip r:embed="rId4"/>
          <a:stretch>
            <a:fillRect/>
          </a:stretch>
        </p:blipFill>
        <p:spPr>
          <a:xfrm>
            <a:off x="3775220" y="3072371"/>
            <a:ext cx="2619375" cy="1743075"/>
          </a:xfrm>
          <a:prstGeom prst="rect">
            <a:avLst/>
          </a:prstGeom>
        </p:spPr>
      </p:pic>
      <p:pic>
        <p:nvPicPr>
          <p:cNvPr id="8" name="Picture 7">
            <a:extLst>
              <a:ext uri="{FF2B5EF4-FFF2-40B4-BE49-F238E27FC236}">
                <a16:creationId xmlns:a16="http://schemas.microsoft.com/office/drawing/2014/main" id="{966BBEB1-3141-4961-9358-9F1E8C92348A}"/>
              </a:ext>
            </a:extLst>
          </p:cNvPr>
          <p:cNvPicPr>
            <a:picLocks noChangeAspect="1"/>
          </p:cNvPicPr>
          <p:nvPr/>
        </p:nvPicPr>
        <p:blipFill>
          <a:blip r:embed="rId5"/>
          <a:stretch>
            <a:fillRect/>
          </a:stretch>
        </p:blipFill>
        <p:spPr>
          <a:xfrm>
            <a:off x="4786313" y="3472421"/>
            <a:ext cx="2619375" cy="1743075"/>
          </a:xfrm>
          <a:prstGeom prst="rect">
            <a:avLst/>
          </a:prstGeom>
        </p:spPr>
      </p:pic>
      <p:pic>
        <p:nvPicPr>
          <p:cNvPr id="6" name="Picture 5">
            <a:extLst>
              <a:ext uri="{FF2B5EF4-FFF2-40B4-BE49-F238E27FC236}">
                <a16:creationId xmlns:a16="http://schemas.microsoft.com/office/drawing/2014/main" id="{718A812B-A4AF-4692-82DB-8D5F0E00010D}"/>
              </a:ext>
            </a:extLst>
          </p:cNvPr>
          <p:cNvPicPr>
            <a:picLocks noChangeAspect="1"/>
          </p:cNvPicPr>
          <p:nvPr/>
        </p:nvPicPr>
        <p:blipFill>
          <a:blip r:embed="rId6"/>
          <a:stretch>
            <a:fillRect/>
          </a:stretch>
        </p:blipFill>
        <p:spPr>
          <a:xfrm>
            <a:off x="6169308" y="3891520"/>
            <a:ext cx="2466975" cy="1847850"/>
          </a:xfrm>
          <a:prstGeom prst="rect">
            <a:avLst/>
          </a:prstGeom>
        </p:spPr>
      </p:pic>
      <p:pic>
        <p:nvPicPr>
          <p:cNvPr id="7" name="Picture 6">
            <a:extLst>
              <a:ext uri="{FF2B5EF4-FFF2-40B4-BE49-F238E27FC236}">
                <a16:creationId xmlns:a16="http://schemas.microsoft.com/office/drawing/2014/main" id="{6A89D273-F4A2-4B87-86D9-68AAEFB3E754}"/>
              </a:ext>
            </a:extLst>
          </p:cNvPr>
          <p:cNvPicPr>
            <a:picLocks noChangeAspect="1"/>
          </p:cNvPicPr>
          <p:nvPr/>
        </p:nvPicPr>
        <p:blipFill>
          <a:blip r:embed="rId7"/>
          <a:stretch>
            <a:fillRect/>
          </a:stretch>
        </p:blipFill>
        <p:spPr>
          <a:xfrm>
            <a:off x="7538582" y="4815445"/>
            <a:ext cx="2847975" cy="1600200"/>
          </a:xfrm>
          <a:prstGeom prst="rect">
            <a:avLst/>
          </a:prstGeom>
        </p:spPr>
      </p:pic>
      <p:sp>
        <p:nvSpPr>
          <p:cNvPr id="9" name="TextBox 8">
            <a:extLst>
              <a:ext uri="{FF2B5EF4-FFF2-40B4-BE49-F238E27FC236}">
                <a16:creationId xmlns:a16="http://schemas.microsoft.com/office/drawing/2014/main" id="{21EF52FB-E32D-4F76-ABB5-4F2D2601DD77}"/>
              </a:ext>
            </a:extLst>
          </p:cNvPr>
          <p:cNvSpPr txBox="1"/>
          <p:nvPr/>
        </p:nvSpPr>
        <p:spPr>
          <a:xfrm>
            <a:off x="3773264" y="1198350"/>
            <a:ext cx="4320480" cy="523220"/>
          </a:xfrm>
          <a:prstGeom prst="rect">
            <a:avLst/>
          </a:prstGeom>
          <a:noFill/>
        </p:spPr>
        <p:txBody>
          <a:bodyPr wrap="square" rtlCol="0">
            <a:spAutoFit/>
          </a:bodyPr>
          <a:lstStyle/>
          <a:p>
            <a:pPr algn="ctr"/>
            <a:r>
              <a:rPr lang="en-GB" sz="2800" b="1" dirty="0"/>
              <a:t>e.g. Greetings</a:t>
            </a:r>
          </a:p>
        </p:txBody>
      </p:sp>
    </p:spTree>
    <p:extLst>
      <p:ext uri="{BB962C8B-B14F-4D97-AF65-F5344CB8AC3E}">
        <p14:creationId xmlns:p14="http://schemas.microsoft.com/office/powerpoint/2010/main" val="537889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Characteristics of Culture</a:t>
            </a:r>
          </a:p>
        </p:txBody>
      </p:sp>
      <p:sp>
        <p:nvSpPr>
          <p:cNvPr id="3" name="TextBox 2">
            <a:extLst>
              <a:ext uri="{FF2B5EF4-FFF2-40B4-BE49-F238E27FC236}">
                <a16:creationId xmlns:a16="http://schemas.microsoft.com/office/drawing/2014/main" id="{61EAE8C2-62E4-478E-A41D-2700439A8A05}"/>
              </a:ext>
            </a:extLst>
          </p:cNvPr>
          <p:cNvSpPr txBox="1"/>
          <p:nvPr/>
        </p:nvSpPr>
        <p:spPr>
          <a:xfrm>
            <a:off x="3287688" y="3212976"/>
            <a:ext cx="6152863" cy="3062377"/>
          </a:xfrm>
          <a:prstGeom prst="rect">
            <a:avLst/>
          </a:prstGeom>
          <a:noFill/>
        </p:spPr>
        <p:txBody>
          <a:bodyPr wrap="square" rtlCol="0">
            <a:spAutoFit/>
          </a:bodyPr>
          <a:lstStyle/>
          <a:p>
            <a:pPr marL="457200" indent="-457200">
              <a:spcBef>
                <a:spcPts val="600"/>
              </a:spcBef>
              <a:buFont typeface="Arial" panose="020B0604020202020204" pitchFamily="34" charset="0"/>
              <a:buChar char="•"/>
            </a:pPr>
            <a:r>
              <a:rPr lang="en-GB" sz="2800" dirty="0"/>
              <a:t>Culture is learned and acquired.</a:t>
            </a:r>
          </a:p>
          <a:p>
            <a:pPr marL="457200" indent="-457200">
              <a:spcBef>
                <a:spcPts val="600"/>
              </a:spcBef>
              <a:buFont typeface="Arial" panose="020B0604020202020204" pitchFamily="34" charset="0"/>
              <a:buChar char="•"/>
            </a:pPr>
            <a:r>
              <a:rPr lang="en-GB" sz="2800" dirty="0"/>
              <a:t>Culture is shared and transmitted.</a:t>
            </a:r>
          </a:p>
          <a:p>
            <a:pPr marL="457200" indent="-457200">
              <a:spcBef>
                <a:spcPts val="600"/>
              </a:spcBef>
              <a:buFont typeface="Arial" panose="020B0604020202020204" pitchFamily="34" charset="0"/>
              <a:buChar char="•"/>
            </a:pPr>
            <a:r>
              <a:rPr lang="en-GB" sz="2800" dirty="0"/>
              <a:t>Culture gratifies human needs.</a:t>
            </a:r>
          </a:p>
          <a:p>
            <a:pPr marL="457200" indent="-457200">
              <a:spcBef>
                <a:spcPts val="600"/>
              </a:spcBef>
              <a:buFont typeface="Arial" panose="020B0604020202020204" pitchFamily="34" charset="0"/>
              <a:buChar char="•"/>
            </a:pPr>
            <a:r>
              <a:rPr lang="en-GB" sz="2800" dirty="0"/>
              <a:t>Culture is adaptive.</a:t>
            </a:r>
          </a:p>
          <a:p>
            <a:pPr marL="457200" indent="-457200">
              <a:spcBef>
                <a:spcPts val="600"/>
              </a:spcBef>
              <a:buFont typeface="Arial" panose="020B0604020202020204" pitchFamily="34" charset="0"/>
              <a:buChar char="•"/>
            </a:pPr>
            <a:r>
              <a:rPr lang="en-GB" sz="2800" dirty="0"/>
              <a:t>Culture tends toward integration.</a:t>
            </a:r>
          </a:p>
          <a:p>
            <a:pPr marL="457200" indent="-457200">
              <a:spcBef>
                <a:spcPts val="600"/>
              </a:spcBef>
              <a:buFont typeface="Arial" panose="020B0604020202020204" pitchFamily="34" charset="0"/>
              <a:buChar char="•"/>
            </a:pPr>
            <a:r>
              <a:rPr lang="en-GB" sz="2800" dirty="0"/>
              <a:t>Culture is cumulative.</a:t>
            </a:r>
          </a:p>
        </p:txBody>
      </p:sp>
      <p:sp>
        <p:nvSpPr>
          <p:cNvPr id="4" name="TextBox 3">
            <a:extLst>
              <a:ext uri="{FF2B5EF4-FFF2-40B4-BE49-F238E27FC236}">
                <a16:creationId xmlns:a16="http://schemas.microsoft.com/office/drawing/2014/main" id="{D2E2A964-2BDE-403B-8150-881CD3FB28DE}"/>
              </a:ext>
            </a:extLst>
          </p:cNvPr>
          <p:cNvSpPr txBox="1"/>
          <p:nvPr/>
        </p:nvSpPr>
        <p:spPr>
          <a:xfrm>
            <a:off x="335360" y="908721"/>
            <a:ext cx="11665296" cy="954107"/>
          </a:xfrm>
          <a:prstGeom prst="rect">
            <a:avLst/>
          </a:prstGeom>
          <a:noFill/>
        </p:spPr>
        <p:txBody>
          <a:bodyPr wrap="square" rtlCol="0">
            <a:spAutoFit/>
          </a:bodyPr>
          <a:lstStyle/>
          <a:p>
            <a:r>
              <a:rPr lang="en-GB" sz="2800" dirty="0"/>
              <a:t>There are a number of characteristics that all cultures are seen to have in common. Discuss each of these with the group and note your own thoughts</a:t>
            </a:r>
          </a:p>
        </p:txBody>
      </p:sp>
      <p:pic>
        <p:nvPicPr>
          <p:cNvPr id="5" name="Picture 4" descr="A close up of a sign&#10;&#10;Description automatically generated">
            <a:extLst>
              <a:ext uri="{FF2B5EF4-FFF2-40B4-BE49-F238E27FC236}">
                <a16:creationId xmlns:a16="http://schemas.microsoft.com/office/drawing/2014/main" id="{8CFEA83D-FE7D-4FBA-9E03-C2C6241EBB1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071665" y="2097132"/>
            <a:ext cx="748451" cy="748451"/>
          </a:xfrm>
          <a:prstGeom prst="rect">
            <a:avLst/>
          </a:prstGeom>
        </p:spPr>
      </p:pic>
      <p:sp>
        <p:nvSpPr>
          <p:cNvPr id="6" name="TextBox 5">
            <a:extLst>
              <a:ext uri="{FF2B5EF4-FFF2-40B4-BE49-F238E27FC236}">
                <a16:creationId xmlns:a16="http://schemas.microsoft.com/office/drawing/2014/main" id="{F1D0BB46-89AD-453F-80F8-5AAE1F6B4F06}"/>
              </a:ext>
            </a:extLst>
          </p:cNvPr>
          <p:cNvSpPr txBox="1"/>
          <p:nvPr/>
        </p:nvSpPr>
        <p:spPr>
          <a:xfrm>
            <a:off x="3935760" y="2308482"/>
            <a:ext cx="5040560" cy="369332"/>
          </a:xfrm>
          <a:prstGeom prst="rect">
            <a:avLst/>
          </a:prstGeom>
          <a:noFill/>
        </p:spPr>
        <p:txBody>
          <a:bodyPr wrap="square" rtlCol="0">
            <a:spAutoFit/>
          </a:bodyPr>
          <a:lstStyle/>
          <a:p>
            <a:r>
              <a:rPr lang="en-GB" dirty="0"/>
              <a:t>Guided Study Activity: Characteristics of Culture</a:t>
            </a:r>
          </a:p>
        </p:txBody>
      </p:sp>
    </p:spTree>
    <p:extLst>
      <p:ext uri="{BB962C8B-B14F-4D97-AF65-F5344CB8AC3E}">
        <p14:creationId xmlns:p14="http://schemas.microsoft.com/office/powerpoint/2010/main" val="173571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Elements of Culture</a:t>
            </a:r>
          </a:p>
        </p:txBody>
      </p:sp>
      <p:sp>
        <p:nvSpPr>
          <p:cNvPr id="4" name="TextBox 3">
            <a:extLst>
              <a:ext uri="{FF2B5EF4-FFF2-40B4-BE49-F238E27FC236}">
                <a16:creationId xmlns:a16="http://schemas.microsoft.com/office/drawing/2014/main" id="{D2E2A964-2BDE-403B-8150-881CD3FB28DE}"/>
              </a:ext>
            </a:extLst>
          </p:cNvPr>
          <p:cNvSpPr txBox="1"/>
          <p:nvPr/>
        </p:nvSpPr>
        <p:spPr>
          <a:xfrm>
            <a:off x="335360" y="971146"/>
            <a:ext cx="8424936" cy="523220"/>
          </a:xfrm>
          <a:prstGeom prst="rect">
            <a:avLst/>
          </a:prstGeom>
          <a:noFill/>
        </p:spPr>
        <p:txBody>
          <a:bodyPr wrap="square" rtlCol="0">
            <a:spAutoFit/>
          </a:bodyPr>
          <a:lstStyle/>
          <a:p>
            <a:r>
              <a:rPr lang="en-GB" sz="2800" dirty="0"/>
              <a:t>Cultures comprise a number of elements which include;</a:t>
            </a:r>
          </a:p>
        </p:txBody>
      </p:sp>
      <p:sp>
        <p:nvSpPr>
          <p:cNvPr id="7" name="TextBox 6">
            <a:extLst>
              <a:ext uri="{FF2B5EF4-FFF2-40B4-BE49-F238E27FC236}">
                <a16:creationId xmlns:a16="http://schemas.microsoft.com/office/drawing/2014/main" id="{838DEAD5-7C62-4CA4-B6E7-E5C45D2A5B39}"/>
              </a:ext>
            </a:extLst>
          </p:cNvPr>
          <p:cNvSpPr txBox="1"/>
          <p:nvPr/>
        </p:nvSpPr>
        <p:spPr>
          <a:xfrm>
            <a:off x="479376" y="1490806"/>
            <a:ext cx="1296144" cy="523220"/>
          </a:xfrm>
          <a:prstGeom prst="rect">
            <a:avLst/>
          </a:prstGeom>
          <a:noFill/>
        </p:spPr>
        <p:txBody>
          <a:bodyPr wrap="square" rtlCol="0">
            <a:spAutoFit/>
          </a:bodyPr>
          <a:lstStyle/>
          <a:p>
            <a:r>
              <a:rPr lang="en-GB" sz="2800" b="1" dirty="0"/>
              <a:t>Norms</a:t>
            </a:r>
          </a:p>
        </p:txBody>
      </p:sp>
      <p:sp>
        <p:nvSpPr>
          <p:cNvPr id="8" name="TextBox 7">
            <a:extLst>
              <a:ext uri="{FF2B5EF4-FFF2-40B4-BE49-F238E27FC236}">
                <a16:creationId xmlns:a16="http://schemas.microsoft.com/office/drawing/2014/main" id="{38F13F3B-C55E-48FD-A220-75DC49D6A2E0}"/>
              </a:ext>
            </a:extLst>
          </p:cNvPr>
          <p:cNvSpPr txBox="1"/>
          <p:nvPr/>
        </p:nvSpPr>
        <p:spPr>
          <a:xfrm>
            <a:off x="623392" y="2204865"/>
            <a:ext cx="9217024" cy="169277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Shared guides or models of behaviour</a:t>
            </a:r>
          </a:p>
          <a:p>
            <a:pPr marL="457200" indent="-457200">
              <a:spcBef>
                <a:spcPts val="600"/>
              </a:spcBef>
              <a:spcAft>
                <a:spcPts val="600"/>
              </a:spcAft>
              <a:buFont typeface="Arial" panose="020B0604020202020204" pitchFamily="34" charset="0"/>
              <a:buChar char="•"/>
            </a:pPr>
            <a:r>
              <a:rPr lang="en-GB" sz="2800" dirty="0"/>
              <a:t>They let us know what is appropriate and inappropriate</a:t>
            </a:r>
          </a:p>
          <a:p>
            <a:pPr marL="457200" indent="-457200">
              <a:spcBef>
                <a:spcPts val="600"/>
              </a:spcBef>
              <a:spcAft>
                <a:spcPts val="600"/>
              </a:spcAft>
              <a:buFont typeface="Arial" panose="020B0604020202020204" pitchFamily="34" charset="0"/>
              <a:buChar char="•"/>
            </a:pPr>
            <a:r>
              <a:rPr lang="en-GB" sz="2800" dirty="0"/>
              <a:t>They are a ‘short-hand’ for what is wrong or right, e.g.;</a:t>
            </a:r>
          </a:p>
        </p:txBody>
      </p:sp>
      <p:sp>
        <p:nvSpPr>
          <p:cNvPr id="9" name="TextBox 8">
            <a:extLst>
              <a:ext uri="{FF2B5EF4-FFF2-40B4-BE49-F238E27FC236}">
                <a16:creationId xmlns:a16="http://schemas.microsoft.com/office/drawing/2014/main" id="{9198DF29-A777-4957-8497-9DC4DCFB53E9}"/>
              </a:ext>
            </a:extLst>
          </p:cNvPr>
          <p:cNvSpPr txBox="1"/>
          <p:nvPr/>
        </p:nvSpPr>
        <p:spPr>
          <a:xfrm>
            <a:off x="4151784" y="4057061"/>
            <a:ext cx="3384376"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Laws</a:t>
            </a:r>
          </a:p>
          <a:p>
            <a:pPr marL="457200" indent="-457200">
              <a:buFont typeface="Arial" panose="020B0604020202020204" pitchFamily="34" charset="0"/>
              <a:buChar char="•"/>
            </a:pPr>
            <a:r>
              <a:rPr lang="en-GB" sz="2800" dirty="0"/>
              <a:t>Moral codes</a:t>
            </a:r>
          </a:p>
          <a:p>
            <a:pPr marL="457200" indent="-457200">
              <a:buFont typeface="Arial" panose="020B0604020202020204" pitchFamily="34" charset="0"/>
              <a:buChar char="•"/>
            </a:pPr>
            <a:r>
              <a:rPr lang="en-GB" sz="2800" dirty="0"/>
              <a:t>Un-written rules </a:t>
            </a:r>
          </a:p>
        </p:txBody>
      </p:sp>
      <p:sp>
        <p:nvSpPr>
          <p:cNvPr id="3" name="TextBox 2">
            <a:extLst>
              <a:ext uri="{FF2B5EF4-FFF2-40B4-BE49-F238E27FC236}">
                <a16:creationId xmlns:a16="http://schemas.microsoft.com/office/drawing/2014/main" id="{BAC1B1E9-F648-87C8-BD92-2AF51F071430}"/>
              </a:ext>
            </a:extLst>
          </p:cNvPr>
          <p:cNvSpPr txBox="1"/>
          <p:nvPr/>
        </p:nvSpPr>
        <p:spPr>
          <a:xfrm>
            <a:off x="3143672" y="5733256"/>
            <a:ext cx="8640960" cy="461665"/>
          </a:xfrm>
          <a:prstGeom prst="rect">
            <a:avLst/>
          </a:prstGeom>
          <a:noFill/>
        </p:spPr>
        <p:txBody>
          <a:bodyPr wrap="square" rtlCol="0">
            <a:spAutoFit/>
          </a:bodyPr>
          <a:lstStyle/>
          <a:p>
            <a:pPr algn="ctr"/>
            <a:r>
              <a:rPr lang="en-GB" sz="2400" b="1" i="1" dirty="0"/>
              <a:t>We will look at ‘norms’ in more detail in another Theme</a:t>
            </a:r>
          </a:p>
        </p:txBody>
      </p:sp>
    </p:spTree>
    <p:extLst>
      <p:ext uri="{BB962C8B-B14F-4D97-AF65-F5344CB8AC3E}">
        <p14:creationId xmlns:p14="http://schemas.microsoft.com/office/powerpoint/2010/main" val="3689827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build="p"/>
      <p:bldP spid="9"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Elements of Culture</a:t>
            </a:r>
          </a:p>
        </p:txBody>
      </p:sp>
      <p:sp>
        <p:nvSpPr>
          <p:cNvPr id="4" name="TextBox 3">
            <a:extLst>
              <a:ext uri="{FF2B5EF4-FFF2-40B4-BE49-F238E27FC236}">
                <a16:creationId xmlns:a16="http://schemas.microsoft.com/office/drawing/2014/main" id="{D2E2A964-2BDE-403B-8150-881CD3FB28DE}"/>
              </a:ext>
            </a:extLst>
          </p:cNvPr>
          <p:cNvSpPr txBox="1"/>
          <p:nvPr/>
        </p:nvSpPr>
        <p:spPr>
          <a:xfrm>
            <a:off x="263352" y="971146"/>
            <a:ext cx="8424936" cy="523220"/>
          </a:xfrm>
          <a:prstGeom prst="rect">
            <a:avLst/>
          </a:prstGeom>
          <a:noFill/>
        </p:spPr>
        <p:txBody>
          <a:bodyPr wrap="square" rtlCol="0">
            <a:spAutoFit/>
          </a:bodyPr>
          <a:lstStyle/>
          <a:p>
            <a:r>
              <a:rPr lang="en-GB" sz="2800" dirty="0"/>
              <a:t>Cultures comprise a number of elements which include;</a:t>
            </a:r>
          </a:p>
        </p:txBody>
      </p:sp>
      <p:sp>
        <p:nvSpPr>
          <p:cNvPr id="7" name="TextBox 6">
            <a:extLst>
              <a:ext uri="{FF2B5EF4-FFF2-40B4-BE49-F238E27FC236}">
                <a16:creationId xmlns:a16="http://schemas.microsoft.com/office/drawing/2014/main" id="{838DEAD5-7C62-4CA4-B6E7-E5C45D2A5B39}"/>
              </a:ext>
            </a:extLst>
          </p:cNvPr>
          <p:cNvSpPr txBox="1"/>
          <p:nvPr/>
        </p:nvSpPr>
        <p:spPr>
          <a:xfrm>
            <a:off x="407368" y="1547186"/>
            <a:ext cx="1296144" cy="523220"/>
          </a:xfrm>
          <a:prstGeom prst="rect">
            <a:avLst/>
          </a:prstGeom>
          <a:noFill/>
        </p:spPr>
        <p:txBody>
          <a:bodyPr wrap="square" rtlCol="0">
            <a:spAutoFit/>
          </a:bodyPr>
          <a:lstStyle/>
          <a:p>
            <a:r>
              <a:rPr lang="en-GB" sz="2800" b="1" dirty="0"/>
              <a:t>Values</a:t>
            </a:r>
          </a:p>
        </p:txBody>
      </p:sp>
      <p:sp>
        <p:nvSpPr>
          <p:cNvPr id="8" name="TextBox 7">
            <a:extLst>
              <a:ext uri="{FF2B5EF4-FFF2-40B4-BE49-F238E27FC236}">
                <a16:creationId xmlns:a16="http://schemas.microsoft.com/office/drawing/2014/main" id="{38F13F3B-C55E-48FD-A220-75DC49D6A2E0}"/>
              </a:ext>
            </a:extLst>
          </p:cNvPr>
          <p:cNvSpPr txBox="1"/>
          <p:nvPr/>
        </p:nvSpPr>
        <p:spPr>
          <a:xfrm>
            <a:off x="633736" y="2068965"/>
            <a:ext cx="10801200" cy="153888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 standards by which we appraise the desirability or worth of something or someone</a:t>
            </a:r>
          </a:p>
          <a:p>
            <a:pPr marL="457200" indent="-457200">
              <a:spcBef>
                <a:spcPts val="600"/>
              </a:spcBef>
              <a:spcAft>
                <a:spcPts val="600"/>
              </a:spcAft>
              <a:buFont typeface="Arial" panose="020B0604020202020204" pitchFamily="34" charset="0"/>
              <a:buChar char="•"/>
            </a:pPr>
            <a:r>
              <a:rPr lang="en-GB" sz="2800" dirty="0"/>
              <a:t>They tell us what is important to society, e.g.;</a:t>
            </a:r>
          </a:p>
        </p:txBody>
      </p:sp>
      <p:sp>
        <p:nvSpPr>
          <p:cNvPr id="9" name="TextBox 8">
            <a:extLst>
              <a:ext uri="{FF2B5EF4-FFF2-40B4-BE49-F238E27FC236}">
                <a16:creationId xmlns:a16="http://schemas.microsoft.com/office/drawing/2014/main" id="{9198DF29-A777-4957-8497-9DC4DCFB53E9}"/>
              </a:ext>
            </a:extLst>
          </p:cNvPr>
          <p:cNvSpPr txBox="1"/>
          <p:nvPr/>
        </p:nvSpPr>
        <p:spPr>
          <a:xfrm>
            <a:off x="4079776" y="3607848"/>
            <a:ext cx="5904656" cy="2554545"/>
          </a:xfrm>
          <a:prstGeom prst="rect">
            <a:avLst/>
          </a:prstGeom>
          <a:noFill/>
        </p:spPr>
        <p:txBody>
          <a:bodyPr wrap="square" rtlCol="0">
            <a:spAutoFit/>
          </a:bodyPr>
          <a:lstStyle/>
          <a:p>
            <a:pPr marL="514350" indent="-514350">
              <a:spcBef>
                <a:spcPts val="600"/>
              </a:spcBef>
              <a:buFont typeface="+mj-lt"/>
              <a:buAutoNum type="alphaLcPeriod"/>
            </a:pPr>
            <a:r>
              <a:rPr lang="en-GB" sz="2800" dirty="0"/>
              <a:t>Achievement &amp; success</a:t>
            </a:r>
          </a:p>
          <a:p>
            <a:pPr marL="514350" indent="-514350">
              <a:spcBef>
                <a:spcPts val="600"/>
              </a:spcBef>
              <a:buFont typeface="+mj-lt"/>
              <a:buAutoNum type="alphaLcPeriod"/>
            </a:pPr>
            <a:r>
              <a:rPr lang="en-GB" sz="2800" dirty="0"/>
              <a:t>Activity &amp; work</a:t>
            </a:r>
          </a:p>
          <a:p>
            <a:pPr marL="514350" indent="-514350">
              <a:spcBef>
                <a:spcPts val="600"/>
              </a:spcBef>
              <a:buFont typeface="+mj-lt"/>
              <a:buAutoNum type="alphaLcPeriod"/>
            </a:pPr>
            <a:r>
              <a:rPr lang="en-GB" sz="2800" dirty="0"/>
              <a:t>Moral orientation</a:t>
            </a:r>
          </a:p>
          <a:p>
            <a:pPr marL="514350" indent="-514350">
              <a:spcBef>
                <a:spcPts val="600"/>
              </a:spcBef>
              <a:buFont typeface="+mj-lt"/>
              <a:buAutoNum type="alphaLcPeriod"/>
            </a:pPr>
            <a:r>
              <a:rPr lang="en-GB" sz="2800" dirty="0"/>
              <a:t>Sanctity of human life</a:t>
            </a:r>
          </a:p>
          <a:p>
            <a:pPr marL="514350" indent="-514350">
              <a:spcBef>
                <a:spcPts val="600"/>
              </a:spcBef>
              <a:buFont typeface="+mj-lt"/>
              <a:buAutoNum type="alphaLcPeriod"/>
            </a:pPr>
            <a:r>
              <a:rPr lang="en-GB" sz="2800" dirty="0"/>
              <a:t>Efficiency &amp; practicality </a:t>
            </a:r>
          </a:p>
        </p:txBody>
      </p:sp>
      <p:sp>
        <p:nvSpPr>
          <p:cNvPr id="3" name="TextBox 2">
            <a:extLst>
              <a:ext uri="{FF2B5EF4-FFF2-40B4-BE49-F238E27FC236}">
                <a16:creationId xmlns:a16="http://schemas.microsoft.com/office/drawing/2014/main" id="{B2BC351F-6E36-3806-D041-527682FFD0B7}"/>
              </a:ext>
            </a:extLst>
          </p:cNvPr>
          <p:cNvSpPr txBox="1"/>
          <p:nvPr/>
        </p:nvSpPr>
        <p:spPr>
          <a:xfrm>
            <a:off x="3215680" y="6237312"/>
            <a:ext cx="8640960" cy="461665"/>
          </a:xfrm>
          <a:prstGeom prst="rect">
            <a:avLst/>
          </a:prstGeom>
          <a:noFill/>
        </p:spPr>
        <p:txBody>
          <a:bodyPr wrap="square" rtlCol="0">
            <a:spAutoFit/>
          </a:bodyPr>
          <a:lstStyle/>
          <a:p>
            <a:pPr algn="ctr"/>
            <a:r>
              <a:rPr lang="en-GB" sz="2400" b="1" i="1" dirty="0"/>
              <a:t>We will look at ‘values’ in more detail in another Theme</a:t>
            </a:r>
          </a:p>
        </p:txBody>
      </p:sp>
    </p:spTree>
    <p:extLst>
      <p:ext uri="{BB962C8B-B14F-4D97-AF65-F5344CB8AC3E}">
        <p14:creationId xmlns:p14="http://schemas.microsoft.com/office/powerpoint/2010/main" val="4216563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build="p"/>
      <p:bldP spid="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Elements of Culture</a:t>
            </a:r>
          </a:p>
        </p:txBody>
      </p:sp>
      <p:sp>
        <p:nvSpPr>
          <p:cNvPr id="4" name="TextBox 3">
            <a:extLst>
              <a:ext uri="{FF2B5EF4-FFF2-40B4-BE49-F238E27FC236}">
                <a16:creationId xmlns:a16="http://schemas.microsoft.com/office/drawing/2014/main" id="{D2E2A964-2BDE-403B-8150-881CD3FB28DE}"/>
              </a:ext>
            </a:extLst>
          </p:cNvPr>
          <p:cNvSpPr txBox="1"/>
          <p:nvPr/>
        </p:nvSpPr>
        <p:spPr>
          <a:xfrm>
            <a:off x="263352" y="985491"/>
            <a:ext cx="8424936" cy="523220"/>
          </a:xfrm>
          <a:prstGeom prst="rect">
            <a:avLst/>
          </a:prstGeom>
          <a:noFill/>
        </p:spPr>
        <p:txBody>
          <a:bodyPr wrap="square" rtlCol="0">
            <a:spAutoFit/>
          </a:bodyPr>
          <a:lstStyle/>
          <a:p>
            <a:r>
              <a:rPr lang="en-GB" sz="2800" dirty="0"/>
              <a:t>Cultures comprise a number of elements which include;</a:t>
            </a:r>
          </a:p>
        </p:txBody>
      </p:sp>
      <p:sp>
        <p:nvSpPr>
          <p:cNvPr id="7" name="TextBox 6">
            <a:extLst>
              <a:ext uri="{FF2B5EF4-FFF2-40B4-BE49-F238E27FC236}">
                <a16:creationId xmlns:a16="http://schemas.microsoft.com/office/drawing/2014/main" id="{838DEAD5-7C62-4CA4-B6E7-E5C45D2A5B39}"/>
              </a:ext>
            </a:extLst>
          </p:cNvPr>
          <p:cNvSpPr txBox="1"/>
          <p:nvPr/>
        </p:nvSpPr>
        <p:spPr>
          <a:xfrm>
            <a:off x="267422" y="1570861"/>
            <a:ext cx="4824536" cy="523220"/>
          </a:xfrm>
          <a:prstGeom prst="rect">
            <a:avLst/>
          </a:prstGeom>
          <a:noFill/>
        </p:spPr>
        <p:txBody>
          <a:bodyPr wrap="square" rtlCol="0">
            <a:spAutoFit/>
          </a:bodyPr>
          <a:lstStyle/>
          <a:p>
            <a:r>
              <a:rPr lang="en-GB" sz="2800" b="1" dirty="0"/>
              <a:t>Language &amp; Communication</a:t>
            </a:r>
          </a:p>
        </p:txBody>
      </p:sp>
      <p:sp>
        <p:nvSpPr>
          <p:cNvPr id="8" name="TextBox 7">
            <a:extLst>
              <a:ext uri="{FF2B5EF4-FFF2-40B4-BE49-F238E27FC236}">
                <a16:creationId xmlns:a16="http://schemas.microsoft.com/office/drawing/2014/main" id="{38F13F3B-C55E-48FD-A220-75DC49D6A2E0}"/>
              </a:ext>
            </a:extLst>
          </p:cNvPr>
          <p:cNvSpPr txBox="1"/>
          <p:nvPr/>
        </p:nvSpPr>
        <p:spPr>
          <a:xfrm>
            <a:off x="407368" y="2459792"/>
            <a:ext cx="11233248" cy="236988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3200" dirty="0"/>
              <a:t>The vocabulary, grammar, syntax used by a specific group</a:t>
            </a:r>
          </a:p>
          <a:p>
            <a:pPr marL="457200" indent="-457200">
              <a:spcBef>
                <a:spcPts val="600"/>
              </a:spcBef>
              <a:spcAft>
                <a:spcPts val="600"/>
              </a:spcAft>
              <a:buFont typeface="Arial" panose="020B0604020202020204" pitchFamily="34" charset="0"/>
              <a:buChar char="•"/>
            </a:pPr>
            <a:r>
              <a:rPr lang="en-GB" sz="3200" dirty="0"/>
              <a:t>The system of words, sounds and gestures used by a specific group</a:t>
            </a:r>
          </a:p>
          <a:p>
            <a:pPr marL="457200" indent="-457200">
              <a:spcBef>
                <a:spcPts val="600"/>
              </a:spcBef>
              <a:spcAft>
                <a:spcPts val="600"/>
              </a:spcAft>
              <a:buFont typeface="Arial" panose="020B0604020202020204" pitchFamily="34" charset="0"/>
              <a:buChar char="•"/>
            </a:pPr>
            <a:r>
              <a:rPr lang="en-GB" sz="3200" dirty="0"/>
              <a:t>The meaning of which is arbitrary and specific to that group</a:t>
            </a:r>
          </a:p>
        </p:txBody>
      </p:sp>
    </p:spTree>
    <p:extLst>
      <p:ext uri="{BB962C8B-B14F-4D97-AF65-F5344CB8AC3E}">
        <p14:creationId xmlns:p14="http://schemas.microsoft.com/office/powerpoint/2010/main" val="3551884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Elements of Culture</a:t>
            </a:r>
          </a:p>
        </p:txBody>
      </p:sp>
      <p:sp>
        <p:nvSpPr>
          <p:cNvPr id="4" name="TextBox 3">
            <a:extLst>
              <a:ext uri="{FF2B5EF4-FFF2-40B4-BE49-F238E27FC236}">
                <a16:creationId xmlns:a16="http://schemas.microsoft.com/office/drawing/2014/main" id="{D2E2A964-2BDE-403B-8150-881CD3FB28DE}"/>
              </a:ext>
            </a:extLst>
          </p:cNvPr>
          <p:cNvSpPr txBox="1"/>
          <p:nvPr/>
        </p:nvSpPr>
        <p:spPr>
          <a:xfrm>
            <a:off x="263352" y="915402"/>
            <a:ext cx="8424936" cy="523220"/>
          </a:xfrm>
          <a:prstGeom prst="rect">
            <a:avLst/>
          </a:prstGeom>
          <a:noFill/>
        </p:spPr>
        <p:txBody>
          <a:bodyPr wrap="square" rtlCol="0">
            <a:spAutoFit/>
          </a:bodyPr>
          <a:lstStyle/>
          <a:p>
            <a:r>
              <a:rPr lang="en-GB" sz="2800" dirty="0"/>
              <a:t>Can also include</a:t>
            </a:r>
          </a:p>
        </p:txBody>
      </p:sp>
      <p:sp>
        <p:nvSpPr>
          <p:cNvPr id="7" name="TextBox 6">
            <a:extLst>
              <a:ext uri="{FF2B5EF4-FFF2-40B4-BE49-F238E27FC236}">
                <a16:creationId xmlns:a16="http://schemas.microsoft.com/office/drawing/2014/main" id="{838DEAD5-7C62-4CA4-B6E7-E5C45D2A5B39}"/>
              </a:ext>
            </a:extLst>
          </p:cNvPr>
          <p:cNvSpPr txBox="1"/>
          <p:nvPr/>
        </p:nvSpPr>
        <p:spPr>
          <a:xfrm>
            <a:off x="335360" y="1539786"/>
            <a:ext cx="5544616" cy="523220"/>
          </a:xfrm>
          <a:prstGeom prst="rect">
            <a:avLst/>
          </a:prstGeom>
          <a:noFill/>
        </p:spPr>
        <p:txBody>
          <a:bodyPr wrap="square" rtlCol="0">
            <a:spAutoFit/>
          </a:bodyPr>
          <a:lstStyle/>
          <a:p>
            <a:r>
              <a:rPr lang="en-GB" sz="2800" b="1" dirty="0"/>
              <a:t>Fashions, fads, crazes and memes</a:t>
            </a:r>
          </a:p>
        </p:txBody>
      </p:sp>
      <p:sp>
        <p:nvSpPr>
          <p:cNvPr id="8" name="TextBox 7">
            <a:extLst>
              <a:ext uri="{FF2B5EF4-FFF2-40B4-BE49-F238E27FC236}">
                <a16:creationId xmlns:a16="http://schemas.microsoft.com/office/drawing/2014/main" id="{38F13F3B-C55E-48FD-A220-75DC49D6A2E0}"/>
              </a:ext>
            </a:extLst>
          </p:cNvPr>
          <p:cNvSpPr txBox="1"/>
          <p:nvPr/>
        </p:nvSpPr>
        <p:spPr>
          <a:xfrm>
            <a:off x="407368" y="2459792"/>
            <a:ext cx="11233248" cy="252376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3200" dirty="0"/>
              <a:t>Often short-lived social norms</a:t>
            </a:r>
          </a:p>
          <a:p>
            <a:pPr marL="457200" indent="-457200">
              <a:spcBef>
                <a:spcPts val="600"/>
              </a:spcBef>
              <a:spcAft>
                <a:spcPts val="600"/>
              </a:spcAft>
              <a:buFont typeface="Arial" panose="020B0604020202020204" pitchFamily="34" charset="0"/>
              <a:buChar char="•"/>
            </a:pPr>
            <a:r>
              <a:rPr lang="en-GB" sz="3200" dirty="0"/>
              <a:t>Usually only adhered to by a specific group or sub-group</a:t>
            </a:r>
          </a:p>
          <a:p>
            <a:pPr marL="457200" indent="-457200">
              <a:spcBef>
                <a:spcPts val="600"/>
              </a:spcBef>
              <a:spcAft>
                <a:spcPts val="600"/>
              </a:spcAft>
              <a:buFont typeface="Arial" panose="020B0604020202020204" pitchFamily="34" charset="0"/>
              <a:buChar char="•"/>
            </a:pPr>
            <a:r>
              <a:rPr lang="en-GB" sz="3200" dirty="0"/>
              <a:t>There is an element of pressure to comply with these</a:t>
            </a:r>
          </a:p>
          <a:p>
            <a:pPr marL="457200" indent="-457200">
              <a:spcBef>
                <a:spcPts val="600"/>
              </a:spcBef>
              <a:spcAft>
                <a:spcPts val="600"/>
              </a:spcAft>
              <a:buFont typeface="Arial" panose="020B0604020202020204" pitchFamily="34" charset="0"/>
              <a:buChar char="•"/>
            </a:pPr>
            <a:r>
              <a:rPr lang="en-GB" sz="3200" dirty="0"/>
              <a:t>We will return to these later.</a:t>
            </a:r>
          </a:p>
        </p:txBody>
      </p:sp>
    </p:spTree>
    <p:extLst>
      <p:ext uri="{BB962C8B-B14F-4D97-AF65-F5344CB8AC3E}">
        <p14:creationId xmlns:p14="http://schemas.microsoft.com/office/powerpoint/2010/main" val="65629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Functions of Culture</a:t>
            </a:r>
          </a:p>
        </p:txBody>
      </p:sp>
      <p:sp>
        <p:nvSpPr>
          <p:cNvPr id="4" name="TextBox 3">
            <a:extLst>
              <a:ext uri="{FF2B5EF4-FFF2-40B4-BE49-F238E27FC236}">
                <a16:creationId xmlns:a16="http://schemas.microsoft.com/office/drawing/2014/main" id="{D2E2A964-2BDE-403B-8150-881CD3FB28DE}"/>
              </a:ext>
            </a:extLst>
          </p:cNvPr>
          <p:cNvSpPr txBox="1"/>
          <p:nvPr/>
        </p:nvSpPr>
        <p:spPr>
          <a:xfrm>
            <a:off x="479376" y="1074267"/>
            <a:ext cx="11109920" cy="954107"/>
          </a:xfrm>
          <a:prstGeom prst="rect">
            <a:avLst/>
          </a:prstGeom>
          <a:noFill/>
        </p:spPr>
        <p:txBody>
          <a:bodyPr wrap="square" rtlCol="0">
            <a:spAutoFit/>
          </a:bodyPr>
          <a:lstStyle/>
          <a:p>
            <a:r>
              <a:rPr lang="en-GB" sz="2800" dirty="0"/>
              <a:t>It is believed by anthropologists that culture performs the following functions in a society or group;</a:t>
            </a:r>
          </a:p>
        </p:txBody>
      </p:sp>
      <p:sp>
        <p:nvSpPr>
          <p:cNvPr id="8" name="TextBox 7">
            <a:extLst>
              <a:ext uri="{FF2B5EF4-FFF2-40B4-BE49-F238E27FC236}">
                <a16:creationId xmlns:a16="http://schemas.microsoft.com/office/drawing/2014/main" id="{38F13F3B-C55E-48FD-A220-75DC49D6A2E0}"/>
              </a:ext>
            </a:extLst>
          </p:cNvPr>
          <p:cNvSpPr txBox="1"/>
          <p:nvPr/>
        </p:nvSpPr>
        <p:spPr>
          <a:xfrm>
            <a:off x="2217912" y="2051720"/>
            <a:ext cx="8028892" cy="3724096"/>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Culture is way by which we can distinguish between one society and another</a:t>
            </a:r>
          </a:p>
          <a:p>
            <a:pPr marL="457200" indent="-457200">
              <a:spcBef>
                <a:spcPts val="600"/>
              </a:spcBef>
              <a:spcAft>
                <a:spcPts val="600"/>
              </a:spcAft>
              <a:buFont typeface="Arial" panose="020B0604020202020204" pitchFamily="34" charset="0"/>
              <a:buChar char="•"/>
            </a:pPr>
            <a:r>
              <a:rPr lang="en-GB" sz="2800" dirty="0"/>
              <a:t>What </a:t>
            </a:r>
            <a:r>
              <a:rPr lang="en-GB" sz="2800" u="sng" dirty="0"/>
              <a:t>assumptions</a:t>
            </a:r>
            <a:r>
              <a:rPr lang="en-GB" sz="2800" dirty="0"/>
              <a:t> might we make about the following;</a:t>
            </a:r>
          </a:p>
          <a:p>
            <a:pPr marL="457200" indent="-457200">
              <a:spcBef>
                <a:spcPts val="600"/>
              </a:spcBef>
              <a:spcAft>
                <a:spcPts val="600"/>
              </a:spcAft>
              <a:buFont typeface="Arial" panose="020B0604020202020204" pitchFamily="34" charset="0"/>
              <a:buChar char="•"/>
            </a:pPr>
            <a:r>
              <a:rPr lang="en-GB" sz="2800" dirty="0"/>
              <a:t>Welsh Culture?</a:t>
            </a:r>
          </a:p>
          <a:p>
            <a:pPr marL="457200" indent="-457200">
              <a:spcBef>
                <a:spcPts val="600"/>
              </a:spcBef>
              <a:spcAft>
                <a:spcPts val="600"/>
              </a:spcAft>
              <a:buFont typeface="Arial" panose="020B0604020202020204" pitchFamily="34" charset="0"/>
              <a:buChar char="•"/>
            </a:pPr>
            <a:r>
              <a:rPr lang="en-GB" sz="2800" dirty="0"/>
              <a:t>English Culture?</a:t>
            </a:r>
          </a:p>
          <a:p>
            <a:pPr marL="457200" indent="-457200">
              <a:spcBef>
                <a:spcPts val="600"/>
              </a:spcBef>
              <a:spcAft>
                <a:spcPts val="600"/>
              </a:spcAft>
              <a:buFont typeface="Arial" panose="020B0604020202020204" pitchFamily="34" charset="0"/>
              <a:buChar char="•"/>
            </a:pPr>
            <a:r>
              <a:rPr lang="en-GB" sz="2800" dirty="0"/>
              <a:t>French Culture?</a:t>
            </a:r>
          </a:p>
        </p:txBody>
      </p:sp>
      <p:sp>
        <p:nvSpPr>
          <p:cNvPr id="5" name="TextBox 4">
            <a:extLst>
              <a:ext uri="{FF2B5EF4-FFF2-40B4-BE49-F238E27FC236}">
                <a16:creationId xmlns:a16="http://schemas.microsoft.com/office/drawing/2014/main" id="{71FE28F5-EE1B-4E67-8FA2-18F55513D895}"/>
              </a:ext>
            </a:extLst>
          </p:cNvPr>
          <p:cNvSpPr txBox="1"/>
          <p:nvPr/>
        </p:nvSpPr>
        <p:spPr>
          <a:xfrm>
            <a:off x="3431704" y="6093296"/>
            <a:ext cx="8280920" cy="461665"/>
          </a:xfrm>
          <a:prstGeom prst="rect">
            <a:avLst/>
          </a:prstGeom>
          <a:noFill/>
        </p:spPr>
        <p:txBody>
          <a:bodyPr wrap="square" rtlCol="0">
            <a:spAutoFit/>
          </a:bodyPr>
          <a:lstStyle/>
          <a:p>
            <a:r>
              <a:rPr lang="en-GB" sz="2400" dirty="0"/>
              <a:t>We will return to assumptions and stereotyping in a later theme.</a:t>
            </a:r>
          </a:p>
        </p:txBody>
      </p:sp>
    </p:spTree>
    <p:extLst>
      <p:ext uri="{BB962C8B-B14F-4D97-AF65-F5344CB8AC3E}">
        <p14:creationId xmlns:p14="http://schemas.microsoft.com/office/powerpoint/2010/main" val="1538786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build="p"/>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Functions of Culture contd.</a:t>
            </a:r>
          </a:p>
        </p:txBody>
      </p:sp>
      <p:sp>
        <p:nvSpPr>
          <p:cNvPr id="8" name="TextBox 7">
            <a:extLst>
              <a:ext uri="{FF2B5EF4-FFF2-40B4-BE49-F238E27FC236}">
                <a16:creationId xmlns:a16="http://schemas.microsoft.com/office/drawing/2014/main" id="{38F13F3B-C55E-48FD-A220-75DC49D6A2E0}"/>
              </a:ext>
            </a:extLst>
          </p:cNvPr>
          <p:cNvSpPr txBox="1"/>
          <p:nvPr/>
        </p:nvSpPr>
        <p:spPr>
          <a:xfrm>
            <a:off x="191344" y="1143001"/>
            <a:ext cx="11737304" cy="473975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Culture brings together, contains, and interprets the values of a society in a more or less systematic manner.</a:t>
            </a:r>
          </a:p>
          <a:p>
            <a:pPr marL="342900" indent="-342900">
              <a:spcBef>
                <a:spcPts val="600"/>
              </a:spcBef>
              <a:spcAft>
                <a:spcPts val="600"/>
              </a:spcAft>
              <a:buFont typeface="Arial" panose="020B0604020202020204" pitchFamily="34" charset="0"/>
              <a:buChar char="•"/>
            </a:pPr>
            <a:r>
              <a:rPr lang="en-GB" sz="2800" dirty="0"/>
              <a:t>Culture provides one of the most important bases for social solidarity.</a:t>
            </a:r>
          </a:p>
          <a:p>
            <a:pPr marL="342900" indent="-342900">
              <a:spcBef>
                <a:spcPts val="600"/>
              </a:spcBef>
              <a:spcAft>
                <a:spcPts val="600"/>
              </a:spcAft>
              <a:buFont typeface="Arial" panose="020B0604020202020204" pitchFamily="34" charset="0"/>
              <a:buChar char="•"/>
            </a:pPr>
            <a:r>
              <a:rPr lang="en-GB" sz="2800" dirty="0"/>
              <a:t>Culture provides a blueprint of, as well as the materials for social structure.</a:t>
            </a:r>
          </a:p>
          <a:p>
            <a:pPr marL="342900" indent="-342900">
              <a:spcBef>
                <a:spcPts val="600"/>
              </a:spcBef>
              <a:spcAft>
                <a:spcPts val="600"/>
              </a:spcAft>
              <a:buFont typeface="Arial" panose="020B0604020202020204" pitchFamily="34" charset="0"/>
              <a:buChar char="•"/>
            </a:pPr>
            <a:r>
              <a:rPr lang="en-GB" sz="2800" dirty="0"/>
              <a:t>The culture of any society is largely responsible for producing a social personality.</a:t>
            </a:r>
          </a:p>
          <a:p>
            <a:pPr marL="342900" indent="-342900">
              <a:spcBef>
                <a:spcPts val="600"/>
              </a:spcBef>
              <a:spcAft>
                <a:spcPts val="600"/>
              </a:spcAft>
              <a:buFont typeface="Arial" panose="020B0604020202020204" pitchFamily="34" charset="0"/>
              <a:buChar char="•"/>
            </a:pPr>
            <a:r>
              <a:rPr lang="en-GB" sz="2800" dirty="0"/>
              <a:t>The culture of a society provides behavioural patterns.</a:t>
            </a:r>
          </a:p>
          <a:p>
            <a:pPr marL="342900" indent="-342900">
              <a:spcBef>
                <a:spcPts val="600"/>
              </a:spcBef>
              <a:spcAft>
                <a:spcPts val="600"/>
              </a:spcAft>
              <a:buFont typeface="Arial" panose="020B0604020202020204" pitchFamily="34" charset="0"/>
              <a:buChar char="•"/>
            </a:pPr>
            <a:r>
              <a:rPr lang="en-GB" sz="2800" dirty="0"/>
              <a:t>Culture provides individuals with the meaning and direction of their existence.</a:t>
            </a:r>
          </a:p>
        </p:txBody>
      </p:sp>
    </p:spTree>
    <p:extLst>
      <p:ext uri="{BB962C8B-B14F-4D97-AF65-F5344CB8AC3E}">
        <p14:creationId xmlns:p14="http://schemas.microsoft.com/office/powerpoint/2010/main" val="2242295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Modes of acquiring Culture</a:t>
            </a:r>
          </a:p>
        </p:txBody>
      </p:sp>
      <p:sp>
        <p:nvSpPr>
          <p:cNvPr id="3" name="TextBox 2">
            <a:extLst>
              <a:ext uri="{FF2B5EF4-FFF2-40B4-BE49-F238E27FC236}">
                <a16:creationId xmlns:a16="http://schemas.microsoft.com/office/drawing/2014/main" id="{CFC322B5-692F-4062-8606-E8AB786B49AB}"/>
              </a:ext>
            </a:extLst>
          </p:cNvPr>
          <p:cNvSpPr txBox="1"/>
          <p:nvPr/>
        </p:nvSpPr>
        <p:spPr>
          <a:xfrm>
            <a:off x="263352" y="1772816"/>
            <a:ext cx="11397952" cy="313932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We have already seen that the process of acquiring a culture is complex</a:t>
            </a:r>
          </a:p>
          <a:p>
            <a:pPr marL="457200" indent="-457200">
              <a:spcBef>
                <a:spcPts val="600"/>
              </a:spcBef>
              <a:spcAft>
                <a:spcPts val="600"/>
              </a:spcAft>
              <a:buFont typeface="Arial" panose="020B0604020202020204" pitchFamily="34" charset="0"/>
              <a:buChar char="•"/>
            </a:pPr>
            <a:r>
              <a:rPr lang="en-GB" sz="2800" dirty="0"/>
              <a:t>As individuals we are often not aware that we are acquiring culture</a:t>
            </a:r>
          </a:p>
          <a:p>
            <a:pPr marL="457200" indent="-457200">
              <a:spcBef>
                <a:spcPts val="600"/>
              </a:spcBef>
              <a:spcAft>
                <a:spcPts val="600"/>
              </a:spcAft>
              <a:buFont typeface="Arial" panose="020B0604020202020204" pitchFamily="34" charset="0"/>
              <a:buChar char="•"/>
            </a:pPr>
            <a:r>
              <a:rPr lang="en-GB" sz="2800" dirty="0"/>
              <a:t>However, there are times when an individual will consciously seek to acquire a culture</a:t>
            </a:r>
          </a:p>
          <a:p>
            <a:pPr marL="457200" indent="-457200">
              <a:spcBef>
                <a:spcPts val="600"/>
              </a:spcBef>
              <a:spcAft>
                <a:spcPts val="600"/>
              </a:spcAft>
              <a:buFont typeface="Arial" panose="020B0604020202020204" pitchFamily="34" charset="0"/>
              <a:buChar char="•"/>
            </a:pPr>
            <a:r>
              <a:rPr lang="en-GB" sz="2800" dirty="0"/>
              <a:t>We will briefly look at three main ways in which individuals acquire their culture</a:t>
            </a:r>
          </a:p>
        </p:txBody>
      </p:sp>
    </p:spTree>
    <p:extLst>
      <p:ext uri="{BB962C8B-B14F-4D97-AF65-F5344CB8AC3E}">
        <p14:creationId xmlns:p14="http://schemas.microsoft.com/office/powerpoint/2010/main" val="913163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Modes of acquiring Culture</a:t>
            </a:r>
          </a:p>
        </p:txBody>
      </p:sp>
      <p:sp>
        <p:nvSpPr>
          <p:cNvPr id="3" name="TextBox 2">
            <a:extLst>
              <a:ext uri="{FF2B5EF4-FFF2-40B4-BE49-F238E27FC236}">
                <a16:creationId xmlns:a16="http://schemas.microsoft.com/office/drawing/2014/main" id="{CFC322B5-692F-4062-8606-E8AB786B49AB}"/>
              </a:ext>
            </a:extLst>
          </p:cNvPr>
          <p:cNvSpPr txBox="1"/>
          <p:nvPr/>
        </p:nvSpPr>
        <p:spPr>
          <a:xfrm>
            <a:off x="362000" y="2049220"/>
            <a:ext cx="11830000" cy="298543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Refers to the way in which we are ‘taught’ how to think and behave by the actions and messages of people and organisations in authority.</a:t>
            </a:r>
          </a:p>
          <a:p>
            <a:pPr marL="285750" indent="-285750">
              <a:spcBef>
                <a:spcPts val="600"/>
              </a:spcBef>
              <a:spcAft>
                <a:spcPts val="600"/>
              </a:spcAft>
              <a:buFont typeface="Arial" panose="020B0604020202020204" pitchFamily="34" charset="0"/>
              <a:buChar char="•"/>
            </a:pPr>
            <a:r>
              <a:rPr lang="en-GB" sz="2800" dirty="0"/>
              <a:t>It also relates to the way in which an individual is unconsciously ‘conditioned’ by the material culture around them (e.g. we learn that red means stop and green means go)</a:t>
            </a:r>
          </a:p>
          <a:p>
            <a:pPr marL="285750" indent="-285750">
              <a:spcBef>
                <a:spcPts val="600"/>
              </a:spcBef>
              <a:spcAft>
                <a:spcPts val="600"/>
              </a:spcAft>
              <a:buFont typeface="Arial" panose="020B0604020202020204" pitchFamily="34" charset="0"/>
              <a:buChar char="•"/>
            </a:pPr>
            <a:r>
              <a:rPr lang="en-GB" sz="2800" dirty="0"/>
              <a:t>It is ‘unconscious’ because the individual is immersed in the culture</a:t>
            </a:r>
          </a:p>
        </p:txBody>
      </p:sp>
      <p:sp>
        <p:nvSpPr>
          <p:cNvPr id="4" name="TextBox 3">
            <a:extLst>
              <a:ext uri="{FF2B5EF4-FFF2-40B4-BE49-F238E27FC236}">
                <a16:creationId xmlns:a16="http://schemas.microsoft.com/office/drawing/2014/main" id="{427A62AD-D6FF-4D07-83AF-D7636DF222B0}"/>
              </a:ext>
            </a:extLst>
          </p:cNvPr>
          <p:cNvSpPr txBox="1"/>
          <p:nvPr/>
        </p:nvSpPr>
        <p:spPr>
          <a:xfrm>
            <a:off x="551384" y="899988"/>
            <a:ext cx="5184576" cy="523220"/>
          </a:xfrm>
          <a:prstGeom prst="rect">
            <a:avLst/>
          </a:prstGeom>
          <a:noFill/>
        </p:spPr>
        <p:txBody>
          <a:bodyPr wrap="square" rtlCol="0">
            <a:spAutoFit/>
          </a:bodyPr>
          <a:lstStyle/>
          <a:p>
            <a:r>
              <a:rPr lang="en-GB" sz="2800" b="1" dirty="0"/>
              <a:t>Conditioning</a:t>
            </a:r>
          </a:p>
        </p:txBody>
      </p:sp>
    </p:spTree>
    <p:extLst>
      <p:ext uri="{BB962C8B-B14F-4D97-AF65-F5344CB8AC3E}">
        <p14:creationId xmlns:p14="http://schemas.microsoft.com/office/powerpoint/2010/main" val="3867215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Modes of acquiring Culture</a:t>
            </a:r>
          </a:p>
        </p:txBody>
      </p:sp>
      <p:sp>
        <p:nvSpPr>
          <p:cNvPr id="3" name="TextBox 2">
            <a:extLst>
              <a:ext uri="{FF2B5EF4-FFF2-40B4-BE49-F238E27FC236}">
                <a16:creationId xmlns:a16="http://schemas.microsoft.com/office/drawing/2014/main" id="{CFC322B5-692F-4062-8606-E8AB786B49AB}"/>
              </a:ext>
            </a:extLst>
          </p:cNvPr>
          <p:cNvSpPr txBox="1"/>
          <p:nvPr/>
        </p:nvSpPr>
        <p:spPr>
          <a:xfrm>
            <a:off x="442994" y="2060848"/>
            <a:ext cx="11541968" cy="298543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Refers to the way in which an individual consciously or unconsciously copies the behaviours and language of a group</a:t>
            </a:r>
          </a:p>
          <a:p>
            <a:pPr marL="285750" indent="-285750">
              <a:spcBef>
                <a:spcPts val="600"/>
              </a:spcBef>
              <a:spcAft>
                <a:spcPts val="600"/>
              </a:spcAft>
              <a:buFont typeface="Arial" panose="020B0604020202020204" pitchFamily="34" charset="0"/>
              <a:buChar char="•"/>
            </a:pPr>
            <a:r>
              <a:rPr lang="en-GB" sz="2800" dirty="0"/>
              <a:t>Individuals can acquire culture by copying the culture of the ‘dominant’ group in society</a:t>
            </a:r>
          </a:p>
          <a:p>
            <a:pPr marL="285750" indent="-285750">
              <a:spcBef>
                <a:spcPts val="600"/>
              </a:spcBef>
              <a:spcAft>
                <a:spcPts val="600"/>
              </a:spcAft>
              <a:buFont typeface="Arial" panose="020B0604020202020204" pitchFamily="34" charset="0"/>
              <a:buChar char="•"/>
            </a:pPr>
            <a:r>
              <a:rPr lang="en-GB" sz="2800" dirty="0"/>
              <a:t>Or, they may imitate the culture of a peer group or other ‘sub-culture’ that they want to belong to.</a:t>
            </a:r>
          </a:p>
        </p:txBody>
      </p:sp>
      <p:sp>
        <p:nvSpPr>
          <p:cNvPr id="4" name="TextBox 3">
            <a:extLst>
              <a:ext uri="{FF2B5EF4-FFF2-40B4-BE49-F238E27FC236}">
                <a16:creationId xmlns:a16="http://schemas.microsoft.com/office/drawing/2014/main" id="{427A62AD-D6FF-4D07-83AF-D7636DF222B0}"/>
              </a:ext>
            </a:extLst>
          </p:cNvPr>
          <p:cNvSpPr txBox="1"/>
          <p:nvPr/>
        </p:nvSpPr>
        <p:spPr>
          <a:xfrm>
            <a:off x="407368" y="1021623"/>
            <a:ext cx="5184576" cy="523220"/>
          </a:xfrm>
          <a:prstGeom prst="rect">
            <a:avLst/>
          </a:prstGeom>
          <a:noFill/>
        </p:spPr>
        <p:txBody>
          <a:bodyPr wrap="square" rtlCol="0">
            <a:spAutoFit/>
          </a:bodyPr>
          <a:lstStyle/>
          <a:p>
            <a:r>
              <a:rPr lang="en-GB" sz="2800" b="1" dirty="0"/>
              <a:t>Imitation</a:t>
            </a:r>
          </a:p>
        </p:txBody>
      </p:sp>
    </p:spTree>
    <p:extLst>
      <p:ext uri="{BB962C8B-B14F-4D97-AF65-F5344CB8AC3E}">
        <p14:creationId xmlns:p14="http://schemas.microsoft.com/office/powerpoint/2010/main" val="1140658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Modes of acquiring Culture</a:t>
            </a:r>
          </a:p>
        </p:txBody>
      </p:sp>
      <p:sp>
        <p:nvSpPr>
          <p:cNvPr id="3" name="TextBox 2">
            <a:extLst>
              <a:ext uri="{FF2B5EF4-FFF2-40B4-BE49-F238E27FC236}">
                <a16:creationId xmlns:a16="http://schemas.microsoft.com/office/drawing/2014/main" id="{CFC322B5-692F-4062-8606-E8AB786B49AB}"/>
              </a:ext>
            </a:extLst>
          </p:cNvPr>
          <p:cNvSpPr txBox="1"/>
          <p:nvPr/>
        </p:nvSpPr>
        <p:spPr>
          <a:xfrm>
            <a:off x="425469" y="1916832"/>
            <a:ext cx="11541968" cy="357020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Refers to the conscious attempt on the part of groups or individuals to impose values and norms on an individual or groups</a:t>
            </a:r>
          </a:p>
          <a:p>
            <a:pPr marL="285750" indent="-285750">
              <a:spcBef>
                <a:spcPts val="600"/>
              </a:spcBef>
              <a:spcAft>
                <a:spcPts val="600"/>
              </a:spcAft>
              <a:buFont typeface="Arial" panose="020B0604020202020204" pitchFamily="34" charset="0"/>
              <a:buChar char="•"/>
            </a:pPr>
            <a:r>
              <a:rPr lang="en-GB" sz="2800" dirty="0"/>
              <a:t>It involves the use of overt (open) or covert (hidden) coercion</a:t>
            </a:r>
          </a:p>
          <a:p>
            <a:pPr marL="285750" indent="-285750">
              <a:spcBef>
                <a:spcPts val="600"/>
              </a:spcBef>
              <a:spcAft>
                <a:spcPts val="600"/>
              </a:spcAft>
              <a:buFont typeface="Arial" panose="020B0604020202020204" pitchFamily="34" charset="0"/>
              <a:buChar char="•"/>
            </a:pPr>
            <a:r>
              <a:rPr lang="en-GB" sz="2800" dirty="0"/>
              <a:t>In the past this has mainly been considered to be used in politics or religion, it is also a feature of cults.</a:t>
            </a:r>
          </a:p>
          <a:p>
            <a:pPr marL="285750" indent="-285750">
              <a:spcBef>
                <a:spcPts val="600"/>
              </a:spcBef>
              <a:spcAft>
                <a:spcPts val="600"/>
              </a:spcAft>
              <a:buFont typeface="Arial" panose="020B0604020202020204" pitchFamily="34" charset="0"/>
              <a:buChar char="•"/>
            </a:pPr>
            <a:r>
              <a:rPr lang="en-GB" sz="2800" dirty="0"/>
              <a:t>However it has also been argued that this also now applies to advertising and business</a:t>
            </a:r>
          </a:p>
        </p:txBody>
      </p:sp>
      <p:sp>
        <p:nvSpPr>
          <p:cNvPr id="4" name="TextBox 3">
            <a:extLst>
              <a:ext uri="{FF2B5EF4-FFF2-40B4-BE49-F238E27FC236}">
                <a16:creationId xmlns:a16="http://schemas.microsoft.com/office/drawing/2014/main" id="{427A62AD-D6FF-4D07-83AF-D7636DF222B0}"/>
              </a:ext>
            </a:extLst>
          </p:cNvPr>
          <p:cNvSpPr txBox="1"/>
          <p:nvPr/>
        </p:nvSpPr>
        <p:spPr>
          <a:xfrm>
            <a:off x="407368" y="980728"/>
            <a:ext cx="5184576" cy="523220"/>
          </a:xfrm>
          <a:prstGeom prst="rect">
            <a:avLst/>
          </a:prstGeom>
          <a:noFill/>
        </p:spPr>
        <p:txBody>
          <a:bodyPr wrap="square" rtlCol="0">
            <a:spAutoFit/>
          </a:bodyPr>
          <a:lstStyle/>
          <a:p>
            <a:r>
              <a:rPr lang="en-GB" sz="2800" b="1" dirty="0"/>
              <a:t>Indoctrination</a:t>
            </a:r>
          </a:p>
        </p:txBody>
      </p:sp>
      <p:sp>
        <p:nvSpPr>
          <p:cNvPr id="5" name="TextBox 4">
            <a:extLst>
              <a:ext uri="{FF2B5EF4-FFF2-40B4-BE49-F238E27FC236}">
                <a16:creationId xmlns:a16="http://schemas.microsoft.com/office/drawing/2014/main" id="{9F7D3E3E-895A-4914-BFB5-FB19819B453F}"/>
              </a:ext>
            </a:extLst>
          </p:cNvPr>
          <p:cNvSpPr txBox="1"/>
          <p:nvPr/>
        </p:nvSpPr>
        <p:spPr>
          <a:xfrm>
            <a:off x="6096000" y="5988776"/>
            <a:ext cx="3960440" cy="461665"/>
          </a:xfrm>
          <a:prstGeom prst="rect">
            <a:avLst/>
          </a:prstGeom>
          <a:noFill/>
        </p:spPr>
        <p:txBody>
          <a:bodyPr wrap="square" rtlCol="0">
            <a:spAutoFit/>
          </a:bodyPr>
          <a:lstStyle/>
          <a:p>
            <a:pPr algn="r"/>
            <a:r>
              <a:rPr lang="en-GB" sz="2400" dirty="0"/>
              <a:t>(based on Christiansen, 2015) </a:t>
            </a:r>
          </a:p>
        </p:txBody>
      </p:sp>
    </p:spTree>
    <p:extLst>
      <p:ext uri="{BB962C8B-B14F-4D97-AF65-F5344CB8AC3E}">
        <p14:creationId xmlns:p14="http://schemas.microsoft.com/office/powerpoint/2010/main" val="936290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culture?</a:t>
            </a:r>
          </a:p>
        </p:txBody>
      </p:sp>
      <p:sp>
        <p:nvSpPr>
          <p:cNvPr id="3" name="TextBox 2"/>
          <p:cNvSpPr txBox="1"/>
          <p:nvPr/>
        </p:nvSpPr>
        <p:spPr>
          <a:xfrm>
            <a:off x="335360" y="1484784"/>
            <a:ext cx="11702280" cy="384720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When social scientists use the term culture they tend to be talking about a less restrictive concept than that implied in everyday speech. </a:t>
            </a:r>
          </a:p>
          <a:p>
            <a:pPr marL="342900" indent="-342900">
              <a:spcBef>
                <a:spcPts val="600"/>
              </a:spcBef>
              <a:spcAft>
                <a:spcPts val="600"/>
              </a:spcAft>
              <a:buFont typeface="Arial" panose="020B0604020202020204" pitchFamily="34" charset="0"/>
              <a:buChar char="•"/>
            </a:pPr>
            <a:r>
              <a:rPr lang="en-GB" sz="2800" dirty="0"/>
              <a:t>In social science, culture is all that in human society which is socially rather than biologically transmitted, whereas the common-sense usage tends to point only to the arts. </a:t>
            </a:r>
          </a:p>
          <a:p>
            <a:pPr marL="342900" indent="-342900">
              <a:spcBef>
                <a:spcPts val="600"/>
              </a:spcBef>
              <a:spcAft>
                <a:spcPts val="600"/>
              </a:spcAft>
              <a:buFont typeface="Arial" panose="020B0604020202020204" pitchFamily="34" charset="0"/>
              <a:buChar char="•"/>
            </a:pPr>
            <a:r>
              <a:rPr lang="en-GB" sz="2800" dirty="0"/>
              <a:t>Culture is thus a general term for the symbolic and learned aspects of human society, although some animal behaviourists now assert that certain primates have at least the capacity for culture.</a:t>
            </a:r>
          </a:p>
        </p:txBody>
      </p:sp>
      <p:sp>
        <p:nvSpPr>
          <p:cNvPr id="4" name="TextBox 3"/>
          <p:cNvSpPr txBox="1"/>
          <p:nvPr/>
        </p:nvSpPr>
        <p:spPr>
          <a:xfrm>
            <a:off x="7618512" y="5805264"/>
            <a:ext cx="2592288" cy="369332"/>
          </a:xfrm>
          <a:prstGeom prst="rect">
            <a:avLst/>
          </a:prstGeom>
          <a:noFill/>
        </p:spPr>
        <p:txBody>
          <a:bodyPr wrap="square" rtlCol="0">
            <a:spAutoFit/>
          </a:bodyPr>
          <a:lstStyle/>
          <a:p>
            <a:r>
              <a:rPr lang="en-GB" dirty="0"/>
              <a:t>(Scott, 2014)</a:t>
            </a:r>
          </a:p>
        </p:txBody>
      </p:sp>
    </p:spTree>
    <p:extLst>
      <p:ext uri="{BB962C8B-B14F-4D97-AF65-F5344CB8AC3E}">
        <p14:creationId xmlns:p14="http://schemas.microsoft.com/office/powerpoint/2010/main" val="1617034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8EDD5-702F-4F2C-90CB-B77D01E3749A}"/>
              </a:ext>
            </a:extLst>
          </p:cNvPr>
          <p:cNvSpPr>
            <a:spLocks noGrp="1"/>
          </p:cNvSpPr>
          <p:nvPr>
            <p:ph type="title"/>
          </p:nvPr>
        </p:nvSpPr>
        <p:spPr>
          <a:xfrm>
            <a:off x="1981200" y="188640"/>
            <a:ext cx="8229600" cy="850106"/>
          </a:xfrm>
        </p:spPr>
        <p:txBody>
          <a:bodyPr/>
          <a:lstStyle/>
          <a:p>
            <a:r>
              <a:rPr lang="en-GB" b="1" dirty="0"/>
              <a:t>So what is a Sub-culture?</a:t>
            </a:r>
          </a:p>
        </p:txBody>
      </p:sp>
      <p:sp>
        <p:nvSpPr>
          <p:cNvPr id="3" name="TextBox 2">
            <a:extLst>
              <a:ext uri="{FF2B5EF4-FFF2-40B4-BE49-F238E27FC236}">
                <a16:creationId xmlns:a16="http://schemas.microsoft.com/office/drawing/2014/main" id="{5780AD6E-BDEB-4258-807E-2771B1BEB22A}"/>
              </a:ext>
            </a:extLst>
          </p:cNvPr>
          <p:cNvSpPr txBox="1"/>
          <p:nvPr/>
        </p:nvSpPr>
        <p:spPr>
          <a:xfrm>
            <a:off x="263352" y="1505397"/>
            <a:ext cx="11377264" cy="384720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3200" dirty="0"/>
              <a:t>There is a consensus that those with ‘high cultural capital’ (leaders, influencers, media figures etc.) are involved in establishing the ‘norms’ and values of a society</a:t>
            </a:r>
          </a:p>
          <a:p>
            <a:pPr marL="457200" indent="-457200">
              <a:spcBef>
                <a:spcPts val="600"/>
              </a:spcBef>
              <a:spcAft>
                <a:spcPts val="600"/>
              </a:spcAft>
              <a:buFont typeface="Arial" panose="020B0604020202020204" pitchFamily="34" charset="0"/>
              <a:buChar char="•"/>
            </a:pPr>
            <a:r>
              <a:rPr lang="en-GB" sz="3200" dirty="0"/>
              <a:t>Most people are socialised to accept these norms but some individuals choose not to or are forced into groups that break these norms</a:t>
            </a:r>
          </a:p>
          <a:p>
            <a:pPr marL="457200" indent="-457200">
              <a:spcBef>
                <a:spcPts val="600"/>
              </a:spcBef>
              <a:spcAft>
                <a:spcPts val="600"/>
              </a:spcAft>
              <a:buFont typeface="Arial" panose="020B0604020202020204" pitchFamily="34" charset="0"/>
              <a:buChar char="•"/>
            </a:pPr>
            <a:r>
              <a:rPr lang="en-GB" sz="3200" dirty="0"/>
              <a:t>The groups they form are known as </a:t>
            </a:r>
            <a:r>
              <a:rPr lang="en-GB" sz="3200" b="1" dirty="0"/>
              <a:t>sub-cultures</a:t>
            </a:r>
          </a:p>
        </p:txBody>
      </p:sp>
    </p:spTree>
    <p:extLst>
      <p:ext uri="{BB962C8B-B14F-4D97-AF65-F5344CB8AC3E}">
        <p14:creationId xmlns:p14="http://schemas.microsoft.com/office/powerpoint/2010/main" val="2587161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 Sub-Culture is……</a:t>
            </a:r>
          </a:p>
        </p:txBody>
      </p:sp>
      <p:sp>
        <p:nvSpPr>
          <p:cNvPr id="3" name="Content Placeholder 2"/>
          <p:cNvSpPr>
            <a:spLocks noGrp="1"/>
          </p:cNvSpPr>
          <p:nvPr>
            <p:ph idx="1"/>
          </p:nvPr>
        </p:nvSpPr>
        <p:spPr>
          <a:xfrm>
            <a:off x="2006419" y="2190564"/>
            <a:ext cx="8229600" cy="2476872"/>
          </a:xfrm>
        </p:spPr>
        <p:txBody>
          <a:bodyPr>
            <a:noAutofit/>
          </a:bodyPr>
          <a:lstStyle/>
          <a:p>
            <a:pPr marL="0" indent="0" algn="ctr">
              <a:buNone/>
            </a:pPr>
            <a:r>
              <a:rPr lang="en-GB" sz="3600" dirty="0"/>
              <a:t>People ‘that are in some way represented as </a:t>
            </a:r>
            <a:r>
              <a:rPr lang="en-GB" sz="3600" u="sng" dirty="0"/>
              <a:t>non-normative</a:t>
            </a:r>
            <a:r>
              <a:rPr lang="en-GB" sz="3600" dirty="0"/>
              <a:t> or marginal through their particular interests and practices, through what they are, what they do and where they do it’</a:t>
            </a:r>
          </a:p>
        </p:txBody>
      </p:sp>
      <p:sp>
        <p:nvSpPr>
          <p:cNvPr id="5" name="TextBox 4">
            <a:extLst>
              <a:ext uri="{FF2B5EF4-FFF2-40B4-BE49-F238E27FC236}">
                <a16:creationId xmlns:a16="http://schemas.microsoft.com/office/drawing/2014/main" id="{E02EB4A6-68A1-41CD-8B45-D2D0F7D4215B}"/>
              </a:ext>
            </a:extLst>
          </p:cNvPr>
          <p:cNvSpPr txBox="1"/>
          <p:nvPr/>
        </p:nvSpPr>
        <p:spPr>
          <a:xfrm>
            <a:off x="6816080" y="6048515"/>
            <a:ext cx="3600400" cy="461665"/>
          </a:xfrm>
          <a:prstGeom prst="rect">
            <a:avLst/>
          </a:prstGeom>
          <a:noFill/>
        </p:spPr>
        <p:txBody>
          <a:bodyPr wrap="square" rtlCol="0">
            <a:spAutoFit/>
          </a:bodyPr>
          <a:lstStyle/>
          <a:p>
            <a:r>
              <a:rPr lang="en-GB" sz="2400" dirty="0"/>
              <a:t>(Gelder, 2005, p.1)</a:t>
            </a:r>
          </a:p>
        </p:txBody>
      </p:sp>
    </p:spTree>
    <p:extLst>
      <p:ext uri="{BB962C8B-B14F-4D97-AF65-F5344CB8AC3E}">
        <p14:creationId xmlns:p14="http://schemas.microsoft.com/office/powerpoint/2010/main" val="2114973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30845"/>
            <a:ext cx="8229600" cy="778098"/>
          </a:xfrm>
        </p:spPr>
        <p:txBody>
          <a:bodyPr>
            <a:normAutofit/>
          </a:bodyPr>
          <a:lstStyle/>
          <a:p>
            <a:r>
              <a:rPr lang="en-GB" b="1" dirty="0"/>
              <a:t>Non-Normative?</a:t>
            </a:r>
          </a:p>
        </p:txBody>
      </p:sp>
      <p:sp>
        <p:nvSpPr>
          <p:cNvPr id="5" name="TextBox 4">
            <a:extLst>
              <a:ext uri="{FF2B5EF4-FFF2-40B4-BE49-F238E27FC236}">
                <a16:creationId xmlns:a16="http://schemas.microsoft.com/office/drawing/2014/main" id="{01B17F33-21E4-4817-A176-C8940AA0BCA3}"/>
              </a:ext>
            </a:extLst>
          </p:cNvPr>
          <p:cNvSpPr txBox="1"/>
          <p:nvPr/>
        </p:nvSpPr>
        <p:spPr>
          <a:xfrm>
            <a:off x="263352" y="1340768"/>
            <a:ext cx="11233248" cy="4031873"/>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800" dirty="0"/>
              <a:t>Literally means not following the norms of society</a:t>
            </a:r>
          </a:p>
          <a:p>
            <a:pPr marL="457200" indent="-457200">
              <a:spcBef>
                <a:spcPts val="1200"/>
              </a:spcBef>
              <a:spcAft>
                <a:spcPts val="1200"/>
              </a:spcAft>
              <a:buFont typeface="Arial" panose="020B0604020202020204" pitchFamily="34" charset="0"/>
              <a:buChar char="•"/>
            </a:pPr>
            <a:r>
              <a:rPr lang="en-GB" sz="2800" dirty="0"/>
              <a:t>Historically non-normative cultural responses were often seen as the result of a process of marginalisation</a:t>
            </a:r>
          </a:p>
          <a:p>
            <a:pPr marL="457200" indent="-457200">
              <a:spcBef>
                <a:spcPts val="1200"/>
              </a:spcBef>
              <a:spcAft>
                <a:spcPts val="1200"/>
              </a:spcAft>
              <a:buFont typeface="Arial" panose="020B0604020202020204" pitchFamily="34" charset="0"/>
              <a:buChar char="•"/>
            </a:pPr>
            <a:r>
              <a:rPr lang="en-GB" sz="2800" dirty="0"/>
              <a:t>People were placed in sub-cultural groups because of who they were (i.e. not by choice)</a:t>
            </a:r>
          </a:p>
          <a:p>
            <a:pPr marL="457200" indent="-457200">
              <a:spcBef>
                <a:spcPts val="1200"/>
              </a:spcBef>
              <a:spcAft>
                <a:spcPts val="1200"/>
              </a:spcAft>
              <a:buFont typeface="Arial" panose="020B0604020202020204" pitchFamily="34" charset="0"/>
              <a:buChar char="•"/>
            </a:pPr>
            <a:r>
              <a:rPr lang="en-GB" sz="2800" dirty="0"/>
              <a:t>Contemporary studies now see some sub-cultures as non-normative </a:t>
            </a:r>
            <a:r>
              <a:rPr lang="en-GB" sz="2800" b="1" dirty="0"/>
              <a:t>cultures of choice</a:t>
            </a:r>
            <a:r>
              <a:rPr lang="en-GB" sz="2800" dirty="0"/>
              <a:t> rather than sub-cultures into which people are placed</a:t>
            </a:r>
          </a:p>
        </p:txBody>
      </p:sp>
      <p:sp>
        <p:nvSpPr>
          <p:cNvPr id="8" name="TextBox 7">
            <a:extLst>
              <a:ext uri="{FF2B5EF4-FFF2-40B4-BE49-F238E27FC236}">
                <a16:creationId xmlns:a16="http://schemas.microsoft.com/office/drawing/2014/main" id="{A40EB66A-6D8E-46DD-B4D0-A1CD36C14303}"/>
              </a:ext>
            </a:extLst>
          </p:cNvPr>
          <p:cNvSpPr txBox="1"/>
          <p:nvPr/>
        </p:nvSpPr>
        <p:spPr>
          <a:xfrm>
            <a:off x="6888089" y="6352143"/>
            <a:ext cx="3044519" cy="369332"/>
          </a:xfrm>
          <a:prstGeom prst="rect">
            <a:avLst/>
          </a:prstGeom>
          <a:noFill/>
        </p:spPr>
        <p:txBody>
          <a:bodyPr wrap="square" rtlCol="0">
            <a:spAutoFit/>
          </a:bodyPr>
          <a:lstStyle/>
          <a:p>
            <a:r>
              <a:rPr lang="en-GB" dirty="0"/>
              <a:t>(Williams, 2011, p.6)</a:t>
            </a:r>
          </a:p>
        </p:txBody>
      </p:sp>
    </p:spTree>
    <p:extLst>
      <p:ext uri="{BB962C8B-B14F-4D97-AF65-F5344CB8AC3E}">
        <p14:creationId xmlns:p14="http://schemas.microsoft.com/office/powerpoint/2010/main" val="992014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Non-Normative </a:t>
            </a:r>
            <a:br>
              <a:rPr lang="en-GB" b="1" dirty="0"/>
            </a:br>
            <a:r>
              <a:rPr lang="en-GB" b="1" dirty="0"/>
              <a:t>versus Marginalised</a:t>
            </a:r>
          </a:p>
        </p:txBody>
      </p:sp>
      <p:sp>
        <p:nvSpPr>
          <p:cNvPr id="5" name="TextBox 4">
            <a:extLst>
              <a:ext uri="{FF2B5EF4-FFF2-40B4-BE49-F238E27FC236}">
                <a16:creationId xmlns:a16="http://schemas.microsoft.com/office/drawing/2014/main" id="{5A067A7C-E7DC-4ED1-BB95-03BB1234B636}"/>
              </a:ext>
            </a:extLst>
          </p:cNvPr>
          <p:cNvSpPr txBox="1"/>
          <p:nvPr/>
        </p:nvSpPr>
        <p:spPr>
          <a:xfrm>
            <a:off x="551384" y="1435752"/>
            <a:ext cx="4896544" cy="523220"/>
          </a:xfrm>
          <a:prstGeom prst="rect">
            <a:avLst/>
          </a:prstGeom>
          <a:noFill/>
        </p:spPr>
        <p:txBody>
          <a:bodyPr wrap="square" rtlCol="0">
            <a:spAutoFit/>
          </a:bodyPr>
          <a:lstStyle/>
          <a:p>
            <a:r>
              <a:rPr lang="en-GB" sz="2800" b="1" dirty="0"/>
              <a:t>Non-normative</a:t>
            </a:r>
          </a:p>
        </p:txBody>
      </p:sp>
      <p:sp>
        <p:nvSpPr>
          <p:cNvPr id="6" name="TextBox 5">
            <a:extLst>
              <a:ext uri="{FF2B5EF4-FFF2-40B4-BE49-F238E27FC236}">
                <a16:creationId xmlns:a16="http://schemas.microsoft.com/office/drawing/2014/main" id="{0ED98D0D-2E6E-43A7-B328-F6F7D02655C2}"/>
              </a:ext>
            </a:extLst>
          </p:cNvPr>
          <p:cNvSpPr txBox="1"/>
          <p:nvPr/>
        </p:nvSpPr>
        <p:spPr>
          <a:xfrm>
            <a:off x="551384" y="2147233"/>
            <a:ext cx="1103101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Choices and decisions where the individual / group separate themselves from the mainstream through cultural practices and objects</a:t>
            </a:r>
          </a:p>
        </p:txBody>
      </p:sp>
      <p:sp>
        <p:nvSpPr>
          <p:cNvPr id="7" name="TextBox 6">
            <a:extLst>
              <a:ext uri="{FF2B5EF4-FFF2-40B4-BE49-F238E27FC236}">
                <a16:creationId xmlns:a16="http://schemas.microsoft.com/office/drawing/2014/main" id="{149E9885-E30D-4BCF-B5ED-CF07A491E3DB}"/>
              </a:ext>
            </a:extLst>
          </p:cNvPr>
          <p:cNvSpPr txBox="1"/>
          <p:nvPr/>
        </p:nvSpPr>
        <p:spPr>
          <a:xfrm>
            <a:off x="609600" y="3455507"/>
            <a:ext cx="4896544" cy="523220"/>
          </a:xfrm>
          <a:prstGeom prst="rect">
            <a:avLst/>
          </a:prstGeom>
          <a:noFill/>
        </p:spPr>
        <p:txBody>
          <a:bodyPr wrap="square" rtlCol="0">
            <a:spAutoFit/>
          </a:bodyPr>
          <a:lstStyle/>
          <a:p>
            <a:r>
              <a:rPr lang="en-GB" sz="2800" b="1" dirty="0"/>
              <a:t>Marginalised</a:t>
            </a:r>
          </a:p>
        </p:txBody>
      </p:sp>
      <p:sp>
        <p:nvSpPr>
          <p:cNvPr id="8" name="TextBox 7">
            <a:extLst>
              <a:ext uri="{FF2B5EF4-FFF2-40B4-BE49-F238E27FC236}">
                <a16:creationId xmlns:a16="http://schemas.microsoft.com/office/drawing/2014/main" id="{B20474B3-7489-4DAC-B018-7FAC571EF630}"/>
              </a:ext>
            </a:extLst>
          </p:cNvPr>
          <p:cNvSpPr txBox="1"/>
          <p:nvPr/>
        </p:nvSpPr>
        <p:spPr>
          <a:xfrm>
            <a:off x="598385" y="4178788"/>
            <a:ext cx="792088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Lack of power or choice and separated by society</a:t>
            </a:r>
          </a:p>
        </p:txBody>
      </p:sp>
      <p:pic>
        <p:nvPicPr>
          <p:cNvPr id="12" name="Picture 11">
            <a:hlinkClick r:id="rId3"/>
            <a:extLst>
              <a:ext uri="{FF2B5EF4-FFF2-40B4-BE49-F238E27FC236}">
                <a16:creationId xmlns:a16="http://schemas.microsoft.com/office/drawing/2014/main" id="{5DE7D941-1F4D-49E7-8955-9242C0CD5C6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760296" y="4062157"/>
            <a:ext cx="761628" cy="756482"/>
          </a:xfrm>
          <a:prstGeom prst="rect">
            <a:avLst/>
          </a:prstGeom>
        </p:spPr>
      </p:pic>
      <p:sp>
        <p:nvSpPr>
          <p:cNvPr id="13" name="TextBox 12">
            <a:extLst>
              <a:ext uri="{FF2B5EF4-FFF2-40B4-BE49-F238E27FC236}">
                <a16:creationId xmlns:a16="http://schemas.microsoft.com/office/drawing/2014/main" id="{806D8172-F18C-48F9-B9D1-695A2FD017FA}"/>
              </a:ext>
            </a:extLst>
          </p:cNvPr>
          <p:cNvSpPr txBox="1"/>
          <p:nvPr/>
        </p:nvSpPr>
        <p:spPr>
          <a:xfrm>
            <a:off x="7324363" y="5115235"/>
            <a:ext cx="3044519" cy="369332"/>
          </a:xfrm>
          <a:prstGeom prst="rect">
            <a:avLst/>
          </a:prstGeom>
          <a:noFill/>
        </p:spPr>
        <p:txBody>
          <a:bodyPr wrap="square" rtlCol="0">
            <a:spAutoFit/>
          </a:bodyPr>
          <a:lstStyle/>
          <a:p>
            <a:r>
              <a:rPr lang="en-GB" dirty="0"/>
              <a:t>(Williams, 2011, p.6)</a:t>
            </a:r>
          </a:p>
        </p:txBody>
      </p:sp>
    </p:spTree>
    <p:extLst>
      <p:ext uri="{BB962C8B-B14F-4D97-AF65-F5344CB8AC3E}">
        <p14:creationId xmlns:p14="http://schemas.microsoft.com/office/powerpoint/2010/main" val="3834770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1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a:bodyPr>
          <a:lstStyle/>
          <a:p>
            <a:r>
              <a:rPr lang="en-GB" b="1" dirty="0"/>
              <a:t>Subcultures Definition 1947</a:t>
            </a:r>
          </a:p>
        </p:txBody>
      </p:sp>
      <p:sp>
        <p:nvSpPr>
          <p:cNvPr id="3" name="Content Placeholder 2"/>
          <p:cNvSpPr>
            <a:spLocks noGrp="1"/>
          </p:cNvSpPr>
          <p:nvPr>
            <p:ph idx="1"/>
          </p:nvPr>
        </p:nvSpPr>
        <p:spPr>
          <a:xfrm>
            <a:off x="407368" y="1772816"/>
            <a:ext cx="11109920" cy="3960440"/>
          </a:xfrm>
        </p:spPr>
        <p:txBody>
          <a:bodyPr>
            <a:normAutofit/>
          </a:bodyPr>
          <a:lstStyle/>
          <a:p>
            <a:pPr>
              <a:spcBef>
                <a:spcPts val="1200"/>
              </a:spcBef>
              <a:spcAft>
                <a:spcPts val="1200"/>
              </a:spcAft>
            </a:pPr>
            <a:r>
              <a:rPr lang="en-GB" dirty="0"/>
              <a:t>‘A concept used here to refer to a sub-division of a national culture, composed of a combination of factorable social situations such as Class, Status, Ethnic background, Regional and Rural or Urban Residence and religious affiliation,</a:t>
            </a:r>
          </a:p>
          <a:p>
            <a:pPr>
              <a:spcBef>
                <a:spcPts val="1200"/>
              </a:spcBef>
              <a:spcAft>
                <a:spcPts val="1200"/>
              </a:spcAft>
            </a:pPr>
            <a:r>
              <a:rPr lang="en-GB" dirty="0"/>
              <a:t>Forming in their combination a functioning unity which has an integrated impact on the participating individual</a:t>
            </a:r>
          </a:p>
        </p:txBody>
      </p:sp>
      <p:sp>
        <p:nvSpPr>
          <p:cNvPr id="5" name="TextBox 4">
            <a:extLst>
              <a:ext uri="{FF2B5EF4-FFF2-40B4-BE49-F238E27FC236}">
                <a16:creationId xmlns:a16="http://schemas.microsoft.com/office/drawing/2014/main" id="{1D9D2F38-B70B-4B3D-9E87-3B7F7F1F79DE}"/>
              </a:ext>
            </a:extLst>
          </p:cNvPr>
          <p:cNvSpPr txBox="1"/>
          <p:nvPr/>
        </p:nvSpPr>
        <p:spPr>
          <a:xfrm>
            <a:off x="6839744" y="6061938"/>
            <a:ext cx="2304256" cy="369332"/>
          </a:xfrm>
          <a:prstGeom prst="rect">
            <a:avLst/>
          </a:prstGeom>
          <a:noFill/>
        </p:spPr>
        <p:txBody>
          <a:bodyPr wrap="square" rtlCol="0">
            <a:spAutoFit/>
          </a:bodyPr>
          <a:lstStyle/>
          <a:p>
            <a:r>
              <a:rPr lang="en-GB" dirty="0"/>
              <a:t>(Gordon, 1947, p. 40)</a:t>
            </a:r>
          </a:p>
        </p:txBody>
      </p:sp>
    </p:spTree>
    <p:extLst>
      <p:ext uri="{BB962C8B-B14F-4D97-AF65-F5344CB8AC3E}">
        <p14:creationId xmlns:p14="http://schemas.microsoft.com/office/powerpoint/2010/main" val="2521815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a:t>Sub-Culture as Problem Solving</a:t>
            </a:r>
            <a:br>
              <a:rPr lang="en-GB" sz="3600" b="1" dirty="0"/>
            </a:br>
            <a:r>
              <a:rPr lang="en-GB" sz="3600" b="1" dirty="0"/>
              <a:t>Definition 1955</a:t>
            </a:r>
          </a:p>
        </p:txBody>
      </p:sp>
      <p:sp>
        <p:nvSpPr>
          <p:cNvPr id="3" name="Content Placeholder 2"/>
          <p:cNvSpPr>
            <a:spLocks noGrp="1"/>
          </p:cNvSpPr>
          <p:nvPr>
            <p:ph idx="1"/>
          </p:nvPr>
        </p:nvSpPr>
        <p:spPr>
          <a:xfrm>
            <a:off x="335360" y="2060848"/>
            <a:ext cx="11521280" cy="3124944"/>
          </a:xfrm>
        </p:spPr>
        <p:txBody>
          <a:bodyPr>
            <a:normAutofit/>
          </a:bodyPr>
          <a:lstStyle/>
          <a:p>
            <a:pPr marL="0" indent="0" algn="ctr">
              <a:buNone/>
            </a:pPr>
            <a:r>
              <a:rPr lang="en-GB" sz="3600" dirty="0"/>
              <a:t>‘All human action . . . is an on-going series of efforts to solve problems’ and ‘that all . . . factors and circumstances that . . . produce a problem come from . . . two sources, the actor’s ‘frame of reference’ and the ‘situation’ he confronts’</a:t>
            </a:r>
          </a:p>
          <a:p>
            <a:pPr lvl="1"/>
            <a:endParaRPr lang="en-GB" sz="3600" dirty="0"/>
          </a:p>
        </p:txBody>
      </p:sp>
      <p:sp>
        <p:nvSpPr>
          <p:cNvPr id="5" name="TextBox 4">
            <a:extLst>
              <a:ext uri="{FF2B5EF4-FFF2-40B4-BE49-F238E27FC236}">
                <a16:creationId xmlns:a16="http://schemas.microsoft.com/office/drawing/2014/main" id="{A0E9A4FC-4E4F-4432-91EA-525E8A6F256A}"/>
              </a:ext>
            </a:extLst>
          </p:cNvPr>
          <p:cNvSpPr txBox="1"/>
          <p:nvPr/>
        </p:nvSpPr>
        <p:spPr>
          <a:xfrm>
            <a:off x="5735960" y="5301208"/>
            <a:ext cx="2232248" cy="369332"/>
          </a:xfrm>
          <a:prstGeom prst="rect">
            <a:avLst/>
          </a:prstGeom>
          <a:noFill/>
        </p:spPr>
        <p:txBody>
          <a:bodyPr wrap="square" rtlCol="0">
            <a:spAutoFit/>
          </a:bodyPr>
          <a:lstStyle/>
          <a:p>
            <a:r>
              <a:rPr lang="en-GB" dirty="0"/>
              <a:t>(Cohen, 1955, p. 51)</a:t>
            </a:r>
          </a:p>
        </p:txBody>
      </p:sp>
    </p:spTree>
    <p:extLst>
      <p:ext uri="{BB962C8B-B14F-4D97-AF65-F5344CB8AC3E}">
        <p14:creationId xmlns:p14="http://schemas.microsoft.com/office/powerpoint/2010/main" val="195843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0442" y="49189"/>
            <a:ext cx="8229600" cy="1143000"/>
          </a:xfrm>
        </p:spPr>
        <p:txBody>
          <a:bodyPr>
            <a:normAutofit/>
          </a:bodyPr>
          <a:lstStyle/>
          <a:p>
            <a:r>
              <a:rPr lang="en-GB" b="1" dirty="0"/>
              <a:t>Solving Problems?</a:t>
            </a:r>
          </a:p>
        </p:txBody>
      </p:sp>
      <p:sp>
        <p:nvSpPr>
          <p:cNvPr id="3" name="Content Placeholder 2"/>
          <p:cNvSpPr>
            <a:spLocks noGrp="1"/>
          </p:cNvSpPr>
          <p:nvPr>
            <p:ph idx="1"/>
          </p:nvPr>
        </p:nvSpPr>
        <p:spPr>
          <a:xfrm>
            <a:off x="191344" y="1192189"/>
            <a:ext cx="11377264" cy="4118055"/>
          </a:xfrm>
        </p:spPr>
        <p:txBody>
          <a:bodyPr>
            <a:noAutofit/>
          </a:bodyPr>
          <a:lstStyle/>
          <a:p>
            <a:pPr>
              <a:spcBef>
                <a:spcPts val="600"/>
              </a:spcBef>
              <a:spcAft>
                <a:spcPts val="600"/>
              </a:spcAft>
            </a:pPr>
            <a:r>
              <a:rPr lang="en-GB" dirty="0"/>
              <a:t>People assume that the dominant culture supports survival needs (e.g. food, shelter and friendship within society)</a:t>
            </a:r>
          </a:p>
          <a:p>
            <a:pPr>
              <a:spcBef>
                <a:spcPts val="600"/>
              </a:spcBef>
              <a:spcAft>
                <a:spcPts val="600"/>
              </a:spcAft>
            </a:pPr>
            <a:r>
              <a:rPr lang="en-GB" dirty="0"/>
              <a:t>Support is not equally spread across the population</a:t>
            </a:r>
          </a:p>
          <a:p>
            <a:pPr>
              <a:spcBef>
                <a:spcPts val="600"/>
              </a:spcBef>
              <a:spcAft>
                <a:spcPts val="600"/>
              </a:spcAft>
            </a:pPr>
            <a:r>
              <a:rPr lang="en-GB" dirty="0"/>
              <a:t>This unequal distribution is a ‘problem’ for those who are disadvantaged (e.g. young people, the poor, immigrants)</a:t>
            </a:r>
          </a:p>
          <a:p>
            <a:pPr>
              <a:spcBef>
                <a:spcPts val="600"/>
              </a:spcBef>
              <a:spcAft>
                <a:spcPts val="600"/>
              </a:spcAft>
            </a:pPr>
            <a:r>
              <a:rPr lang="en-GB" dirty="0"/>
              <a:t>Thus, particular groups solve these issues through  ‘abnormal’ , ‘deviant’ or ‘delinquent’ means</a:t>
            </a:r>
          </a:p>
          <a:p>
            <a:pPr>
              <a:spcBef>
                <a:spcPts val="600"/>
              </a:spcBef>
              <a:spcAft>
                <a:spcPts val="600"/>
              </a:spcAft>
            </a:pPr>
            <a:r>
              <a:rPr lang="en-GB" dirty="0"/>
              <a:t>In doing so they form sub-cultures</a:t>
            </a:r>
          </a:p>
          <a:p>
            <a:pPr>
              <a:spcBef>
                <a:spcPts val="600"/>
              </a:spcBef>
              <a:spcAft>
                <a:spcPts val="600"/>
              </a:spcAft>
            </a:pPr>
            <a:endParaRPr lang="en-GB" dirty="0"/>
          </a:p>
        </p:txBody>
      </p:sp>
    </p:spTree>
    <p:extLst>
      <p:ext uri="{BB962C8B-B14F-4D97-AF65-F5344CB8AC3E}">
        <p14:creationId xmlns:p14="http://schemas.microsoft.com/office/powerpoint/2010/main" val="296923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Sub-Cultures as a response to problems</a:t>
            </a:r>
          </a:p>
        </p:txBody>
      </p:sp>
      <p:sp>
        <p:nvSpPr>
          <p:cNvPr id="3" name="Content Placeholder 2"/>
          <p:cNvSpPr>
            <a:spLocks noGrp="1"/>
          </p:cNvSpPr>
          <p:nvPr>
            <p:ph idx="1"/>
          </p:nvPr>
        </p:nvSpPr>
        <p:spPr>
          <a:xfrm>
            <a:off x="427559" y="1484784"/>
            <a:ext cx="11175032" cy="4046047"/>
          </a:xfrm>
        </p:spPr>
        <p:txBody>
          <a:bodyPr>
            <a:noAutofit/>
          </a:bodyPr>
          <a:lstStyle/>
          <a:p>
            <a:pPr>
              <a:spcBef>
                <a:spcPts val="1200"/>
              </a:spcBef>
              <a:spcAft>
                <a:spcPts val="1200"/>
              </a:spcAft>
            </a:pPr>
            <a:r>
              <a:rPr lang="en-GB" sz="3600" dirty="0"/>
              <a:t>‘the crucial condition for the emergence of new cultural forms is the existence, in effective interaction with one another, of a number of actors with similar problems’ (Cohen, 1955, p. 51).</a:t>
            </a:r>
          </a:p>
          <a:p>
            <a:pPr>
              <a:spcBef>
                <a:spcPts val="1200"/>
              </a:spcBef>
              <a:spcAft>
                <a:spcPts val="1200"/>
              </a:spcAft>
            </a:pPr>
            <a:r>
              <a:rPr lang="en-GB" sz="3600" dirty="0"/>
              <a:t>If groups have limited access to ‘life's’ goodies’ from the dominant cultural resources they will then ‘do it for themselves’ and a subculture emerges.</a:t>
            </a:r>
          </a:p>
        </p:txBody>
      </p:sp>
      <p:sp>
        <p:nvSpPr>
          <p:cNvPr id="4" name="Slide Number Placeholder 3"/>
          <p:cNvSpPr>
            <a:spLocks noGrp="1"/>
          </p:cNvSpPr>
          <p:nvPr>
            <p:ph type="sldNum" sz="quarter" idx="12"/>
          </p:nvPr>
        </p:nvSpPr>
        <p:spPr/>
        <p:txBody>
          <a:bodyPr/>
          <a:lstStyle/>
          <a:p>
            <a:fld id="{6BA3642F-8786-4DED-A4CD-48733A687A90}" type="slidenum">
              <a:rPr lang="en-GB" smtClean="0"/>
              <a:pPr/>
              <a:t>33</a:t>
            </a:fld>
            <a:endParaRPr lang="en-GB"/>
          </a:p>
        </p:txBody>
      </p:sp>
    </p:spTree>
    <p:extLst>
      <p:ext uri="{BB962C8B-B14F-4D97-AF65-F5344CB8AC3E}">
        <p14:creationId xmlns:p14="http://schemas.microsoft.com/office/powerpoint/2010/main" val="219766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Sub-Culture Definition 1963</a:t>
            </a:r>
          </a:p>
        </p:txBody>
      </p:sp>
      <p:sp>
        <p:nvSpPr>
          <p:cNvPr id="3" name="Content Placeholder 2"/>
          <p:cNvSpPr>
            <a:spLocks noGrp="1"/>
          </p:cNvSpPr>
          <p:nvPr>
            <p:ph idx="1"/>
          </p:nvPr>
        </p:nvSpPr>
        <p:spPr>
          <a:xfrm>
            <a:off x="263352" y="1600201"/>
            <a:ext cx="11377264" cy="3773016"/>
          </a:xfrm>
        </p:spPr>
        <p:txBody>
          <a:bodyPr>
            <a:noAutofit/>
          </a:bodyPr>
          <a:lstStyle/>
          <a:p>
            <a:pPr>
              <a:spcBef>
                <a:spcPts val="1200"/>
              </a:spcBef>
              <a:spcAft>
                <a:spcPts val="1200"/>
              </a:spcAft>
            </a:pPr>
            <a:r>
              <a:rPr lang="en-GB" sz="3600" dirty="0"/>
              <a:t>Forming a sub-culture is seen as a Behavioural-Social activity</a:t>
            </a:r>
          </a:p>
          <a:p>
            <a:pPr>
              <a:spcBef>
                <a:spcPts val="1200"/>
              </a:spcBef>
              <a:spcAft>
                <a:spcPts val="1200"/>
              </a:spcAft>
            </a:pPr>
            <a:r>
              <a:rPr lang="en-GB" sz="3600" dirty="0"/>
              <a:t>Subculture has come to represent groups of individuals who were connected to one another through interaction and shared interest rather than through arbitrary characteristics such as locality or skin colour </a:t>
            </a:r>
          </a:p>
          <a:p>
            <a:pPr>
              <a:spcBef>
                <a:spcPts val="1200"/>
              </a:spcBef>
              <a:spcAft>
                <a:spcPts val="1200"/>
              </a:spcAft>
            </a:pPr>
            <a:endParaRPr lang="en-GB" sz="3600" dirty="0"/>
          </a:p>
        </p:txBody>
      </p:sp>
      <p:sp>
        <p:nvSpPr>
          <p:cNvPr id="5" name="TextBox 4">
            <a:extLst>
              <a:ext uri="{FF2B5EF4-FFF2-40B4-BE49-F238E27FC236}">
                <a16:creationId xmlns:a16="http://schemas.microsoft.com/office/drawing/2014/main" id="{C77B8094-03D4-4C8A-A55A-E248ADEAC428}"/>
              </a:ext>
            </a:extLst>
          </p:cNvPr>
          <p:cNvSpPr txBox="1"/>
          <p:nvPr/>
        </p:nvSpPr>
        <p:spPr>
          <a:xfrm>
            <a:off x="7464152" y="5733256"/>
            <a:ext cx="3384376" cy="369332"/>
          </a:xfrm>
          <a:prstGeom prst="rect">
            <a:avLst/>
          </a:prstGeom>
          <a:noFill/>
        </p:spPr>
        <p:txBody>
          <a:bodyPr wrap="square" rtlCol="0">
            <a:spAutoFit/>
          </a:bodyPr>
          <a:lstStyle/>
          <a:p>
            <a:r>
              <a:rPr lang="en-GB" dirty="0"/>
              <a:t>(Blackman, 2013)</a:t>
            </a:r>
          </a:p>
        </p:txBody>
      </p:sp>
    </p:spTree>
    <p:extLst>
      <p:ext uri="{BB962C8B-B14F-4D97-AF65-F5344CB8AC3E}">
        <p14:creationId xmlns:p14="http://schemas.microsoft.com/office/powerpoint/2010/main" val="3146173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Shared Interests</a:t>
            </a:r>
          </a:p>
        </p:txBody>
      </p:sp>
      <p:sp>
        <p:nvSpPr>
          <p:cNvPr id="3" name="Content Placeholder 2"/>
          <p:cNvSpPr>
            <a:spLocks noGrp="1"/>
          </p:cNvSpPr>
          <p:nvPr>
            <p:ph idx="1"/>
          </p:nvPr>
        </p:nvSpPr>
        <p:spPr>
          <a:xfrm>
            <a:off x="119336" y="1772817"/>
            <a:ext cx="11747648" cy="3974039"/>
          </a:xfrm>
        </p:spPr>
        <p:txBody>
          <a:bodyPr>
            <a:normAutofit/>
          </a:bodyPr>
          <a:lstStyle/>
          <a:p>
            <a:r>
              <a:rPr lang="en-GB" sz="3600" dirty="0"/>
              <a:t>Subcultural members’ shared interests also led them to identity themselves as different from the dominant culture</a:t>
            </a:r>
          </a:p>
          <a:p>
            <a:r>
              <a:rPr lang="en-GB" sz="3600" dirty="0"/>
              <a:t>Usually in some form of antagonistic relationship with normal, ‘square’ or ‘vanilla’ society!</a:t>
            </a:r>
          </a:p>
        </p:txBody>
      </p:sp>
    </p:spTree>
    <p:extLst>
      <p:ext uri="{BB962C8B-B14F-4D97-AF65-F5344CB8AC3E}">
        <p14:creationId xmlns:p14="http://schemas.microsoft.com/office/powerpoint/2010/main" val="2417325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Challenges of Theorising Subculture</a:t>
            </a:r>
          </a:p>
        </p:txBody>
      </p:sp>
      <p:sp>
        <p:nvSpPr>
          <p:cNvPr id="3" name="Content Placeholder 2"/>
          <p:cNvSpPr>
            <a:spLocks noGrp="1"/>
          </p:cNvSpPr>
          <p:nvPr>
            <p:ph idx="1"/>
          </p:nvPr>
        </p:nvSpPr>
        <p:spPr>
          <a:xfrm>
            <a:off x="335360" y="2060848"/>
            <a:ext cx="11521280" cy="3281746"/>
          </a:xfrm>
        </p:spPr>
        <p:txBody>
          <a:bodyPr>
            <a:normAutofit/>
          </a:bodyPr>
          <a:lstStyle/>
          <a:p>
            <a:r>
              <a:rPr lang="en-GB" sz="3600" dirty="0"/>
              <a:t>How do we construct significant distinctions between the ‘normal’ and the subcultural?</a:t>
            </a:r>
          </a:p>
          <a:p>
            <a:endParaRPr lang="en-GB" sz="3600" dirty="0"/>
          </a:p>
          <a:p>
            <a:r>
              <a:rPr lang="en-GB" sz="3600" dirty="0"/>
              <a:t>How do we conceptualise the relationship between a subculture and the mainstream /dominant culture?</a:t>
            </a:r>
          </a:p>
        </p:txBody>
      </p:sp>
    </p:spTree>
    <p:extLst>
      <p:ext uri="{BB962C8B-B14F-4D97-AF65-F5344CB8AC3E}">
        <p14:creationId xmlns:p14="http://schemas.microsoft.com/office/powerpoint/2010/main" val="140469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2160"/>
            <a:ext cx="10972800" cy="1143000"/>
          </a:xfrm>
        </p:spPr>
        <p:txBody>
          <a:bodyPr>
            <a:normAutofit/>
          </a:bodyPr>
          <a:lstStyle/>
          <a:p>
            <a:r>
              <a:rPr lang="en-GB" b="1" dirty="0"/>
              <a:t>British Tradition of Subculture Studies</a:t>
            </a:r>
          </a:p>
        </p:txBody>
      </p:sp>
      <p:sp>
        <p:nvSpPr>
          <p:cNvPr id="3" name="Content Placeholder 2"/>
          <p:cNvSpPr>
            <a:spLocks noGrp="1"/>
          </p:cNvSpPr>
          <p:nvPr>
            <p:ph idx="1"/>
          </p:nvPr>
        </p:nvSpPr>
        <p:spPr>
          <a:xfrm>
            <a:off x="335360" y="1556793"/>
            <a:ext cx="11216140" cy="4046047"/>
          </a:xfrm>
        </p:spPr>
        <p:txBody>
          <a:bodyPr>
            <a:normAutofit/>
          </a:bodyPr>
          <a:lstStyle/>
          <a:p>
            <a:r>
              <a:rPr lang="en-GB" dirty="0"/>
              <a:t>‘The power of subcultures [in] their capacity to symbolise  ‘Otherness’ among an undifferentiated, un-theorised, and contemptible ‘general public’ . . .</a:t>
            </a:r>
          </a:p>
          <a:p>
            <a:endParaRPr lang="en-GB" dirty="0"/>
          </a:p>
          <a:p>
            <a:r>
              <a:rPr lang="en-GB" dirty="0"/>
              <a:t>As a result, [subcultural] theory rests upon the consideration of the rest of society as being straight, incorporated in consensus, and willing to scream individually loud in any moral panic’</a:t>
            </a:r>
          </a:p>
        </p:txBody>
      </p:sp>
      <p:sp>
        <p:nvSpPr>
          <p:cNvPr id="5" name="TextBox 4">
            <a:extLst>
              <a:ext uri="{FF2B5EF4-FFF2-40B4-BE49-F238E27FC236}">
                <a16:creationId xmlns:a16="http://schemas.microsoft.com/office/drawing/2014/main" id="{6E84828E-4144-4F26-B719-C219045708AC}"/>
              </a:ext>
            </a:extLst>
          </p:cNvPr>
          <p:cNvSpPr txBox="1"/>
          <p:nvPr/>
        </p:nvSpPr>
        <p:spPr>
          <a:xfrm>
            <a:off x="7427843" y="6093296"/>
            <a:ext cx="2736304" cy="369332"/>
          </a:xfrm>
          <a:prstGeom prst="rect">
            <a:avLst/>
          </a:prstGeom>
          <a:noFill/>
        </p:spPr>
        <p:txBody>
          <a:bodyPr wrap="square" rtlCol="0">
            <a:spAutoFit/>
          </a:bodyPr>
          <a:lstStyle/>
          <a:p>
            <a:r>
              <a:rPr lang="en-GB" dirty="0"/>
              <a:t>(Clarke, 1997, p. 178).</a:t>
            </a:r>
          </a:p>
        </p:txBody>
      </p:sp>
    </p:spTree>
    <p:extLst>
      <p:ext uri="{BB962C8B-B14F-4D97-AF65-F5344CB8AC3E}">
        <p14:creationId xmlns:p14="http://schemas.microsoft.com/office/powerpoint/2010/main" val="2885951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2822" y="0"/>
            <a:ext cx="8229600" cy="922114"/>
          </a:xfrm>
        </p:spPr>
        <p:txBody>
          <a:bodyPr/>
          <a:lstStyle/>
          <a:p>
            <a:r>
              <a:rPr lang="en-GB" b="1" dirty="0"/>
              <a:t>Normal versus Mainstream</a:t>
            </a:r>
          </a:p>
        </p:txBody>
      </p:sp>
      <p:sp>
        <p:nvSpPr>
          <p:cNvPr id="3" name="Content Placeholder 2"/>
          <p:cNvSpPr>
            <a:spLocks noGrp="1"/>
          </p:cNvSpPr>
          <p:nvPr>
            <p:ph idx="1"/>
          </p:nvPr>
        </p:nvSpPr>
        <p:spPr>
          <a:xfrm>
            <a:off x="453006" y="1196752"/>
            <a:ext cx="11089232" cy="4046047"/>
          </a:xfrm>
        </p:spPr>
        <p:txBody>
          <a:bodyPr>
            <a:noAutofit/>
          </a:bodyPr>
          <a:lstStyle/>
          <a:p>
            <a:r>
              <a:rPr lang="en-GB" dirty="0"/>
              <a:t>If normal culture provides young people with an adequate sense of well-being and satisfaction in their everyday lives then subculture is not necessary</a:t>
            </a:r>
          </a:p>
          <a:p>
            <a:r>
              <a:rPr lang="en-GB" dirty="0"/>
              <a:t>If a process of marginalisation has begun with mainstream cultural members labelling youth as a problems then they are pushed further away from mainstream structures towards developing their own ‘subcultural’ group</a:t>
            </a:r>
          </a:p>
          <a:p>
            <a:r>
              <a:rPr lang="en-GB" dirty="0"/>
              <a:t>“If the dominant culture dismisses/looks down on me I’m not wanted or valued then I’ll find a cultural group that does”</a:t>
            </a:r>
          </a:p>
        </p:txBody>
      </p:sp>
    </p:spTree>
    <p:extLst>
      <p:ext uri="{BB962C8B-B14F-4D97-AF65-F5344CB8AC3E}">
        <p14:creationId xmlns:p14="http://schemas.microsoft.com/office/powerpoint/2010/main" val="2542836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8046"/>
            <a:ext cx="8229600" cy="1143000"/>
          </a:xfrm>
        </p:spPr>
        <p:txBody>
          <a:bodyPr/>
          <a:lstStyle/>
          <a:p>
            <a:r>
              <a:rPr lang="en-GB" b="1" dirty="0"/>
              <a:t>Resistance &amp; Assimilation</a:t>
            </a:r>
          </a:p>
        </p:txBody>
      </p:sp>
      <p:sp>
        <p:nvSpPr>
          <p:cNvPr id="3" name="Content Placeholder 2"/>
          <p:cNvSpPr>
            <a:spLocks noGrp="1"/>
          </p:cNvSpPr>
          <p:nvPr>
            <p:ph idx="1"/>
          </p:nvPr>
        </p:nvSpPr>
        <p:spPr>
          <a:xfrm>
            <a:off x="407368" y="1484784"/>
            <a:ext cx="11377264" cy="4248472"/>
          </a:xfrm>
        </p:spPr>
        <p:txBody>
          <a:bodyPr>
            <a:normAutofit fontScale="85000" lnSpcReduction="10000"/>
          </a:bodyPr>
          <a:lstStyle/>
          <a:p>
            <a:pPr marL="0" indent="0" algn="ctr">
              <a:spcBef>
                <a:spcPts val="600"/>
              </a:spcBef>
              <a:spcAft>
                <a:spcPts val="600"/>
              </a:spcAft>
              <a:buNone/>
            </a:pPr>
            <a:r>
              <a:rPr lang="en-GB" dirty="0"/>
              <a:t>The development of a subculture may involve either an </a:t>
            </a:r>
          </a:p>
          <a:p>
            <a:pPr marL="0" indent="0" algn="ctr">
              <a:spcBef>
                <a:spcPts val="600"/>
              </a:spcBef>
              <a:spcAft>
                <a:spcPts val="600"/>
              </a:spcAft>
              <a:buNone/>
            </a:pPr>
            <a:r>
              <a:rPr lang="en-GB" sz="2600" b="1" dirty="0"/>
              <a:t>unwillingness (Non-normativity)</a:t>
            </a:r>
          </a:p>
          <a:p>
            <a:pPr marL="0" indent="0" algn="ctr">
              <a:spcBef>
                <a:spcPts val="600"/>
              </a:spcBef>
              <a:spcAft>
                <a:spcPts val="600"/>
              </a:spcAft>
              <a:buNone/>
            </a:pPr>
            <a:r>
              <a:rPr lang="en-GB" dirty="0"/>
              <a:t>Or</a:t>
            </a:r>
          </a:p>
          <a:p>
            <a:pPr marL="0" indent="0" algn="ctr">
              <a:spcBef>
                <a:spcPts val="600"/>
              </a:spcBef>
              <a:spcAft>
                <a:spcPts val="600"/>
              </a:spcAft>
              <a:buNone/>
            </a:pPr>
            <a:r>
              <a:rPr lang="en-GB" sz="2600" b="1" dirty="0"/>
              <a:t>an inability (Marginalisation) </a:t>
            </a:r>
          </a:p>
          <a:p>
            <a:pPr marL="0" indent="0" algn="ctr">
              <a:spcBef>
                <a:spcPts val="600"/>
              </a:spcBef>
              <a:spcAft>
                <a:spcPts val="600"/>
              </a:spcAft>
              <a:buNone/>
            </a:pPr>
            <a:r>
              <a:rPr lang="en-GB" dirty="0"/>
              <a:t>on the part of the people to participate in mainstream culture in the first place </a:t>
            </a:r>
          </a:p>
          <a:p>
            <a:pPr marL="0" indent="0" algn="ctr">
              <a:spcBef>
                <a:spcPts val="600"/>
              </a:spcBef>
              <a:spcAft>
                <a:spcPts val="600"/>
              </a:spcAft>
              <a:buNone/>
            </a:pPr>
            <a:r>
              <a:rPr lang="en-GB" b="1" dirty="0">
                <a:solidFill>
                  <a:srgbClr val="FF0000"/>
                </a:solidFill>
              </a:rPr>
              <a:t>BUT NEITHER</a:t>
            </a:r>
          </a:p>
          <a:p>
            <a:pPr marL="0" indent="0" algn="ctr">
              <a:spcBef>
                <a:spcPts val="600"/>
              </a:spcBef>
              <a:spcAft>
                <a:spcPts val="600"/>
              </a:spcAft>
              <a:buNone/>
            </a:pPr>
            <a:r>
              <a:rPr lang="en-GB" dirty="0"/>
              <a:t>resistance nor assimilation is ever completely achieved </a:t>
            </a:r>
          </a:p>
          <a:p>
            <a:pPr marL="0" indent="0" algn="ctr">
              <a:spcBef>
                <a:spcPts val="600"/>
              </a:spcBef>
              <a:spcAft>
                <a:spcPts val="600"/>
              </a:spcAft>
              <a:buNone/>
            </a:pPr>
            <a:r>
              <a:rPr lang="en-GB" sz="2600" dirty="0"/>
              <a:t>(i.e. most people are never entirely outside of the mainstream nor are they entirely like everyone else)</a:t>
            </a:r>
          </a:p>
        </p:txBody>
      </p:sp>
      <p:sp>
        <p:nvSpPr>
          <p:cNvPr id="5" name="TextBox 4">
            <a:extLst>
              <a:ext uri="{FF2B5EF4-FFF2-40B4-BE49-F238E27FC236}">
                <a16:creationId xmlns:a16="http://schemas.microsoft.com/office/drawing/2014/main" id="{43AE6354-E55D-4D46-9371-34181B5E88F9}"/>
              </a:ext>
            </a:extLst>
          </p:cNvPr>
          <p:cNvSpPr txBox="1"/>
          <p:nvPr/>
        </p:nvSpPr>
        <p:spPr>
          <a:xfrm>
            <a:off x="7895659" y="6071795"/>
            <a:ext cx="2304256" cy="369332"/>
          </a:xfrm>
          <a:prstGeom prst="rect">
            <a:avLst/>
          </a:prstGeom>
          <a:noFill/>
        </p:spPr>
        <p:txBody>
          <a:bodyPr wrap="square" rtlCol="0">
            <a:spAutoFit/>
          </a:bodyPr>
          <a:lstStyle/>
          <a:p>
            <a:r>
              <a:rPr lang="en-GB" dirty="0"/>
              <a:t>(Dowd &amp; Dowd, 2003)</a:t>
            </a:r>
          </a:p>
        </p:txBody>
      </p:sp>
    </p:spTree>
    <p:extLst>
      <p:ext uri="{BB962C8B-B14F-4D97-AF65-F5344CB8AC3E}">
        <p14:creationId xmlns:p14="http://schemas.microsoft.com/office/powerpoint/2010/main" val="3946116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9904F-4E2C-41AF-B405-7CD4049ED35A}"/>
              </a:ext>
            </a:extLst>
          </p:cNvPr>
          <p:cNvSpPr>
            <a:spLocks noGrp="1"/>
          </p:cNvSpPr>
          <p:nvPr>
            <p:ph type="title"/>
          </p:nvPr>
        </p:nvSpPr>
        <p:spPr>
          <a:xfrm>
            <a:off x="2063552" y="481236"/>
            <a:ext cx="8229600" cy="1143000"/>
          </a:xfrm>
        </p:spPr>
        <p:txBody>
          <a:bodyPr>
            <a:noAutofit/>
          </a:bodyPr>
          <a:lstStyle/>
          <a:p>
            <a:r>
              <a:rPr lang="en-GB" sz="4800" b="1" dirty="0"/>
              <a:t>An Illustration:</a:t>
            </a:r>
            <a:br>
              <a:rPr lang="en-GB" sz="4800" b="1" dirty="0"/>
            </a:br>
            <a:r>
              <a:rPr lang="en-GB" sz="4800" b="1" dirty="0"/>
              <a:t>20</a:t>
            </a:r>
            <a:r>
              <a:rPr lang="en-GB" sz="4800" b="1" baseline="30000" dirty="0"/>
              <a:t>th</a:t>
            </a:r>
            <a:r>
              <a:rPr lang="en-GB" sz="4800" b="1" dirty="0"/>
              <a:t> Century Youth Sub-cultures</a:t>
            </a:r>
          </a:p>
        </p:txBody>
      </p:sp>
      <p:sp>
        <p:nvSpPr>
          <p:cNvPr id="4" name="TextBox 3">
            <a:extLst>
              <a:ext uri="{FF2B5EF4-FFF2-40B4-BE49-F238E27FC236}">
                <a16:creationId xmlns:a16="http://schemas.microsoft.com/office/drawing/2014/main" id="{661DEBBD-E0FF-413A-8DA2-3F368B8794F2}"/>
              </a:ext>
            </a:extLst>
          </p:cNvPr>
          <p:cNvSpPr txBox="1"/>
          <p:nvPr/>
        </p:nvSpPr>
        <p:spPr>
          <a:xfrm>
            <a:off x="2053208" y="2420888"/>
            <a:ext cx="8085584" cy="707886"/>
          </a:xfrm>
          <a:prstGeom prst="rect">
            <a:avLst/>
          </a:prstGeom>
          <a:noFill/>
        </p:spPr>
        <p:txBody>
          <a:bodyPr wrap="square" rtlCol="0">
            <a:spAutoFit/>
          </a:bodyPr>
          <a:lstStyle/>
          <a:p>
            <a:pPr algn="ctr"/>
            <a:r>
              <a:rPr lang="en-GB" sz="4000" b="1" dirty="0"/>
              <a:t>A whistle-stop tour</a:t>
            </a:r>
          </a:p>
        </p:txBody>
      </p:sp>
      <p:sp>
        <p:nvSpPr>
          <p:cNvPr id="5" name="TextBox 4">
            <a:extLst>
              <a:ext uri="{FF2B5EF4-FFF2-40B4-BE49-F238E27FC236}">
                <a16:creationId xmlns:a16="http://schemas.microsoft.com/office/drawing/2014/main" id="{DC8DF6AF-2093-4C99-B330-46F91D9FE96C}"/>
              </a:ext>
            </a:extLst>
          </p:cNvPr>
          <p:cNvSpPr txBox="1"/>
          <p:nvPr/>
        </p:nvSpPr>
        <p:spPr>
          <a:xfrm>
            <a:off x="2495600" y="4149080"/>
            <a:ext cx="7560840" cy="707886"/>
          </a:xfrm>
          <a:prstGeom prst="rect">
            <a:avLst/>
          </a:prstGeom>
          <a:noFill/>
        </p:spPr>
        <p:txBody>
          <a:bodyPr wrap="square" rtlCol="0">
            <a:spAutoFit/>
          </a:bodyPr>
          <a:lstStyle/>
          <a:p>
            <a:pPr algn="ctr"/>
            <a:r>
              <a:rPr lang="en-GB" sz="4000" b="1" dirty="0"/>
              <a:t>1950s to 2000 (</a:t>
            </a:r>
            <a:r>
              <a:rPr lang="en-GB" sz="4000" b="1" dirty="0" err="1"/>
              <a:t>ish</a:t>
            </a:r>
            <a:r>
              <a:rPr lang="en-GB" sz="4000" b="1" dirty="0"/>
              <a:t>)</a:t>
            </a:r>
          </a:p>
        </p:txBody>
      </p:sp>
    </p:spTree>
    <p:extLst>
      <p:ext uri="{BB962C8B-B14F-4D97-AF65-F5344CB8AC3E}">
        <p14:creationId xmlns:p14="http://schemas.microsoft.com/office/powerpoint/2010/main" val="1632202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b="1" dirty="0">
                <a:solidFill>
                  <a:srgbClr val="7030A0"/>
                </a:solidFill>
              </a:rPr>
              <a:t>The Teddy Boy Subculture</a:t>
            </a:r>
          </a:p>
        </p:txBody>
      </p:sp>
      <p:pic>
        <p:nvPicPr>
          <p:cNvPr id="6146" name="Picture 2" descr="http://3.bp.blogspot.com/_BQB2U8fPLf8/SjZfxG8eZsI/AAAAAAAABks/7G9rFx1Pzns/s400/gd6783642a-teddy-boy-shows.jpg"/>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2850208" y="1772816"/>
            <a:ext cx="6630168"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96050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Rocker Subculture</a:t>
            </a:r>
          </a:p>
        </p:txBody>
      </p:sp>
      <p:pic>
        <p:nvPicPr>
          <p:cNvPr id="8194" name="Picture 2" descr="http://3.bp.blogspot.com/_BQB2U8fPLf8/SkNGAhHj33I/AAAAAAAABn4/kZBJUEFzw3w/s400/acr-rockers.jpg"/>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3023320" y="1417638"/>
            <a:ext cx="6120680" cy="4437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16073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9C9562"/>
                </a:solidFill>
              </a:rPr>
              <a:t>The Mod Subculture</a:t>
            </a:r>
          </a:p>
        </p:txBody>
      </p:sp>
      <p:pic>
        <p:nvPicPr>
          <p:cNvPr id="7172" name="Picture 4" descr="http://2.bp.blogspot.com/_s0XKECkWG78/TEoFJMqZ02I/AAAAAAAADWg/N-xvgtacN3c/s1600/sc000569ca.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506976" y="1807328"/>
            <a:ext cx="3868944" cy="5050673"/>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http://www.asuitthatfits.com/shop/images/stories/aa_blogimages/mod1.jp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6456040" y="1784134"/>
            <a:ext cx="4211960" cy="5073867"/>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6BA3642F-8786-4DED-A4CD-48733A687A90}" type="slidenum">
              <a:rPr lang="en-GB" smtClean="0"/>
              <a:pPr/>
              <a:t>43</a:t>
            </a:fld>
            <a:endParaRPr lang="en-GB"/>
          </a:p>
        </p:txBody>
      </p:sp>
    </p:spTree>
    <p:extLst>
      <p:ext uri="{BB962C8B-B14F-4D97-AF65-F5344CB8AC3E}">
        <p14:creationId xmlns:p14="http://schemas.microsoft.com/office/powerpoint/2010/main" val="18198776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C000"/>
                </a:solidFill>
              </a:rPr>
              <a:t>The Hippie Subculture</a:t>
            </a:r>
          </a:p>
        </p:txBody>
      </p:sp>
      <p:pic>
        <p:nvPicPr>
          <p:cNvPr id="5122" name="Picture 2" descr="http://4.bp.blogspot.com/_BQB2U8fPLf8/SjZVpejqcuI/AAAAAAAABjM/wTSu-Eeyzog/s400/hippie+subculture.jpg"/>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2819636" y="1417638"/>
            <a:ext cx="6552728" cy="4341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1153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The Skinhead Subculture</a:t>
            </a:r>
          </a:p>
        </p:txBody>
      </p:sp>
      <p:pic>
        <p:nvPicPr>
          <p:cNvPr id="3074" name="Picture 2" descr="http://1.bp.blogspot.com/_BQB2U8fPLf8/SjZY_rG6wAI/AAAAAAAABj8/WS0CnN1jpEg/s400/skinh.jpg"/>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2871761" y="1556792"/>
            <a:ext cx="6448478" cy="432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10042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20590063">
            <a:off x="2479241" y="2539500"/>
            <a:ext cx="6965245" cy="1202485"/>
          </a:xfrm>
        </p:spPr>
        <p:txBody>
          <a:bodyPr>
            <a:noAutofit/>
          </a:bodyPr>
          <a:lstStyle/>
          <a:p>
            <a:pPr algn="r"/>
            <a:r>
              <a:rPr lang="en-GB" sz="5400" b="1" dirty="0">
                <a:solidFill>
                  <a:srgbClr val="FF0000"/>
                </a:solidFill>
                <a:effectLst>
                  <a:outerShdw blurRad="38100" dist="38100" dir="2700000" algn="tl">
                    <a:srgbClr val="000000">
                      <a:alpha val="43137"/>
                    </a:srgbClr>
                  </a:outerShdw>
                </a:effectLst>
              </a:rPr>
              <a:t>The Punk </a:t>
            </a:r>
            <a:br>
              <a:rPr lang="en-GB" sz="5400" b="1" dirty="0">
                <a:solidFill>
                  <a:srgbClr val="FF0000"/>
                </a:solidFill>
                <a:effectLst>
                  <a:outerShdw blurRad="38100" dist="38100" dir="2700000" algn="tl">
                    <a:srgbClr val="000000">
                      <a:alpha val="43137"/>
                    </a:srgbClr>
                  </a:outerShdw>
                </a:effectLst>
              </a:rPr>
            </a:br>
            <a:r>
              <a:rPr lang="en-GB" sz="5400" b="1" dirty="0">
                <a:solidFill>
                  <a:srgbClr val="FF0000"/>
                </a:solidFill>
                <a:effectLst>
                  <a:outerShdw blurRad="38100" dist="38100" dir="2700000" algn="tl">
                    <a:srgbClr val="000000">
                      <a:alpha val="43137"/>
                    </a:srgbClr>
                  </a:outerShdw>
                </a:effectLst>
              </a:rPr>
              <a:t>Subculture</a:t>
            </a:r>
          </a:p>
        </p:txBody>
      </p:sp>
      <p:pic>
        <p:nvPicPr>
          <p:cNvPr id="4098" name="Picture 2" descr="http://2.bp.blogspot.com/_BQB2U8fPLf8/SjZWEHJBc8I/AAAAAAAABjU/ttwVumt2fKQ/s400/punks.jpg"/>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2351584" y="426246"/>
            <a:ext cx="3610279" cy="5428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02529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1ADD5-16A7-4B42-BDFA-A915ABFA9557}"/>
              </a:ext>
            </a:extLst>
          </p:cNvPr>
          <p:cNvSpPr>
            <a:spLocks noGrp="1"/>
          </p:cNvSpPr>
          <p:nvPr>
            <p:ph type="title"/>
          </p:nvPr>
        </p:nvSpPr>
        <p:spPr/>
        <p:txBody>
          <a:bodyPr/>
          <a:lstStyle/>
          <a:p>
            <a:r>
              <a:rPr lang="en-GB" b="1" dirty="0"/>
              <a:t>The Ska subculture</a:t>
            </a:r>
          </a:p>
        </p:txBody>
      </p:sp>
      <p:pic>
        <p:nvPicPr>
          <p:cNvPr id="3" name="Picture 2">
            <a:extLst>
              <a:ext uri="{FF2B5EF4-FFF2-40B4-BE49-F238E27FC236}">
                <a16:creationId xmlns:a16="http://schemas.microsoft.com/office/drawing/2014/main" id="{FAD189F2-65F7-408C-B355-30F5AE05D80B}"/>
              </a:ext>
            </a:extLst>
          </p:cNvPr>
          <p:cNvPicPr>
            <a:picLocks noChangeAspect="1"/>
          </p:cNvPicPr>
          <p:nvPr/>
        </p:nvPicPr>
        <p:blipFill>
          <a:blip r:embed="rId2"/>
          <a:stretch>
            <a:fillRect/>
          </a:stretch>
        </p:blipFill>
        <p:spPr>
          <a:xfrm>
            <a:off x="1809750" y="1556792"/>
            <a:ext cx="8572500" cy="4191000"/>
          </a:xfrm>
          <a:prstGeom prst="rect">
            <a:avLst/>
          </a:prstGeom>
        </p:spPr>
      </p:pic>
    </p:spTree>
    <p:extLst>
      <p:ext uri="{BB962C8B-B14F-4D97-AF65-F5344CB8AC3E}">
        <p14:creationId xmlns:p14="http://schemas.microsoft.com/office/powerpoint/2010/main" val="33369027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21262-C0C5-4AF1-B7AD-AEF33B800DF8}"/>
              </a:ext>
            </a:extLst>
          </p:cNvPr>
          <p:cNvSpPr>
            <a:spLocks noGrp="1"/>
          </p:cNvSpPr>
          <p:nvPr>
            <p:ph type="title"/>
          </p:nvPr>
        </p:nvSpPr>
        <p:spPr/>
        <p:txBody>
          <a:bodyPr/>
          <a:lstStyle/>
          <a:p>
            <a:r>
              <a:rPr lang="en-GB" b="1" dirty="0">
                <a:latin typeface="Bahnschrift SemiBold SemiConden" panose="020B0502040204020203" pitchFamily="34" charset="0"/>
              </a:rPr>
              <a:t>The New Romantic Subculture</a:t>
            </a:r>
          </a:p>
        </p:txBody>
      </p:sp>
      <p:pic>
        <p:nvPicPr>
          <p:cNvPr id="3" name="Picture 2">
            <a:extLst>
              <a:ext uri="{FF2B5EF4-FFF2-40B4-BE49-F238E27FC236}">
                <a16:creationId xmlns:a16="http://schemas.microsoft.com/office/drawing/2014/main" id="{B661A59C-C587-46B0-B504-92C8E4FB93BD}"/>
              </a:ext>
            </a:extLst>
          </p:cNvPr>
          <p:cNvPicPr>
            <a:picLocks noChangeAspect="1"/>
          </p:cNvPicPr>
          <p:nvPr/>
        </p:nvPicPr>
        <p:blipFill>
          <a:blip r:embed="rId2"/>
          <a:stretch>
            <a:fillRect/>
          </a:stretch>
        </p:blipFill>
        <p:spPr>
          <a:xfrm>
            <a:off x="2286000" y="1343025"/>
            <a:ext cx="7620000" cy="4171950"/>
          </a:xfrm>
          <a:prstGeom prst="rect">
            <a:avLst/>
          </a:prstGeom>
        </p:spPr>
      </p:pic>
    </p:spTree>
    <p:extLst>
      <p:ext uri="{BB962C8B-B14F-4D97-AF65-F5344CB8AC3E}">
        <p14:creationId xmlns:p14="http://schemas.microsoft.com/office/powerpoint/2010/main" val="364896980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75000"/>
                  </a:schemeClr>
                </a:solidFill>
              </a:rPr>
              <a:t>The Goth Subculture</a:t>
            </a:r>
          </a:p>
        </p:txBody>
      </p:sp>
      <p:pic>
        <p:nvPicPr>
          <p:cNvPr id="2050" name="Picture 2" descr="http://4.bp.blogspot.com/_BQB2U8fPLf8/SjZax1MkpnI/AAAAAAAABkE/oztHFdu1FHQ/s400/goth2_jpg.jpg"/>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3350696" y="1417638"/>
            <a:ext cx="5490608"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08055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solidFill>
                  <a:schemeClr val="tx2">
                    <a:lumMod val="60000"/>
                    <a:lumOff val="40000"/>
                  </a:schemeClr>
                </a:solidFill>
              </a:rPr>
              <a:t>The </a:t>
            </a:r>
            <a:r>
              <a:rPr lang="en-GB" b="1" dirty="0" err="1">
                <a:solidFill>
                  <a:schemeClr val="tx2">
                    <a:lumMod val="60000"/>
                    <a:lumOff val="40000"/>
                  </a:schemeClr>
                </a:solidFill>
              </a:rPr>
              <a:t>Emo</a:t>
            </a:r>
            <a:r>
              <a:rPr lang="en-GB" b="1" dirty="0">
                <a:solidFill>
                  <a:schemeClr val="tx2">
                    <a:lumMod val="60000"/>
                    <a:lumOff val="40000"/>
                  </a:schemeClr>
                </a:solidFill>
              </a:rPr>
              <a:t> Subculture</a:t>
            </a:r>
          </a:p>
        </p:txBody>
      </p:sp>
      <p:pic>
        <p:nvPicPr>
          <p:cNvPr id="1026" name="Picture 2" descr="http://2.bp.blogspot.com/_BQB2U8fPLf8/SkNGtvle2UI/AAAAAAAABoA/Gs5pnJPB8k4/s1600/emos.jpg"/>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3100156" y="1340768"/>
            <a:ext cx="5991688" cy="44937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24579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A9ACF-6C87-4E00-8315-D95CBFC2DCFD}"/>
              </a:ext>
            </a:extLst>
          </p:cNvPr>
          <p:cNvSpPr txBox="1">
            <a:spLocks/>
          </p:cNvSpPr>
          <p:nvPr/>
        </p:nvSpPr>
        <p:spPr>
          <a:xfrm>
            <a:off x="1981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n w="12700">
                  <a:solidFill>
                    <a:schemeClr val="accent1"/>
                  </a:solidFill>
                  <a:prstDash val="solid"/>
                </a:ln>
                <a:solidFill>
                  <a:schemeClr val="accent6">
                    <a:lumMod val="75000"/>
                  </a:schemeClr>
                </a:solidFill>
                <a:effectLst>
                  <a:outerShdw dist="38100" dir="2640000" algn="bl" rotWithShape="0">
                    <a:schemeClr val="accent1"/>
                  </a:outerShdw>
                </a:effectLst>
              </a:rPr>
              <a:t>The Rave Subculture</a:t>
            </a:r>
          </a:p>
        </p:txBody>
      </p:sp>
      <p:pic>
        <p:nvPicPr>
          <p:cNvPr id="3" name="Picture 2">
            <a:extLst>
              <a:ext uri="{FF2B5EF4-FFF2-40B4-BE49-F238E27FC236}">
                <a16:creationId xmlns:a16="http://schemas.microsoft.com/office/drawing/2014/main" id="{E5A96811-443C-42D3-AAC9-6F47EB01E229}"/>
              </a:ext>
            </a:extLst>
          </p:cNvPr>
          <p:cNvPicPr>
            <a:picLocks noChangeAspect="1"/>
          </p:cNvPicPr>
          <p:nvPr/>
        </p:nvPicPr>
        <p:blipFill>
          <a:blip r:embed="rId2"/>
          <a:stretch>
            <a:fillRect/>
          </a:stretch>
        </p:blipFill>
        <p:spPr>
          <a:xfrm>
            <a:off x="2762250" y="1204913"/>
            <a:ext cx="6667500" cy="4448175"/>
          </a:xfrm>
          <a:prstGeom prst="rect">
            <a:avLst/>
          </a:prstGeom>
        </p:spPr>
      </p:pic>
    </p:spTree>
    <p:extLst>
      <p:ext uri="{BB962C8B-B14F-4D97-AF65-F5344CB8AC3E}">
        <p14:creationId xmlns:p14="http://schemas.microsoft.com/office/powerpoint/2010/main" val="42276763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Contested Nature of Subculture in the 21</a:t>
            </a:r>
            <a:r>
              <a:rPr lang="en-GB" b="1" baseline="30000" dirty="0"/>
              <a:t>st</a:t>
            </a:r>
            <a:r>
              <a:rPr lang="en-GB" b="1" dirty="0"/>
              <a:t> Century</a:t>
            </a:r>
          </a:p>
        </p:txBody>
      </p:sp>
      <p:sp>
        <p:nvSpPr>
          <p:cNvPr id="3" name="Content Placeholder 2"/>
          <p:cNvSpPr>
            <a:spLocks noGrp="1"/>
          </p:cNvSpPr>
          <p:nvPr>
            <p:ph idx="1"/>
          </p:nvPr>
        </p:nvSpPr>
        <p:spPr>
          <a:xfrm>
            <a:off x="479376" y="1988840"/>
            <a:ext cx="11449272" cy="3312368"/>
          </a:xfrm>
        </p:spPr>
        <p:txBody>
          <a:bodyPr>
            <a:normAutofit/>
          </a:bodyPr>
          <a:lstStyle/>
          <a:p>
            <a:pPr marL="0" indent="0" algn="ctr">
              <a:buNone/>
            </a:pPr>
            <a:r>
              <a:rPr lang="en-GB" i="1" dirty="0"/>
              <a:t>Modern researchers suggest that</a:t>
            </a:r>
          </a:p>
          <a:p>
            <a:pPr marL="0" indent="0" algn="ctr">
              <a:buNone/>
            </a:pPr>
            <a:r>
              <a:rPr lang="en-GB" dirty="0"/>
              <a:t>Contemporary societies are not so much a homogeneous mainstream with subcultural elements</a:t>
            </a:r>
          </a:p>
          <a:p>
            <a:pPr marL="0" indent="0" algn="ctr">
              <a:buNone/>
            </a:pPr>
            <a:r>
              <a:rPr lang="en-GB" dirty="0"/>
              <a:t> </a:t>
            </a:r>
            <a:r>
              <a:rPr lang="en-GB" b="1" u="sng" dirty="0">
                <a:solidFill>
                  <a:srgbClr val="FF0000"/>
                </a:solidFill>
              </a:rPr>
              <a:t>But rather </a:t>
            </a:r>
          </a:p>
          <a:p>
            <a:pPr marL="0" indent="0" algn="ctr">
              <a:buNone/>
            </a:pPr>
            <a:r>
              <a:rPr lang="en-GB" dirty="0"/>
              <a:t>A pluralistic collection of fragmented social groups that lessen or eliminate the need to talk about subcultures at all</a:t>
            </a:r>
          </a:p>
        </p:txBody>
      </p:sp>
      <p:sp>
        <p:nvSpPr>
          <p:cNvPr id="5" name="TextBox 4">
            <a:extLst>
              <a:ext uri="{FF2B5EF4-FFF2-40B4-BE49-F238E27FC236}">
                <a16:creationId xmlns:a16="http://schemas.microsoft.com/office/drawing/2014/main" id="{2E8C695E-9C21-4BBD-AB4A-7EFAD198EF34}"/>
              </a:ext>
            </a:extLst>
          </p:cNvPr>
          <p:cNvSpPr txBox="1"/>
          <p:nvPr/>
        </p:nvSpPr>
        <p:spPr>
          <a:xfrm>
            <a:off x="7294476" y="6063635"/>
            <a:ext cx="2916324" cy="369332"/>
          </a:xfrm>
          <a:prstGeom prst="rect">
            <a:avLst/>
          </a:prstGeom>
          <a:noFill/>
        </p:spPr>
        <p:txBody>
          <a:bodyPr wrap="square" rtlCol="0">
            <a:spAutoFit/>
          </a:bodyPr>
          <a:lstStyle/>
          <a:p>
            <a:r>
              <a:rPr lang="en-GB" dirty="0"/>
              <a:t>(Blackman , 2005)</a:t>
            </a:r>
          </a:p>
        </p:txBody>
      </p:sp>
    </p:spTree>
    <p:extLst>
      <p:ext uri="{BB962C8B-B14F-4D97-AF65-F5344CB8AC3E}">
        <p14:creationId xmlns:p14="http://schemas.microsoft.com/office/powerpoint/2010/main" val="1582793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4EEFE-3E1F-44A0-98AF-E31E7CCF5244}"/>
              </a:ext>
            </a:extLst>
          </p:cNvPr>
          <p:cNvSpPr>
            <a:spLocks noGrp="1"/>
          </p:cNvSpPr>
          <p:nvPr>
            <p:ph type="title"/>
          </p:nvPr>
        </p:nvSpPr>
        <p:spPr>
          <a:xfrm>
            <a:off x="1981200" y="116632"/>
            <a:ext cx="8229600" cy="850106"/>
          </a:xfrm>
        </p:spPr>
        <p:txBody>
          <a:bodyPr/>
          <a:lstStyle/>
          <a:p>
            <a:r>
              <a:rPr lang="en-GB" b="1" dirty="0"/>
              <a:t>21</a:t>
            </a:r>
            <a:r>
              <a:rPr lang="en-GB" b="1" baseline="30000" dirty="0"/>
              <a:t>st</a:t>
            </a:r>
            <a:r>
              <a:rPr lang="en-GB" b="1" dirty="0"/>
              <a:t> Century Sub-cultures?</a:t>
            </a:r>
          </a:p>
        </p:txBody>
      </p:sp>
      <p:sp>
        <p:nvSpPr>
          <p:cNvPr id="3" name="TextBox 2">
            <a:extLst>
              <a:ext uri="{FF2B5EF4-FFF2-40B4-BE49-F238E27FC236}">
                <a16:creationId xmlns:a16="http://schemas.microsoft.com/office/drawing/2014/main" id="{15D1F90B-C898-4385-9971-199EFF11A871}"/>
              </a:ext>
            </a:extLst>
          </p:cNvPr>
          <p:cNvSpPr txBox="1"/>
          <p:nvPr/>
        </p:nvSpPr>
        <p:spPr>
          <a:xfrm>
            <a:off x="335360" y="1124745"/>
            <a:ext cx="11654952" cy="313932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Some researchers, such as Rupa Huq, have identified a number of 21</a:t>
            </a:r>
            <a:r>
              <a:rPr lang="en-GB" sz="2800" baseline="30000" dirty="0"/>
              <a:t>st</a:t>
            </a:r>
            <a:r>
              <a:rPr lang="en-GB" sz="2800" dirty="0"/>
              <a:t> century music sub-cultures</a:t>
            </a:r>
          </a:p>
          <a:p>
            <a:pPr marL="457200" indent="-457200">
              <a:spcBef>
                <a:spcPts val="600"/>
              </a:spcBef>
              <a:spcAft>
                <a:spcPts val="600"/>
              </a:spcAft>
              <a:buFont typeface="Arial" panose="020B0604020202020204" pitchFamily="34" charset="0"/>
              <a:buChar char="•"/>
            </a:pPr>
            <a:r>
              <a:rPr lang="en-GB" sz="2800" dirty="0"/>
              <a:t>These are diverse and are disseminated globally by big business</a:t>
            </a:r>
          </a:p>
          <a:p>
            <a:pPr marL="457200" indent="-457200">
              <a:spcBef>
                <a:spcPts val="600"/>
              </a:spcBef>
              <a:spcAft>
                <a:spcPts val="600"/>
              </a:spcAft>
              <a:buFont typeface="Arial" panose="020B0604020202020204" pitchFamily="34" charset="0"/>
              <a:buChar char="•"/>
            </a:pPr>
            <a:r>
              <a:rPr lang="en-GB" sz="2800" dirty="0"/>
              <a:t>Because of this it is not possible to give over-arching descriptions of young people such as ‘generation-X’ or ‘millennials’</a:t>
            </a:r>
          </a:p>
          <a:p>
            <a:pPr marL="457200" indent="-457200">
              <a:spcBef>
                <a:spcPts val="600"/>
              </a:spcBef>
              <a:spcAft>
                <a:spcPts val="600"/>
              </a:spcAft>
              <a:buFont typeface="Arial" panose="020B0604020202020204" pitchFamily="34" charset="0"/>
              <a:buChar char="•"/>
            </a:pPr>
            <a:r>
              <a:rPr lang="en-GB" sz="2800" dirty="0"/>
              <a:t>Examples include;</a:t>
            </a:r>
          </a:p>
        </p:txBody>
      </p:sp>
      <p:sp>
        <p:nvSpPr>
          <p:cNvPr id="4" name="TextBox 3">
            <a:extLst>
              <a:ext uri="{FF2B5EF4-FFF2-40B4-BE49-F238E27FC236}">
                <a16:creationId xmlns:a16="http://schemas.microsoft.com/office/drawing/2014/main" id="{3E34C11A-9B93-4FEF-A24F-8786891E6350}"/>
              </a:ext>
            </a:extLst>
          </p:cNvPr>
          <p:cNvSpPr txBox="1"/>
          <p:nvPr/>
        </p:nvSpPr>
        <p:spPr>
          <a:xfrm>
            <a:off x="4331804" y="4005064"/>
            <a:ext cx="3528392"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hip-hop</a:t>
            </a:r>
          </a:p>
          <a:p>
            <a:pPr marL="342900" indent="-342900">
              <a:buFont typeface="Arial" panose="020B0604020202020204" pitchFamily="34" charset="0"/>
              <a:buChar char="•"/>
            </a:pPr>
            <a:r>
              <a:rPr lang="en-GB" sz="2400" dirty="0"/>
              <a:t>electronic dance music</a:t>
            </a:r>
          </a:p>
          <a:p>
            <a:pPr marL="342900" indent="-342900">
              <a:buFont typeface="Arial" panose="020B0604020202020204" pitchFamily="34" charset="0"/>
              <a:buChar char="•"/>
            </a:pPr>
            <a:r>
              <a:rPr lang="en-GB" sz="2400" dirty="0"/>
              <a:t>bhangra</a:t>
            </a:r>
          </a:p>
          <a:p>
            <a:pPr marL="342900" indent="-342900">
              <a:buFont typeface="Arial" panose="020B0604020202020204" pitchFamily="34" charset="0"/>
              <a:buChar char="•"/>
            </a:pPr>
            <a:r>
              <a:rPr lang="en-GB" sz="2400" dirty="0"/>
              <a:t>rap</a:t>
            </a:r>
          </a:p>
          <a:p>
            <a:pPr marL="342900" indent="-342900">
              <a:buFont typeface="Arial" panose="020B0604020202020204" pitchFamily="34" charset="0"/>
              <a:buChar char="•"/>
            </a:pPr>
            <a:r>
              <a:rPr lang="en-GB" sz="2400" dirty="0"/>
              <a:t>grunge</a:t>
            </a:r>
          </a:p>
        </p:txBody>
      </p:sp>
      <p:sp>
        <p:nvSpPr>
          <p:cNvPr id="5" name="TextBox 4">
            <a:extLst>
              <a:ext uri="{FF2B5EF4-FFF2-40B4-BE49-F238E27FC236}">
                <a16:creationId xmlns:a16="http://schemas.microsoft.com/office/drawing/2014/main" id="{824DE762-2FDD-47C1-9070-A1C70C69DB0A}"/>
              </a:ext>
            </a:extLst>
          </p:cNvPr>
          <p:cNvSpPr txBox="1"/>
          <p:nvPr/>
        </p:nvSpPr>
        <p:spPr>
          <a:xfrm>
            <a:off x="6744072" y="5936466"/>
            <a:ext cx="2232248" cy="369332"/>
          </a:xfrm>
          <a:prstGeom prst="rect">
            <a:avLst/>
          </a:prstGeom>
          <a:noFill/>
        </p:spPr>
        <p:txBody>
          <a:bodyPr wrap="square" rtlCol="0">
            <a:spAutoFit/>
          </a:bodyPr>
          <a:lstStyle/>
          <a:p>
            <a:r>
              <a:rPr lang="en-GB" dirty="0"/>
              <a:t>(Huq, 2006)</a:t>
            </a:r>
          </a:p>
        </p:txBody>
      </p:sp>
    </p:spTree>
    <p:extLst>
      <p:ext uri="{BB962C8B-B14F-4D97-AF65-F5344CB8AC3E}">
        <p14:creationId xmlns:p14="http://schemas.microsoft.com/office/powerpoint/2010/main" val="469627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5926" y="148086"/>
            <a:ext cx="8229600" cy="850106"/>
          </a:xfrm>
        </p:spPr>
        <p:txBody>
          <a:bodyPr/>
          <a:lstStyle/>
          <a:p>
            <a:r>
              <a:rPr lang="en-GB" b="1" dirty="0"/>
              <a:t>In Reality . . .</a:t>
            </a:r>
          </a:p>
        </p:txBody>
      </p:sp>
      <p:sp>
        <p:nvSpPr>
          <p:cNvPr id="5" name="TextBox 4">
            <a:extLst>
              <a:ext uri="{FF2B5EF4-FFF2-40B4-BE49-F238E27FC236}">
                <a16:creationId xmlns:a16="http://schemas.microsoft.com/office/drawing/2014/main" id="{CF78AF25-F6D9-43A4-946D-471E9CD15C55}"/>
              </a:ext>
            </a:extLst>
          </p:cNvPr>
          <p:cNvSpPr txBox="1"/>
          <p:nvPr/>
        </p:nvSpPr>
        <p:spPr>
          <a:xfrm>
            <a:off x="263352" y="1772817"/>
            <a:ext cx="11665296" cy="1107996"/>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Resistance and assimilation are part of everybody’s experience</a:t>
            </a:r>
          </a:p>
          <a:p>
            <a:pPr marL="457200" indent="-457200">
              <a:spcBef>
                <a:spcPts val="600"/>
              </a:spcBef>
              <a:spcAft>
                <a:spcPts val="600"/>
              </a:spcAft>
              <a:buFont typeface="Arial" panose="020B0604020202020204" pitchFamily="34" charset="0"/>
              <a:buChar char="•"/>
            </a:pPr>
            <a:r>
              <a:rPr lang="en-GB" sz="2800" dirty="0"/>
              <a:t>For example;</a:t>
            </a:r>
          </a:p>
        </p:txBody>
      </p:sp>
      <p:sp>
        <p:nvSpPr>
          <p:cNvPr id="6" name="TextBox 5">
            <a:extLst>
              <a:ext uri="{FF2B5EF4-FFF2-40B4-BE49-F238E27FC236}">
                <a16:creationId xmlns:a16="http://schemas.microsoft.com/office/drawing/2014/main" id="{535BDCBB-C481-46FF-8935-83F917AF9695}"/>
              </a:ext>
            </a:extLst>
          </p:cNvPr>
          <p:cNvSpPr txBox="1"/>
          <p:nvPr/>
        </p:nvSpPr>
        <p:spPr>
          <a:xfrm>
            <a:off x="1703512" y="3077674"/>
            <a:ext cx="9217024"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Off duty police officers might break the speed limit – </a:t>
            </a:r>
            <a:r>
              <a:rPr lang="en-GB" sz="2800" b="1" dirty="0"/>
              <a:t>resistance</a:t>
            </a:r>
          </a:p>
          <a:p>
            <a:pPr marL="457200" indent="-457200">
              <a:buFont typeface="Arial" panose="020B0604020202020204" pitchFamily="34" charset="0"/>
              <a:buChar char="•"/>
            </a:pPr>
            <a:r>
              <a:rPr lang="en-GB" sz="2800" dirty="0"/>
              <a:t>Goths will spend a fortune on make-up and spend hours preparing their ‘look’ - </a:t>
            </a:r>
            <a:r>
              <a:rPr lang="en-GB" sz="2800" b="1" dirty="0"/>
              <a:t>assimilation</a:t>
            </a:r>
            <a:endParaRPr lang="en-GB" sz="2800" dirty="0"/>
          </a:p>
        </p:txBody>
      </p:sp>
      <p:sp>
        <p:nvSpPr>
          <p:cNvPr id="9" name="TextBox 8">
            <a:extLst>
              <a:ext uri="{FF2B5EF4-FFF2-40B4-BE49-F238E27FC236}">
                <a16:creationId xmlns:a16="http://schemas.microsoft.com/office/drawing/2014/main" id="{4F92376C-4399-418C-815B-65E1AF97F8AE}"/>
              </a:ext>
            </a:extLst>
          </p:cNvPr>
          <p:cNvSpPr txBox="1"/>
          <p:nvPr/>
        </p:nvSpPr>
        <p:spPr>
          <a:xfrm>
            <a:off x="263352" y="1052736"/>
            <a:ext cx="792088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Modern life is……………..</a:t>
            </a:r>
          </a:p>
        </p:txBody>
      </p:sp>
      <p:sp>
        <p:nvSpPr>
          <p:cNvPr id="10" name="TextBox 9">
            <a:extLst>
              <a:ext uri="{FF2B5EF4-FFF2-40B4-BE49-F238E27FC236}">
                <a16:creationId xmlns:a16="http://schemas.microsoft.com/office/drawing/2014/main" id="{33593DBB-4EDC-4334-A8D8-D8B1CF78AED2}"/>
              </a:ext>
            </a:extLst>
          </p:cNvPr>
          <p:cNvSpPr txBox="1"/>
          <p:nvPr/>
        </p:nvSpPr>
        <p:spPr>
          <a:xfrm>
            <a:off x="5948942" y="1036896"/>
            <a:ext cx="1872208" cy="523220"/>
          </a:xfrm>
          <a:prstGeom prst="rect">
            <a:avLst/>
          </a:prstGeom>
          <a:noFill/>
        </p:spPr>
        <p:txBody>
          <a:bodyPr wrap="square" rtlCol="0">
            <a:spAutoFit/>
          </a:bodyPr>
          <a:lstStyle/>
          <a:p>
            <a:r>
              <a:rPr lang="en-GB" sz="2800" dirty="0"/>
              <a:t>Complex!</a:t>
            </a:r>
          </a:p>
        </p:txBody>
      </p:sp>
    </p:spTree>
    <p:extLst>
      <p:ext uri="{BB962C8B-B14F-4D97-AF65-F5344CB8AC3E}">
        <p14:creationId xmlns:p14="http://schemas.microsoft.com/office/powerpoint/2010/main" val="3283392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P spid="9" grpId="0"/>
      <p:bldP spid="10"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6596"/>
            <a:ext cx="8229600" cy="850106"/>
          </a:xfrm>
        </p:spPr>
        <p:txBody>
          <a:bodyPr/>
          <a:lstStyle/>
          <a:p>
            <a:r>
              <a:rPr lang="en-GB" b="1" dirty="0"/>
              <a:t>Subculture as a Continuum</a:t>
            </a:r>
          </a:p>
        </p:txBody>
      </p:sp>
      <p:cxnSp>
        <p:nvCxnSpPr>
          <p:cNvPr id="5" name="Straight Arrow Connector 4"/>
          <p:cNvCxnSpPr>
            <a:cxnSpLocks/>
            <a:stCxn id="4" idx="3"/>
            <a:endCxn id="8" idx="1"/>
          </p:cNvCxnSpPr>
          <p:nvPr/>
        </p:nvCxnSpPr>
        <p:spPr>
          <a:xfrm flipV="1">
            <a:off x="3647728" y="3162320"/>
            <a:ext cx="4536504" cy="5071"/>
          </a:xfrm>
          <a:prstGeom prst="straightConnector1">
            <a:avLst/>
          </a:prstGeom>
          <a:ln w="38100">
            <a:headEnd type="arrow"/>
            <a:tailEnd type="arrow"/>
          </a:ln>
        </p:spPr>
        <p:style>
          <a:lnRef idx="1">
            <a:schemeClr val="accent5"/>
          </a:lnRef>
          <a:fillRef idx="0">
            <a:schemeClr val="accent5"/>
          </a:fillRef>
          <a:effectRef idx="0">
            <a:schemeClr val="accent5"/>
          </a:effectRef>
          <a:fontRef idx="minor">
            <a:schemeClr val="tx1"/>
          </a:fontRef>
        </p:style>
      </p:cxnSp>
      <p:sp>
        <p:nvSpPr>
          <p:cNvPr id="4" name="TextBox 3">
            <a:extLst>
              <a:ext uri="{FF2B5EF4-FFF2-40B4-BE49-F238E27FC236}">
                <a16:creationId xmlns:a16="http://schemas.microsoft.com/office/drawing/2014/main" id="{EEE0BB7C-2571-45DA-96CE-D1C00DA273EC}"/>
              </a:ext>
            </a:extLst>
          </p:cNvPr>
          <p:cNvSpPr txBox="1"/>
          <p:nvPr/>
        </p:nvSpPr>
        <p:spPr>
          <a:xfrm>
            <a:off x="1847528" y="2905780"/>
            <a:ext cx="1800200" cy="523220"/>
          </a:xfrm>
          <a:prstGeom prst="rect">
            <a:avLst/>
          </a:prstGeom>
          <a:noFill/>
        </p:spPr>
        <p:txBody>
          <a:bodyPr wrap="square" rtlCol="0">
            <a:spAutoFit/>
          </a:bodyPr>
          <a:lstStyle/>
          <a:p>
            <a:pPr algn="ctr"/>
            <a:r>
              <a:rPr lang="en-GB" sz="2800" b="1" dirty="0"/>
              <a:t>Resistance</a:t>
            </a:r>
          </a:p>
        </p:txBody>
      </p:sp>
      <p:sp>
        <p:nvSpPr>
          <p:cNvPr id="8" name="TextBox 7">
            <a:extLst>
              <a:ext uri="{FF2B5EF4-FFF2-40B4-BE49-F238E27FC236}">
                <a16:creationId xmlns:a16="http://schemas.microsoft.com/office/drawing/2014/main" id="{77E18C81-780F-42ED-8876-D3057C23C199}"/>
              </a:ext>
            </a:extLst>
          </p:cNvPr>
          <p:cNvSpPr txBox="1"/>
          <p:nvPr/>
        </p:nvSpPr>
        <p:spPr>
          <a:xfrm>
            <a:off x="8184232" y="2900709"/>
            <a:ext cx="2026568" cy="523220"/>
          </a:xfrm>
          <a:prstGeom prst="rect">
            <a:avLst/>
          </a:prstGeom>
          <a:noFill/>
        </p:spPr>
        <p:txBody>
          <a:bodyPr wrap="square" rtlCol="0">
            <a:spAutoFit/>
          </a:bodyPr>
          <a:lstStyle/>
          <a:p>
            <a:pPr algn="ctr"/>
            <a:r>
              <a:rPr lang="en-GB" sz="2800" b="1" dirty="0"/>
              <a:t>Assimilation</a:t>
            </a:r>
          </a:p>
        </p:txBody>
      </p:sp>
      <p:sp>
        <p:nvSpPr>
          <p:cNvPr id="13" name="TextBox 12">
            <a:extLst>
              <a:ext uri="{FF2B5EF4-FFF2-40B4-BE49-F238E27FC236}">
                <a16:creationId xmlns:a16="http://schemas.microsoft.com/office/drawing/2014/main" id="{F14B6966-DE9E-4084-8A08-7E1165E9B4BD}"/>
              </a:ext>
            </a:extLst>
          </p:cNvPr>
          <p:cNvSpPr txBox="1"/>
          <p:nvPr/>
        </p:nvSpPr>
        <p:spPr>
          <a:xfrm>
            <a:off x="1981200" y="4261604"/>
            <a:ext cx="8229600" cy="954107"/>
          </a:xfrm>
          <a:prstGeom prst="rect">
            <a:avLst/>
          </a:prstGeom>
          <a:noFill/>
        </p:spPr>
        <p:txBody>
          <a:bodyPr wrap="square" rtlCol="0">
            <a:spAutoFit/>
          </a:bodyPr>
          <a:lstStyle/>
          <a:p>
            <a:pPr algn="ctr"/>
            <a:r>
              <a:rPr lang="en-GB" sz="2800" dirty="0"/>
              <a:t>Which we all exist on and move along according to circumstance.</a:t>
            </a:r>
          </a:p>
        </p:txBody>
      </p:sp>
      <p:pic>
        <p:nvPicPr>
          <p:cNvPr id="15" name="Picture 14">
            <a:extLst>
              <a:ext uri="{FF2B5EF4-FFF2-40B4-BE49-F238E27FC236}">
                <a16:creationId xmlns:a16="http://schemas.microsoft.com/office/drawing/2014/main" id="{E0295213-0513-4065-9B10-39288740970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524572" y="2117893"/>
            <a:ext cx="782817" cy="782817"/>
          </a:xfrm>
          <a:prstGeom prst="rect">
            <a:avLst/>
          </a:prstGeom>
        </p:spPr>
      </p:pic>
    </p:spTree>
    <p:extLst>
      <p:ext uri="{BB962C8B-B14F-4D97-AF65-F5344CB8AC3E}">
        <p14:creationId xmlns:p14="http://schemas.microsoft.com/office/powerpoint/2010/main" val="55344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35" presetClass="path" presetSubtype="0" accel="50000" decel="50000" fill="hold" nodeType="clickEffect">
                                  <p:stCondLst>
                                    <p:cond delay="0"/>
                                  </p:stCondLst>
                                  <p:childTnLst>
                                    <p:animMotion origin="layout" path="M 0 0 L -0.25 0 E" pathEditMode="relative" ptsTypes="">
                                      <p:cBhvr>
                                        <p:cTn id="26" dur="2000" fill="hold"/>
                                        <p:tgtEl>
                                          <p:spTgt spid="15"/>
                                        </p:tgtEl>
                                        <p:attrNameLst>
                                          <p:attrName>ppt_x</p:attrName>
                                          <p:attrName>ppt_y</p:attrName>
                                        </p:attrNameLst>
                                      </p:cBhvr>
                                    </p:animMotion>
                                  </p:childTnLst>
                                </p:cTn>
                              </p:par>
                            </p:childTnLst>
                          </p:cTn>
                        </p:par>
                      </p:childTnLst>
                    </p:cTn>
                  </p:par>
                  <p:par>
                    <p:cTn id="27" fill="hold">
                      <p:stCondLst>
                        <p:cond delay="indefinite"/>
                      </p:stCondLst>
                      <p:childTnLst>
                        <p:par>
                          <p:cTn id="28" fill="hold">
                            <p:stCondLst>
                              <p:cond delay="0"/>
                            </p:stCondLst>
                            <p:childTnLst>
                              <p:par>
                                <p:cTn id="29" presetID="63" presetClass="path" presetSubtype="0" accel="50000" decel="50000" fill="hold" nodeType="clickEffect">
                                  <p:stCondLst>
                                    <p:cond delay="0"/>
                                  </p:stCondLst>
                                  <p:childTnLst>
                                    <p:animMotion origin="layout" path="M 0 0 L 0.25 0 E" pathEditMode="relative" ptsTypes="">
                                      <p:cBhvr>
                                        <p:cTn id="30" dur="2000" fill="hold"/>
                                        <p:tgtEl>
                                          <p:spTgt spid="15"/>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13"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09617"/>
            <a:ext cx="8229600" cy="860293"/>
          </a:xfrm>
        </p:spPr>
        <p:txBody>
          <a:bodyPr/>
          <a:lstStyle/>
          <a:p>
            <a:r>
              <a:rPr lang="en-GB" b="1" dirty="0"/>
              <a:t>Sub-cultural Style</a:t>
            </a:r>
          </a:p>
        </p:txBody>
      </p:sp>
      <p:sp>
        <p:nvSpPr>
          <p:cNvPr id="5" name="TextBox 4">
            <a:extLst>
              <a:ext uri="{FF2B5EF4-FFF2-40B4-BE49-F238E27FC236}">
                <a16:creationId xmlns:a16="http://schemas.microsoft.com/office/drawing/2014/main" id="{ABBEA972-B588-4E71-B6FE-C5D1FC0CA3C6}"/>
              </a:ext>
            </a:extLst>
          </p:cNvPr>
          <p:cNvSpPr txBox="1"/>
          <p:nvPr/>
        </p:nvSpPr>
        <p:spPr>
          <a:xfrm>
            <a:off x="1847528" y="1124745"/>
            <a:ext cx="7920880" cy="954107"/>
          </a:xfrm>
          <a:prstGeom prst="rect">
            <a:avLst/>
          </a:prstGeom>
          <a:noFill/>
        </p:spPr>
        <p:txBody>
          <a:bodyPr wrap="square" rtlCol="0">
            <a:spAutoFit/>
          </a:bodyPr>
          <a:lstStyle/>
          <a:p>
            <a:r>
              <a:rPr lang="en-GB" sz="2800" dirty="0"/>
              <a:t>Each sub-culture has its own distinctive style which consists of;</a:t>
            </a:r>
          </a:p>
        </p:txBody>
      </p:sp>
      <p:sp>
        <p:nvSpPr>
          <p:cNvPr id="6" name="TextBox 5">
            <a:extLst>
              <a:ext uri="{FF2B5EF4-FFF2-40B4-BE49-F238E27FC236}">
                <a16:creationId xmlns:a16="http://schemas.microsoft.com/office/drawing/2014/main" id="{C34C5B0F-E57B-4E86-A363-2E18264D4080}"/>
              </a:ext>
            </a:extLst>
          </p:cNvPr>
          <p:cNvSpPr txBox="1"/>
          <p:nvPr/>
        </p:nvSpPr>
        <p:spPr>
          <a:xfrm>
            <a:off x="2639616" y="2277702"/>
            <a:ext cx="2088232" cy="523220"/>
          </a:xfrm>
          <a:prstGeom prst="rect">
            <a:avLst/>
          </a:prstGeom>
          <a:noFill/>
        </p:spPr>
        <p:txBody>
          <a:bodyPr wrap="square" rtlCol="0">
            <a:spAutoFit/>
          </a:bodyPr>
          <a:lstStyle/>
          <a:p>
            <a:r>
              <a:rPr lang="en-GB" sz="2800" b="1" dirty="0"/>
              <a:t>Argot</a:t>
            </a:r>
          </a:p>
        </p:txBody>
      </p:sp>
      <p:sp>
        <p:nvSpPr>
          <p:cNvPr id="7" name="TextBox 6">
            <a:extLst>
              <a:ext uri="{FF2B5EF4-FFF2-40B4-BE49-F238E27FC236}">
                <a16:creationId xmlns:a16="http://schemas.microsoft.com/office/drawing/2014/main" id="{578E3541-B1DA-4D7B-A34B-13623DF8648B}"/>
              </a:ext>
            </a:extLst>
          </p:cNvPr>
          <p:cNvSpPr txBox="1"/>
          <p:nvPr/>
        </p:nvSpPr>
        <p:spPr>
          <a:xfrm>
            <a:off x="3143672" y="2924944"/>
            <a:ext cx="676875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How a sub-cultural group speaks</a:t>
            </a:r>
          </a:p>
        </p:txBody>
      </p:sp>
      <p:sp>
        <p:nvSpPr>
          <p:cNvPr id="9" name="TextBox 8">
            <a:extLst>
              <a:ext uri="{FF2B5EF4-FFF2-40B4-BE49-F238E27FC236}">
                <a16:creationId xmlns:a16="http://schemas.microsoft.com/office/drawing/2014/main" id="{D683C5D3-4A33-489F-8BC6-007258CDA7D7}"/>
              </a:ext>
            </a:extLst>
          </p:cNvPr>
          <p:cNvSpPr txBox="1"/>
          <p:nvPr/>
        </p:nvSpPr>
        <p:spPr>
          <a:xfrm>
            <a:off x="2624944" y="3409837"/>
            <a:ext cx="2088232" cy="523220"/>
          </a:xfrm>
          <a:prstGeom prst="rect">
            <a:avLst/>
          </a:prstGeom>
          <a:noFill/>
        </p:spPr>
        <p:txBody>
          <a:bodyPr wrap="square" rtlCol="0">
            <a:spAutoFit/>
          </a:bodyPr>
          <a:lstStyle/>
          <a:p>
            <a:r>
              <a:rPr lang="en-GB" sz="2800" b="1" dirty="0"/>
              <a:t>Demeanour</a:t>
            </a:r>
          </a:p>
        </p:txBody>
      </p:sp>
      <p:sp>
        <p:nvSpPr>
          <p:cNvPr id="10" name="TextBox 9">
            <a:extLst>
              <a:ext uri="{FF2B5EF4-FFF2-40B4-BE49-F238E27FC236}">
                <a16:creationId xmlns:a16="http://schemas.microsoft.com/office/drawing/2014/main" id="{639625CF-7CEE-4A96-BD8E-12818EA06058}"/>
              </a:ext>
            </a:extLst>
          </p:cNvPr>
          <p:cNvSpPr txBox="1"/>
          <p:nvPr/>
        </p:nvSpPr>
        <p:spPr>
          <a:xfrm>
            <a:off x="3129000" y="4057079"/>
            <a:ext cx="676875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How a sub-cultural group behaves</a:t>
            </a:r>
          </a:p>
        </p:txBody>
      </p:sp>
      <p:sp>
        <p:nvSpPr>
          <p:cNvPr id="11" name="TextBox 10">
            <a:extLst>
              <a:ext uri="{FF2B5EF4-FFF2-40B4-BE49-F238E27FC236}">
                <a16:creationId xmlns:a16="http://schemas.microsoft.com/office/drawing/2014/main" id="{E44E5799-0CFA-4581-A84B-42BD8A115A09}"/>
              </a:ext>
            </a:extLst>
          </p:cNvPr>
          <p:cNvSpPr txBox="1"/>
          <p:nvPr/>
        </p:nvSpPr>
        <p:spPr>
          <a:xfrm>
            <a:off x="2639616" y="4562794"/>
            <a:ext cx="2088232" cy="523220"/>
          </a:xfrm>
          <a:prstGeom prst="rect">
            <a:avLst/>
          </a:prstGeom>
          <a:noFill/>
        </p:spPr>
        <p:txBody>
          <a:bodyPr wrap="square" rtlCol="0">
            <a:spAutoFit/>
          </a:bodyPr>
          <a:lstStyle/>
          <a:p>
            <a:r>
              <a:rPr lang="en-GB" sz="2800" b="1" dirty="0"/>
              <a:t>Image</a:t>
            </a:r>
          </a:p>
        </p:txBody>
      </p:sp>
      <p:sp>
        <p:nvSpPr>
          <p:cNvPr id="12" name="TextBox 11">
            <a:extLst>
              <a:ext uri="{FF2B5EF4-FFF2-40B4-BE49-F238E27FC236}">
                <a16:creationId xmlns:a16="http://schemas.microsoft.com/office/drawing/2014/main" id="{74477C2F-EE0B-4599-B58B-BF8D8B1302B8}"/>
              </a:ext>
            </a:extLst>
          </p:cNvPr>
          <p:cNvSpPr txBox="1"/>
          <p:nvPr/>
        </p:nvSpPr>
        <p:spPr>
          <a:xfrm>
            <a:off x="3143672" y="5210036"/>
            <a:ext cx="676875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How a sub-cultural group looks</a:t>
            </a:r>
          </a:p>
        </p:txBody>
      </p:sp>
    </p:spTree>
    <p:extLst>
      <p:ext uri="{BB962C8B-B14F-4D97-AF65-F5344CB8AC3E}">
        <p14:creationId xmlns:p14="http://schemas.microsoft.com/office/powerpoint/2010/main" val="1070253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9" grpId="0"/>
      <p:bldP spid="10" grpId="0"/>
      <p:bldP spid="11" grpId="0"/>
      <p:bldP spid="12"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36525"/>
            <a:ext cx="8229600" cy="778098"/>
          </a:xfrm>
        </p:spPr>
        <p:txBody>
          <a:bodyPr/>
          <a:lstStyle/>
          <a:p>
            <a:r>
              <a:rPr lang="en-GB" b="1" dirty="0"/>
              <a:t>Homology</a:t>
            </a:r>
          </a:p>
        </p:txBody>
      </p:sp>
      <p:sp>
        <p:nvSpPr>
          <p:cNvPr id="3" name="Content Placeholder 2"/>
          <p:cNvSpPr>
            <a:spLocks noGrp="1"/>
          </p:cNvSpPr>
          <p:nvPr>
            <p:ph idx="1"/>
          </p:nvPr>
        </p:nvSpPr>
        <p:spPr>
          <a:xfrm>
            <a:off x="1981200" y="1822811"/>
            <a:ext cx="8229600" cy="1224136"/>
          </a:xfrm>
        </p:spPr>
        <p:txBody>
          <a:bodyPr>
            <a:normAutofit/>
          </a:bodyPr>
          <a:lstStyle/>
          <a:p>
            <a:pPr marL="457200" lvl="1" indent="0">
              <a:buNone/>
            </a:pPr>
            <a:r>
              <a:rPr lang="en-GB" sz="2400" dirty="0"/>
              <a:t>‘the object [i.e. the sub-culture] in question must have the ‘objective possibility’ of reflecting the particular values and concerns of the group’</a:t>
            </a:r>
          </a:p>
          <a:p>
            <a:pPr lvl="1"/>
            <a:endParaRPr lang="en-GB" sz="2400" dirty="0"/>
          </a:p>
        </p:txBody>
      </p:sp>
      <p:sp>
        <p:nvSpPr>
          <p:cNvPr id="5" name="TextBox 4">
            <a:extLst>
              <a:ext uri="{FF2B5EF4-FFF2-40B4-BE49-F238E27FC236}">
                <a16:creationId xmlns:a16="http://schemas.microsoft.com/office/drawing/2014/main" id="{C6CE896F-C055-47FD-B0DC-54B9DD313191}"/>
              </a:ext>
            </a:extLst>
          </p:cNvPr>
          <p:cNvSpPr txBox="1"/>
          <p:nvPr/>
        </p:nvSpPr>
        <p:spPr>
          <a:xfrm>
            <a:off x="1981200" y="1089737"/>
            <a:ext cx="7931224" cy="523220"/>
          </a:xfrm>
          <a:prstGeom prst="rect">
            <a:avLst/>
          </a:prstGeom>
          <a:noFill/>
        </p:spPr>
        <p:txBody>
          <a:bodyPr wrap="square" rtlCol="0">
            <a:spAutoFit/>
          </a:bodyPr>
          <a:lstStyle/>
          <a:p>
            <a:pPr marL="285750" indent="-285750">
              <a:buFont typeface="Arial" panose="020B0604020202020204" pitchFamily="34" charset="0"/>
              <a:buChar char="•"/>
            </a:pPr>
            <a:r>
              <a:rPr lang="en-GB" sz="2800" dirty="0"/>
              <a:t>This is the idea that, when studying sub-cultures;</a:t>
            </a:r>
          </a:p>
        </p:txBody>
      </p:sp>
      <p:sp>
        <p:nvSpPr>
          <p:cNvPr id="6" name="TextBox 5">
            <a:extLst>
              <a:ext uri="{FF2B5EF4-FFF2-40B4-BE49-F238E27FC236}">
                <a16:creationId xmlns:a16="http://schemas.microsoft.com/office/drawing/2014/main" id="{9A0C34D6-08C4-4666-B6C1-0F305AC5B57E}"/>
              </a:ext>
            </a:extLst>
          </p:cNvPr>
          <p:cNvSpPr txBox="1"/>
          <p:nvPr/>
        </p:nvSpPr>
        <p:spPr>
          <a:xfrm>
            <a:off x="7824192" y="2708920"/>
            <a:ext cx="2653952" cy="369332"/>
          </a:xfrm>
          <a:prstGeom prst="rect">
            <a:avLst/>
          </a:prstGeom>
          <a:noFill/>
        </p:spPr>
        <p:txBody>
          <a:bodyPr wrap="square" rtlCol="0">
            <a:spAutoFit/>
          </a:bodyPr>
          <a:lstStyle/>
          <a:p>
            <a:r>
              <a:rPr lang="en-GB" dirty="0"/>
              <a:t>(Clarke </a:t>
            </a:r>
            <a:r>
              <a:rPr lang="en-GB" i="1" dirty="0"/>
              <a:t>et al</a:t>
            </a:r>
            <a:r>
              <a:rPr lang="en-GB" dirty="0"/>
              <a:t>, 1976, p. 179)</a:t>
            </a:r>
          </a:p>
        </p:txBody>
      </p:sp>
      <p:sp>
        <p:nvSpPr>
          <p:cNvPr id="8" name="TextBox 7">
            <a:extLst>
              <a:ext uri="{FF2B5EF4-FFF2-40B4-BE49-F238E27FC236}">
                <a16:creationId xmlns:a16="http://schemas.microsoft.com/office/drawing/2014/main" id="{A77F65BD-0084-45D3-A694-47F8072EF0C5}"/>
              </a:ext>
            </a:extLst>
          </p:cNvPr>
          <p:cNvSpPr txBox="1"/>
          <p:nvPr/>
        </p:nvSpPr>
        <p:spPr>
          <a:xfrm>
            <a:off x="2351584" y="3212977"/>
            <a:ext cx="7859216" cy="1200329"/>
          </a:xfrm>
          <a:prstGeom prst="rect">
            <a:avLst/>
          </a:prstGeom>
          <a:noFill/>
        </p:spPr>
        <p:txBody>
          <a:bodyPr wrap="square" rtlCol="0">
            <a:spAutoFit/>
          </a:bodyPr>
          <a:lstStyle/>
          <a:p>
            <a:r>
              <a:rPr lang="en-GB" sz="2400" dirty="0"/>
              <a:t>The researcher should identify ‘structural 'resonances’ [...] between the different elements making up a socio-cultural whole.’</a:t>
            </a:r>
          </a:p>
        </p:txBody>
      </p:sp>
      <p:sp>
        <p:nvSpPr>
          <p:cNvPr id="9" name="TextBox 8">
            <a:extLst>
              <a:ext uri="{FF2B5EF4-FFF2-40B4-BE49-F238E27FC236}">
                <a16:creationId xmlns:a16="http://schemas.microsoft.com/office/drawing/2014/main" id="{40EF90EA-1CB3-477A-ACB8-89658EA5F40D}"/>
              </a:ext>
            </a:extLst>
          </p:cNvPr>
          <p:cNvSpPr txBox="1"/>
          <p:nvPr/>
        </p:nvSpPr>
        <p:spPr>
          <a:xfrm>
            <a:off x="7824192" y="4045123"/>
            <a:ext cx="2653952" cy="369332"/>
          </a:xfrm>
          <a:prstGeom prst="rect">
            <a:avLst/>
          </a:prstGeom>
          <a:noFill/>
        </p:spPr>
        <p:txBody>
          <a:bodyPr wrap="square" rtlCol="0">
            <a:spAutoFit/>
          </a:bodyPr>
          <a:lstStyle/>
          <a:p>
            <a:r>
              <a:rPr lang="en-GB" dirty="0"/>
              <a:t>(Middleton 1990, p. 9)</a:t>
            </a:r>
          </a:p>
        </p:txBody>
      </p:sp>
      <p:sp>
        <p:nvSpPr>
          <p:cNvPr id="10" name="TextBox 9">
            <a:extLst>
              <a:ext uri="{FF2B5EF4-FFF2-40B4-BE49-F238E27FC236}">
                <a16:creationId xmlns:a16="http://schemas.microsoft.com/office/drawing/2014/main" id="{A7896C38-197F-4C95-88AD-02E4A150A7EC}"/>
              </a:ext>
            </a:extLst>
          </p:cNvPr>
          <p:cNvSpPr txBox="1"/>
          <p:nvPr/>
        </p:nvSpPr>
        <p:spPr>
          <a:xfrm>
            <a:off x="2351584" y="4725145"/>
            <a:ext cx="7859216" cy="830997"/>
          </a:xfrm>
          <a:prstGeom prst="rect">
            <a:avLst/>
          </a:prstGeom>
          <a:noFill/>
        </p:spPr>
        <p:txBody>
          <a:bodyPr wrap="square" rtlCol="0">
            <a:spAutoFit/>
          </a:bodyPr>
          <a:lstStyle/>
          <a:p>
            <a:r>
              <a:rPr lang="en-GB" sz="2400" dirty="0"/>
              <a:t>That is to say that the researcher is seeking to identify what members of a potential ‘sub-cultural’ group have in common.</a:t>
            </a:r>
          </a:p>
        </p:txBody>
      </p:sp>
      <p:sp>
        <p:nvSpPr>
          <p:cNvPr id="11" name="TextBox 10">
            <a:extLst>
              <a:ext uri="{FF2B5EF4-FFF2-40B4-BE49-F238E27FC236}">
                <a16:creationId xmlns:a16="http://schemas.microsoft.com/office/drawing/2014/main" id="{C738077D-14F1-41FF-9F54-B7D80C618636}"/>
              </a:ext>
            </a:extLst>
          </p:cNvPr>
          <p:cNvSpPr txBox="1"/>
          <p:nvPr/>
        </p:nvSpPr>
        <p:spPr>
          <a:xfrm>
            <a:off x="7824192" y="5651956"/>
            <a:ext cx="2653952" cy="369332"/>
          </a:xfrm>
          <a:prstGeom prst="rect">
            <a:avLst/>
          </a:prstGeom>
          <a:noFill/>
        </p:spPr>
        <p:txBody>
          <a:bodyPr wrap="square" rtlCol="0">
            <a:spAutoFit/>
          </a:bodyPr>
          <a:lstStyle/>
          <a:p>
            <a:r>
              <a:rPr lang="en-GB" dirty="0"/>
              <a:t>(Willis 1978: 198-201)</a:t>
            </a:r>
          </a:p>
        </p:txBody>
      </p:sp>
    </p:spTree>
    <p:extLst>
      <p:ext uri="{BB962C8B-B14F-4D97-AF65-F5344CB8AC3E}">
        <p14:creationId xmlns:p14="http://schemas.microsoft.com/office/powerpoint/2010/main" val="64005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P spid="8" grpId="0"/>
      <p:bldP spid="9" grpId="0"/>
      <p:bldP spid="10" grpId="0"/>
      <p:bldP spid="11"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For Example:</a:t>
            </a:r>
          </a:p>
        </p:txBody>
      </p:sp>
      <p:sp>
        <p:nvSpPr>
          <p:cNvPr id="3" name="Content Placeholder 2"/>
          <p:cNvSpPr>
            <a:spLocks noGrp="1"/>
          </p:cNvSpPr>
          <p:nvPr>
            <p:ph idx="1"/>
          </p:nvPr>
        </p:nvSpPr>
        <p:spPr>
          <a:xfrm>
            <a:off x="1981200" y="1827967"/>
            <a:ext cx="7931224" cy="3473242"/>
          </a:xfrm>
        </p:spPr>
        <p:txBody>
          <a:bodyPr>
            <a:normAutofit fontScale="85000" lnSpcReduction="20000"/>
          </a:bodyPr>
          <a:lstStyle/>
          <a:p>
            <a:r>
              <a:rPr lang="en-GB" dirty="0"/>
              <a:t>Members of a subculture must speak a common language. </a:t>
            </a:r>
          </a:p>
          <a:p>
            <a:endParaRPr lang="en-GB" dirty="0"/>
          </a:p>
          <a:p>
            <a:r>
              <a:rPr lang="en-GB" dirty="0"/>
              <a:t>And if a style is really to catch on, it if is to become genuinely popular [within the subculture], it must say the right things in the right way at the right time.</a:t>
            </a:r>
          </a:p>
          <a:p>
            <a:endParaRPr lang="en-GB" dirty="0"/>
          </a:p>
          <a:p>
            <a:r>
              <a:rPr lang="en-GB" dirty="0"/>
              <a:t>It must anticipate or encapsulate a mood, a ‘moment’</a:t>
            </a:r>
          </a:p>
        </p:txBody>
      </p:sp>
      <p:sp>
        <p:nvSpPr>
          <p:cNvPr id="5" name="TextBox 4">
            <a:extLst>
              <a:ext uri="{FF2B5EF4-FFF2-40B4-BE49-F238E27FC236}">
                <a16:creationId xmlns:a16="http://schemas.microsoft.com/office/drawing/2014/main" id="{3EE579AF-F617-498A-90BA-FCCA86E0AD25}"/>
              </a:ext>
            </a:extLst>
          </p:cNvPr>
          <p:cNvSpPr txBox="1"/>
          <p:nvPr/>
        </p:nvSpPr>
        <p:spPr>
          <a:xfrm>
            <a:off x="7766179" y="6021288"/>
            <a:ext cx="2448272" cy="369332"/>
          </a:xfrm>
          <a:prstGeom prst="rect">
            <a:avLst/>
          </a:prstGeom>
          <a:noFill/>
        </p:spPr>
        <p:txBody>
          <a:bodyPr wrap="square" rtlCol="0">
            <a:spAutoFit/>
          </a:bodyPr>
          <a:lstStyle/>
          <a:p>
            <a:r>
              <a:rPr lang="en-GB" dirty="0"/>
              <a:t>(</a:t>
            </a:r>
            <a:r>
              <a:rPr lang="en-GB" dirty="0" err="1"/>
              <a:t>Hebdige</a:t>
            </a:r>
            <a:r>
              <a:rPr lang="en-GB" dirty="0"/>
              <a:t>, 1979, p. 122)</a:t>
            </a:r>
          </a:p>
        </p:txBody>
      </p:sp>
    </p:spTree>
    <p:extLst>
      <p:ext uri="{BB962C8B-B14F-4D97-AF65-F5344CB8AC3E}">
        <p14:creationId xmlns:p14="http://schemas.microsoft.com/office/powerpoint/2010/main" val="3639767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43379"/>
            <a:ext cx="8229600" cy="860293"/>
          </a:xfrm>
        </p:spPr>
        <p:txBody>
          <a:bodyPr/>
          <a:lstStyle/>
          <a:p>
            <a:r>
              <a:rPr lang="en-GB" b="1" dirty="0"/>
              <a:t>Thus . . .</a:t>
            </a:r>
          </a:p>
        </p:txBody>
      </p:sp>
      <p:sp>
        <p:nvSpPr>
          <p:cNvPr id="3" name="Content Placeholder 2"/>
          <p:cNvSpPr>
            <a:spLocks noGrp="1"/>
          </p:cNvSpPr>
          <p:nvPr>
            <p:ph idx="1"/>
          </p:nvPr>
        </p:nvSpPr>
        <p:spPr>
          <a:xfrm>
            <a:off x="2099556" y="3767962"/>
            <a:ext cx="7992888" cy="2088232"/>
          </a:xfrm>
        </p:spPr>
        <p:txBody>
          <a:bodyPr>
            <a:normAutofit/>
          </a:bodyPr>
          <a:lstStyle/>
          <a:p>
            <a:pPr marL="0" indent="0" algn="ctr">
              <a:buNone/>
            </a:pPr>
            <a:r>
              <a:rPr lang="en-GB" dirty="0"/>
              <a:t>Each encapsulated different moods or articulations of their disaffection within mainstream society but were unique in their consumption and leisure choices</a:t>
            </a:r>
          </a:p>
          <a:p>
            <a:pPr algn="ctr"/>
            <a:endParaRPr lang="en-GB" dirty="0"/>
          </a:p>
        </p:txBody>
      </p:sp>
      <p:sp>
        <p:nvSpPr>
          <p:cNvPr id="5" name="TextBox 4">
            <a:extLst>
              <a:ext uri="{FF2B5EF4-FFF2-40B4-BE49-F238E27FC236}">
                <a16:creationId xmlns:a16="http://schemas.microsoft.com/office/drawing/2014/main" id="{FFCF37F0-BE41-4D77-BBC6-A3BA2AD379ED}"/>
              </a:ext>
            </a:extLst>
          </p:cNvPr>
          <p:cNvSpPr txBox="1"/>
          <p:nvPr/>
        </p:nvSpPr>
        <p:spPr>
          <a:xfrm>
            <a:off x="2279576" y="1830575"/>
            <a:ext cx="7812868" cy="1200329"/>
          </a:xfrm>
          <a:prstGeom prst="rect">
            <a:avLst/>
          </a:prstGeom>
          <a:noFill/>
        </p:spPr>
        <p:txBody>
          <a:bodyPr wrap="square" rtlCol="0">
            <a:spAutoFit/>
          </a:bodyPr>
          <a:lstStyle/>
          <a:p>
            <a:pPr algn="ctr"/>
            <a:r>
              <a:rPr lang="en-GB" sz="3600" dirty="0"/>
              <a:t>Of each of the sub-cultural groups that we looked at in our whistle stop tour</a:t>
            </a:r>
          </a:p>
        </p:txBody>
      </p:sp>
    </p:spTree>
    <p:extLst>
      <p:ext uri="{BB962C8B-B14F-4D97-AF65-F5344CB8AC3E}">
        <p14:creationId xmlns:p14="http://schemas.microsoft.com/office/powerpoint/2010/main" val="2245286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a:t>Post-War Impact upon the Development of Youth Subculture</a:t>
            </a:r>
          </a:p>
        </p:txBody>
      </p:sp>
      <p:sp>
        <p:nvSpPr>
          <p:cNvPr id="3" name="Content Placeholder 2"/>
          <p:cNvSpPr>
            <a:spLocks noGrp="1"/>
          </p:cNvSpPr>
          <p:nvPr>
            <p:ph idx="1"/>
          </p:nvPr>
        </p:nvSpPr>
        <p:spPr>
          <a:xfrm>
            <a:off x="2008042" y="2248272"/>
            <a:ext cx="8229600" cy="3124944"/>
          </a:xfrm>
        </p:spPr>
        <p:txBody>
          <a:bodyPr>
            <a:normAutofit/>
          </a:bodyPr>
          <a:lstStyle/>
          <a:p>
            <a:r>
              <a:rPr lang="en-GB" sz="2800" dirty="0"/>
              <a:t>Baby boom after WWII</a:t>
            </a:r>
          </a:p>
          <a:p>
            <a:r>
              <a:rPr lang="en-GB" sz="2800" dirty="0"/>
              <a:t>Improved wages</a:t>
            </a:r>
          </a:p>
          <a:p>
            <a:r>
              <a:rPr lang="en-GB" sz="2800" dirty="0"/>
              <a:t>Young people had disposable income</a:t>
            </a:r>
          </a:p>
          <a:p>
            <a:r>
              <a:rPr lang="en-GB" sz="2800" dirty="0"/>
              <a:t>Focused advertising in the media</a:t>
            </a:r>
          </a:p>
          <a:p>
            <a:r>
              <a:rPr lang="en-GB" sz="2800" dirty="0"/>
              <a:t>Developed a new dominant image of ’teenagers’ as consumer demographic to be taken seriously</a:t>
            </a:r>
          </a:p>
        </p:txBody>
      </p:sp>
      <p:sp>
        <p:nvSpPr>
          <p:cNvPr id="5" name="TextBox 4">
            <a:extLst>
              <a:ext uri="{FF2B5EF4-FFF2-40B4-BE49-F238E27FC236}">
                <a16:creationId xmlns:a16="http://schemas.microsoft.com/office/drawing/2014/main" id="{CB5E1553-6381-453B-820E-F7EFE8E56498}"/>
              </a:ext>
            </a:extLst>
          </p:cNvPr>
          <p:cNvSpPr txBox="1"/>
          <p:nvPr/>
        </p:nvSpPr>
        <p:spPr>
          <a:xfrm>
            <a:off x="1775520" y="1484784"/>
            <a:ext cx="8136904" cy="523220"/>
          </a:xfrm>
          <a:prstGeom prst="rect">
            <a:avLst/>
          </a:prstGeom>
          <a:noFill/>
        </p:spPr>
        <p:txBody>
          <a:bodyPr wrap="square" rtlCol="0">
            <a:spAutoFit/>
          </a:bodyPr>
          <a:lstStyle/>
          <a:p>
            <a:r>
              <a:rPr lang="en-GB" sz="2800" b="1" dirty="0"/>
              <a:t>The existence of sub-cultures was made possible by;</a:t>
            </a:r>
          </a:p>
        </p:txBody>
      </p:sp>
    </p:spTree>
    <p:extLst>
      <p:ext uri="{BB962C8B-B14F-4D97-AF65-F5344CB8AC3E}">
        <p14:creationId xmlns:p14="http://schemas.microsoft.com/office/powerpoint/2010/main" val="2901649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36525"/>
            <a:ext cx="8229600" cy="634082"/>
          </a:xfrm>
        </p:spPr>
        <p:txBody>
          <a:bodyPr>
            <a:normAutofit fontScale="90000"/>
          </a:bodyPr>
          <a:lstStyle/>
          <a:p>
            <a:r>
              <a:rPr lang="en-GB" b="1" dirty="0"/>
              <a:t>Role of Media</a:t>
            </a:r>
          </a:p>
        </p:txBody>
      </p:sp>
      <p:sp>
        <p:nvSpPr>
          <p:cNvPr id="3" name="Content Placeholder 2"/>
          <p:cNvSpPr>
            <a:spLocks noGrp="1"/>
          </p:cNvSpPr>
          <p:nvPr>
            <p:ph idx="1"/>
          </p:nvPr>
        </p:nvSpPr>
        <p:spPr>
          <a:xfrm>
            <a:off x="1847528" y="908722"/>
            <a:ext cx="8229600" cy="1008111"/>
          </a:xfrm>
        </p:spPr>
        <p:txBody>
          <a:bodyPr>
            <a:normAutofit/>
          </a:bodyPr>
          <a:lstStyle/>
          <a:p>
            <a:r>
              <a:rPr lang="en-GB" sz="2800" dirty="0"/>
              <a:t>Sub-cultures were seen as being influenced by the development of;</a:t>
            </a:r>
          </a:p>
        </p:txBody>
      </p:sp>
      <p:sp>
        <p:nvSpPr>
          <p:cNvPr id="5" name="TextBox 4">
            <a:extLst>
              <a:ext uri="{FF2B5EF4-FFF2-40B4-BE49-F238E27FC236}">
                <a16:creationId xmlns:a16="http://schemas.microsoft.com/office/drawing/2014/main" id="{37EFCFF2-0223-4681-8E12-8EB769D789DC}"/>
              </a:ext>
            </a:extLst>
          </p:cNvPr>
          <p:cNvSpPr txBox="1"/>
          <p:nvPr/>
        </p:nvSpPr>
        <p:spPr>
          <a:xfrm>
            <a:off x="2114872" y="1907299"/>
            <a:ext cx="8229600"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a:t>Mass media advertising</a:t>
            </a:r>
          </a:p>
          <a:p>
            <a:pPr marL="457200" indent="-457200">
              <a:buFont typeface="Arial" panose="020B0604020202020204" pitchFamily="34" charset="0"/>
              <a:buChar char="•"/>
            </a:pPr>
            <a:r>
              <a:rPr lang="en-GB" sz="2800" dirty="0"/>
              <a:t>Film</a:t>
            </a:r>
          </a:p>
          <a:p>
            <a:pPr marL="457200" indent="-457200">
              <a:buFont typeface="Arial" panose="020B0604020202020204" pitchFamily="34" charset="0"/>
              <a:buChar char="•"/>
            </a:pPr>
            <a:r>
              <a:rPr lang="en-GB" sz="2800" dirty="0"/>
              <a:t>Television</a:t>
            </a:r>
          </a:p>
          <a:p>
            <a:pPr marL="457200" indent="-457200">
              <a:buFont typeface="Arial" panose="020B0604020202020204" pitchFamily="34" charset="0"/>
              <a:buChar char="•"/>
            </a:pPr>
            <a:r>
              <a:rPr lang="en-GB" sz="2800" dirty="0"/>
              <a:t>Rock and roll e.g. Elvis and the Beatles as symbols of resistance</a:t>
            </a:r>
          </a:p>
        </p:txBody>
      </p:sp>
      <p:sp>
        <p:nvSpPr>
          <p:cNvPr id="6" name="TextBox 5">
            <a:extLst>
              <a:ext uri="{FF2B5EF4-FFF2-40B4-BE49-F238E27FC236}">
                <a16:creationId xmlns:a16="http://schemas.microsoft.com/office/drawing/2014/main" id="{62481FD9-EF4A-44F9-BAE2-E0F1AC90C6D8}"/>
              </a:ext>
            </a:extLst>
          </p:cNvPr>
          <p:cNvSpPr txBox="1"/>
          <p:nvPr/>
        </p:nvSpPr>
        <p:spPr>
          <a:xfrm>
            <a:off x="1848339" y="4248672"/>
            <a:ext cx="8496944"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Media seen as developing complex youth cultures linked  to a shared leisure practices</a:t>
            </a:r>
          </a:p>
          <a:p>
            <a:endParaRPr lang="en-GB" sz="2800" dirty="0"/>
          </a:p>
        </p:txBody>
      </p:sp>
    </p:spTree>
    <p:extLst>
      <p:ext uri="{BB962C8B-B14F-4D97-AF65-F5344CB8AC3E}">
        <p14:creationId xmlns:p14="http://schemas.microsoft.com/office/powerpoint/2010/main" val="143766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P spid="6"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normAutofit fontScale="90000"/>
          </a:bodyPr>
          <a:lstStyle/>
          <a:p>
            <a:r>
              <a:rPr lang="en-GB" sz="4000" b="1" dirty="0"/>
              <a:t>But sub-culture is more than ‘buying an identity</a:t>
            </a:r>
          </a:p>
        </p:txBody>
      </p:sp>
      <p:sp>
        <p:nvSpPr>
          <p:cNvPr id="3" name="Content Placeholder 2"/>
          <p:cNvSpPr>
            <a:spLocks noGrp="1"/>
          </p:cNvSpPr>
          <p:nvPr>
            <p:ph idx="1"/>
          </p:nvPr>
        </p:nvSpPr>
        <p:spPr/>
        <p:txBody>
          <a:bodyPr/>
          <a:lstStyle/>
          <a:p>
            <a:r>
              <a:rPr lang="en-GB" dirty="0"/>
              <a:t>Sub-culture is more than just buying things</a:t>
            </a:r>
          </a:p>
          <a:p>
            <a:r>
              <a:rPr lang="en-GB" dirty="0"/>
              <a:t>It is also about the embeddedness of consumption within an articulated lifestyle</a:t>
            </a:r>
          </a:p>
          <a:p>
            <a:r>
              <a:rPr lang="en-GB" dirty="0"/>
              <a:t>Style as symbol of resistance</a:t>
            </a:r>
          </a:p>
          <a:p>
            <a:r>
              <a:rPr lang="en-GB" dirty="0"/>
              <a:t>Style as symbol of subculture</a:t>
            </a:r>
          </a:p>
          <a:p>
            <a:r>
              <a:rPr lang="en-GB" dirty="0"/>
              <a:t>Style as symbol of ‘belonging’</a:t>
            </a:r>
          </a:p>
          <a:p>
            <a:r>
              <a:rPr lang="en-GB" dirty="0"/>
              <a:t>Style as identifying with the ‘values’ of the group</a:t>
            </a:r>
          </a:p>
          <a:p>
            <a:pPr lvl="1"/>
            <a:endParaRPr lang="en-GB" dirty="0"/>
          </a:p>
        </p:txBody>
      </p:sp>
    </p:spTree>
    <p:extLst>
      <p:ext uri="{BB962C8B-B14F-4D97-AF65-F5344CB8AC3E}">
        <p14:creationId xmlns:p14="http://schemas.microsoft.com/office/powerpoint/2010/main" val="499852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6927" y="148086"/>
            <a:ext cx="8229600" cy="778098"/>
          </a:xfrm>
        </p:spPr>
        <p:txBody>
          <a:bodyPr/>
          <a:lstStyle/>
          <a:p>
            <a:r>
              <a:rPr lang="en-GB" b="1" dirty="0"/>
              <a:t>Power &amp; Hegemony</a:t>
            </a:r>
          </a:p>
        </p:txBody>
      </p:sp>
      <p:sp>
        <p:nvSpPr>
          <p:cNvPr id="3" name="Content Placeholder 2"/>
          <p:cNvSpPr>
            <a:spLocks noGrp="1"/>
          </p:cNvSpPr>
          <p:nvPr>
            <p:ph idx="1"/>
          </p:nvPr>
        </p:nvSpPr>
        <p:spPr>
          <a:xfrm>
            <a:off x="6287412" y="6013402"/>
            <a:ext cx="3447322" cy="523220"/>
          </a:xfrm>
        </p:spPr>
        <p:txBody>
          <a:bodyPr>
            <a:normAutofit/>
          </a:bodyPr>
          <a:lstStyle/>
          <a:p>
            <a:pPr marL="0" indent="0">
              <a:buNone/>
            </a:pPr>
            <a:r>
              <a:rPr lang="en-GB" sz="2400" dirty="0"/>
              <a:t>(Thomas &amp; Thomas, 1928)</a:t>
            </a:r>
          </a:p>
          <a:p>
            <a:pPr lvl="1"/>
            <a:endParaRPr lang="en-GB" sz="2400" dirty="0"/>
          </a:p>
        </p:txBody>
      </p:sp>
      <p:sp>
        <p:nvSpPr>
          <p:cNvPr id="5" name="TextBox 4">
            <a:extLst>
              <a:ext uri="{FF2B5EF4-FFF2-40B4-BE49-F238E27FC236}">
                <a16:creationId xmlns:a16="http://schemas.microsoft.com/office/drawing/2014/main" id="{DF23743D-34F9-4B90-ABB9-2703CA9D524D}"/>
              </a:ext>
            </a:extLst>
          </p:cNvPr>
          <p:cNvSpPr txBox="1"/>
          <p:nvPr/>
        </p:nvSpPr>
        <p:spPr>
          <a:xfrm>
            <a:off x="1703513" y="1052736"/>
            <a:ext cx="2088232" cy="523220"/>
          </a:xfrm>
          <a:prstGeom prst="rect">
            <a:avLst/>
          </a:prstGeom>
          <a:noFill/>
        </p:spPr>
        <p:txBody>
          <a:bodyPr wrap="square" rtlCol="0">
            <a:spAutoFit/>
          </a:bodyPr>
          <a:lstStyle/>
          <a:p>
            <a:r>
              <a:rPr lang="en-GB" sz="2800" b="1" dirty="0"/>
              <a:t>Hegemony =</a:t>
            </a:r>
          </a:p>
        </p:txBody>
      </p:sp>
      <p:sp>
        <p:nvSpPr>
          <p:cNvPr id="7" name="TextBox 6">
            <a:extLst>
              <a:ext uri="{FF2B5EF4-FFF2-40B4-BE49-F238E27FC236}">
                <a16:creationId xmlns:a16="http://schemas.microsoft.com/office/drawing/2014/main" id="{9238A933-8DEA-47C1-91B3-4215DFB6A58D}"/>
              </a:ext>
            </a:extLst>
          </p:cNvPr>
          <p:cNvSpPr txBox="1"/>
          <p:nvPr/>
        </p:nvSpPr>
        <p:spPr>
          <a:xfrm>
            <a:off x="3863752" y="1052736"/>
            <a:ext cx="6480720" cy="523220"/>
          </a:xfrm>
          <a:prstGeom prst="rect">
            <a:avLst/>
          </a:prstGeom>
          <a:noFill/>
        </p:spPr>
        <p:txBody>
          <a:bodyPr wrap="square" rtlCol="0">
            <a:spAutoFit/>
          </a:bodyPr>
          <a:lstStyle/>
          <a:p>
            <a:r>
              <a:rPr lang="en-GB" sz="2800" dirty="0"/>
              <a:t>Leadership, dominance or undue influence</a:t>
            </a:r>
          </a:p>
        </p:txBody>
      </p:sp>
      <p:sp>
        <p:nvSpPr>
          <p:cNvPr id="8" name="TextBox 7">
            <a:extLst>
              <a:ext uri="{FF2B5EF4-FFF2-40B4-BE49-F238E27FC236}">
                <a16:creationId xmlns:a16="http://schemas.microsoft.com/office/drawing/2014/main" id="{AD80789B-7A8B-4AF3-A95C-7E94C50EC4C7}"/>
              </a:ext>
            </a:extLst>
          </p:cNvPr>
          <p:cNvSpPr txBox="1"/>
          <p:nvPr/>
        </p:nvSpPr>
        <p:spPr>
          <a:xfrm>
            <a:off x="1722851" y="1623989"/>
            <a:ext cx="7852589" cy="523220"/>
          </a:xfrm>
          <a:prstGeom prst="rect">
            <a:avLst/>
          </a:prstGeom>
          <a:noFill/>
        </p:spPr>
        <p:txBody>
          <a:bodyPr wrap="square" rtlCol="0">
            <a:spAutoFit/>
          </a:bodyPr>
          <a:lstStyle/>
          <a:p>
            <a:r>
              <a:rPr lang="en-GB" sz="2800" dirty="0"/>
              <a:t>All human action is influenced by power structures;</a:t>
            </a:r>
          </a:p>
        </p:txBody>
      </p:sp>
      <p:sp>
        <p:nvSpPr>
          <p:cNvPr id="9" name="TextBox 8">
            <a:extLst>
              <a:ext uri="{FF2B5EF4-FFF2-40B4-BE49-F238E27FC236}">
                <a16:creationId xmlns:a16="http://schemas.microsoft.com/office/drawing/2014/main" id="{8B72BA41-2ADE-45CA-9C40-8387ECC51578}"/>
              </a:ext>
            </a:extLst>
          </p:cNvPr>
          <p:cNvSpPr txBox="1"/>
          <p:nvPr/>
        </p:nvSpPr>
        <p:spPr>
          <a:xfrm>
            <a:off x="2063553" y="2137966"/>
            <a:ext cx="8280920"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Physical power – police, army, brute force</a:t>
            </a:r>
          </a:p>
          <a:p>
            <a:pPr marL="457200" indent="-457200">
              <a:buFont typeface="Arial" panose="020B0604020202020204" pitchFamily="34" charset="0"/>
              <a:buChar char="•"/>
            </a:pPr>
            <a:r>
              <a:rPr lang="en-GB" sz="2800" dirty="0"/>
              <a:t>Cognitive power – academia, media, influencers</a:t>
            </a:r>
          </a:p>
          <a:p>
            <a:pPr marL="457200" indent="-457200">
              <a:buFont typeface="Arial" panose="020B0604020202020204" pitchFamily="34" charset="0"/>
              <a:buChar char="•"/>
            </a:pPr>
            <a:r>
              <a:rPr lang="en-GB" sz="2800" dirty="0"/>
              <a:t>Emotional power – charismatic and rhetorical power</a:t>
            </a:r>
          </a:p>
        </p:txBody>
      </p:sp>
      <p:sp>
        <p:nvSpPr>
          <p:cNvPr id="10" name="TextBox 9">
            <a:extLst>
              <a:ext uri="{FF2B5EF4-FFF2-40B4-BE49-F238E27FC236}">
                <a16:creationId xmlns:a16="http://schemas.microsoft.com/office/drawing/2014/main" id="{603CE8CA-5E0C-4471-9B23-7C8C21C7C0DF}"/>
              </a:ext>
            </a:extLst>
          </p:cNvPr>
          <p:cNvSpPr txBox="1"/>
          <p:nvPr/>
        </p:nvSpPr>
        <p:spPr>
          <a:xfrm>
            <a:off x="1722851" y="3581967"/>
            <a:ext cx="7852589" cy="523220"/>
          </a:xfrm>
          <a:prstGeom prst="rect">
            <a:avLst/>
          </a:prstGeom>
          <a:noFill/>
        </p:spPr>
        <p:txBody>
          <a:bodyPr wrap="square" rtlCol="0">
            <a:spAutoFit/>
          </a:bodyPr>
          <a:lstStyle/>
          <a:p>
            <a:r>
              <a:rPr lang="en-GB" sz="2800" dirty="0"/>
              <a:t>The exercise of this power shapes;</a:t>
            </a:r>
          </a:p>
        </p:txBody>
      </p:sp>
      <p:sp>
        <p:nvSpPr>
          <p:cNvPr id="11" name="TextBox 10">
            <a:extLst>
              <a:ext uri="{FF2B5EF4-FFF2-40B4-BE49-F238E27FC236}">
                <a16:creationId xmlns:a16="http://schemas.microsoft.com/office/drawing/2014/main" id="{3371CE09-FDD6-4750-BC9D-2D4A1B2A570D}"/>
              </a:ext>
            </a:extLst>
          </p:cNvPr>
          <p:cNvSpPr txBox="1"/>
          <p:nvPr/>
        </p:nvSpPr>
        <p:spPr>
          <a:xfrm>
            <a:off x="2063554" y="4105188"/>
            <a:ext cx="7671181"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What we do or don’t do</a:t>
            </a:r>
          </a:p>
          <a:p>
            <a:pPr marL="457200" indent="-457200">
              <a:buFont typeface="Arial" panose="020B0604020202020204" pitchFamily="34" charset="0"/>
              <a:buChar char="•"/>
            </a:pPr>
            <a:r>
              <a:rPr lang="en-GB" sz="2800" dirty="0"/>
              <a:t>What we think</a:t>
            </a:r>
          </a:p>
          <a:p>
            <a:pPr marL="457200" indent="-457200">
              <a:buFont typeface="Arial" panose="020B0604020202020204" pitchFamily="34" charset="0"/>
              <a:buChar char="•"/>
            </a:pPr>
            <a:r>
              <a:rPr lang="en-GB" sz="2800" dirty="0"/>
              <a:t>What we feel</a:t>
            </a:r>
          </a:p>
        </p:txBody>
      </p:sp>
    </p:spTree>
    <p:extLst>
      <p:ext uri="{BB962C8B-B14F-4D97-AF65-F5344CB8AC3E}">
        <p14:creationId xmlns:p14="http://schemas.microsoft.com/office/powerpoint/2010/main" val="362908251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5243" y="13132"/>
            <a:ext cx="8229600" cy="850106"/>
          </a:xfrm>
        </p:spPr>
        <p:txBody>
          <a:bodyPr/>
          <a:lstStyle/>
          <a:p>
            <a:r>
              <a:rPr lang="en-GB" b="1" dirty="0"/>
              <a:t>Inequity and power</a:t>
            </a:r>
          </a:p>
        </p:txBody>
      </p:sp>
      <p:sp>
        <p:nvSpPr>
          <p:cNvPr id="3" name="Content Placeholder 2"/>
          <p:cNvSpPr>
            <a:spLocks noGrp="1"/>
          </p:cNvSpPr>
          <p:nvPr>
            <p:ph idx="1"/>
          </p:nvPr>
        </p:nvSpPr>
        <p:spPr>
          <a:xfrm>
            <a:off x="1931571" y="980729"/>
            <a:ext cx="8484909" cy="1080120"/>
          </a:xfrm>
        </p:spPr>
        <p:txBody>
          <a:bodyPr>
            <a:normAutofit/>
          </a:bodyPr>
          <a:lstStyle/>
          <a:p>
            <a:r>
              <a:rPr lang="en-GB" dirty="0"/>
              <a:t>Power is a concept to make sense of our unequal access to;</a:t>
            </a:r>
          </a:p>
        </p:txBody>
      </p:sp>
      <p:sp>
        <p:nvSpPr>
          <p:cNvPr id="5" name="TextBox 4">
            <a:extLst>
              <a:ext uri="{FF2B5EF4-FFF2-40B4-BE49-F238E27FC236}">
                <a16:creationId xmlns:a16="http://schemas.microsoft.com/office/drawing/2014/main" id="{3963F80E-582E-48D6-ACC4-7B0A8AA97817}"/>
              </a:ext>
            </a:extLst>
          </p:cNvPr>
          <p:cNvSpPr txBox="1"/>
          <p:nvPr/>
        </p:nvSpPr>
        <p:spPr>
          <a:xfrm>
            <a:off x="7536159" y="4612486"/>
            <a:ext cx="2880320" cy="369332"/>
          </a:xfrm>
          <a:prstGeom prst="rect">
            <a:avLst/>
          </a:prstGeom>
          <a:noFill/>
        </p:spPr>
        <p:txBody>
          <a:bodyPr wrap="square" rtlCol="0">
            <a:spAutoFit/>
          </a:bodyPr>
          <a:lstStyle/>
          <a:p>
            <a:r>
              <a:rPr lang="en-GB" dirty="0"/>
              <a:t>(Thomas &amp; Thomas, 1928)</a:t>
            </a:r>
          </a:p>
        </p:txBody>
      </p:sp>
      <p:sp>
        <p:nvSpPr>
          <p:cNvPr id="6" name="TextBox 5">
            <a:extLst>
              <a:ext uri="{FF2B5EF4-FFF2-40B4-BE49-F238E27FC236}">
                <a16:creationId xmlns:a16="http://schemas.microsoft.com/office/drawing/2014/main" id="{9C7FDA2A-53A2-4507-866E-E24033613EF2}"/>
              </a:ext>
            </a:extLst>
          </p:cNvPr>
          <p:cNvSpPr txBox="1"/>
          <p:nvPr/>
        </p:nvSpPr>
        <p:spPr>
          <a:xfrm>
            <a:off x="2158414" y="2055420"/>
            <a:ext cx="7843259"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a:t>Material</a:t>
            </a:r>
          </a:p>
          <a:p>
            <a:pPr marL="457200" indent="-457200">
              <a:buFont typeface="Arial" panose="020B0604020202020204" pitchFamily="34" charset="0"/>
              <a:buChar char="•"/>
            </a:pPr>
            <a:r>
              <a:rPr lang="en-GB" sz="2800" dirty="0"/>
              <a:t>Cultural</a:t>
            </a:r>
          </a:p>
          <a:p>
            <a:pPr marL="457200" indent="-457200">
              <a:buFont typeface="Arial" panose="020B0604020202020204" pitchFamily="34" charset="0"/>
              <a:buChar char="•"/>
            </a:pPr>
            <a:r>
              <a:rPr lang="en-GB" sz="2800" dirty="0"/>
              <a:t>Social</a:t>
            </a:r>
          </a:p>
          <a:p>
            <a:pPr marL="457200" indent="-457200">
              <a:buFont typeface="Arial" panose="020B0604020202020204" pitchFamily="34" charset="0"/>
              <a:buChar char="•"/>
            </a:pPr>
            <a:r>
              <a:rPr lang="en-GB" sz="2800" dirty="0"/>
              <a:t>Economic</a:t>
            </a:r>
          </a:p>
          <a:p>
            <a:pPr marL="457200" indent="-457200">
              <a:buFont typeface="Arial" panose="020B0604020202020204" pitchFamily="34" charset="0"/>
              <a:buChar char="•"/>
            </a:pPr>
            <a:r>
              <a:rPr lang="en-GB" sz="2800" dirty="0"/>
              <a:t>Emotional </a:t>
            </a:r>
          </a:p>
          <a:p>
            <a:pPr marL="457200" indent="-457200">
              <a:buFont typeface="Arial" panose="020B0604020202020204" pitchFamily="34" charset="0"/>
              <a:buChar char="•"/>
            </a:pPr>
            <a:r>
              <a:rPr lang="en-GB" sz="2800" dirty="0"/>
              <a:t>and psychological resources</a:t>
            </a:r>
          </a:p>
        </p:txBody>
      </p:sp>
      <p:sp>
        <p:nvSpPr>
          <p:cNvPr id="7" name="TextBox 6">
            <a:extLst>
              <a:ext uri="{FF2B5EF4-FFF2-40B4-BE49-F238E27FC236}">
                <a16:creationId xmlns:a16="http://schemas.microsoft.com/office/drawing/2014/main" id="{1B941CD0-545F-4374-AF1E-0795955EAF56}"/>
              </a:ext>
            </a:extLst>
          </p:cNvPr>
          <p:cNvSpPr txBox="1"/>
          <p:nvPr/>
        </p:nvSpPr>
        <p:spPr>
          <a:xfrm>
            <a:off x="1965244" y="5085185"/>
            <a:ext cx="8484909"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And the formation of a sub-culture is a response to this</a:t>
            </a:r>
          </a:p>
        </p:txBody>
      </p:sp>
    </p:spTree>
    <p:extLst>
      <p:ext uri="{BB962C8B-B14F-4D97-AF65-F5344CB8AC3E}">
        <p14:creationId xmlns:p14="http://schemas.microsoft.com/office/powerpoint/2010/main" val="1233184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build="p"/>
      <p:bldP spid="7"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143000"/>
          </a:xfrm>
        </p:spPr>
        <p:txBody>
          <a:bodyPr/>
          <a:lstStyle/>
          <a:p>
            <a:r>
              <a:rPr lang="en-GB" b="1" dirty="0"/>
              <a:t>Hegemony </a:t>
            </a:r>
            <a:r>
              <a:rPr lang="en-GB" b="1" dirty="0" err="1"/>
              <a:t>vs</a:t>
            </a:r>
            <a:r>
              <a:rPr lang="en-GB" b="1" dirty="0"/>
              <a:t> Subcultures</a:t>
            </a:r>
          </a:p>
        </p:txBody>
      </p:sp>
      <p:sp>
        <p:nvSpPr>
          <p:cNvPr id="3" name="Content Placeholder 2"/>
          <p:cNvSpPr>
            <a:spLocks noGrp="1"/>
          </p:cNvSpPr>
          <p:nvPr>
            <p:ph idx="1"/>
          </p:nvPr>
        </p:nvSpPr>
        <p:spPr>
          <a:xfrm>
            <a:off x="1981200" y="1600201"/>
            <a:ext cx="8229600" cy="2116832"/>
          </a:xfrm>
        </p:spPr>
        <p:txBody>
          <a:bodyPr>
            <a:noAutofit/>
          </a:bodyPr>
          <a:lstStyle/>
          <a:p>
            <a:r>
              <a:rPr lang="en-GB" sz="3600" dirty="0"/>
              <a:t>Subcultures do offer alternative frames of reference wherein young people learn to think outside the box</a:t>
            </a:r>
          </a:p>
          <a:p>
            <a:endParaRPr lang="en-GB" sz="3600" dirty="0"/>
          </a:p>
          <a:p>
            <a:r>
              <a:rPr lang="en-GB" sz="3600" dirty="0"/>
              <a:t>Or at least learn to think inside a different box</a:t>
            </a:r>
          </a:p>
          <a:p>
            <a:endParaRPr lang="en-GB" sz="3600" dirty="0"/>
          </a:p>
        </p:txBody>
      </p:sp>
    </p:spTree>
    <p:extLst>
      <p:ext uri="{BB962C8B-B14F-4D97-AF65-F5344CB8AC3E}">
        <p14:creationId xmlns:p14="http://schemas.microsoft.com/office/powerpoint/2010/main" val="1802594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8640"/>
            <a:ext cx="8229600" cy="850106"/>
          </a:xfrm>
        </p:spPr>
        <p:txBody>
          <a:bodyPr/>
          <a:lstStyle/>
          <a:p>
            <a:r>
              <a:rPr lang="en-GB" b="1" dirty="0"/>
              <a:t>Reasons for joining a sub-culture</a:t>
            </a:r>
          </a:p>
        </p:txBody>
      </p:sp>
      <p:sp>
        <p:nvSpPr>
          <p:cNvPr id="3" name="Content Placeholder 2"/>
          <p:cNvSpPr>
            <a:spLocks noGrp="1"/>
          </p:cNvSpPr>
          <p:nvPr>
            <p:ph idx="1"/>
          </p:nvPr>
        </p:nvSpPr>
        <p:spPr>
          <a:xfrm>
            <a:off x="1703512" y="1196753"/>
            <a:ext cx="8856984" cy="3974039"/>
          </a:xfrm>
        </p:spPr>
        <p:txBody>
          <a:bodyPr>
            <a:noAutofit/>
          </a:bodyPr>
          <a:lstStyle/>
          <a:p>
            <a:pPr marL="0" indent="0">
              <a:buNone/>
            </a:pPr>
            <a:r>
              <a:rPr lang="en-GB" sz="2800" dirty="0"/>
              <a:t>‘Is it preferable to ‘think’ without having critical awareness . . . </a:t>
            </a:r>
          </a:p>
          <a:p>
            <a:pPr marL="0" indent="0">
              <a:buNone/>
            </a:pPr>
            <a:r>
              <a:rPr lang="en-GB" sz="2800" dirty="0"/>
              <a:t>In other words to ‘participate’ in a conception of the world ‘imposed’ mechanically by external environment . . . </a:t>
            </a:r>
          </a:p>
          <a:p>
            <a:pPr marL="0" indent="0">
              <a:buNone/>
            </a:pPr>
            <a:r>
              <a:rPr lang="en-GB" sz="2800" dirty="0"/>
              <a:t>Or is it preferable to work out one’s own conception of the world consciously and critically, and so out of this world of one’s own brain to choose one’s own sphere of activity, to participate actively in making the history of the world, and  not simply to accept passively and without care the imprint of one’s own personality from outside?’</a:t>
            </a:r>
          </a:p>
        </p:txBody>
      </p:sp>
      <p:sp>
        <p:nvSpPr>
          <p:cNvPr id="5" name="TextBox 4">
            <a:extLst>
              <a:ext uri="{FF2B5EF4-FFF2-40B4-BE49-F238E27FC236}">
                <a16:creationId xmlns:a16="http://schemas.microsoft.com/office/drawing/2014/main" id="{9A05A625-A9DF-4BD0-BDA2-A1541F9A24FA}"/>
              </a:ext>
            </a:extLst>
          </p:cNvPr>
          <p:cNvSpPr txBox="1"/>
          <p:nvPr/>
        </p:nvSpPr>
        <p:spPr>
          <a:xfrm>
            <a:off x="7680176" y="5733256"/>
            <a:ext cx="3096344" cy="369332"/>
          </a:xfrm>
          <a:prstGeom prst="rect">
            <a:avLst/>
          </a:prstGeom>
          <a:noFill/>
        </p:spPr>
        <p:txBody>
          <a:bodyPr wrap="square" rtlCol="0">
            <a:spAutoFit/>
          </a:bodyPr>
          <a:lstStyle/>
          <a:p>
            <a:r>
              <a:rPr lang="en-GB" dirty="0"/>
              <a:t>(Gramsci, 1971, p. 58)</a:t>
            </a:r>
          </a:p>
        </p:txBody>
      </p:sp>
      <p:sp>
        <p:nvSpPr>
          <p:cNvPr id="6" name="TextBox 5">
            <a:extLst>
              <a:ext uri="{FF2B5EF4-FFF2-40B4-BE49-F238E27FC236}">
                <a16:creationId xmlns:a16="http://schemas.microsoft.com/office/drawing/2014/main" id="{28591BFB-240D-41E7-A23A-BFAA1A9540DF}"/>
              </a:ext>
            </a:extLst>
          </p:cNvPr>
          <p:cNvSpPr txBox="1"/>
          <p:nvPr/>
        </p:nvSpPr>
        <p:spPr>
          <a:xfrm>
            <a:off x="4151784" y="6148422"/>
            <a:ext cx="6059016" cy="461665"/>
          </a:xfrm>
          <a:prstGeom prst="rect">
            <a:avLst/>
          </a:prstGeom>
          <a:noFill/>
        </p:spPr>
        <p:txBody>
          <a:bodyPr wrap="square" rtlCol="0">
            <a:spAutoFit/>
          </a:bodyPr>
          <a:lstStyle/>
          <a:p>
            <a:r>
              <a:rPr lang="en-GB" sz="2400" b="1" dirty="0"/>
              <a:t>= resistance – we will look at this in Theme 5</a:t>
            </a:r>
          </a:p>
        </p:txBody>
      </p:sp>
    </p:spTree>
    <p:extLst>
      <p:ext uri="{BB962C8B-B14F-4D97-AF65-F5344CB8AC3E}">
        <p14:creationId xmlns:p14="http://schemas.microsoft.com/office/powerpoint/2010/main" val="414351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36525"/>
            <a:ext cx="8229600" cy="778098"/>
          </a:xfrm>
        </p:spPr>
        <p:txBody>
          <a:bodyPr/>
          <a:lstStyle/>
          <a:p>
            <a:r>
              <a:rPr lang="en-GB" dirty="0"/>
              <a:t>Reference List</a:t>
            </a:r>
          </a:p>
        </p:txBody>
      </p:sp>
      <p:sp>
        <p:nvSpPr>
          <p:cNvPr id="3" name="Content Placeholder 2"/>
          <p:cNvSpPr>
            <a:spLocks noGrp="1"/>
          </p:cNvSpPr>
          <p:nvPr>
            <p:ph idx="1"/>
          </p:nvPr>
        </p:nvSpPr>
        <p:spPr>
          <a:xfrm>
            <a:off x="1703512" y="1196753"/>
            <a:ext cx="8229600" cy="4525963"/>
          </a:xfrm>
        </p:spPr>
        <p:txBody>
          <a:bodyPr>
            <a:normAutofit fontScale="92500" lnSpcReduction="10000"/>
          </a:bodyPr>
          <a:lstStyle/>
          <a:p>
            <a:pPr>
              <a:spcBef>
                <a:spcPts val="600"/>
              </a:spcBef>
              <a:spcAft>
                <a:spcPts val="600"/>
              </a:spcAft>
            </a:pPr>
            <a:r>
              <a:rPr lang="en-GB" sz="1600" dirty="0"/>
              <a:t>Blackman S (2005) ‘Youth Subcultural Theory: A Critical Engagement with the Concept, its Origins and Politics, from the Chicago School to Postmodernism, </a:t>
            </a:r>
            <a:r>
              <a:rPr lang="en-GB" sz="1600" i="1" dirty="0"/>
              <a:t>Journal of Youth Studies, </a:t>
            </a:r>
            <a:r>
              <a:rPr lang="en-GB" sz="1600" dirty="0"/>
              <a:t>Vol. 8, No. 1, pp. 1-20. Available at: </a:t>
            </a:r>
            <a:r>
              <a:rPr lang="en-GB" sz="1600" dirty="0">
                <a:hlinkClick r:id="rId3"/>
              </a:rPr>
              <a:t>https://web-s-ebscohost-com.ezproxy.uwtsd.ac.uk/ehost/pdfviewer/pdfviewer?vid=0&amp;sid=c4ad5002-185a-471b-99de-708a86b334eb%40redis</a:t>
            </a:r>
            <a:r>
              <a:rPr lang="en-GB" sz="1600" dirty="0"/>
              <a:t> [Accessed 14/11/2023]</a:t>
            </a:r>
          </a:p>
          <a:p>
            <a:pPr>
              <a:spcBef>
                <a:spcPts val="600"/>
              </a:spcBef>
              <a:spcAft>
                <a:spcPts val="600"/>
              </a:spcAft>
            </a:pPr>
            <a:r>
              <a:rPr lang="en-GB" sz="1600" dirty="0"/>
              <a:t>Blackman, S. (2013) ‘Subculture Theory: An Historical and Contemporary Assessment of the Concept for Understanding Deviance’ </a:t>
            </a:r>
            <a:r>
              <a:rPr lang="en-GB" sz="1600" i="1" dirty="0"/>
              <a:t>Deviant Behaviour</a:t>
            </a:r>
            <a:r>
              <a:rPr lang="en-GB" sz="1600" dirty="0"/>
              <a:t> Vol. 35 Issue 6 pp. 496-512 DOI: </a:t>
            </a:r>
            <a:r>
              <a:rPr lang="en-GB" sz="1600" dirty="0">
                <a:hlinkClick r:id="rId4"/>
              </a:rPr>
              <a:t>https://doi.org/10.1080/01639625.2013.859049</a:t>
            </a:r>
            <a:r>
              <a:rPr lang="en-GB" sz="1600" dirty="0"/>
              <a:t> [Accessed 14/11/2023]</a:t>
            </a:r>
          </a:p>
          <a:p>
            <a:pPr>
              <a:spcBef>
                <a:spcPts val="600"/>
              </a:spcBef>
              <a:spcAft>
                <a:spcPts val="600"/>
              </a:spcAft>
            </a:pPr>
            <a:r>
              <a:rPr lang="en-GB" sz="1600" dirty="0"/>
              <a:t>Christiansen, B. (2015) ‘Cultural indoctrination: A theoretical framework</a:t>
            </a:r>
            <a:r>
              <a:rPr lang="en-GB" sz="1600" i="1" dirty="0"/>
              <a:t>’</a:t>
            </a:r>
            <a:r>
              <a:rPr lang="en-GB" sz="1600" dirty="0"/>
              <a:t>  in Christiansen &amp;  Koeman (Eds.), </a:t>
            </a:r>
            <a:r>
              <a:rPr lang="en-GB" sz="1600" i="1" dirty="0"/>
              <a:t>Advances in religious and cultural studies </a:t>
            </a:r>
            <a:r>
              <a:rPr lang="en-GB" sz="1600" dirty="0"/>
              <a:t>(ARCS) book series. Nationalism, cultural indoctrination, and economic prosperity in the digital age (p. 279–294). Information Science Reference/</a:t>
            </a:r>
            <a:r>
              <a:rPr lang="en-GB" sz="1600" dirty="0" err="1"/>
              <a:t>IGI</a:t>
            </a:r>
            <a:r>
              <a:rPr lang="en-GB" sz="1600" dirty="0"/>
              <a:t> Global.</a:t>
            </a:r>
            <a:endParaRPr lang="en-GB" sz="1600" i="1" dirty="0"/>
          </a:p>
          <a:p>
            <a:pPr>
              <a:spcBef>
                <a:spcPts val="600"/>
              </a:spcBef>
              <a:spcAft>
                <a:spcPts val="600"/>
              </a:spcAft>
            </a:pPr>
            <a:r>
              <a:rPr lang="en-GB" sz="1600" dirty="0"/>
              <a:t>Clarke, G (1997) ‘Defending Ski-jumpers; A Critique of Theories of Youth Subcultures’, in Ken Gelder and Sarah Thornton (eds), </a:t>
            </a:r>
            <a:r>
              <a:rPr lang="en-GB" sz="1600" i="1" dirty="0"/>
              <a:t>The Subcultures Reader, </a:t>
            </a:r>
            <a:r>
              <a:rPr lang="en-GB" sz="1600" dirty="0"/>
              <a:t>pp. 175-80., London: Routledge.</a:t>
            </a:r>
          </a:p>
          <a:p>
            <a:pPr>
              <a:spcBef>
                <a:spcPts val="600"/>
              </a:spcBef>
              <a:spcAft>
                <a:spcPts val="600"/>
              </a:spcAft>
            </a:pPr>
            <a:r>
              <a:rPr lang="en-GB" sz="1600" dirty="0"/>
              <a:t>Clarke, J, Hall, S, Jefferson, T &amp; Roberts, B (1976) ‘Subcultures, Cultures, and Class’ in Stuart Hall and Tony Jefferson (eds) </a:t>
            </a:r>
            <a:r>
              <a:rPr lang="en-GB" sz="1600" i="1" dirty="0"/>
              <a:t>resistance through Rituals, pp. 9-74, </a:t>
            </a:r>
            <a:r>
              <a:rPr lang="en-GB" sz="1600" dirty="0"/>
              <a:t>London: Routledge. Available at: </a:t>
            </a:r>
            <a:r>
              <a:rPr lang="en-GB" sz="1600" dirty="0">
                <a:hlinkClick r:id="rId5"/>
              </a:rPr>
              <a:t>https://ebookcentral.proquest.com/lib/trinity/reader.action?docID=356177</a:t>
            </a:r>
            <a:r>
              <a:rPr lang="en-GB" sz="1600" dirty="0"/>
              <a:t> [Accessed 14/11/2023]</a:t>
            </a:r>
          </a:p>
          <a:p>
            <a:pPr>
              <a:spcBef>
                <a:spcPts val="600"/>
              </a:spcBef>
              <a:spcAft>
                <a:spcPts val="600"/>
              </a:spcAft>
            </a:pPr>
            <a:endParaRPr lang="en-GB" sz="1600" dirty="0"/>
          </a:p>
          <a:p>
            <a:pPr>
              <a:spcBef>
                <a:spcPts val="600"/>
              </a:spcBef>
              <a:spcAft>
                <a:spcPts val="600"/>
              </a:spcAft>
            </a:pPr>
            <a:endParaRPr lang="en-GB" sz="1600"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67</a:t>
            </a:fld>
            <a:endParaRPr lang="en-GB"/>
          </a:p>
        </p:txBody>
      </p:sp>
    </p:spTree>
    <p:extLst>
      <p:ext uri="{BB962C8B-B14F-4D97-AF65-F5344CB8AC3E}">
        <p14:creationId xmlns:p14="http://schemas.microsoft.com/office/powerpoint/2010/main" val="49202064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36525"/>
            <a:ext cx="8229600" cy="778098"/>
          </a:xfrm>
        </p:spPr>
        <p:txBody>
          <a:bodyPr/>
          <a:lstStyle/>
          <a:p>
            <a:r>
              <a:rPr lang="en-GB" dirty="0"/>
              <a:t>Reference List</a:t>
            </a:r>
          </a:p>
        </p:txBody>
      </p:sp>
      <p:sp>
        <p:nvSpPr>
          <p:cNvPr id="3" name="Content Placeholder 2"/>
          <p:cNvSpPr>
            <a:spLocks noGrp="1"/>
          </p:cNvSpPr>
          <p:nvPr>
            <p:ph idx="1"/>
          </p:nvPr>
        </p:nvSpPr>
        <p:spPr>
          <a:xfrm>
            <a:off x="1487488" y="914624"/>
            <a:ext cx="9073008" cy="4525963"/>
          </a:xfrm>
        </p:spPr>
        <p:txBody>
          <a:bodyPr>
            <a:noAutofit/>
          </a:bodyPr>
          <a:lstStyle/>
          <a:p>
            <a:pPr>
              <a:spcBef>
                <a:spcPts val="600"/>
              </a:spcBef>
              <a:spcAft>
                <a:spcPts val="600"/>
              </a:spcAft>
            </a:pPr>
            <a:r>
              <a:rPr lang="en-GB" sz="1400" dirty="0"/>
              <a:t>Cohen, A (1955) </a:t>
            </a:r>
            <a:r>
              <a:rPr lang="en-GB" sz="1400" i="1" dirty="0"/>
              <a:t>Delinquent Boys: The Culture of the Gang, </a:t>
            </a:r>
            <a:r>
              <a:rPr lang="en-GB" sz="1400" dirty="0"/>
              <a:t>New York: Free Press.</a:t>
            </a:r>
          </a:p>
          <a:p>
            <a:pPr>
              <a:spcBef>
                <a:spcPts val="600"/>
              </a:spcBef>
              <a:spcAft>
                <a:spcPts val="600"/>
              </a:spcAft>
            </a:pPr>
            <a:r>
              <a:rPr lang="en-GB" sz="1400" dirty="0"/>
              <a:t>Davies, F (1992) </a:t>
            </a:r>
            <a:r>
              <a:rPr lang="en-GB" sz="1400" i="1" dirty="0"/>
              <a:t> Fashion, Culture, and Identity, </a:t>
            </a:r>
            <a:r>
              <a:rPr lang="en-GB" sz="1400" dirty="0"/>
              <a:t>Chicago, IL: University of Chicago Press.</a:t>
            </a:r>
          </a:p>
          <a:p>
            <a:pPr>
              <a:spcBef>
                <a:spcPts val="600"/>
              </a:spcBef>
              <a:spcAft>
                <a:spcPts val="600"/>
              </a:spcAft>
            </a:pPr>
            <a:r>
              <a:rPr lang="en-GB" sz="1400" dirty="0"/>
              <a:t>Dowd, JJ &amp; Dowd, LA (2003) ‘The Centre Holds: From Subcultures to Social Worlds’, </a:t>
            </a:r>
            <a:r>
              <a:rPr lang="en-GB" sz="1400" i="1" dirty="0"/>
              <a:t>Teaching Sociology, </a:t>
            </a:r>
            <a:r>
              <a:rPr lang="en-GB" sz="1400" dirty="0"/>
              <a:t>Vol. 31, No. 1, pp. 20-37. Available at </a:t>
            </a:r>
            <a:r>
              <a:rPr lang="en-GB" sz="1400" dirty="0">
                <a:hlinkClick r:id="rId3"/>
              </a:rPr>
              <a:t>https://www-jstor-org.ezproxy.uwtsd.ac.uk/stable/3211422?sid=primo#metadata_info_tab_contents</a:t>
            </a:r>
            <a:r>
              <a:rPr lang="en-GB" sz="1400" dirty="0"/>
              <a:t> [Accessed 04/11/2023]</a:t>
            </a:r>
          </a:p>
          <a:p>
            <a:pPr>
              <a:spcBef>
                <a:spcPts val="600"/>
              </a:spcBef>
              <a:spcAft>
                <a:spcPts val="600"/>
              </a:spcAft>
            </a:pPr>
            <a:r>
              <a:rPr lang="en-GB" sz="1400" dirty="0"/>
              <a:t>European Institute for Gender Equality (No Date) </a:t>
            </a:r>
            <a:r>
              <a:rPr lang="en-GB" sz="1400" i="1" dirty="0"/>
              <a:t>Marginalised Groups</a:t>
            </a:r>
            <a:r>
              <a:rPr lang="en-GB" sz="1400" dirty="0"/>
              <a:t> Available at </a:t>
            </a:r>
            <a:r>
              <a:rPr lang="en-GB" sz="1400" dirty="0">
                <a:hlinkClick r:id="rId4"/>
              </a:rPr>
              <a:t>https://eige.europa.eu/publications-resources/thesaurus/terms/1175</a:t>
            </a:r>
            <a:r>
              <a:rPr lang="en-GB" sz="1400" dirty="0"/>
              <a:t>  [Accessed 07/11/2023]</a:t>
            </a:r>
          </a:p>
          <a:p>
            <a:pPr>
              <a:spcBef>
                <a:spcPts val="600"/>
              </a:spcBef>
              <a:spcAft>
                <a:spcPts val="600"/>
              </a:spcAft>
            </a:pPr>
            <a:r>
              <a:rPr lang="en-GB" sz="1400" dirty="0" err="1"/>
              <a:t>Gelder</a:t>
            </a:r>
            <a:r>
              <a:rPr lang="en-GB" sz="1400" dirty="0"/>
              <a:t>, K (2005) ‘Introduction: The Field of Subcultural Studies’, </a:t>
            </a:r>
            <a:r>
              <a:rPr lang="en-GB" sz="1400" i="1" dirty="0"/>
              <a:t>The Subcultures Reader, </a:t>
            </a:r>
            <a:r>
              <a:rPr lang="en-GB" sz="1400" dirty="0"/>
              <a:t>pp. 1-15.</a:t>
            </a:r>
          </a:p>
          <a:p>
            <a:pPr>
              <a:spcBef>
                <a:spcPts val="600"/>
              </a:spcBef>
              <a:spcAft>
                <a:spcPts val="600"/>
              </a:spcAft>
            </a:pPr>
            <a:r>
              <a:rPr lang="en-GB" sz="1400" dirty="0"/>
              <a:t>Gordon, M.M. (1947) ‘The Concept of the Sub-Culture and its Application’, </a:t>
            </a:r>
            <a:r>
              <a:rPr lang="en-GB" sz="1400" i="1" dirty="0"/>
              <a:t>Social Forces, </a:t>
            </a:r>
            <a:r>
              <a:rPr lang="en-GB" sz="1400" dirty="0"/>
              <a:t>Vol.26, No.1, pp.40-42. Available at: </a:t>
            </a:r>
            <a:r>
              <a:rPr lang="en-GB" sz="1400" dirty="0">
                <a:hlinkClick r:id="rId5"/>
              </a:rPr>
              <a:t>https://www-jstor-org.ezproxy.uwtsd.ac.uk/stable/2572602?sid=primo#metadata_info_tab_contents</a:t>
            </a:r>
            <a:r>
              <a:rPr lang="en-GB" sz="1400" dirty="0"/>
              <a:t> [Accessed 07/11/2023]</a:t>
            </a:r>
          </a:p>
          <a:p>
            <a:pPr>
              <a:spcBef>
                <a:spcPts val="600"/>
              </a:spcBef>
              <a:spcAft>
                <a:spcPts val="600"/>
              </a:spcAft>
            </a:pPr>
            <a:r>
              <a:rPr lang="en-GB" sz="1400" dirty="0"/>
              <a:t>Gramsci, A. (1971) </a:t>
            </a:r>
            <a:r>
              <a:rPr lang="en-GB" sz="1400" i="1" dirty="0"/>
              <a:t>Selections from the Prison Notebooks of Antonio Gramsci</a:t>
            </a:r>
            <a:r>
              <a:rPr lang="en-GB" sz="1400" dirty="0"/>
              <a:t> New York: International Publishers.</a:t>
            </a:r>
          </a:p>
          <a:p>
            <a:pPr>
              <a:spcBef>
                <a:spcPts val="600"/>
              </a:spcBef>
              <a:spcAft>
                <a:spcPts val="600"/>
              </a:spcAft>
            </a:pPr>
            <a:r>
              <a:rPr lang="en-GB" sz="1400" dirty="0"/>
              <a:t>Ogburn, W. F. (1937) ‘Culture and Sociology’ </a:t>
            </a:r>
            <a:r>
              <a:rPr lang="en-GB" sz="1400" i="1" dirty="0"/>
              <a:t>Social Forces  </a:t>
            </a:r>
            <a:r>
              <a:rPr lang="en-GB" sz="1400" dirty="0"/>
              <a:t>Vol. 16 Issue 2 Available at: </a:t>
            </a:r>
            <a:r>
              <a:rPr lang="en-GB" sz="1400" dirty="0">
                <a:hlinkClick r:id="rId6"/>
              </a:rPr>
              <a:t>https://www-jstor-org.ezproxy.uwtsd.ac.uk/stable/2570519?sid=primo&amp;origin=crossref#metadata_info_tab_contents</a:t>
            </a:r>
            <a:r>
              <a:rPr lang="en-GB" sz="1400" dirty="0"/>
              <a:t> [Accessed 07/12/2023]</a:t>
            </a:r>
          </a:p>
          <a:p>
            <a:pPr>
              <a:spcBef>
                <a:spcPts val="600"/>
              </a:spcBef>
              <a:spcAft>
                <a:spcPts val="600"/>
              </a:spcAft>
            </a:pPr>
            <a:endParaRPr lang="en-GB" sz="1400"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68</a:t>
            </a:fld>
            <a:endParaRPr lang="en-GB"/>
          </a:p>
        </p:txBody>
      </p:sp>
    </p:spTree>
    <p:extLst>
      <p:ext uri="{BB962C8B-B14F-4D97-AF65-F5344CB8AC3E}">
        <p14:creationId xmlns:p14="http://schemas.microsoft.com/office/powerpoint/2010/main" val="229428084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36525"/>
            <a:ext cx="8229600" cy="778098"/>
          </a:xfrm>
        </p:spPr>
        <p:txBody>
          <a:bodyPr/>
          <a:lstStyle/>
          <a:p>
            <a:r>
              <a:rPr lang="en-GB" dirty="0"/>
              <a:t>Reference List</a:t>
            </a:r>
          </a:p>
        </p:txBody>
      </p:sp>
      <p:sp>
        <p:nvSpPr>
          <p:cNvPr id="3" name="Content Placeholder 2"/>
          <p:cNvSpPr>
            <a:spLocks noGrp="1"/>
          </p:cNvSpPr>
          <p:nvPr>
            <p:ph idx="1"/>
          </p:nvPr>
        </p:nvSpPr>
        <p:spPr>
          <a:xfrm>
            <a:off x="1487488" y="914624"/>
            <a:ext cx="9073008" cy="4525963"/>
          </a:xfrm>
        </p:spPr>
        <p:txBody>
          <a:bodyPr>
            <a:noAutofit/>
          </a:bodyPr>
          <a:lstStyle/>
          <a:p>
            <a:pPr>
              <a:spcBef>
                <a:spcPts val="600"/>
              </a:spcBef>
              <a:spcAft>
                <a:spcPts val="600"/>
              </a:spcAft>
            </a:pPr>
            <a:r>
              <a:rPr lang="en-GB" sz="1400" dirty="0"/>
              <a:t>Scott, J. (Ed) (2014) </a:t>
            </a:r>
            <a:r>
              <a:rPr lang="en-GB" sz="1400" i="1" dirty="0"/>
              <a:t>Oxford Dictionary of Sociology </a:t>
            </a:r>
            <a:r>
              <a:rPr lang="en-GB" sz="1400" dirty="0"/>
              <a:t>Oxford: OUP Available at: </a:t>
            </a:r>
            <a:r>
              <a:rPr lang="en-GB" sz="1400" dirty="0">
                <a:hlinkClick r:id="rId3"/>
              </a:rPr>
              <a:t>https://www.oxfordreference.com/view/10.1093/acref/9780199683581.001.0001/acref-9780199683581</a:t>
            </a:r>
            <a:r>
              <a:rPr lang="en-GB" sz="1400" dirty="0"/>
              <a:t> [Accessed 07/11/2023]</a:t>
            </a:r>
          </a:p>
          <a:p>
            <a:pPr>
              <a:spcBef>
                <a:spcPts val="600"/>
              </a:spcBef>
              <a:spcAft>
                <a:spcPts val="600"/>
              </a:spcAft>
            </a:pPr>
            <a:r>
              <a:rPr lang="en-GB" sz="1400" dirty="0"/>
              <a:t>Thomas, W.I. &amp; Thomas, D. (1928) </a:t>
            </a:r>
            <a:r>
              <a:rPr lang="en-GB" sz="1400" i="1" dirty="0"/>
              <a:t>The Child in America</a:t>
            </a:r>
            <a:r>
              <a:rPr lang="en-GB" sz="1400" dirty="0"/>
              <a:t> New York: Knopf</a:t>
            </a:r>
          </a:p>
          <a:p>
            <a:pPr>
              <a:spcBef>
                <a:spcPts val="600"/>
              </a:spcBef>
              <a:spcAft>
                <a:spcPts val="600"/>
              </a:spcAft>
            </a:pPr>
            <a:r>
              <a:rPr lang="en-GB" sz="1400" dirty="0"/>
              <a:t>Tylor, </a:t>
            </a:r>
            <a:r>
              <a:rPr lang="en-GB" sz="1400" dirty="0" err="1"/>
              <a:t>E.B</a:t>
            </a:r>
            <a:r>
              <a:rPr lang="en-GB" sz="1400" dirty="0"/>
              <a:t>. (1871) </a:t>
            </a:r>
            <a:r>
              <a:rPr lang="en-GB" sz="1400" i="1" dirty="0"/>
              <a:t>Primitive Culture: Researches Into the Development of Mythology, Philosophy, Religion, Art, and Custom </a:t>
            </a:r>
            <a:r>
              <a:rPr lang="en-GB" sz="1400" dirty="0"/>
              <a:t>London</a:t>
            </a:r>
          </a:p>
          <a:p>
            <a:pPr>
              <a:spcBef>
                <a:spcPts val="600"/>
              </a:spcBef>
              <a:spcAft>
                <a:spcPts val="600"/>
              </a:spcAft>
            </a:pPr>
            <a:r>
              <a:rPr lang="en-GB" sz="1400" dirty="0"/>
              <a:t>Williams, J. P. (2011) </a:t>
            </a:r>
            <a:r>
              <a:rPr lang="en-GB" sz="1400" i="1" dirty="0"/>
              <a:t>Subcultural Theory: Traditions and Concepts</a:t>
            </a:r>
            <a:r>
              <a:rPr lang="en-GB" sz="1400" dirty="0"/>
              <a:t> Cambridge: Polity Press</a:t>
            </a:r>
          </a:p>
          <a:p>
            <a:pPr>
              <a:spcBef>
                <a:spcPts val="600"/>
              </a:spcBef>
              <a:spcAft>
                <a:spcPts val="600"/>
              </a:spcAft>
            </a:pPr>
            <a:r>
              <a:rPr lang="en-GB" sz="1400" dirty="0"/>
              <a:t>Woodward, S. (2015) </a:t>
            </a:r>
            <a:r>
              <a:rPr lang="en-GB" sz="1400" i="1" dirty="0"/>
              <a:t>Material Culture</a:t>
            </a:r>
            <a:r>
              <a:rPr lang="en-GB" sz="1400" dirty="0"/>
              <a:t> Oxford Bibliographies Available at: </a:t>
            </a:r>
            <a:r>
              <a:rPr lang="en-GB" sz="1400" dirty="0">
                <a:hlinkClick r:id="rId4"/>
              </a:rPr>
              <a:t>https://www.oxfordbibliographies.com/display/document/obo-9780199766567/obo-9780199766567-0085.xml#:~:text=obo%2F9780199766567%2D0085-,Introduction,of%20culture%20and%20social%20relations</a:t>
            </a:r>
            <a:r>
              <a:rPr lang="en-GB" sz="1400" dirty="0"/>
              <a:t>.  [</a:t>
            </a:r>
            <a:r>
              <a:rPr lang="en-GB" sz="1400"/>
              <a:t>Accessed 07/11/2023]</a:t>
            </a:r>
            <a:endParaRPr lang="en-GB" sz="1400" dirty="0"/>
          </a:p>
          <a:p>
            <a:pPr>
              <a:spcBef>
                <a:spcPts val="600"/>
              </a:spcBef>
              <a:spcAft>
                <a:spcPts val="600"/>
              </a:spcAft>
            </a:pPr>
            <a:endParaRPr lang="en-GB" sz="1400"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69</a:t>
            </a:fld>
            <a:endParaRPr lang="en-GB"/>
          </a:p>
        </p:txBody>
      </p:sp>
    </p:spTree>
    <p:extLst>
      <p:ext uri="{BB962C8B-B14F-4D97-AF65-F5344CB8AC3E}">
        <p14:creationId xmlns:p14="http://schemas.microsoft.com/office/powerpoint/2010/main" val="1698511206"/>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1783</TotalTime>
  <Words>3827</Words>
  <Application>Microsoft Office PowerPoint</Application>
  <PresentationFormat>Widescreen</PresentationFormat>
  <Paragraphs>390</Paragraphs>
  <Slides>69</Slides>
  <Notes>38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69</vt:i4>
      </vt:variant>
    </vt:vector>
  </HeadingPairs>
  <TitlesOfParts>
    <vt:vector size="73" baseType="lpstr">
      <vt:lpstr>Arial</vt:lpstr>
      <vt:lpstr>Bahnschrift SemiBold SemiConden</vt:lpstr>
      <vt:lpstr>Calibri</vt:lpstr>
      <vt:lpstr>UWTSD blue background</vt:lpstr>
      <vt:lpstr>PowerPoint Presentation</vt:lpstr>
      <vt:lpstr>PowerPoint Presentation</vt:lpstr>
      <vt:lpstr>PowerPoint Presentation</vt:lpstr>
      <vt:lpstr>PowerPoint Presentation</vt:lpstr>
      <vt:lpstr>What is culture?</vt:lpstr>
      <vt:lpstr>What is culture?</vt:lpstr>
      <vt:lpstr>What is culture?</vt:lpstr>
      <vt:lpstr>Types of Culture</vt:lpstr>
      <vt:lpstr>Material Culture</vt:lpstr>
      <vt:lpstr>Material Culture</vt:lpstr>
      <vt:lpstr>Types of Culture</vt:lpstr>
      <vt:lpstr>Non-material Culture</vt:lpstr>
      <vt:lpstr>Non-material Culture</vt:lpstr>
      <vt:lpstr>Characteristics of Culture</vt:lpstr>
      <vt:lpstr>Elements of Culture</vt:lpstr>
      <vt:lpstr>Elements of Culture</vt:lpstr>
      <vt:lpstr>Elements of Culture</vt:lpstr>
      <vt:lpstr>Elements of Culture</vt:lpstr>
      <vt:lpstr>Functions of Culture</vt:lpstr>
      <vt:lpstr>Functions of Culture contd.</vt:lpstr>
      <vt:lpstr>Modes of acquiring Culture</vt:lpstr>
      <vt:lpstr>Modes of acquiring Culture</vt:lpstr>
      <vt:lpstr>Modes of acquiring Culture</vt:lpstr>
      <vt:lpstr>Modes of acquiring Culture</vt:lpstr>
      <vt:lpstr>What is culture?</vt:lpstr>
      <vt:lpstr>So what is a Sub-culture?</vt:lpstr>
      <vt:lpstr>A Sub-Culture is……</vt:lpstr>
      <vt:lpstr>Non-Normative?</vt:lpstr>
      <vt:lpstr>Non-Normative  versus Marginalised</vt:lpstr>
      <vt:lpstr>Subcultures Definition 1947</vt:lpstr>
      <vt:lpstr>Sub-Culture as Problem Solving Definition 1955</vt:lpstr>
      <vt:lpstr>Solving Problems?</vt:lpstr>
      <vt:lpstr>Sub-Cultures as a response to problems</vt:lpstr>
      <vt:lpstr>Sub-Culture Definition 1963</vt:lpstr>
      <vt:lpstr>Shared Interests</vt:lpstr>
      <vt:lpstr>Challenges of Theorising Subculture</vt:lpstr>
      <vt:lpstr>British Tradition of Subculture Studies</vt:lpstr>
      <vt:lpstr>Normal versus Mainstream</vt:lpstr>
      <vt:lpstr>Resistance &amp; Assimilation</vt:lpstr>
      <vt:lpstr>An Illustration: 20th Century Youth Sub-cultures</vt:lpstr>
      <vt:lpstr>The Teddy Boy Subculture</vt:lpstr>
      <vt:lpstr>The Rocker Subculture</vt:lpstr>
      <vt:lpstr>The Mod Subculture</vt:lpstr>
      <vt:lpstr>The Hippie Subculture</vt:lpstr>
      <vt:lpstr>The Skinhead Subculture</vt:lpstr>
      <vt:lpstr>The Punk  Subculture</vt:lpstr>
      <vt:lpstr>The Ska subculture</vt:lpstr>
      <vt:lpstr>The New Romantic Subculture</vt:lpstr>
      <vt:lpstr>The Goth Subculture</vt:lpstr>
      <vt:lpstr>The Emo Subculture</vt:lpstr>
      <vt:lpstr>PowerPoint Presentation</vt:lpstr>
      <vt:lpstr>The Contested Nature of Subculture in the 21st Century</vt:lpstr>
      <vt:lpstr>21st Century Sub-cultures?</vt:lpstr>
      <vt:lpstr>In Reality . . .</vt:lpstr>
      <vt:lpstr>Subculture as a Continuum</vt:lpstr>
      <vt:lpstr>Sub-cultural Style</vt:lpstr>
      <vt:lpstr>Homology</vt:lpstr>
      <vt:lpstr>For Example:</vt:lpstr>
      <vt:lpstr>Thus . . .</vt:lpstr>
      <vt:lpstr>Post-War Impact upon the Development of Youth Subculture</vt:lpstr>
      <vt:lpstr>Role of Media</vt:lpstr>
      <vt:lpstr>But sub-culture is more than ‘buying an identity</vt:lpstr>
      <vt:lpstr>Power &amp; Hegemony</vt:lpstr>
      <vt:lpstr>Inequity and power</vt:lpstr>
      <vt:lpstr>Hegemony vs Subcultures</vt:lpstr>
      <vt:lpstr>Reasons for joining a sub-culture</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121</cp:revision>
  <dcterms:created xsi:type="dcterms:W3CDTF">2018-09-30T11:39:06Z</dcterms:created>
  <dcterms:modified xsi:type="dcterms:W3CDTF">2023-11-14T14:26:13Z</dcterms:modified>
</cp:coreProperties>
</file>