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9"/>
  </p:notesMasterIdLst>
  <p:sldIdLst>
    <p:sldId id="256" r:id="rId3"/>
    <p:sldId id="291" r:id="rId4"/>
    <p:sldId id="287" r:id="rId5"/>
    <p:sldId id="297" r:id="rId6"/>
    <p:sldId id="284" r:id="rId7"/>
    <p:sldId id="295" r:id="rId8"/>
    <p:sldId id="296" r:id="rId9"/>
    <p:sldId id="298" r:id="rId10"/>
    <p:sldId id="299" r:id="rId11"/>
    <p:sldId id="307" r:id="rId12"/>
    <p:sldId id="304" r:id="rId13"/>
    <p:sldId id="300" r:id="rId14"/>
    <p:sldId id="303" r:id="rId15"/>
    <p:sldId id="306" r:id="rId16"/>
    <p:sldId id="301" r:id="rId17"/>
    <p:sldId id="302" r:id="rId18"/>
    <p:sldId id="309" r:id="rId19"/>
    <p:sldId id="294" r:id="rId20"/>
    <p:sldId id="305" r:id="rId21"/>
    <p:sldId id="285" r:id="rId22"/>
    <p:sldId id="311" r:id="rId23"/>
    <p:sldId id="308" r:id="rId24"/>
    <p:sldId id="310" r:id="rId25"/>
    <p:sldId id="292" r:id="rId26"/>
    <p:sldId id="293" r:id="rId27"/>
    <p:sldId id="28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918" autoAdjust="0"/>
  </p:normalViewPr>
  <p:slideViewPr>
    <p:cSldViewPr>
      <p:cViewPr varScale="1">
        <p:scale>
          <a:sx n="64" d="100"/>
          <a:sy n="64" d="100"/>
        </p:scale>
        <p:origin x="-69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0CAF410-F5EE-4BA1-BC35-D4DE49297A14}" type="datetimeFigureOut">
              <a:rPr lang="en-GB" smtClean="0"/>
              <a:t>27/03/2017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8DA466-F777-41A8-91CF-D2701F505F2D}" type="slidenum">
              <a:rPr lang="en-GB" smtClean="0"/>
              <a:t>‹#›</a:t>
            </a:fld>
            <a:endParaRPr lang="en-GB"/>
          </a:p>
        </p:txBody>
      </p:sp>
    </p:spTree>
    <p:extLst>
      <p:ext uri="{BB962C8B-B14F-4D97-AF65-F5344CB8AC3E}">
        <p14:creationId xmlns:p14="http://schemas.microsoft.com/office/powerpoint/2010/main" val="406750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Group Ugliness”</a:t>
            </a:r>
            <a:br>
              <a:rPr lang="en-GB" dirty="0" smtClean="0"/>
            </a:br>
            <a:r>
              <a:rPr lang="en-GB" dirty="0" smtClean="0"/>
              <a:t>February 22, 1967</a:t>
            </a:r>
            <a:br>
              <a:rPr lang="en-GB" dirty="0" smtClean="0"/>
            </a:br>
            <a:endParaRPr lang="en-GB" dirty="0" smtClean="0"/>
          </a:p>
          <a:p>
            <a:r>
              <a:rPr lang="en-GB" dirty="0" smtClean="0"/>
              <a:t>Perhaps the most infamous poster originated from early Cultural Revolution, this poster titled “Group Ugliness”) portrayed in a cartoon drawing format one hundred Communist leaders (with names written next to the person) and “counter-revolutionary” writers after the fall of previous Chinese chairman Liu </a:t>
            </a:r>
            <a:r>
              <a:rPr lang="en-GB" dirty="0" err="1" smtClean="0"/>
              <a:t>Shaoqi</a:t>
            </a:r>
            <a:r>
              <a:rPr lang="en-GB" dirty="0" smtClean="0"/>
              <a:t>. The obvious explanation was that the author was noting the fall of Liu </a:t>
            </a:r>
            <a:r>
              <a:rPr lang="en-GB" dirty="0" err="1" smtClean="0"/>
              <a:t>Shaoqi</a:t>
            </a:r>
            <a:r>
              <a:rPr lang="en-GB" dirty="0" smtClean="0"/>
              <a:t> and painted a picture to depict all the comrades that followed his capitalist road; however, the hidden message, which was understood by the Chinese Communist Party, was that it named most of the senior members of the Communist Party and thus made the CCP looked bad. The author, who was a Chinese Central Fine Art University student, who was criticized for making fun of the Chinese Communist Party and the Cultural Revolution, was arrested shortly after and was imprisoned. He subsequently disappeared and was thought to have been executed by the CCP. The poster, viewed as one of the best representations of the CCP leaders, was done in detail and was done so vividly that even without the names next to their face, one could guess who he was painting about. A few of the notable communist leaders in the poster were Deng Xiaoping, Liu </a:t>
            </a:r>
            <a:r>
              <a:rPr lang="en-GB" dirty="0" err="1" smtClean="0"/>
              <a:t>Shaoqi</a:t>
            </a:r>
            <a:r>
              <a:rPr lang="en-GB" dirty="0" smtClean="0"/>
              <a:t>, </a:t>
            </a:r>
            <a:r>
              <a:rPr lang="en-GB" dirty="0" err="1" smtClean="0"/>
              <a:t>Peng</a:t>
            </a:r>
            <a:r>
              <a:rPr lang="en-GB" dirty="0" smtClean="0"/>
              <a:t> </a:t>
            </a:r>
            <a:r>
              <a:rPr lang="en-GB" dirty="0" err="1" smtClean="0"/>
              <a:t>Dehuai</a:t>
            </a:r>
            <a:r>
              <a:rPr lang="en-GB" dirty="0" smtClean="0"/>
              <a:t>, Lin </a:t>
            </a:r>
            <a:r>
              <a:rPr lang="en-GB" dirty="0" err="1" smtClean="0"/>
              <a:t>Feng</a:t>
            </a:r>
            <a:r>
              <a:rPr lang="en-GB" dirty="0" smtClean="0"/>
              <a:t> and Wang Ming. As recently revealed by a Chinese insider source, the author was the son of a famous Chinese historian </a:t>
            </a:r>
            <a:r>
              <a:rPr lang="en-GB" dirty="0" err="1" smtClean="0"/>
              <a:t>Jian</a:t>
            </a:r>
            <a:r>
              <a:rPr lang="en-GB" dirty="0" smtClean="0"/>
              <a:t> </a:t>
            </a:r>
            <a:r>
              <a:rPr lang="en-GB" dirty="0" err="1" smtClean="0"/>
              <a:t>Bozan</a:t>
            </a:r>
            <a:r>
              <a:rPr lang="en-GB" dirty="0" smtClean="0"/>
              <a:t>. Created in 1967, this particular poster was printed by the local revolutionary red guards, copying the original large “Group Ugliness” that was published in the news media. [Adapted from www.zitantique.com/crnew.html; </a:t>
            </a:r>
            <a:br>
              <a:rPr lang="en-GB" dirty="0" smtClean="0"/>
            </a:br>
            <a:r>
              <a:rPr lang="en-GB" dirty="0" smtClean="0"/>
              <a:t>cf. www.1930shanghai.com/items/522610/item522610store.html]</a:t>
            </a:r>
          </a:p>
          <a:p>
            <a:endParaRPr lang="en-GB" dirty="0"/>
          </a:p>
        </p:txBody>
      </p:sp>
      <p:sp>
        <p:nvSpPr>
          <p:cNvPr id="4" name="Slide Number Placeholder 3"/>
          <p:cNvSpPr>
            <a:spLocks noGrp="1"/>
          </p:cNvSpPr>
          <p:nvPr>
            <p:ph type="sldNum" sz="quarter" idx="10"/>
          </p:nvPr>
        </p:nvSpPr>
        <p:spPr/>
        <p:txBody>
          <a:bodyPr/>
          <a:lstStyle/>
          <a:p>
            <a:fld id="{BE8DA466-F777-41A8-91CF-D2701F505F2D}" type="slidenum">
              <a:rPr lang="en-GB" smtClean="0"/>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27/03/2017</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27/03/2017</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27/03/2017</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iming>
    <p:tnLst>
      <p:par>
        <p:cTn id="1" dur="indefinite" restart="never" nodeType="tmRoot"/>
      </p:par>
    </p:tnLst>
  </p:timing>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3.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smtClean="0"/>
              <a:t>The Cultural Revolution</a:t>
            </a:r>
            <a:endParaRPr lang="en-GB" sz="4800" dirty="0"/>
          </a:p>
        </p:txBody>
      </p:sp>
      <p:sp>
        <p:nvSpPr>
          <p:cNvPr id="3" name="Subtitle 2"/>
          <p:cNvSpPr>
            <a:spLocks noGrp="1"/>
          </p:cNvSpPr>
          <p:nvPr>
            <p:ph type="subTitle" idx="1"/>
          </p:nvPr>
        </p:nvSpPr>
        <p:spPr/>
        <p:txBody>
          <a:bodyPr/>
          <a:lstStyle/>
          <a:p>
            <a:r>
              <a:rPr lang="en-US" dirty="0" smtClean="0"/>
              <a:t>Modern Chinese History</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Introduction</a:t>
            </a:r>
          </a:p>
          <a:p>
            <a:pPr marL="514350" indent="-514350">
              <a:buFont typeface="+mj-lt"/>
              <a:buAutoNum type="arabicPeriod"/>
            </a:pPr>
            <a:r>
              <a:rPr lang="en-GB" dirty="0" smtClean="0"/>
              <a:t>Origins of the Cultural Revolution</a:t>
            </a:r>
          </a:p>
          <a:p>
            <a:pPr marL="514350" indent="-514350">
              <a:buFont typeface="+mj-lt"/>
              <a:buAutoNum type="arabicPeriod"/>
            </a:pPr>
            <a:r>
              <a:rPr lang="en-GB" dirty="0" smtClean="0"/>
              <a:t>Main events</a:t>
            </a:r>
          </a:p>
          <a:p>
            <a:pPr marL="514350" indent="-514350">
              <a:buFont typeface="+mj-lt"/>
              <a:buAutoNum type="arabicPeriod"/>
            </a:pPr>
            <a:r>
              <a:rPr lang="en-GB" dirty="0" smtClean="0"/>
              <a:t>The Little Red Book: The Role of propaganda</a:t>
            </a:r>
          </a:p>
          <a:p>
            <a:pPr marL="514350" indent="-514350">
              <a:buFont typeface="+mj-lt"/>
              <a:buAutoNum type="arabicPeriod"/>
            </a:pPr>
            <a:r>
              <a:rPr lang="en-GB" dirty="0" smtClean="0"/>
              <a:t>Mao’s personality cult</a:t>
            </a:r>
          </a:p>
          <a:p>
            <a:pPr marL="514350" indent="-514350">
              <a:buFont typeface="+mj-lt"/>
              <a:buAutoNum type="arabicPeriod"/>
            </a:pPr>
            <a:r>
              <a:rPr lang="en-GB" dirty="0" smtClean="0"/>
              <a:t>Political religion?</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Chinese Leaders</a:t>
            </a:r>
            <a:endParaRPr lang="en-GB" dirty="0"/>
          </a:p>
        </p:txBody>
      </p:sp>
      <p:pic>
        <p:nvPicPr>
          <p:cNvPr id="19" name="Content Placeholder 18" descr="Lin_Biao.jpg"/>
          <p:cNvPicPr>
            <a:picLocks noGrp="1" noChangeAspect="1"/>
          </p:cNvPicPr>
          <p:nvPr>
            <p:ph sz="quarter" idx="3"/>
          </p:nvPr>
        </p:nvPicPr>
        <p:blipFill>
          <a:blip r:embed="rId2" cstate="print"/>
          <a:stretch>
            <a:fillRect/>
          </a:stretch>
        </p:blipFill>
        <p:spPr>
          <a:xfrm>
            <a:off x="5821382" y="4042265"/>
            <a:ext cx="1990977" cy="2555087"/>
          </a:xfrm>
        </p:spPr>
      </p:pic>
      <p:sp>
        <p:nvSpPr>
          <p:cNvPr id="10" name="TextBox 9"/>
          <p:cNvSpPr txBox="1"/>
          <p:nvPr/>
        </p:nvSpPr>
        <p:spPr>
          <a:xfrm>
            <a:off x="467544" y="1340768"/>
            <a:ext cx="3384376" cy="646331"/>
          </a:xfrm>
          <a:prstGeom prst="rect">
            <a:avLst/>
          </a:prstGeom>
          <a:noFill/>
        </p:spPr>
        <p:txBody>
          <a:bodyPr wrap="square" rtlCol="0">
            <a:spAutoFit/>
          </a:bodyPr>
          <a:lstStyle/>
          <a:p>
            <a:endParaRPr lang="en-GB" dirty="0"/>
          </a:p>
          <a:p>
            <a:endParaRPr lang="en-GB" dirty="0"/>
          </a:p>
        </p:txBody>
      </p:sp>
      <p:pic>
        <p:nvPicPr>
          <p:cNvPr id="18" name="Content Placeholder 17" descr="liuzhoudeng.gif.bmp"/>
          <p:cNvPicPr>
            <a:picLocks noGrp="1" noChangeAspect="1"/>
          </p:cNvPicPr>
          <p:nvPr>
            <p:ph sz="half" idx="1"/>
          </p:nvPr>
        </p:nvPicPr>
        <p:blipFill>
          <a:blip r:embed="rId3" cstate="print"/>
          <a:stretch>
            <a:fillRect/>
          </a:stretch>
        </p:blipFill>
        <p:spPr>
          <a:xfrm>
            <a:off x="571500" y="1988840"/>
            <a:ext cx="3810000" cy="2857500"/>
          </a:xfrm>
        </p:spPr>
      </p:pic>
      <p:pic>
        <p:nvPicPr>
          <p:cNvPr id="17" name="Content Placeholder 16" descr="20111031-wikicommons Liu Shaoqi 1950 with Mao.jpg"/>
          <p:cNvPicPr>
            <a:picLocks noGrp="1" noChangeAspect="1"/>
          </p:cNvPicPr>
          <p:nvPr>
            <p:ph sz="quarter" idx="2"/>
          </p:nvPr>
        </p:nvPicPr>
        <p:blipFill>
          <a:blip r:embed="rId4" cstate="print"/>
          <a:stretch>
            <a:fillRect/>
          </a:stretch>
        </p:blipFill>
        <p:spPr>
          <a:xfrm>
            <a:off x="5047182" y="1600200"/>
            <a:ext cx="3240636" cy="2171700"/>
          </a:xfrm>
        </p:spPr>
      </p:pic>
      <p:sp>
        <p:nvSpPr>
          <p:cNvPr id="20" name="TextBox 19"/>
          <p:cNvSpPr txBox="1"/>
          <p:nvPr/>
        </p:nvSpPr>
        <p:spPr>
          <a:xfrm>
            <a:off x="611560" y="5157192"/>
            <a:ext cx="4536504" cy="1477328"/>
          </a:xfrm>
          <a:prstGeom prst="rect">
            <a:avLst/>
          </a:prstGeom>
          <a:noFill/>
        </p:spPr>
        <p:txBody>
          <a:bodyPr wrap="square" rtlCol="0">
            <a:spAutoFit/>
          </a:bodyPr>
          <a:lstStyle/>
          <a:p>
            <a:r>
              <a:rPr lang="en-GB" dirty="0" smtClean="0"/>
              <a:t>Above: Liu </a:t>
            </a:r>
            <a:r>
              <a:rPr lang="en-GB" dirty="0" err="1" smtClean="0"/>
              <a:t>Shaoqi</a:t>
            </a:r>
            <a:r>
              <a:rPr lang="en-GB" dirty="0" smtClean="0"/>
              <a:t> (1898-1969), Zhou </a:t>
            </a:r>
            <a:r>
              <a:rPr lang="en-GB" dirty="0" err="1" smtClean="0"/>
              <a:t>Enlai</a:t>
            </a:r>
            <a:r>
              <a:rPr lang="en-GB" dirty="0" smtClean="0"/>
              <a:t> (1898-1976), Deng Xiaoping (1904-1997)</a:t>
            </a:r>
          </a:p>
          <a:p>
            <a:r>
              <a:rPr lang="en-GB" dirty="0" smtClean="0"/>
              <a:t>Right above: Mao Zedong (1893-1976) and Liu </a:t>
            </a:r>
            <a:r>
              <a:rPr lang="en-GB" dirty="0" err="1" smtClean="0"/>
              <a:t>Shaoqi</a:t>
            </a:r>
            <a:endParaRPr lang="en-GB" dirty="0" smtClean="0"/>
          </a:p>
          <a:p>
            <a:r>
              <a:rPr lang="en-GB" dirty="0" smtClean="0"/>
              <a:t>Right below: Lin Biao (1907-1971)</a:t>
            </a:r>
            <a:endParaRPr lang="en-GB" dirty="0"/>
          </a:p>
        </p:txBody>
      </p:sp>
    </p:spTree>
    <p:extLst>
      <p:ext uri="{BB962C8B-B14F-4D97-AF65-F5344CB8AC3E}">
        <p14:creationId xmlns:p14="http://schemas.microsoft.com/office/powerpoint/2010/main" val="42561017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“To serve the people”</a:t>
            </a:r>
            <a:endParaRPr lang="en-GB" dirty="0"/>
          </a:p>
        </p:txBody>
      </p:sp>
      <p:pic>
        <p:nvPicPr>
          <p:cNvPr id="8" name="Content Placeholder 7" descr="zhongnanhai_gates_bej107_5122439.jpg"/>
          <p:cNvPicPr>
            <a:picLocks noGrp="1" noChangeAspect="1"/>
          </p:cNvPicPr>
          <p:nvPr>
            <p:ph idx="1"/>
          </p:nvPr>
        </p:nvPicPr>
        <p:blipFill>
          <a:blip r:embed="rId2" cstate="print"/>
          <a:stretch>
            <a:fillRect/>
          </a:stretch>
        </p:blipFill>
        <p:spPr>
          <a:xfrm>
            <a:off x="604725" y="1626096"/>
            <a:ext cx="7999723" cy="4971256"/>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Socialist Education Campaign, 1963-65</a:t>
            </a:r>
            <a:endParaRPr lang="en-GB" sz="3600" dirty="0"/>
          </a:p>
        </p:txBody>
      </p:sp>
      <p:sp>
        <p:nvSpPr>
          <p:cNvPr id="3" name="Content Placeholder 2"/>
          <p:cNvSpPr>
            <a:spLocks noGrp="1"/>
          </p:cNvSpPr>
          <p:nvPr>
            <p:ph idx="1"/>
          </p:nvPr>
        </p:nvSpPr>
        <p:spPr/>
        <p:txBody>
          <a:bodyPr/>
          <a:lstStyle/>
          <a:p>
            <a:r>
              <a:rPr lang="en-GB" sz="2600" dirty="0" smtClean="0"/>
              <a:t>1962-65: period of stability, but new polarizations after Great Leap Forward</a:t>
            </a:r>
          </a:p>
          <a:p>
            <a:r>
              <a:rPr lang="en-GB" sz="2600" dirty="0" smtClean="0">
                <a:sym typeface="Wingdings" pitchFamily="2" charset="2"/>
              </a:rPr>
              <a:t>Key questions:</a:t>
            </a:r>
          </a:p>
          <a:p>
            <a:pPr lvl="1"/>
            <a:r>
              <a:rPr lang="en-GB" sz="2600" dirty="0" smtClean="0">
                <a:sym typeface="Wingdings" pitchFamily="2" charset="2"/>
              </a:rPr>
              <a:t>How to give communism a human face?</a:t>
            </a:r>
          </a:p>
          <a:p>
            <a:pPr lvl="1"/>
            <a:r>
              <a:rPr lang="en-GB" sz="2600" dirty="0" smtClean="0">
                <a:sym typeface="Wingdings" pitchFamily="2" charset="2"/>
              </a:rPr>
              <a:t>What is the correct relationship between party and the people? (anarchist challenge)</a:t>
            </a:r>
          </a:p>
          <a:p>
            <a:pPr lvl="1"/>
            <a:r>
              <a:rPr lang="en-GB" sz="2600" dirty="0" smtClean="0">
                <a:sym typeface="Wingdings" pitchFamily="2" charset="2"/>
              </a:rPr>
              <a:t>What are the lessons from Great Leap Forward?</a:t>
            </a:r>
            <a:endParaRPr lang="en-GB" sz="2600" dirty="0" smtClean="0"/>
          </a:p>
          <a:p>
            <a:r>
              <a:rPr lang="en-GB" sz="2600" dirty="0" smtClean="0"/>
              <a:t>Goals: </a:t>
            </a:r>
          </a:p>
          <a:p>
            <a:pPr lvl="1"/>
            <a:r>
              <a:rPr lang="en-GB" sz="2400" dirty="0" smtClean="0"/>
              <a:t>To remind leadership that building socialism was in the interest of the masses</a:t>
            </a:r>
          </a:p>
          <a:p>
            <a:pPr lvl="1"/>
            <a:r>
              <a:rPr lang="en-GB" sz="2400" dirty="0" smtClean="0"/>
              <a:t>Restoration of collectivized agriculture</a:t>
            </a:r>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Socialist Education Campaign, cont.</a:t>
            </a:r>
            <a:endParaRPr lang="en-GB" sz="3600" dirty="0"/>
          </a:p>
        </p:txBody>
      </p:sp>
      <p:sp>
        <p:nvSpPr>
          <p:cNvPr id="3" name="Content Placeholder 2"/>
          <p:cNvSpPr>
            <a:spLocks noGrp="1"/>
          </p:cNvSpPr>
          <p:nvPr>
            <p:ph idx="1"/>
          </p:nvPr>
        </p:nvSpPr>
        <p:spPr/>
        <p:txBody>
          <a:bodyPr/>
          <a:lstStyle/>
          <a:p>
            <a:r>
              <a:rPr lang="en-GB" sz="2800" dirty="0" smtClean="0"/>
              <a:t>Party leaders are sent to villages</a:t>
            </a:r>
          </a:p>
          <a:p>
            <a:r>
              <a:rPr lang="en-GB" sz="2800" dirty="0" smtClean="0"/>
              <a:t>Campaign turns into anti-rightist campaign</a:t>
            </a:r>
          </a:p>
          <a:p>
            <a:r>
              <a:rPr lang="en-GB" sz="2800" dirty="0" smtClean="0"/>
              <a:t>Key documents: </a:t>
            </a:r>
          </a:p>
          <a:p>
            <a:pPr lvl="1"/>
            <a:r>
              <a:rPr lang="en-GB" sz="2600" dirty="0" smtClean="0"/>
              <a:t>“Some Problems in Current Rural Work” (Mao Zedong, Feb. 1963); aka “Early Ten Points”</a:t>
            </a:r>
          </a:p>
          <a:p>
            <a:pPr lvl="1"/>
            <a:r>
              <a:rPr lang="en-GB" sz="2600" dirty="0" smtClean="0"/>
              <a:t>“Later Ten Points” (Deng Xiaoping, autumn 1963)</a:t>
            </a:r>
          </a:p>
          <a:p>
            <a:pPr lvl="1"/>
            <a:r>
              <a:rPr lang="en-GB" sz="2600" dirty="0" smtClean="0"/>
              <a:t>“Revised Later Ten Points” (Liu </a:t>
            </a:r>
            <a:r>
              <a:rPr lang="en-GB" sz="2600" dirty="0" err="1" smtClean="0"/>
              <a:t>Shaoqi</a:t>
            </a:r>
            <a:r>
              <a:rPr lang="en-GB" sz="2600" dirty="0" smtClean="0"/>
              <a:t>, Sep. 1963)</a:t>
            </a:r>
          </a:p>
          <a:p>
            <a:pPr lvl="1"/>
            <a:r>
              <a:rPr lang="en-GB" sz="2600" dirty="0" smtClean="0"/>
              <a:t>“Twenty-three Articles” (Mao Zedong, 1965)</a:t>
            </a:r>
          </a:p>
          <a:p>
            <a:endParaRPr lang="en-GB"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Socialist Education Campaign: 3 viewpoints</a:t>
            </a:r>
            <a:endParaRPr lang="en-GB" sz="3200" dirty="0"/>
          </a:p>
        </p:txBody>
      </p:sp>
      <p:sp>
        <p:nvSpPr>
          <p:cNvPr id="3" name="Content Placeholder 2"/>
          <p:cNvSpPr>
            <a:spLocks noGrp="1"/>
          </p:cNvSpPr>
          <p:nvPr>
            <p:ph idx="1"/>
          </p:nvPr>
        </p:nvSpPr>
        <p:spPr/>
        <p:txBody>
          <a:bodyPr/>
          <a:lstStyle/>
          <a:p>
            <a:r>
              <a:rPr lang="en-GB" dirty="0" smtClean="0"/>
              <a:t>Mao Zedong: political </a:t>
            </a:r>
            <a:r>
              <a:rPr lang="en-GB" dirty="0" err="1" smtClean="0"/>
              <a:t>massline</a:t>
            </a:r>
            <a:r>
              <a:rPr lang="en-GB" dirty="0" smtClean="0"/>
              <a:t> solution</a:t>
            </a:r>
          </a:p>
          <a:p>
            <a:pPr lvl="1"/>
            <a:r>
              <a:rPr lang="en-GB" sz="2600" dirty="0" smtClean="0"/>
              <a:t>Party should not reform Party because cadres collude with local elites</a:t>
            </a:r>
          </a:p>
          <a:p>
            <a:pPr lvl="1"/>
            <a:r>
              <a:rPr lang="en-GB" sz="2600" dirty="0" smtClean="0"/>
              <a:t>Masses should reassert authority, criticise Party</a:t>
            </a:r>
          </a:p>
          <a:p>
            <a:pPr lvl="1"/>
            <a:r>
              <a:rPr lang="en-GB" sz="2600" dirty="0" smtClean="0"/>
              <a:t>Political solution rather than administrative</a:t>
            </a:r>
          </a:p>
          <a:p>
            <a:r>
              <a:rPr lang="en-GB" dirty="0" smtClean="0"/>
              <a:t>Deng Xiaoping (pragmatist)</a:t>
            </a:r>
          </a:p>
          <a:p>
            <a:pPr lvl="1"/>
            <a:r>
              <a:rPr lang="en-GB" sz="2600" dirty="0" smtClean="0"/>
              <a:t>no class-struggle; non-antagonistic contradictions to be resolved by education</a:t>
            </a:r>
          </a:p>
          <a:p>
            <a:pPr lvl="1"/>
            <a:r>
              <a:rPr lang="en-GB" sz="2600" dirty="0" smtClean="0"/>
              <a:t>no interference with ‘prosperous middle peasants’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Socialist Education Campaign: 3 viewpoints</a:t>
            </a:r>
            <a:endParaRPr lang="en-GB" sz="3200" dirty="0"/>
          </a:p>
        </p:txBody>
      </p:sp>
      <p:sp>
        <p:nvSpPr>
          <p:cNvPr id="3" name="Content Placeholder 2"/>
          <p:cNvSpPr>
            <a:spLocks noGrp="1"/>
          </p:cNvSpPr>
          <p:nvPr>
            <p:ph idx="1"/>
          </p:nvPr>
        </p:nvSpPr>
        <p:spPr/>
        <p:txBody>
          <a:bodyPr/>
          <a:lstStyle/>
          <a:p>
            <a:r>
              <a:rPr lang="en-GB" sz="2400" dirty="0" smtClean="0"/>
              <a:t>Liu </a:t>
            </a:r>
            <a:r>
              <a:rPr lang="en-GB" sz="2400" dirty="0" err="1" smtClean="0"/>
              <a:t>Shaoqi</a:t>
            </a:r>
            <a:r>
              <a:rPr lang="en-GB" sz="2400" dirty="0" smtClean="0"/>
              <a:t> (administrative approach; ‘left in form but right in essence’)</a:t>
            </a:r>
          </a:p>
          <a:p>
            <a:pPr lvl="1"/>
            <a:r>
              <a:rPr lang="en-GB" sz="2400" dirty="0" smtClean="0"/>
              <a:t>alarm at corruption of cadres; all under suspicion</a:t>
            </a:r>
          </a:p>
          <a:p>
            <a:pPr lvl="1"/>
            <a:r>
              <a:rPr lang="en-GB" sz="2400" dirty="0" smtClean="0"/>
              <a:t>‘human wave’ work teams directed at peasants from higher Party levels (critique: ‘hit the many to protect the few’)</a:t>
            </a:r>
          </a:p>
          <a:p>
            <a:pPr lvl="1"/>
            <a:r>
              <a:rPr lang="en-GB" sz="2400" b="1" dirty="0" smtClean="0"/>
              <a:t>Mao’s response:</a:t>
            </a:r>
          </a:p>
          <a:p>
            <a:pPr lvl="1"/>
            <a:r>
              <a:rPr lang="en-GB" sz="2400" dirty="0" smtClean="0"/>
              <a:t>triple alliance of peasants, cadres and work teams</a:t>
            </a:r>
          </a:p>
          <a:p>
            <a:pPr lvl="1"/>
            <a:r>
              <a:rPr lang="en-GB" sz="2400" dirty="0" smtClean="0"/>
              <a:t>leaves decision making power with peasants</a:t>
            </a:r>
          </a:p>
          <a:p>
            <a:pPr lvl="1"/>
            <a:r>
              <a:rPr lang="en-GB" sz="2400" dirty="0" smtClean="0"/>
              <a:t>“The health service should be called the city health service, or rather the city gentlemen’s health service.”</a:t>
            </a:r>
          </a:p>
          <a:p>
            <a:pPr lvl="1"/>
            <a:endParaRPr lang="en-GB" dirty="0" smtClean="0"/>
          </a:p>
          <a:p>
            <a:pPr lvl="1"/>
            <a:endParaRPr lang="en-GB"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Cultural Revolution starts</a:t>
            </a:r>
            <a:endParaRPr lang="en-GB" dirty="0"/>
          </a:p>
        </p:txBody>
      </p:sp>
      <p:sp>
        <p:nvSpPr>
          <p:cNvPr id="3" name="Content Placeholder 2"/>
          <p:cNvSpPr>
            <a:spLocks noGrp="1"/>
          </p:cNvSpPr>
          <p:nvPr>
            <p:ph idx="1"/>
          </p:nvPr>
        </p:nvSpPr>
        <p:spPr/>
        <p:txBody>
          <a:bodyPr/>
          <a:lstStyle/>
          <a:p>
            <a:r>
              <a:rPr lang="en-GB" i="1" dirty="0" smtClean="0"/>
              <a:t>The Dismissal of </a:t>
            </a:r>
            <a:r>
              <a:rPr lang="en-GB" i="1" dirty="0" err="1" smtClean="0"/>
              <a:t>Hai</a:t>
            </a:r>
            <a:r>
              <a:rPr lang="en-GB" i="1" dirty="0" smtClean="0"/>
              <a:t> </a:t>
            </a:r>
            <a:r>
              <a:rPr lang="en-GB" i="1" dirty="0" err="1" smtClean="0"/>
              <a:t>Rui</a:t>
            </a:r>
            <a:r>
              <a:rPr lang="en-GB" dirty="0" smtClean="0"/>
              <a:t>;</a:t>
            </a:r>
            <a:r>
              <a:rPr lang="en-GB" i="1" dirty="0" smtClean="0"/>
              <a:t> </a:t>
            </a:r>
            <a:r>
              <a:rPr lang="en-GB" dirty="0" smtClean="0"/>
              <a:t>play by historian and deputy mayor of Beijing Wu Han</a:t>
            </a:r>
          </a:p>
          <a:p>
            <a:r>
              <a:rPr lang="en-GB" dirty="0" smtClean="0"/>
              <a:t>local official in the Ming dynasty (1368-164); dismissed from post after he opposes local officials who requisition land from peasants</a:t>
            </a:r>
          </a:p>
          <a:p>
            <a:r>
              <a:rPr lang="en-GB" dirty="0" smtClean="0"/>
              <a:t>read as parable on collectivization</a:t>
            </a:r>
          </a:p>
          <a:p>
            <a:r>
              <a:rPr lang="en-GB" dirty="0" smtClean="0"/>
              <a:t>Yao </a:t>
            </a:r>
            <a:r>
              <a:rPr lang="en-GB" dirty="0" err="1" smtClean="0"/>
              <a:t>Wenyuan</a:t>
            </a:r>
            <a:r>
              <a:rPr lang="en-GB" dirty="0" smtClean="0"/>
              <a:t> criticises play in </a:t>
            </a:r>
            <a:r>
              <a:rPr lang="en-GB" i="1" dirty="0" smtClean="0"/>
              <a:t>Liberation Army Daily </a:t>
            </a:r>
            <a:r>
              <a:rPr lang="en-GB" dirty="0" smtClean="0"/>
              <a:t>(29/11/1965), Shanghai</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Factions</a:t>
            </a:r>
            <a:endParaRPr lang="en-GB" sz="2800" b="1" dirty="0"/>
          </a:p>
        </p:txBody>
      </p:sp>
      <p:pic>
        <p:nvPicPr>
          <p:cNvPr id="6" name="Content Placeholder 5" descr="Jiang_Qing_1976.jpg"/>
          <p:cNvPicPr>
            <a:picLocks noGrp="1" noChangeAspect="1"/>
          </p:cNvPicPr>
          <p:nvPr>
            <p:ph sz="half" idx="1"/>
          </p:nvPr>
        </p:nvPicPr>
        <p:blipFill>
          <a:blip r:embed="rId2" cstate="print"/>
          <a:stretch>
            <a:fillRect/>
          </a:stretch>
        </p:blipFill>
        <p:spPr>
          <a:xfrm>
            <a:off x="755576" y="1124744"/>
            <a:ext cx="2794000" cy="3835400"/>
          </a:xfrm>
        </p:spPr>
      </p:pic>
      <p:sp>
        <p:nvSpPr>
          <p:cNvPr id="5" name="Text Placeholder 4"/>
          <p:cNvSpPr>
            <a:spLocks noGrp="1"/>
          </p:cNvSpPr>
          <p:nvPr>
            <p:ph sz="half" idx="2"/>
          </p:nvPr>
        </p:nvSpPr>
        <p:spPr>
          <a:xfrm>
            <a:off x="4572000" y="1052736"/>
            <a:ext cx="4038600" cy="4495800"/>
          </a:xfrm>
        </p:spPr>
        <p:txBody>
          <a:bodyPr/>
          <a:lstStyle/>
          <a:p>
            <a:pPr>
              <a:buFont typeface="Arial" pitchFamily="34" charset="0"/>
              <a:buChar char="•"/>
            </a:pPr>
            <a:r>
              <a:rPr lang="en-GB" sz="2400" dirty="0" smtClean="0"/>
              <a:t> </a:t>
            </a:r>
            <a:r>
              <a:rPr lang="en-GB" sz="2400" b="1" dirty="0" smtClean="0"/>
              <a:t>Group of Five </a:t>
            </a:r>
            <a:r>
              <a:rPr lang="en-GB" sz="2400" dirty="0" smtClean="0"/>
              <a:t>(Mayor of Beijing </a:t>
            </a:r>
            <a:r>
              <a:rPr lang="en-GB" sz="2400" dirty="0" err="1" smtClean="0"/>
              <a:t>Peng</a:t>
            </a:r>
            <a:r>
              <a:rPr lang="en-GB" sz="2400" dirty="0" smtClean="0"/>
              <a:t> Zhen)</a:t>
            </a:r>
          </a:p>
          <a:p>
            <a:pPr>
              <a:buFont typeface="Arial" pitchFamily="34" charset="0"/>
              <a:buChar char="•"/>
            </a:pPr>
            <a:r>
              <a:rPr lang="en-GB" sz="2400" dirty="0" smtClean="0"/>
              <a:t> </a:t>
            </a:r>
            <a:r>
              <a:rPr lang="en-GB" sz="2400" b="1" dirty="0" smtClean="0"/>
              <a:t>Shanghai Group</a:t>
            </a:r>
            <a:r>
              <a:rPr lang="en-GB" sz="2400" dirty="0" smtClean="0"/>
              <a:t>: radical or non-establishment intellectuals around Mao’s wife Jiang Qing (pictured right)</a:t>
            </a:r>
          </a:p>
          <a:p>
            <a:endParaRPr lang="en-GB" dirty="0"/>
          </a:p>
        </p:txBody>
      </p:sp>
      <p:pic>
        <p:nvPicPr>
          <p:cNvPr id="7" name="Picture 6" descr="PengZhen.jpg"/>
          <p:cNvPicPr>
            <a:picLocks noChangeAspect="1"/>
          </p:cNvPicPr>
          <p:nvPr/>
        </p:nvPicPr>
        <p:blipFill>
          <a:blip r:embed="rId3" cstate="print"/>
          <a:stretch>
            <a:fillRect/>
          </a:stretch>
        </p:blipFill>
        <p:spPr>
          <a:xfrm>
            <a:off x="2483768" y="4143375"/>
            <a:ext cx="2571750" cy="2714625"/>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16-Point Decision (August 1966)</a:t>
            </a:r>
            <a:endParaRPr lang="en-GB" dirty="0"/>
          </a:p>
        </p:txBody>
      </p:sp>
      <p:sp>
        <p:nvSpPr>
          <p:cNvPr id="3" name="Content Placeholder 2"/>
          <p:cNvSpPr>
            <a:spLocks noGrp="1"/>
          </p:cNvSpPr>
          <p:nvPr>
            <p:ph idx="1"/>
          </p:nvPr>
        </p:nvSpPr>
        <p:spPr/>
        <p:txBody>
          <a:bodyPr/>
          <a:lstStyle/>
          <a:p>
            <a:pPr marL="0" indent="0">
              <a:spcBef>
                <a:spcPts val="0"/>
              </a:spcBef>
              <a:buNone/>
            </a:pPr>
            <a:r>
              <a:rPr lang="en-GB" sz="2200" dirty="0" smtClean="0">
                <a:latin typeface="Calibri" pitchFamily="34" charset="0"/>
              </a:rPr>
              <a:t>1. A NEW STAGE IN THE SOCIALIST REVOLUTION</a:t>
            </a:r>
            <a:br>
              <a:rPr lang="en-GB" sz="2200" dirty="0" smtClean="0">
                <a:latin typeface="Calibri" pitchFamily="34" charset="0"/>
              </a:rPr>
            </a:br>
            <a:r>
              <a:rPr lang="en-GB" sz="2200" dirty="0" smtClean="0">
                <a:latin typeface="Calibri" pitchFamily="34" charset="0"/>
              </a:rPr>
              <a:t>The great Proletarian Cultural Revolution now unfolding is a great revolution which touches the very soul of the people; it is a new and deeper phase of the socialist revolution in China. ... Although the bourgeoisie has been overthrown, it is still trying to use the old ideas, culture, customs and habits of the exploiting classes to corrupt the masses, capture their minds and endeavour to stage a comeback. The proletariat must do the exact opposite: it must meet every ideological challenge posed by the bourgeoisie head-on. Our present aim is to topple those in power who are taking the capitalist road, to criticize reactionary scholarly ‘authorities,’ criticize the ideology of the bourgeoisie and all exploiting classes. We must reform art and literature, reform all parts of the superstructure that do not accord with the socialist base of our socialist system. [DC, 449-50]</a:t>
            </a:r>
            <a:endParaRPr lang="en-GB" sz="2200" dirty="0">
              <a:latin typeface="Calibri"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Destroy the old, create the new</a:t>
            </a:r>
            <a:endParaRPr lang="en-GB" dirty="0"/>
          </a:p>
        </p:txBody>
      </p:sp>
      <p:pic>
        <p:nvPicPr>
          <p:cNvPr id="7" name="Content Placeholder 6" descr="CulturalRevolution.1966.png"/>
          <p:cNvPicPr>
            <a:picLocks noGrp="1" noChangeAspect="1"/>
          </p:cNvPicPr>
          <p:nvPr>
            <p:ph sz="half" idx="1"/>
          </p:nvPr>
        </p:nvPicPr>
        <p:blipFill>
          <a:blip r:embed="rId2" cstate="print"/>
          <a:stretch>
            <a:fillRect/>
          </a:stretch>
        </p:blipFill>
        <p:spPr>
          <a:xfrm>
            <a:off x="457200" y="1577878"/>
            <a:ext cx="4038600" cy="2931242"/>
          </a:xfrm>
        </p:spPr>
      </p:pic>
      <p:pic>
        <p:nvPicPr>
          <p:cNvPr id="8" name="Content Placeholder 7" descr="CulturalRevolution.Hammer.png"/>
          <p:cNvPicPr>
            <a:picLocks noGrp="1" noChangeAspect="1"/>
          </p:cNvPicPr>
          <p:nvPr>
            <p:ph sz="half" idx="2"/>
          </p:nvPr>
        </p:nvPicPr>
        <p:blipFill>
          <a:blip r:embed="rId3" cstate="print"/>
          <a:stretch>
            <a:fillRect/>
          </a:stretch>
        </p:blipFill>
        <p:spPr>
          <a:xfrm>
            <a:off x="5070777" y="1600200"/>
            <a:ext cx="3193445" cy="4495800"/>
          </a:xfrm>
        </p:spPr>
      </p:pic>
      <p:sp>
        <p:nvSpPr>
          <p:cNvPr id="9" name="TextBox 8"/>
          <p:cNvSpPr txBox="1"/>
          <p:nvPr/>
        </p:nvSpPr>
        <p:spPr>
          <a:xfrm>
            <a:off x="395536" y="4797152"/>
            <a:ext cx="4536504" cy="1938992"/>
          </a:xfrm>
          <a:prstGeom prst="rect">
            <a:avLst/>
          </a:prstGeom>
          <a:noFill/>
        </p:spPr>
        <p:txBody>
          <a:bodyPr wrap="square" rtlCol="0">
            <a:spAutoFit/>
          </a:bodyPr>
          <a:lstStyle/>
          <a:p>
            <a:r>
              <a:rPr lang="en-GB" sz="2400" dirty="0" smtClean="0"/>
              <a:t>“Let those who will make fierce attaches, demonstrate in the streets and take up arms to provoke change. I definitely approve.” Mao, 1965</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August 1966</a:t>
            </a:r>
            <a:endParaRPr lang="en-GB" dirty="0"/>
          </a:p>
        </p:txBody>
      </p:sp>
      <p:pic>
        <p:nvPicPr>
          <p:cNvPr id="7" name="Content Placeholder 6" descr="CulturalRevolution.Tiananmen.jpg"/>
          <p:cNvPicPr>
            <a:picLocks noGrp="1" noChangeAspect="1"/>
          </p:cNvPicPr>
          <p:nvPr>
            <p:ph idx="1"/>
          </p:nvPr>
        </p:nvPicPr>
        <p:blipFill>
          <a:blip r:embed="rId2" cstate="print"/>
          <a:stretch>
            <a:fillRect/>
          </a:stretch>
        </p:blipFill>
        <p:spPr>
          <a:xfrm>
            <a:off x="1381125" y="1704975"/>
            <a:ext cx="6381750" cy="4286250"/>
          </a:xfr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7" name="Content Placeholder 6" descr="shanghai commune.jpg"/>
          <p:cNvPicPr>
            <a:picLocks noGrp="1" noChangeAspect="1"/>
          </p:cNvPicPr>
          <p:nvPr>
            <p:ph idx="1"/>
          </p:nvPr>
        </p:nvPicPr>
        <p:blipFill>
          <a:blip r:embed="rId2" cstate="print"/>
          <a:stretch>
            <a:fillRect/>
          </a:stretch>
        </p:blipFill>
        <p:spPr>
          <a:xfrm>
            <a:off x="4140200" y="437356"/>
            <a:ext cx="3981450" cy="5524500"/>
          </a:xfrm>
        </p:spPr>
      </p:pic>
      <p:sp>
        <p:nvSpPr>
          <p:cNvPr id="6" name="Text Placeholder 5"/>
          <p:cNvSpPr>
            <a:spLocks noGrp="1"/>
          </p:cNvSpPr>
          <p:nvPr>
            <p:ph type="body" sz="half" idx="2"/>
          </p:nvPr>
        </p:nvSpPr>
        <p:spPr/>
        <p:txBody>
          <a:bodyPr/>
          <a:lstStyle/>
          <a:p>
            <a:r>
              <a:rPr lang="en-GB" sz="2800" dirty="0" smtClean="0"/>
              <a:t>1966-67: Communist party of Shanghai is dissolved </a:t>
            </a:r>
            <a:r>
              <a:rPr lang="en-GB" sz="2800" dirty="0" smtClean="0">
                <a:sym typeface="Wingdings" pitchFamily="2" charset="2"/>
              </a:rPr>
              <a:t> Shanghai Commune (Feb. ’67)</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CulturalRevolution.StruggleSession.1.jpg"/>
          <p:cNvPicPr>
            <a:picLocks noGrp="1" noChangeAspect="1"/>
          </p:cNvPicPr>
          <p:nvPr>
            <p:ph sz="half" idx="1"/>
          </p:nvPr>
        </p:nvPicPr>
        <p:blipFill>
          <a:blip r:embed="rId2" cstate="print"/>
          <a:stretch>
            <a:fillRect/>
          </a:stretch>
        </p:blipFill>
        <p:spPr>
          <a:xfrm>
            <a:off x="457200" y="2509830"/>
            <a:ext cx="4038600" cy="2676539"/>
          </a:xfrm>
        </p:spPr>
      </p:pic>
      <p:pic>
        <p:nvPicPr>
          <p:cNvPr id="6" name="Content Placeholder 5" descr="PengDehuai.jpg"/>
          <p:cNvPicPr>
            <a:picLocks noGrp="1" noChangeAspect="1"/>
          </p:cNvPicPr>
          <p:nvPr>
            <p:ph sz="half" idx="2"/>
          </p:nvPr>
        </p:nvPicPr>
        <p:blipFill>
          <a:blip r:embed="rId3" cstate="print"/>
          <a:stretch>
            <a:fillRect/>
          </a:stretch>
        </p:blipFill>
        <p:spPr>
          <a:xfrm>
            <a:off x="5147919" y="1600200"/>
            <a:ext cx="3039161" cy="4495800"/>
          </a:xfr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Group Ugliness, 22 Feb 1967</a:t>
            </a:r>
            <a:endParaRPr lang="en-GB" dirty="0"/>
          </a:p>
        </p:txBody>
      </p:sp>
      <p:pic>
        <p:nvPicPr>
          <p:cNvPr id="7" name="Content Placeholder 6" descr="GroupUgliness.QunChouTu.jpg"/>
          <p:cNvPicPr>
            <a:picLocks noGrp="1" noChangeAspect="1"/>
          </p:cNvPicPr>
          <p:nvPr>
            <p:ph idx="1"/>
          </p:nvPr>
        </p:nvPicPr>
        <p:blipFill>
          <a:blip r:embed="rId3" cstate="print"/>
          <a:stretch>
            <a:fillRect/>
          </a:stretch>
        </p:blipFill>
        <p:spPr>
          <a:xfrm>
            <a:off x="1078528" y="1586855"/>
            <a:ext cx="6877848" cy="4578449"/>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groups of Red Guards</a:t>
            </a:r>
            <a:endParaRPr lang="en-GB" dirty="0"/>
          </a:p>
        </p:txBody>
      </p:sp>
      <p:sp>
        <p:nvSpPr>
          <p:cNvPr id="3" name="Content Placeholder 2"/>
          <p:cNvSpPr>
            <a:spLocks noGrp="1"/>
          </p:cNvSpPr>
          <p:nvPr>
            <p:ph idx="1"/>
          </p:nvPr>
        </p:nvSpPr>
        <p:spPr/>
        <p:txBody>
          <a:bodyPr/>
          <a:lstStyle/>
          <a:p>
            <a:r>
              <a:rPr lang="en-GB" dirty="0" smtClean="0"/>
              <a:t>Where does the hatred of the Party come from?</a:t>
            </a:r>
          </a:p>
          <a:p>
            <a:r>
              <a:rPr lang="en-GB" dirty="0" smtClean="0"/>
              <a:t>Moderates: children from privileged background, i.e. high Party cadres</a:t>
            </a:r>
          </a:p>
          <a:p>
            <a:r>
              <a:rPr lang="en-GB" dirty="0" smtClean="0"/>
              <a:t>Radicals: children of bourgeois background; had suffered at the hands of Party authorities</a:t>
            </a:r>
          </a:p>
          <a:p>
            <a:r>
              <a:rPr lang="en-GB" dirty="0" smtClean="0">
                <a:sym typeface="Wingdings" pitchFamily="2" charset="2"/>
              </a:rPr>
              <a:t> fight between the old privileged class vs. the new privileged class</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a:stretch>
            <a:fillRect/>
          </a:stretch>
        </p:blipFill>
        <p:spPr bwMode="auto">
          <a:xfrm>
            <a:off x="2627784" y="300405"/>
            <a:ext cx="3744416" cy="629694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sz="2800" dirty="0" smtClean="0"/>
              <a:t>avoid emergence of new ruling class</a:t>
            </a:r>
          </a:p>
          <a:p>
            <a:r>
              <a:rPr lang="en-GB" sz="2800" dirty="0" smtClean="0"/>
              <a:t>secure popular participation in process of development</a:t>
            </a:r>
          </a:p>
          <a:p>
            <a:r>
              <a:rPr lang="en-GB" sz="2800" dirty="0" smtClean="0"/>
              <a:t>“the officials of China are a class, and one whose interests are antagonistic to those of the workers and peasants” (Gray, p. 334)</a:t>
            </a:r>
          </a:p>
          <a:p>
            <a:r>
              <a:rPr lang="en-GB" sz="2800" dirty="0" smtClean="0"/>
              <a:t>“Let those who will make fierce attaches, demonstrate in the streets and take up arms to provoke change. I definitely approve.”</a:t>
            </a:r>
            <a:endParaRPr lang="en-GB" sz="28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Restoration of Party Power, 1968-69</a:t>
            </a:r>
            <a:endParaRPr lang="en-GB" sz="3600" dirty="0"/>
          </a:p>
        </p:txBody>
      </p:sp>
      <p:sp>
        <p:nvSpPr>
          <p:cNvPr id="3" name="Content Placeholder 2"/>
          <p:cNvSpPr>
            <a:spLocks noGrp="1"/>
          </p:cNvSpPr>
          <p:nvPr>
            <p:ph idx="1"/>
          </p:nvPr>
        </p:nvSpPr>
        <p:spPr/>
        <p:txBody>
          <a:bodyPr/>
          <a:lstStyle/>
          <a:p>
            <a:r>
              <a:rPr lang="en-GB" dirty="0" smtClean="0">
                <a:sym typeface="Wingdings" pitchFamily="2" charset="2"/>
              </a:rPr>
              <a:t>Critique but not destruction of Party</a:t>
            </a:r>
          </a:p>
          <a:p>
            <a:r>
              <a:rPr lang="en-GB" dirty="0" smtClean="0">
                <a:sym typeface="Wingdings" pitchFamily="2" charset="2"/>
              </a:rPr>
              <a:t>Liu </a:t>
            </a:r>
            <a:r>
              <a:rPr lang="en-GB" dirty="0" err="1" smtClean="0">
                <a:sym typeface="Wingdings" pitchFamily="2" charset="2"/>
              </a:rPr>
              <a:t>Shaoqi</a:t>
            </a:r>
            <a:endParaRPr lang="en-GB" dirty="0" smtClean="0">
              <a:sym typeface="Wingdings" pitchFamily="2" charset="2"/>
            </a:endParaRPr>
          </a:p>
          <a:p>
            <a:pPr lvl="1"/>
            <a:r>
              <a:rPr lang="en-GB" dirty="0" smtClean="0">
                <a:sym typeface="Wingdings" pitchFamily="2" charset="2"/>
              </a:rPr>
              <a:t>scapegoat to satisfy ultra-left</a:t>
            </a:r>
          </a:p>
          <a:p>
            <a:pPr lvl="1"/>
            <a:r>
              <a:rPr lang="en-GB" dirty="0" smtClean="0">
                <a:sym typeface="Wingdings" pitchFamily="2" charset="2"/>
              </a:rPr>
              <a:t>Sept. 1968 removed from all offices </a:t>
            </a:r>
          </a:p>
          <a:p>
            <a:pPr lvl="1"/>
            <a:r>
              <a:rPr lang="en-GB" dirty="0" smtClean="0">
                <a:sym typeface="Wingdings" pitchFamily="2" charset="2"/>
              </a:rPr>
              <a:t>dies in 1969</a:t>
            </a:r>
          </a:p>
          <a:p>
            <a:r>
              <a:rPr lang="en-GB" dirty="0" smtClean="0">
                <a:sym typeface="Wingdings" pitchFamily="2" charset="2"/>
              </a:rPr>
              <a:t>9</a:t>
            </a:r>
            <a:r>
              <a:rPr lang="en-GB" baseline="30000" dirty="0" smtClean="0">
                <a:sym typeface="Wingdings" pitchFamily="2" charset="2"/>
              </a:rPr>
              <a:t>th</a:t>
            </a:r>
            <a:r>
              <a:rPr lang="en-GB" dirty="0" smtClean="0">
                <a:sym typeface="Wingdings" pitchFamily="2" charset="2"/>
              </a:rPr>
              <a:t> Party Congress in April 1969: unity, stability, reconciliation (40% soldiers)</a:t>
            </a:r>
          </a:p>
          <a:p>
            <a:r>
              <a:rPr lang="en-GB" dirty="0" smtClean="0">
                <a:sym typeface="Wingdings" pitchFamily="2" charset="2"/>
              </a:rPr>
              <a:t>Lin Biao dies in plane crash (Sept. 1971)</a:t>
            </a:r>
          </a:p>
          <a:p>
            <a:endParaRPr lang="en-GB" dirty="0" smtClean="0"/>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The Li-Yi-</a:t>
            </a:r>
            <a:r>
              <a:rPr lang="en-GB" sz="3600" dirty="0" err="1" smtClean="0"/>
              <a:t>Zhe</a:t>
            </a:r>
            <a:r>
              <a:rPr lang="en-GB" sz="3600" dirty="0" smtClean="0"/>
              <a:t> statement, Canton 1974</a:t>
            </a:r>
            <a:endParaRPr lang="en-GB" sz="3600" dirty="0"/>
          </a:p>
        </p:txBody>
      </p:sp>
      <p:sp>
        <p:nvSpPr>
          <p:cNvPr id="3" name="Content Placeholder 2"/>
          <p:cNvSpPr>
            <a:spLocks noGrp="1"/>
          </p:cNvSpPr>
          <p:nvPr>
            <p:ph idx="1"/>
          </p:nvPr>
        </p:nvSpPr>
        <p:spPr/>
        <p:txBody>
          <a:bodyPr/>
          <a:lstStyle/>
          <a:p>
            <a:r>
              <a:rPr lang="en-GB" sz="2800" dirty="0" smtClean="0"/>
              <a:t>Masses must exercise the right of </a:t>
            </a:r>
            <a:r>
              <a:rPr lang="en-GB" sz="2800" dirty="0" err="1" smtClean="0"/>
              <a:t>revol</a:t>
            </a:r>
            <a:r>
              <a:rPr lang="en-GB" sz="2800" dirty="0" smtClean="0"/>
              <a:t>. supervision over Party leadership</a:t>
            </a:r>
          </a:p>
          <a:p>
            <a:r>
              <a:rPr lang="en-GB" sz="2800" dirty="0" smtClean="0"/>
              <a:t>Restrict privilege</a:t>
            </a:r>
          </a:p>
          <a:p>
            <a:r>
              <a:rPr lang="en-GB" sz="2800" dirty="0" smtClean="0"/>
              <a:t>People should have right to replace cadres</a:t>
            </a:r>
          </a:p>
          <a:p>
            <a:r>
              <a:rPr lang="en-GB" sz="2800" dirty="0" smtClean="0"/>
              <a:t>Sanctions against those who abuse state to settle personal scores</a:t>
            </a:r>
          </a:p>
          <a:p>
            <a:r>
              <a:rPr lang="en-GB" sz="2800" dirty="0" smtClean="0"/>
              <a:t>Implement agreed policies</a:t>
            </a:r>
          </a:p>
          <a:p>
            <a:r>
              <a:rPr lang="en-GB" sz="2800" dirty="0" smtClean="0"/>
              <a:t>End of stagnation of wages; “each according to his work”</a:t>
            </a:r>
            <a:endParaRPr lang="en-GB" sz="28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2800" b="1" dirty="0" smtClean="0"/>
              <a:t>Personality cult</a:t>
            </a:r>
            <a:endParaRPr lang="en-GB" sz="2800" b="1" dirty="0"/>
          </a:p>
        </p:txBody>
      </p:sp>
      <p:sp>
        <p:nvSpPr>
          <p:cNvPr id="5" name="Text Placeholder 4"/>
          <p:cNvSpPr>
            <a:spLocks noGrp="1"/>
          </p:cNvSpPr>
          <p:nvPr>
            <p:ph sz="half" idx="1"/>
          </p:nvPr>
        </p:nvSpPr>
        <p:spPr/>
        <p:txBody>
          <a:bodyPr/>
          <a:lstStyle/>
          <a:p>
            <a:pPr>
              <a:buFont typeface="Arial" pitchFamily="34" charset="0"/>
              <a:buChar char="•"/>
            </a:pPr>
            <a:r>
              <a:rPr lang="en-GB" sz="2400" dirty="0" smtClean="0"/>
              <a:t>Initiated by Lin Biao</a:t>
            </a:r>
          </a:p>
          <a:p>
            <a:pPr>
              <a:buFont typeface="Arial" pitchFamily="34" charset="0"/>
              <a:buChar char="•"/>
            </a:pPr>
            <a:r>
              <a:rPr lang="en-GB" sz="2400" dirty="0" smtClean="0"/>
              <a:t>“Our friend and his colleagues have presented me with a </a:t>
            </a:r>
            <a:r>
              <a:rPr lang="en-GB" sz="2400" i="1" dirty="0" smtClean="0"/>
              <a:t>fait accompli</a:t>
            </a:r>
            <a:r>
              <a:rPr lang="en-GB" sz="2400" dirty="0" smtClean="0"/>
              <a:t>… This is the first time in my life that I have had to agree with other people about an essential problem against my will.”</a:t>
            </a:r>
          </a:p>
          <a:p>
            <a:pPr>
              <a:buFont typeface="Arial" pitchFamily="34" charset="0"/>
              <a:buChar char="•"/>
            </a:pPr>
            <a:r>
              <a:rPr lang="en-GB" sz="2400" dirty="0" smtClean="0"/>
              <a:t>(Mao in letter to Jiang Qing)</a:t>
            </a:r>
            <a:endParaRPr lang="en-GB" sz="2400" dirty="0"/>
          </a:p>
        </p:txBody>
      </p:sp>
      <p:pic>
        <p:nvPicPr>
          <p:cNvPr id="10" name="Content Placeholder 9" descr="Mao as sun.jpg"/>
          <p:cNvPicPr>
            <a:picLocks noGrp="1" noChangeAspect="1"/>
          </p:cNvPicPr>
          <p:nvPr>
            <p:ph sz="quarter" idx="2"/>
          </p:nvPr>
        </p:nvPicPr>
        <p:blipFill>
          <a:blip r:embed="rId2" cstate="print"/>
          <a:stretch>
            <a:fillRect/>
          </a:stretch>
        </p:blipFill>
        <p:spPr>
          <a:xfrm>
            <a:off x="5336292" y="620688"/>
            <a:ext cx="3398588" cy="2448272"/>
          </a:xfrm>
        </p:spPr>
      </p:pic>
      <p:pic>
        <p:nvPicPr>
          <p:cNvPr id="11" name="Content Placeholder 10" descr="Mao as leader.jpg"/>
          <p:cNvPicPr>
            <a:picLocks noGrp="1" noChangeAspect="1"/>
          </p:cNvPicPr>
          <p:nvPr>
            <p:ph sz="quarter" idx="3"/>
          </p:nvPr>
        </p:nvPicPr>
        <p:blipFill>
          <a:blip r:embed="rId3" cstate="print"/>
          <a:stretch>
            <a:fillRect/>
          </a:stretch>
        </p:blipFill>
        <p:spPr>
          <a:xfrm>
            <a:off x="5887810" y="3284984"/>
            <a:ext cx="2428606" cy="3382246"/>
          </a:xfr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The Little Red Book (1963)</a:t>
            </a:r>
            <a:endParaRPr lang="en-GB" sz="2800" dirty="0"/>
          </a:p>
        </p:txBody>
      </p:sp>
      <p:pic>
        <p:nvPicPr>
          <p:cNvPr id="4" name="Content Placeholder 3" descr="LittleRedBook.png"/>
          <p:cNvPicPr>
            <a:picLocks noGrp="1" noChangeAspect="1"/>
          </p:cNvPicPr>
          <p:nvPr>
            <p:ph idx="1"/>
          </p:nvPr>
        </p:nvPicPr>
        <p:blipFill>
          <a:blip r:embed="rId2" cstate="print"/>
          <a:stretch>
            <a:fillRect/>
          </a:stretch>
        </p:blipFill>
        <p:spPr>
          <a:xfrm>
            <a:off x="4519841" y="464235"/>
            <a:ext cx="4156615" cy="5773077"/>
          </a:xfrm>
        </p:spPr>
      </p:pic>
      <p:sp>
        <p:nvSpPr>
          <p:cNvPr id="5" name="Text Placeholder 4"/>
          <p:cNvSpPr>
            <a:spLocks noGrp="1"/>
          </p:cNvSpPr>
          <p:nvPr>
            <p:ph type="body" sz="half" idx="2"/>
          </p:nvPr>
        </p:nvSpPr>
        <p:spPr/>
        <p:txBody>
          <a:bodyPr/>
          <a:lstStyle/>
          <a:p>
            <a:pPr>
              <a:buFont typeface="Arial" pitchFamily="34" charset="0"/>
              <a:buChar char="•"/>
            </a:pPr>
            <a:r>
              <a:rPr lang="en-GB" sz="2400" i="1" dirty="0" smtClean="0"/>
              <a:t>Quotations from Chairman Mao</a:t>
            </a:r>
            <a:endParaRPr lang="en-GB" sz="2400" dirty="0" smtClean="0"/>
          </a:p>
          <a:p>
            <a:pPr>
              <a:buFont typeface="Arial" pitchFamily="34" charset="0"/>
              <a:buChar char="•"/>
            </a:pPr>
            <a:r>
              <a:rPr lang="en-GB" sz="2400" dirty="0" smtClean="0"/>
              <a:t>create unity around concept of mass line</a:t>
            </a:r>
          </a:p>
          <a:p>
            <a:pPr>
              <a:buFont typeface="Arial" pitchFamily="34" charset="0"/>
              <a:buChar char="•"/>
            </a:pPr>
            <a:r>
              <a:rPr lang="en-GB" sz="2400" dirty="0" smtClean="0"/>
              <a:t>strong religious associations</a:t>
            </a:r>
          </a:p>
          <a:p>
            <a:pPr>
              <a:buFont typeface="Arial" pitchFamily="34" charset="0"/>
              <a:buChar char="•"/>
            </a:pPr>
            <a:r>
              <a:rPr lang="en-GB" sz="2400" dirty="0" smtClean="0"/>
              <a:t>primacy of policy</a:t>
            </a:r>
          </a:p>
          <a:p>
            <a:pPr>
              <a:buFont typeface="Arial" pitchFamily="34" charset="0"/>
              <a:buChar char="•"/>
            </a:pPr>
            <a:r>
              <a:rPr lang="en-GB" sz="2400" dirty="0" smtClean="0"/>
              <a:t>self-sacrifice</a:t>
            </a:r>
          </a:p>
          <a:p>
            <a:pPr>
              <a:buFont typeface="Arial" pitchFamily="34" charset="0"/>
              <a:buChar char="•"/>
            </a:pPr>
            <a:r>
              <a:rPr lang="en-GB" sz="2400" dirty="0" smtClean="0"/>
              <a:t>self-reliance</a:t>
            </a:r>
          </a:p>
          <a:p>
            <a:pPr>
              <a:buFont typeface="Arial" pitchFamily="34" charset="0"/>
              <a:buChar char="•"/>
            </a:pPr>
            <a:r>
              <a:rPr lang="en-GB" sz="2400" dirty="0" smtClean="0"/>
              <a:t>revolutionary spirit</a:t>
            </a:r>
            <a:endParaRPr lang="en-GB" sz="24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religiosity”</a:t>
            </a:r>
            <a:endParaRPr lang="en-GB" dirty="0"/>
          </a:p>
        </p:txBody>
      </p:sp>
      <p:sp>
        <p:nvSpPr>
          <p:cNvPr id="3" name="Content Placeholder 2"/>
          <p:cNvSpPr>
            <a:spLocks noGrp="1"/>
          </p:cNvSpPr>
          <p:nvPr>
            <p:ph sz="quarter" idx="1"/>
          </p:nvPr>
        </p:nvSpPr>
        <p:spPr/>
        <p:txBody>
          <a:bodyPr/>
          <a:lstStyle/>
          <a:p>
            <a:r>
              <a:rPr lang="en-GB" dirty="0" smtClean="0"/>
              <a:t>Eric </a:t>
            </a:r>
            <a:r>
              <a:rPr lang="en-GB" dirty="0" err="1" smtClean="0"/>
              <a:t>Voegelin</a:t>
            </a:r>
            <a:r>
              <a:rPr lang="en-GB" dirty="0" smtClean="0"/>
              <a:t> (1901-1985)</a:t>
            </a:r>
          </a:p>
          <a:p>
            <a:r>
              <a:rPr lang="en-GB" dirty="0" smtClean="0"/>
              <a:t>founding father of concept of ‘political religion’ </a:t>
            </a:r>
          </a:p>
          <a:p>
            <a:r>
              <a:rPr lang="en-GB" dirty="0" smtClean="0"/>
              <a:t>holds that the state is not simply a secular institution; some of its features must be defined as religious</a:t>
            </a:r>
          </a:p>
          <a:p>
            <a:r>
              <a:rPr lang="en-GB" dirty="0" smtClean="0"/>
              <a:t>political religions strictly inner-worldly</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Cultural Revolution – Political </a:t>
            </a:r>
            <a:r>
              <a:rPr lang="en-GB" sz="3200" dirty="0" err="1" smtClean="0"/>
              <a:t>sacralization</a:t>
            </a:r>
            <a:endParaRPr lang="en-GB" sz="3200" dirty="0"/>
          </a:p>
        </p:txBody>
      </p:sp>
      <p:sp>
        <p:nvSpPr>
          <p:cNvPr id="3" name="Content Placeholder 2"/>
          <p:cNvSpPr>
            <a:spLocks noGrp="1"/>
          </p:cNvSpPr>
          <p:nvPr>
            <p:ph sz="quarter" idx="1"/>
          </p:nvPr>
        </p:nvSpPr>
        <p:spPr/>
        <p:txBody>
          <a:bodyPr/>
          <a:lstStyle/>
          <a:p>
            <a:pPr>
              <a:buNone/>
            </a:pPr>
            <a:r>
              <a:rPr lang="en-GB" sz="2400" dirty="0" smtClean="0"/>
              <a:t>The sun is reddest, / Chairman Mao is closest.</a:t>
            </a:r>
          </a:p>
          <a:p>
            <a:pPr>
              <a:buNone/>
            </a:pPr>
            <a:r>
              <a:rPr lang="en-GB" sz="2400" dirty="0" smtClean="0"/>
              <a:t>Your brilliant thought / Will forever illuminate my [or: our] heart.</a:t>
            </a:r>
          </a:p>
          <a:p>
            <a:pPr>
              <a:buNone/>
            </a:pPr>
            <a:r>
              <a:rPr lang="en-GB" sz="2400" dirty="0" smtClean="0"/>
              <a:t>The spring wind is warmest, / Chairman Mao is closest.</a:t>
            </a:r>
          </a:p>
          <a:p>
            <a:pPr>
              <a:buNone/>
            </a:pPr>
            <a:r>
              <a:rPr lang="en-GB" sz="2400" dirty="0" smtClean="0"/>
              <a:t>Your revolutionary party line / Will forever guide [my/our] journey.</a:t>
            </a:r>
          </a:p>
          <a:p>
            <a:pPr>
              <a:buNone/>
            </a:pPr>
            <a:r>
              <a:rPr lang="en-GB" sz="2400" dirty="0" smtClean="0"/>
              <a:t>Your achievements are higher than the sky.</a:t>
            </a:r>
          </a:p>
          <a:p>
            <a:pPr>
              <a:buNone/>
            </a:pPr>
            <a:r>
              <a:rPr lang="en-GB" sz="2400" dirty="0" smtClean="0"/>
              <a:t>Your loving kindness is deeper than the sea.</a:t>
            </a:r>
          </a:p>
          <a:p>
            <a:pPr>
              <a:buNone/>
            </a:pPr>
            <a:r>
              <a:rPr lang="en-GB" sz="2400" dirty="0" smtClean="0"/>
              <a:t>The sun in my heart will never set.</a:t>
            </a:r>
          </a:p>
          <a:p>
            <a:pPr>
              <a:buNone/>
            </a:pPr>
            <a:r>
              <a:rPr lang="en-GB" sz="2400" dirty="0" smtClean="0"/>
              <a:t>Your heart will forever be close to ours.</a:t>
            </a:r>
            <a:endParaRPr lang="en-GB" sz="24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Events in 1976</a:t>
            </a:r>
            <a:endParaRPr lang="en-GB" dirty="0"/>
          </a:p>
        </p:txBody>
      </p:sp>
      <p:sp>
        <p:nvSpPr>
          <p:cNvPr id="3" name="Content Placeholder 2"/>
          <p:cNvSpPr>
            <a:spLocks noGrp="1"/>
          </p:cNvSpPr>
          <p:nvPr>
            <p:ph idx="1"/>
          </p:nvPr>
        </p:nvSpPr>
        <p:spPr/>
        <p:txBody>
          <a:bodyPr/>
          <a:lstStyle/>
          <a:p>
            <a:r>
              <a:rPr lang="en-GB" dirty="0" smtClean="0"/>
              <a:t>January: Zhou </a:t>
            </a:r>
            <a:r>
              <a:rPr lang="en-GB" dirty="0" err="1" smtClean="0"/>
              <a:t>Enlai</a:t>
            </a:r>
            <a:r>
              <a:rPr lang="en-GB" dirty="0" smtClean="0"/>
              <a:t> dies</a:t>
            </a:r>
          </a:p>
          <a:p>
            <a:r>
              <a:rPr lang="en-GB" dirty="0" smtClean="0"/>
              <a:t>July: Tangshan earthquake</a:t>
            </a:r>
          </a:p>
          <a:p>
            <a:r>
              <a:rPr lang="en-GB" dirty="0" smtClean="0"/>
              <a:t>Zhu De, founder of the Red Army, dies</a:t>
            </a:r>
          </a:p>
          <a:p>
            <a:r>
              <a:rPr lang="en-GB" smtClean="0"/>
              <a:t>9 September: Mao dies</a:t>
            </a: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711</TotalTime>
  <Words>1015</Words>
  <Application>Microsoft Office PowerPoint</Application>
  <PresentationFormat>On-screen Show (4:3)</PresentationFormat>
  <Paragraphs>123</Paragraphs>
  <Slides>26</Slides>
  <Notes>1</Notes>
  <HiddenSlides>0</HiddenSlides>
  <MMClips>0</MMClips>
  <ScaleCrop>false</ScaleCrop>
  <HeadingPairs>
    <vt:vector size="4" baseType="variant">
      <vt:variant>
        <vt:lpstr>Theme</vt:lpstr>
      </vt:variant>
      <vt:variant>
        <vt:i4>2</vt:i4>
      </vt:variant>
      <vt:variant>
        <vt:lpstr>Slide Titles</vt:lpstr>
      </vt:variant>
      <vt:variant>
        <vt:i4>26</vt:i4>
      </vt:variant>
    </vt:vector>
  </HeadingPairs>
  <TitlesOfParts>
    <vt:vector size="28" baseType="lpstr">
      <vt:lpstr>Quadrant</vt:lpstr>
      <vt:lpstr>ThemeKatharina</vt:lpstr>
      <vt:lpstr>The Cultural Revolution</vt:lpstr>
      <vt:lpstr>Content</vt:lpstr>
      <vt:lpstr>Chinese Leaders</vt:lpstr>
      <vt:lpstr>“To serve the people”</vt:lpstr>
      <vt:lpstr>Socialist Education Campaign, 1963-65</vt:lpstr>
      <vt:lpstr>Socialist Education Campaign, cont.</vt:lpstr>
      <vt:lpstr>Socialist Education Campaign: 3 viewpoints</vt:lpstr>
      <vt:lpstr>Socialist Education Campaign: 3 viewpoints</vt:lpstr>
      <vt:lpstr>The Cultural Revolution starts</vt:lpstr>
      <vt:lpstr>Factions</vt:lpstr>
      <vt:lpstr>16-Point Decision (August 1966)</vt:lpstr>
      <vt:lpstr>Destroy the old, create the new</vt:lpstr>
      <vt:lpstr>August 1966</vt:lpstr>
      <vt:lpstr>PowerPoint Presentation</vt:lpstr>
      <vt:lpstr>PowerPoint Presentation</vt:lpstr>
      <vt:lpstr>Group Ugliness, 22 Feb 1967</vt:lpstr>
      <vt:lpstr>Two groups of Red Guards</vt:lpstr>
      <vt:lpstr>PowerPoint Presentation</vt:lpstr>
      <vt:lpstr>Aims</vt:lpstr>
      <vt:lpstr>Restoration of Party Power, 1968-69</vt:lpstr>
      <vt:lpstr>The Li-Yi-Zhe statement, Canton 1974</vt:lpstr>
      <vt:lpstr>Personality cult</vt:lpstr>
      <vt:lpstr>The Little Red Book (1963)</vt:lpstr>
      <vt:lpstr>“Political religiosity”</vt:lpstr>
      <vt:lpstr>Cultural Revolution – Political sacralization</vt:lpstr>
      <vt:lpstr>Events in 1976</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Administrator</cp:lastModifiedBy>
  <cp:revision>65</cp:revision>
  <dcterms:created xsi:type="dcterms:W3CDTF">2010-02-10T05:41:56Z</dcterms:created>
  <dcterms:modified xsi:type="dcterms:W3CDTF">2017-03-27T16:11:30Z</dcterms:modified>
</cp:coreProperties>
</file>