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16"/>
  </p:notesMasterIdLst>
  <p:sldIdLst>
    <p:sldId id="258" r:id="rId6"/>
    <p:sldId id="263" r:id="rId7"/>
    <p:sldId id="270" r:id="rId8"/>
    <p:sldId id="272" r:id="rId9"/>
    <p:sldId id="274" r:id="rId10"/>
    <p:sldId id="276" r:id="rId11"/>
    <p:sldId id="287" r:id="rId12"/>
    <p:sldId id="288" r:id="rId13"/>
    <p:sldId id="280" r:id="rId14"/>
    <p:sldId id="27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94" d="100"/>
          <a:sy n="94" d="100"/>
        </p:scale>
        <p:origin x="11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2FD9763D-2698-4C41-9032-081F1B93574E}"/>
    <pc:docChg chg="modSld">
      <pc:chgData name="John Harris" userId="ac199a4c-ad19-40c2-90c5-6743bba5a0d2" providerId="ADAL" clId="{2FD9763D-2698-4C41-9032-081F1B93574E}" dt="2025-09-04T08:46:36.854" v="66" actId="20577"/>
      <pc:docMkLst>
        <pc:docMk/>
      </pc:docMkLst>
      <pc:sldChg chg="modSp mod">
        <pc:chgData name="John Harris" userId="ac199a4c-ad19-40c2-90c5-6743bba5a0d2" providerId="ADAL" clId="{2FD9763D-2698-4C41-9032-081F1B93574E}" dt="2025-09-04T08:46:36.854" v="66" actId="20577"/>
        <pc:sldMkLst>
          <pc:docMk/>
          <pc:sldMk cId="3616253459" sldId="274"/>
        </pc:sldMkLst>
        <pc:spChg chg="mod">
          <ac:chgData name="John Harris" userId="ac199a4c-ad19-40c2-90c5-6743bba5a0d2" providerId="ADAL" clId="{2FD9763D-2698-4C41-9032-081F1B93574E}" dt="2025-09-04T08:46:36.854" v="66" actId="20577"/>
          <ac:spMkLst>
            <pc:docMk/>
            <pc:sldMk cId="3616253459" sldId="274"/>
            <ac:spMk id="2" creationId="{F03BC654-5421-A384-2279-34F4801E206E}"/>
          </ac:spMkLst>
        </pc:spChg>
      </pc:sldChg>
      <pc:sldChg chg="modSp mod">
        <pc:chgData name="John Harris" userId="ac199a4c-ad19-40c2-90c5-6743bba5a0d2" providerId="ADAL" clId="{2FD9763D-2698-4C41-9032-081F1B93574E}" dt="2025-09-04T08:45:37.157" v="14" actId="20577"/>
        <pc:sldMkLst>
          <pc:docMk/>
          <pc:sldMk cId="3242883234" sldId="278"/>
        </pc:sldMkLst>
        <pc:spChg chg="mod">
          <ac:chgData name="John Harris" userId="ac199a4c-ad19-40c2-90c5-6743bba5a0d2" providerId="ADAL" clId="{2FD9763D-2698-4C41-9032-081F1B93574E}" dt="2025-09-04T08:45:37.157" v="14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modSp mod">
        <pc:chgData name="John Harris" userId="ac199a4c-ad19-40c2-90c5-6743bba5a0d2" providerId="ADAL" clId="{2FD9763D-2698-4C41-9032-081F1B93574E}" dt="2025-09-04T08:46:22.009" v="65" actId="20577"/>
        <pc:sldMkLst>
          <pc:docMk/>
          <pc:sldMk cId="3033742946" sldId="280"/>
        </pc:sldMkLst>
        <pc:spChg chg="mod">
          <ac:chgData name="John Harris" userId="ac199a4c-ad19-40c2-90c5-6743bba5a0d2" providerId="ADAL" clId="{2FD9763D-2698-4C41-9032-081F1B93574E}" dt="2025-09-04T08:45:56.552" v="28" actId="20577"/>
          <ac:spMkLst>
            <pc:docMk/>
            <pc:sldMk cId="3033742946" sldId="280"/>
            <ac:spMk id="2" creationId="{A4B4A7DD-46BB-E41F-A317-A330EE3CB42B}"/>
          </ac:spMkLst>
        </pc:spChg>
        <pc:spChg chg="mod">
          <ac:chgData name="John Harris" userId="ac199a4c-ad19-40c2-90c5-6743bba5a0d2" providerId="ADAL" clId="{2FD9763D-2698-4C41-9032-081F1B93574E}" dt="2025-09-04T08:46:22.009" v="65" actId="20577"/>
          <ac:spMkLst>
            <pc:docMk/>
            <pc:sldMk cId="3033742946" sldId="280"/>
            <ac:spMk id="3" creationId="{828C9A0E-429A-150D-02BA-9F86A1A7E2D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2 – Nature of Research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r>
              <a:rPr lang="en-GB" dirty="0"/>
              <a:t>Understand the nature of research and what academic research is</a:t>
            </a:r>
          </a:p>
          <a:p>
            <a:endParaRPr lang="en-GB" dirty="0"/>
          </a:p>
          <a:p>
            <a:r>
              <a:rPr lang="en-GB" dirty="0"/>
              <a:t>Identify research area/questions and begin to think about the Assessment for this module!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B78F6-7E56-0431-39B0-5B408BC05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AND MANAGEMENT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6A84B-7660-944C-0515-10C511FADD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Transdisciplinary nature of research</a:t>
            </a:r>
          </a:p>
          <a:p>
            <a:r>
              <a:rPr lang="en-GB" dirty="0"/>
              <a:t>Relevance or impact on business and management practice</a:t>
            </a:r>
          </a:p>
          <a:p>
            <a:r>
              <a:rPr lang="en-GB" dirty="0"/>
              <a:t>Management research draws on other disciplines (e.g. psychology, economics, sociology ...)</a:t>
            </a:r>
          </a:p>
          <a:p>
            <a:r>
              <a:rPr lang="en-GB" dirty="0"/>
              <a:t>Management research can provide new insights to aspects that these disciplines alone cannot provide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847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Content Placeholder 6" descr="A white paper with black text&#10;&#10;Description automatically generated">
            <a:extLst>
              <a:ext uri="{FF2B5EF4-FFF2-40B4-BE49-F238E27FC236}">
                <a16:creationId xmlns:a16="http://schemas.microsoft.com/office/drawing/2014/main" id="{079E9D85-471B-7CA8-EF17-8C748F2D5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855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29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BC654-5421-A384-2279-34F4801E2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research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C0689-E7AA-71E3-2A42-2070CE277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3040"/>
            <a:ext cx="11481847" cy="3938519"/>
          </a:xfrm>
        </p:spPr>
        <p:txBody>
          <a:bodyPr>
            <a:normAutofit/>
          </a:bodyPr>
          <a:lstStyle/>
          <a:p>
            <a:pPr lvl="1"/>
            <a:r>
              <a:rPr lang="en-GB" b="1" dirty="0">
                <a:solidFill>
                  <a:schemeClr val="accent1"/>
                </a:solidFill>
              </a:rPr>
              <a:t>Topic / area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Questions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Hypothesis?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Methods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Data collection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Analysis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Findings 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Discussion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Recommendation</a:t>
            </a:r>
          </a:p>
        </p:txBody>
      </p:sp>
    </p:spTree>
    <p:extLst>
      <p:ext uri="{BB962C8B-B14F-4D97-AF65-F5344CB8AC3E}">
        <p14:creationId xmlns:p14="http://schemas.microsoft.com/office/powerpoint/2010/main" val="3616253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B9D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research process&#10;&#10;Description automatically generated">
            <a:extLst>
              <a:ext uri="{FF2B5EF4-FFF2-40B4-BE49-F238E27FC236}">
                <a16:creationId xmlns:a16="http://schemas.microsoft.com/office/drawing/2014/main" id="{89FEF9FE-AE75-0FEC-8370-6835D1E908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87069" y="643467"/>
            <a:ext cx="541786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92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0F38-55B9-48DA-E237-7A81191BE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3568" y="271049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>
                <a:solidFill>
                  <a:schemeClr val="accent1"/>
                </a:solidFill>
              </a:rPr>
              <a:t>Starting your </a:t>
            </a:r>
            <a:r>
              <a:rPr lang="en-US" sz="3200" dirty="0" err="1">
                <a:solidFill>
                  <a:schemeClr val="accent1"/>
                </a:solidFill>
              </a:rPr>
              <a:t>research</a:t>
            </a:r>
            <a:r>
              <a:rPr lang="en-US" sz="3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ting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your research question</a:t>
            </a:r>
          </a:p>
        </p:txBody>
      </p:sp>
      <p:pic>
        <p:nvPicPr>
          <p:cNvPr id="5" name="Content Placeholder 4" descr="A questionnaire with text&#10;&#10;Description automatically generated">
            <a:extLst>
              <a:ext uri="{FF2B5EF4-FFF2-40B4-BE49-F238E27FC236}">
                <a16:creationId xmlns:a16="http://schemas.microsoft.com/office/drawing/2014/main" id="{F88641D2-AB0D-D042-A8AC-3DEBDA0652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9461" y="1396588"/>
            <a:ext cx="10905066" cy="430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456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paper&#10;&#10;Description automatically generated">
            <a:extLst>
              <a:ext uri="{FF2B5EF4-FFF2-40B4-BE49-F238E27FC236}">
                <a16:creationId xmlns:a16="http://schemas.microsoft.com/office/drawing/2014/main" id="{8B914D85-A331-F815-8DB0-EF6FCE9066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0222" y="110067"/>
            <a:ext cx="1061155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255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4A7DD-46BB-E41F-A317-A330EE3CB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Identifying the research topic for your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C9A0E-429A-150D-02BA-9F86A1A7E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70339"/>
            <a:ext cx="11481847" cy="3331219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/>
              <a:t>Do you have a question that puzzles you/interests you?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Write down potential topics of interest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Create one or more questions for each of these topics</a:t>
            </a:r>
          </a:p>
        </p:txBody>
      </p:sp>
    </p:spTree>
    <p:extLst>
      <p:ext uri="{BB962C8B-B14F-4D97-AF65-F5344CB8AC3E}">
        <p14:creationId xmlns:p14="http://schemas.microsoft.com/office/powerpoint/2010/main" val="3033742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C581-AF50-4EF1-EDED-B05863B7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SEMINAR ACTIVITY</a:t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CD0EB-C0FD-EC7F-671D-6CF282218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over Chapter 1 of the book by Saunders et al. (2019). This work is often used as a core textbook for RM modules in UG and PG Business Management programmes.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Outline some reasons why you should keep a reflective diary or research notebook as you embark upon the DBA journey.</a:t>
            </a:r>
          </a:p>
        </p:txBody>
      </p:sp>
    </p:spTree>
    <p:extLst>
      <p:ext uri="{BB962C8B-B14F-4D97-AF65-F5344CB8AC3E}">
        <p14:creationId xmlns:p14="http://schemas.microsoft.com/office/powerpoint/2010/main" val="32428832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12</TotalTime>
  <Words>229</Words>
  <Application>Microsoft Office PowerPoint</Application>
  <PresentationFormat>Widescreen</PresentationFormat>
  <Paragraphs>40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UWTSD 200_Title Page</vt:lpstr>
      <vt:lpstr>UWTSD 200_Text 1</vt:lpstr>
      <vt:lpstr>PowerPoint Presentation</vt:lpstr>
      <vt:lpstr>Session Objectives </vt:lpstr>
      <vt:lpstr>BUSINESS AND MANAGEMENT RESEARCH</vt:lpstr>
      <vt:lpstr>PowerPoint Presentation</vt:lpstr>
      <vt:lpstr>The research process</vt:lpstr>
      <vt:lpstr>PowerPoint Presentation</vt:lpstr>
      <vt:lpstr>Starting your researchting your research question</vt:lpstr>
      <vt:lpstr>PowerPoint Presentation</vt:lpstr>
      <vt:lpstr>Identifying the research topic for your Assessment</vt:lpstr>
      <vt:lpstr>  SEMINAR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John Harris</cp:lastModifiedBy>
  <cp:revision>4</cp:revision>
  <dcterms:created xsi:type="dcterms:W3CDTF">2023-10-08T18:11:10Z</dcterms:created>
  <dcterms:modified xsi:type="dcterms:W3CDTF">2025-09-04T08:46:37Z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