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5"/>
  </p:notesMasterIdLst>
  <p:sldIdLst>
    <p:sldId id="258" r:id="rId2"/>
    <p:sldId id="260" r:id="rId3"/>
    <p:sldId id="261" r:id="rId4"/>
    <p:sldId id="288" r:id="rId5"/>
    <p:sldId id="292" r:id="rId6"/>
    <p:sldId id="306" r:id="rId7"/>
    <p:sldId id="307" r:id="rId8"/>
    <p:sldId id="308" r:id="rId9"/>
    <p:sldId id="296" r:id="rId10"/>
    <p:sldId id="309" r:id="rId11"/>
    <p:sldId id="294" r:id="rId12"/>
    <p:sldId id="295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5" r:id="rId21"/>
    <p:sldId id="291" r:id="rId22"/>
    <p:sldId id="293" r:id="rId23"/>
    <p:sldId id="290" r:id="rId2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66" autoAdjust="0"/>
    <p:restoredTop sz="86380" autoAdjust="0"/>
  </p:normalViewPr>
  <p:slideViewPr>
    <p:cSldViewPr>
      <p:cViewPr varScale="1">
        <p:scale>
          <a:sx n="78" d="100"/>
          <a:sy n="78" d="100"/>
        </p:scale>
        <p:origin x="1016" y="-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05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7B76C14-D3C1-4225-9F9A-50C0CD99FEDF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2064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Something</a:t>
            </a:r>
            <a:r>
              <a:rPr lang="en-GB" baseline="0" dirty="0"/>
              <a:t> about history of statistics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7759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Variables = concepts that vary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 process of turning abstract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concepts (responses)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into measurable variables and indicators is what is called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operationalise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282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0279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survey design needs careful planning so that you can think about what variables you will analyse, and what tests you will run.</a:t>
            </a:r>
          </a:p>
          <a:p>
            <a:r>
              <a:rPr lang="en-US" sz="1200" dirty="0"/>
              <a:t>Piloting your survey is another way to explain testing prior to going  live - will provide an excellent opportunity to test your coding.</a:t>
            </a:r>
          </a:p>
          <a:p>
            <a:endParaRPr lang="en-US" sz="1200" dirty="0"/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/>
              <a:t>Your SPSS datasheet should be set-up before data collection!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3889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Think</a:t>
            </a:r>
            <a:r>
              <a:rPr lang="en-GB" baseline="0" dirty="0"/>
              <a:t> about the following –</a:t>
            </a:r>
          </a:p>
          <a:p>
            <a:r>
              <a:rPr lang="en-GB" baseline="0" dirty="0"/>
              <a:t>What is your main question.  What do you need to ask to gain useful insight to the issues?</a:t>
            </a:r>
          </a:p>
          <a:p>
            <a:r>
              <a:rPr lang="en-GB" baseline="0" dirty="0"/>
              <a:t>What is the best question to start with (usually demographic questions, such as what is …your age [provide choices], what is your gender [provide choices]What will the flow of the questions look like.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611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Questionnaires collect data by asking people to respond to exactly the same set of questions.</a:t>
            </a:r>
          </a:p>
          <a:p>
            <a:r>
              <a:rPr lang="en-GB" dirty="0"/>
              <a:t>So think carefully about the way you want to response to appear.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44719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about how well someone AGREES with something – use a 5 category scale or 7 category scale.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600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relating to the amount of something – consider these categories for possible responses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96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about how often someone does something.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172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Asking a question about what are the chances that you may do this / encounter this ..</a:t>
            </a:r>
            <a:r>
              <a:rPr lang="en-GB" dirty="0" err="1"/>
              <a:t>etc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170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They are forced to report</a:t>
            </a:r>
            <a:r>
              <a:rPr lang="en-GB" baseline="0" dirty="0"/>
              <a:t> the answer in a particular style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4055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question about the extent to which they achieve some thing</a:t>
            </a:r>
            <a:r>
              <a:rPr lang="en-GB" baseline="0" dirty="0"/>
              <a:t> 0 this is an example of that style of question.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297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how this is done by you (the researcher) on the </a:t>
            </a:r>
            <a:r>
              <a:rPr lang="en-GB" b="0" dirty="0"/>
              <a:t>Week 7 – Single Use Plastic Questionnaire</a:t>
            </a:r>
          </a:p>
          <a:p>
            <a:r>
              <a:rPr lang="en-GB" b="0" dirty="0"/>
              <a:t>Beside each category</a:t>
            </a:r>
            <a:r>
              <a:rPr lang="en-GB" b="0" baseline="0" dirty="0"/>
              <a:t> notice you will need a numeric code.  </a:t>
            </a:r>
          </a:p>
          <a:p>
            <a:r>
              <a:rPr lang="en-GB" b="0" baseline="0" dirty="0"/>
              <a:t>You use the codes in SPSS to analyse the results.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23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participant usually signs the agreement form at the start of the survey.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5432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an example of</a:t>
            </a:r>
            <a:r>
              <a:rPr lang="en-GB" baseline="0" dirty="0"/>
              <a:t> what to create in your survey to allow the participants to go to the survey questions.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76C14-D3C1-4225-9F9A-50C0CD99FEDF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62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23DF5-79B6-4A01-8982-372F4C6F9820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8C6C2-4531-4DAB-9C10-79B7E1515A8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227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F5A0D4-7F45-4CE1-8A80-59298D2EF3E8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2A685-DA53-42A8-8E73-06A7E969C2B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4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B4FA8-52D2-423C-9A15-634003B7A820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ED33C-57EA-4113-89CF-A45A2696CB7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2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AF25B9-52C0-469C-BEAB-1B31E75C343E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64524-8DFA-4B26-A4BC-F457BCEBAD8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642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FBDBC-1BF5-440E-AF0B-877C41330345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27E0-C345-4363-9EA1-123D8C7A3C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651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83D3FD-C4D9-4441-9F12-0860F534DC69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C37647-128B-46C3-80B5-D396B64B858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644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2E061-B5B9-46D2-B74C-E20BD38F873F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BD7C5-B258-4008-956D-01F6B4830A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88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1FF01-2803-4C32-8D5C-5156A847AE8C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625E5-8352-4E14-9AB9-51CFDB8968F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60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37674E-89A8-4BDF-9FB8-6D12611FD3D0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1B8437-512F-4702-99BF-B1363FA6A43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88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768009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507597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7333261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152425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27992"/>
      </p:ext>
    </p:extLst>
  </p:cSld>
  <p:clrMapOvr>
    <a:masterClrMapping/>
  </p:clrMapOvr>
  <p:hf hd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AB3B36-E493-4C04-9885-7BFAC986BEDA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32664"/>
      </p:ext>
    </p:extLst>
  </p:cSld>
  <p:clrMapOvr>
    <a:masterClrMapping/>
  </p:clrMapOvr>
  <p:hf hd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18E61C-F4B4-4662-8334-26BE341DB405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7E1D72-AFE3-438D-98CE-E6F756F99AC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17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58CF9A-4926-40F2-BA74-AD958A4FD207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06D46C-42A9-4D40-9A41-FBB35AE4F2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4300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0938" y="228600"/>
            <a:ext cx="7383462" cy="990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828800"/>
            <a:ext cx="3962400" cy="4532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76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DAB3B36-E493-4C04-9885-7BFAC986BEDA}" type="datetime1">
              <a:rPr lang="en-GB" smtClean="0"/>
              <a:pPr/>
              <a:t>10/03/2021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420862-5F3D-46AC-9F5A-5F76D6990B4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01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hf hdr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980728"/>
            <a:ext cx="6620968" cy="2428502"/>
          </a:xfrm>
        </p:spPr>
        <p:txBody>
          <a:bodyPr/>
          <a:lstStyle/>
          <a:p>
            <a:pPr eaLnBrk="1" hangingPunct="1">
              <a:defRPr/>
            </a:pP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BMSP5007 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Business Inquiry &amp; Research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WEEK 7						Surveys</a:t>
            </a:r>
          </a:p>
        </p:txBody>
      </p:sp>
    </p:spTree>
    <p:extLst>
      <p:ext uri="{BB962C8B-B14F-4D97-AF65-F5344CB8AC3E}">
        <p14:creationId xmlns:p14="http://schemas.microsoft.com/office/powerpoint/2010/main" val="22562095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055380" cy="888050"/>
          </a:xfrm>
        </p:spPr>
        <p:txBody>
          <a:bodyPr/>
          <a:lstStyle/>
          <a:p>
            <a:pPr>
              <a:defRPr/>
            </a:pPr>
            <a:r>
              <a:rPr lang="en-GB" b="1" dirty="0"/>
              <a:t>Learning Outcomes</a:t>
            </a:r>
            <a:endParaRPr lang="en-US" b="1" dirty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idx="1"/>
          </p:nvPr>
        </p:nvSpPr>
        <p:spPr>
          <a:xfrm>
            <a:off x="251520" y="1844824"/>
            <a:ext cx="8110538" cy="403244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By the end of this session you should be able to: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 requirements for Assignment 2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Confirm you downloaded SPSS on your laptop / Mac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variables and measurements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Define categories for question types.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Seminar – practice with Excel datasheets – formulae/charts/pivot tables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Homework - Understand how to create an online survey</a:t>
            </a:r>
          </a:p>
          <a:p>
            <a:pPr eaLnBrk="1" hangingPunct="1">
              <a:lnSpc>
                <a:spcPct val="90000"/>
              </a:lnSpc>
              <a:defRPr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803433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72999"/>
            <a:ext cx="7560840" cy="1095761"/>
          </a:xfrm>
        </p:spPr>
        <p:txBody>
          <a:bodyPr/>
          <a:lstStyle/>
          <a:p>
            <a:pPr algn="ctr" eaLnBrk="1" hangingPunct="1">
              <a:defRPr/>
            </a:pPr>
            <a:r>
              <a:rPr lang="en-US" b="1" dirty="0"/>
              <a:t>What is Statistics?</a:t>
            </a:r>
          </a:p>
        </p:txBody>
      </p:sp>
      <p:sp>
        <p:nvSpPr>
          <p:cNvPr id="8197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573529"/>
            <a:ext cx="8120382" cy="482453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500" b="1" i="1" dirty="0">
                <a:latin typeface="Arial" panose="020B0604020202020204" pitchFamily="34" charset="0"/>
                <a:cs typeface="Arial" panose="020B0604020202020204" pitchFamily="34" charset="0"/>
              </a:rPr>
              <a:t>Statistics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the science of collecting, 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organising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, presenting,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, and interpreting numerical/non-numerical data for the purpose of assisting in making a more effective decision.</a:t>
            </a:r>
            <a:r>
              <a:rPr lang="en-US" sz="25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endParaRPr lang="en-US" sz="25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A branch of mathematics taking and transforming numbers into useful information for decision makers.</a:t>
            </a:r>
          </a:p>
          <a:p>
            <a:pPr>
              <a:defRPr/>
            </a:pPr>
            <a:endParaRPr lang="en-US" sz="2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Historically, the field developed in the 18</a:t>
            </a:r>
            <a:r>
              <a:rPr lang="en-US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-19</a:t>
            </a:r>
            <a:r>
              <a:rPr lang="en-US" sz="25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C. as a means for </a:t>
            </a:r>
            <a:r>
              <a:rPr lang="en-US" sz="2500" u="sng" dirty="0">
                <a:latin typeface="Arial" panose="020B0604020202020204" pitchFamily="34" charset="0"/>
                <a:cs typeface="Arial" panose="020B0604020202020204" pitchFamily="34" charset="0"/>
              </a:rPr>
              <a:t>stat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es and similar </a:t>
            </a:r>
            <a:r>
              <a:rPr lang="en-US" sz="25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500" dirty="0">
                <a:latin typeface="Arial" panose="020B0604020202020204" pitchFamily="34" charset="0"/>
                <a:cs typeface="Arial" panose="020B0604020202020204" pitchFamily="34" charset="0"/>
              </a:rPr>
              <a:t> to monitor and ‘know’ their social and economic environments.</a:t>
            </a:r>
          </a:p>
        </p:txBody>
      </p:sp>
    </p:spTree>
    <p:extLst>
      <p:ext uri="{BB962C8B-B14F-4D97-AF65-F5344CB8AC3E}">
        <p14:creationId xmlns:p14="http://schemas.microsoft.com/office/powerpoint/2010/main" val="2178587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055380" cy="1008112"/>
          </a:xfrm>
        </p:spPr>
        <p:txBody>
          <a:bodyPr/>
          <a:lstStyle/>
          <a:p>
            <a:r>
              <a:rPr lang="en-GB" b="1" dirty="0"/>
              <a:t>Measurement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3382" y="1844824"/>
            <a:ext cx="8109058" cy="4195481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Statistics relies on numerical measurement, or operationalisation, of phenomena.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When we measure a single phenomenon we represent this numerically as a </a:t>
            </a:r>
            <a:r>
              <a:rPr lang="en-GB" sz="2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Some concepts are easy to measure; others require some creativity.</a:t>
            </a:r>
          </a:p>
          <a:p>
            <a:pPr>
              <a:buFontTx/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2301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055380" cy="90872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Variables &amp; Measurement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638" y="1169368"/>
            <a:ext cx="8802724" cy="5139952"/>
          </a:xfrm>
        </p:spPr>
        <p:txBody>
          <a:bodyPr>
            <a:noAutofit/>
          </a:bodyPr>
          <a:lstStyle/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To understand coding we need to understand variables</a:t>
            </a:r>
          </a:p>
          <a:p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‘Variable’ is the generic term for a set of responses associated with an individual question or measurement e.g. 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‘GENDER’, ‘AGE’, ‘ETHNICITY’ </a:t>
            </a:r>
            <a:r>
              <a:rPr lang="en-US" sz="2600" i="1" dirty="0" err="1">
                <a:latin typeface="Arial" panose="020B0604020202020204" pitchFamily="34" charset="0"/>
                <a:cs typeface="Arial" panose="020B0604020202020204" pitchFamily="34" charset="0"/>
              </a:rPr>
              <a:t>etc</a:t>
            </a:r>
            <a:r>
              <a:rPr lang="en-US" sz="2600" i="1" dirty="0">
                <a:latin typeface="Arial" panose="020B0604020202020204" pitchFamily="34" charset="0"/>
                <a:cs typeface="Arial" panose="020B0604020202020204" pitchFamily="34" charset="0"/>
              </a:rPr>
              <a:t>… choices available for each question.</a:t>
            </a:r>
          </a:p>
          <a:p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Variables are how we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operationalise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social concepts</a:t>
            </a:r>
          </a:p>
          <a:p>
            <a:pPr marL="0" indent="0">
              <a:buNone/>
            </a:pP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Different coding strategies exist for different ‘levels of data’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7055380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Variables &amp; Levels of Measurement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4573251"/>
              </p:ext>
            </p:extLst>
          </p:nvPr>
        </p:nvGraphicFramePr>
        <p:xfrm>
          <a:off x="107504" y="1675234"/>
          <a:ext cx="8928991" cy="4211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123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1044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Level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Description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Examples</a:t>
                      </a: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Nominal (categorical)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Response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categories cannot be placed in a specific order – impossible to judge ‘distance’ between categories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Sex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(Male/Female)</a:t>
                      </a:r>
                    </a:p>
                    <a:p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Ethnic group (White/Asian/Asian British/Mixed/Multiple ethnic…)</a:t>
                      </a:r>
                    </a:p>
                    <a:p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County(</a:t>
                      </a:r>
                      <a:r>
                        <a:rPr lang="en-US" baseline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Carms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/Ceredigion/</a:t>
                      </a:r>
                      <a:r>
                        <a:rPr lang="en-US" baseline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Pembs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…)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Ordinal (categorical)</a:t>
                      </a: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Response categories can be placed in rank order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– distance between categories cannot be measured mathematically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Likert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(Agree/Neutral/Disagree)</a:t>
                      </a:r>
                    </a:p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Rank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Preference (McDonalds/Burger King  ASDA/Tesco…)</a:t>
                      </a:r>
                    </a:p>
                    <a:p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 (GCSE/A-Level…)</a:t>
                      </a: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Interval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(or continuous)*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Responses measured</a:t>
                      </a:r>
                      <a:r>
                        <a:rPr lang="en-US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on a continuous scale with rank order – uniform distance between responses allows mathematical measurement</a:t>
                      </a:r>
                      <a:endParaRPr lang="en-US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3127" marR="83127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Age (in years)</a:t>
                      </a:r>
                    </a:p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Income (in £)</a:t>
                      </a:r>
                    </a:p>
                  </a:txBody>
                  <a:tcPr marL="83127" marR="83127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188640"/>
            <a:ext cx="7112362" cy="1008112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US" sz="3600" b="1" dirty="0">
                <a:solidFill>
                  <a:schemeClr val="tx1"/>
                </a:solidFill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44824"/>
            <a:ext cx="8424936" cy="4237041"/>
          </a:xfrm>
        </p:spPr>
        <p:txBody>
          <a:bodyPr>
            <a:no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Levels of measurement MUST be considered at the research design phase – we will address this in the seminar.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will allow you to plan your analyses effectively before data collection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Run a Pilot - Piloting your survey is another way to explain testing prior to going live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38133"/>
            <a:ext cx="7416824" cy="958619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8317" y="1816448"/>
            <a:ext cx="6711654" cy="4195481"/>
          </a:xfrm>
        </p:spPr>
        <p:txBody>
          <a:bodyPr/>
          <a:lstStyle/>
          <a:p>
            <a:r>
              <a:rPr lang="en-US" dirty="0"/>
              <a:t>To code simple </a:t>
            </a:r>
            <a:r>
              <a:rPr lang="en-US" dirty="0">
                <a:solidFill>
                  <a:srgbClr val="FFFF00"/>
                </a:solidFill>
              </a:rPr>
              <a:t>categorical</a:t>
            </a:r>
            <a:r>
              <a:rPr lang="en-US" dirty="0"/>
              <a:t> data…</a:t>
            </a:r>
          </a:p>
          <a:p>
            <a:pPr lvl="1"/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866104" y="2328188"/>
            <a:ext cx="373618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Q1 : What is your ethnicity?</a:t>
            </a:r>
          </a:p>
          <a:p>
            <a:endParaRPr lang="en-US" sz="1400" dirty="0"/>
          </a:p>
          <a:p>
            <a:r>
              <a:rPr lang="en-US" sz="1400" dirty="0"/>
              <a:t>White:</a:t>
            </a:r>
          </a:p>
          <a:p>
            <a:r>
              <a:rPr lang="en-US" sz="1400" dirty="0"/>
              <a:t>	British</a:t>
            </a:r>
          </a:p>
          <a:p>
            <a:r>
              <a:rPr lang="en-US" sz="1400" dirty="0"/>
              <a:t>	Irish</a:t>
            </a:r>
          </a:p>
          <a:p>
            <a:r>
              <a:rPr lang="en-US" sz="1400" dirty="0"/>
              <a:t>	Any other White background</a:t>
            </a:r>
          </a:p>
          <a:p>
            <a:endParaRPr lang="en-US" sz="1400" dirty="0"/>
          </a:p>
          <a:p>
            <a:r>
              <a:rPr lang="en-US" sz="1400" dirty="0"/>
              <a:t>Mixed:</a:t>
            </a:r>
          </a:p>
          <a:p>
            <a:r>
              <a:rPr lang="en-US" sz="1400" dirty="0"/>
              <a:t>	White and Black Caribbean</a:t>
            </a:r>
          </a:p>
          <a:p>
            <a:r>
              <a:rPr lang="en-US" sz="1400" dirty="0"/>
              <a:t>	White and Black African</a:t>
            </a:r>
          </a:p>
          <a:p>
            <a:r>
              <a:rPr lang="en-US" sz="1400" dirty="0"/>
              <a:t>	White and Asian</a:t>
            </a:r>
          </a:p>
          <a:p>
            <a:r>
              <a:rPr lang="en-US" sz="1400" dirty="0"/>
              <a:t>	Any other mixed background</a:t>
            </a:r>
          </a:p>
          <a:p>
            <a:endParaRPr lang="en-US" sz="1400" dirty="0"/>
          </a:p>
          <a:p>
            <a:r>
              <a:rPr lang="en-US" sz="1400" dirty="0"/>
              <a:t>Asian or Asian British:</a:t>
            </a:r>
          </a:p>
          <a:p>
            <a:r>
              <a:rPr lang="en-US" sz="1400" dirty="0"/>
              <a:t>	Indian</a:t>
            </a:r>
          </a:p>
          <a:p>
            <a:r>
              <a:rPr lang="en-US" sz="1400" dirty="0"/>
              <a:t>	Pakistani</a:t>
            </a:r>
          </a:p>
          <a:p>
            <a:r>
              <a:rPr lang="en-US" sz="1400" dirty="0"/>
              <a:t>	Bangladeshi</a:t>
            </a:r>
          </a:p>
          <a:p>
            <a:r>
              <a:rPr lang="en-US" sz="1400" dirty="0"/>
              <a:t>	Any other Asian background</a:t>
            </a:r>
          </a:p>
          <a:p>
            <a:r>
              <a:rPr lang="en-US" dirty="0"/>
              <a:t>	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028562" y="2937759"/>
            <a:ext cx="3603509" cy="3539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Black or Black British:</a:t>
            </a:r>
          </a:p>
          <a:p>
            <a:r>
              <a:rPr lang="en-US" sz="1400" dirty="0"/>
              <a:t>	Caribbean</a:t>
            </a:r>
          </a:p>
          <a:p>
            <a:r>
              <a:rPr lang="en-US" sz="1400" dirty="0"/>
              <a:t>	African</a:t>
            </a:r>
          </a:p>
          <a:p>
            <a:r>
              <a:rPr lang="en-US" sz="1400" dirty="0"/>
              <a:t>	Any other Black background</a:t>
            </a:r>
          </a:p>
          <a:p>
            <a:endParaRPr lang="en-US" sz="1400" dirty="0"/>
          </a:p>
          <a:p>
            <a:r>
              <a:rPr lang="en-US" sz="1400" dirty="0"/>
              <a:t>Other Ethnic Groups:</a:t>
            </a:r>
          </a:p>
          <a:p>
            <a:r>
              <a:rPr lang="en-US" sz="1400" dirty="0"/>
              <a:t>	Chinese</a:t>
            </a:r>
          </a:p>
          <a:p>
            <a:r>
              <a:rPr lang="en-US" sz="1400" dirty="0"/>
              <a:t>	Any other ethnic group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6" name="Rectangle 5"/>
          <p:cNvSpPr/>
          <p:nvPr/>
        </p:nvSpPr>
        <p:spPr>
          <a:xfrm>
            <a:off x="323528" y="1714687"/>
            <a:ext cx="8482375" cy="4946395"/>
          </a:xfrm>
          <a:prstGeom prst="rect">
            <a:avLst/>
          </a:prstGeom>
          <a:noFill/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679640" y="6149103"/>
            <a:ext cx="3870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i="1" dirty="0"/>
              <a:t>Source: Ethnic Category Codes (NHS)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475656" y="2780928"/>
            <a:ext cx="41050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>
              <a:solidFill>
                <a:srgbClr val="FFFF00"/>
              </a:solidFill>
            </a:endParaRP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1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2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3</a:t>
            </a: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4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5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6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7</a:t>
            </a: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endParaRPr lang="en-US" sz="1400" b="1" dirty="0">
              <a:solidFill>
                <a:srgbClr val="FFFF00"/>
              </a:solidFill>
            </a:endParaRP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8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9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10</a:t>
            </a:r>
          </a:p>
          <a:p>
            <a:pPr algn="ctr"/>
            <a:r>
              <a:rPr lang="en-US" sz="1400" b="1" dirty="0">
                <a:solidFill>
                  <a:srgbClr val="FFFF00"/>
                </a:solidFill>
              </a:rPr>
              <a:t>11</a:t>
            </a:r>
          </a:p>
          <a:p>
            <a:endParaRPr lang="en-US" sz="1400" dirty="0">
              <a:solidFill>
                <a:srgbClr val="FFFF00"/>
              </a:solidFill>
            </a:endParaRPr>
          </a:p>
          <a:p>
            <a:endParaRPr lang="en-US" sz="1400" dirty="0">
              <a:solidFill>
                <a:srgbClr val="FFFF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580112" y="2937759"/>
            <a:ext cx="41050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>
              <a:solidFill>
                <a:srgbClr val="FFFF00"/>
              </a:solidFill>
            </a:endParaRPr>
          </a:p>
          <a:p>
            <a:r>
              <a:rPr lang="en-US" sz="1400" b="1" dirty="0">
                <a:solidFill>
                  <a:srgbClr val="FFFF00"/>
                </a:solidFill>
              </a:rPr>
              <a:t>12</a:t>
            </a:r>
          </a:p>
          <a:p>
            <a:r>
              <a:rPr lang="en-US" sz="1400" b="1" dirty="0">
                <a:solidFill>
                  <a:srgbClr val="FFFF00"/>
                </a:solidFill>
              </a:rPr>
              <a:t>13</a:t>
            </a:r>
          </a:p>
          <a:p>
            <a:r>
              <a:rPr lang="en-US" sz="1400" b="1" dirty="0">
                <a:solidFill>
                  <a:srgbClr val="FFFF00"/>
                </a:solidFill>
              </a:rPr>
              <a:t>14</a:t>
            </a:r>
          </a:p>
          <a:p>
            <a:endParaRPr lang="en-US" sz="1400" b="1" dirty="0">
              <a:solidFill>
                <a:srgbClr val="FFFF00"/>
              </a:solidFill>
            </a:endParaRPr>
          </a:p>
          <a:p>
            <a:endParaRPr lang="en-US" sz="1400" b="1" dirty="0">
              <a:solidFill>
                <a:srgbClr val="FFFF00"/>
              </a:solidFill>
            </a:endParaRPr>
          </a:p>
          <a:p>
            <a:r>
              <a:rPr lang="en-US" sz="1400" b="1" dirty="0">
                <a:solidFill>
                  <a:srgbClr val="FFFF00"/>
                </a:solidFill>
              </a:rPr>
              <a:t>15</a:t>
            </a:r>
          </a:p>
          <a:p>
            <a:r>
              <a:rPr lang="en-US" sz="1400" b="1" dirty="0">
                <a:solidFill>
                  <a:srgbClr val="FFFF00"/>
                </a:solidFill>
              </a:rPr>
              <a:t>16</a:t>
            </a:r>
          </a:p>
          <a:p>
            <a:endParaRPr lang="en-US" sz="1400" dirty="0">
              <a:solidFill>
                <a:srgbClr val="FFFF00"/>
              </a:solidFill>
            </a:endParaRPr>
          </a:p>
          <a:p>
            <a:endParaRPr lang="en-US" sz="1400" dirty="0">
              <a:solidFill>
                <a:srgbClr val="FFFF0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37DF7A-9505-4A56-9FC4-A3CFBC331265}"/>
              </a:ext>
            </a:extLst>
          </p:cNvPr>
          <p:cNvSpPr txBox="1"/>
          <p:nvPr/>
        </p:nvSpPr>
        <p:spPr>
          <a:xfrm>
            <a:off x="4422801" y="2971527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99753EA-56AC-4140-A957-3F45327E4E17}"/>
              </a:ext>
            </a:extLst>
          </p:cNvPr>
          <p:cNvSpPr txBox="1"/>
          <p:nvPr/>
        </p:nvSpPr>
        <p:spPr>
          <a:xfrm>
            <a:off x="4422801" y="3188525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3947DF-0317-469E-A5E1-7588B9226EFF}"/>
              </a:ext>
            </a:extLst>
          </p:cNvPr>
          <p:cNvSpPr txBox="1"/>
          <p:nvPr/>
        </p:nvSpPr>
        <p:spPr>
          <a:xfrm>
            <a:off x="4422801" y="3428727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2B5A907-B25A-464B-84E4-F0989A0CEE25}"/>
              </a:ext>
            </a:extLst>
          </p:cNvPr>
          <p:cNvSpPr txBox="1"/>
          <p:nvPr/>
        </p:nvSpPr>
        <p:spPr>
          <a:xfrm>
            <a:off x="4422801" y="4125111"/>
            <a:ext cx="149199" cy="186386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17E526-E1A9-4652-A40C-5251A09D7709}"/>
              </a:ext>
            </a:extLst>
          </p:cNvPr>
          <p:cNvSpPr txBox="1"/>
          <p:nvPr/>
        </p:nvSpPr>
        <p:spPr>
          <a:xfrm>
            <a:off x="4422801" y="4368015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96A991-65B2-4279-8985-6E6D6DDFD8B1}"/>
              </a:ext>
            </a:extLst>
          </p:cNvPr>
          <p:cNvSpPr txBox="1"/>
          <p:nvPr/>
        </p:nvSpPr>
        <p:spPr>
          <a:xfrm>
            <a:off x="4422801" y="4566290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FEEDC9A-07E7-45AC-A306-0AB618726832}"/>
              </a:ext>
            </a:extLst>
          </p:cNvPr>
          <p:cNvSpPr txBox="1"/>
          <p:nvPr/>
        </p:nvSpPr>
        <p:spPr>
          <a:xfrm>
            <a:off x="4422801" y="4797286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348841F-F762-4E93-A3AD-5B69F370980C}"/>
              </a:ext>
            </a:extLst>
          </p:cNvPr>
          <p:cNvSpPr txBox="1"/>
          <p:nvPr/>
        </p:nvSpPr>
        <p:spPr>
          <a:xfrm>
            <a:off x="4427984" y="5373216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6581D96-618C-4101-97CF-EF03F8340635}"/>
              </a:ext>
            </a:extLst>
          </p:cNvPr>
          <p:cNvSpPr txBox="1"/>
          <p:nvPr/>
        </p:nvSpPr>
        <p:spPr>
          <a:xfrm>
            <a:off x="4422801" y="5589240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D8E7FB4-850E-4310-8E5B-BA843D3EAF9D}"/>
              </a:ext>
            </a:extLst>
          </p:cNvPr>
          <p:cNvSpPr txBox="1"/>
          <p:nvPr/>
        </p:nvSpPr>
        <p:spPr>
          <a:xfrm>
            <a:off x="4422801" y="5826353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1DC7EDA-A304-4BC5-B243-8218C3C2CE2D}"/>
              </a:ext>
            </a:extLst>
          </p:cNvPr>
          <p:cNvSpPr txBox="1"/>
          <p:nvPr/>
        </p:nvSpPr>
        <p:spPr>
          <a:xfrm>
            <a:off x="4422801" y="6045731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1651C41-81EA-4903-BE69-29BBF8483E42}"/>
              </a:ext>
            </a:extLst>
          </p:cNvPr>
          <p:cNvSpPr txBox="1"/>
          <p:nvPr/>
        </p:nvSpPr>
        <p:spPr>
          <a:xfrm>
            <a:off x="8486895" y="4264134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2ABDDBC-1F9C-49C9-89A9-8929A22143CD}"/>
              </a:ext>
            </a:extLst>
          </p:cNvPr>
          <p:cNvSpPr txBox="1"/>
          <p:nvPr/>
        </p:nvSpPr>
        <p:spPr>
          <a:xfrm>
            <a:off x="8479986" y="4509120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B0BF224-A056-40E6-8CCD-3F71884D5424}"/>
              </a:ext>
            </a:extLst>
          </p:cNvPr>
          <p:cNvSpPr txBox="1"/>
          <p:nvPr/>
        </p:nvSpPr>
        <p:spPr>
          <a:xfrm>
            <a:off x="8460432" y="3389395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5193A09-FF6C-45BB-8B69-02B59EA80D9F}"/>
              </a:ext>
            </a:extLst>
          </p:cNvPr>
          <p:cNvSpPr txBox="1"/>
          <p:nvPr/>
        </p:nvSpPr>
        <p:spPr>
          <a:xfrm>
            <a:off x="8460432" y="3645024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1A6A942-0B28-4F50-B50D-B88E171E456E}"/>
              </a:ext>
            </a:extLst>
          </p:cNvPr>
          <p:cNvSpPr txBox="1"/>
          <p:nvPr/>
        </p:nvSpPr>
        <p:spPr>
          <a:xfrm>
            <a:off x="8460431" y="3142467"/>
            <a:ext cx="149199" cy="16944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51553"/>
            <a:ext cx="7287834" cy="1400530"/>
          </a:xfrm>
          <a:noFill/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1084" y="1927847"/>
            <a:ext cx="6711654" cy="4195481"/>
          </a:xfrm>
        </p:spPr>
        <p:txBody>
          <a:bodyPr/>
          <a:lstStyle/>
          <a:p>
            <a:r>
              <a:rPr lang="en-US" dirty="0"/>
              <a:t>To code simple </a:t>
            </a:r>
            <a:r>
              <a:rPr lang="en-US" dirty="0">
                <a:solidFill>
                  <a:srgbClr val="FFFF00"/>
                </a:solidFill>
              </a:rPr>
              <a:t>ordinal</a:t>
            </a:r>
            <a:r>
              <a:rPr lang="en-US" dirty="0"/>
              <a:t> data…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1805836"/>
            <a:ext cx="8229600" cy="4314657"/>
          </a:xfrm>
          <a:prstGeom prst="rect">
            <a:avLst/>
          </a:prstGeom>
          <a:noFill/>
          <a:ln w="25400">
            <a:solidFill>
              <a:srgbClr val="1773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8377858"/>
              </p:ext>
            </p:extLst>
          </p:nvPr>
        </p:nvGraphicFramePr>
        <p:xfrm>
          <a:off x="884380" y="3161630"/>
          <a:ext cx="7648060" cy="2499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132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9795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67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5598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03742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9474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Strongly 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Neutral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Disagree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Strongly</a:t>
                      </a:r>
                      <a:r>
                        <a:rPr lang="en-US" sz="1400" baseline="0" dirty="0"/>
                        <a:t> Disagree</a:t>
                      </a:r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I love learning about research methods</a:t>
                      </a: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Counting steps while walking backwards make my day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400" dirty="0"/>
                        <a:t>I’m thinking about watching a movie</a:t>
                      </a:r>
                      <a:r>
                        <a:rPr lang="en-US" sz="1400" baseline="0" dirty="0"/>
                        <a:t> tonight</a:t>
                      </a:r>
                    </a:p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931332" y="2307410"/>
            <a:ext cx="72813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 what extent do you </a:t>
            </a:r>
            <a:r>
              <a:rPr lang="en-US" dirty="0">
                <a:solidFill>
                  <a:srgbClr val="FFFF00"/>
                </a:solidFill>
              </a:rPr>
              <a:t>agree or disagree </a:t>
            </a:r>
            <a:r>
              <a:rPr lang="en-US" dirty="0"/>
              <a:t>with the following statements?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26501" y="3798903"/>
            <a:ext cx="49106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rgbClr val="FFFF00"/>
                </a:solidFill>
              </a:rPr>
              <a:t>Q2</a:t>
            </a:r>
          </a:p>
          <a:p>
            <a:endParaRPr lang="en-US" sz="1600" b="1" dirty="0">
              <a:solidFill>
                <a:srgbClr val="FFFF00"/>
              </a:solidFill>
            </a:endParaRPr>
          </a:p>
          <a:p>
            <a:r>
              <a:rPr lang="en-US" sz="1600" b="1" dirty="0">
                <a:solidFill>
                  <a:srgbClr val="FFFF00"/>
                </a:solidFill>
              </a:rPr>
              <a:t>Q3</a:t>
            </a:r>
          </a:p>
          <a:p>
            <a:endParaRPr lang="en-US" sz="1600" b="1" dirty="0">
              <a:solidFill>
                <a:srgbClr val="FFFF00"/>
              </a:solidFill>
            </a:endParaRPr>
          </a:p>
          <a:p>
            <a:r>
              <a:rPr lang="en-US" sz="1600" b="1" dirty="0">
                <a:solidFill>
                  <a:srgbClr val="FFFF00"/>
                </a:solidFill>
              </a:rPr>
              <a:t>Q4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755354" y="2685948"/>
            <a:ext cx="45042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rgbClr val="FFFF00"/>
                </a:solidFill>
              </a:rPr>
              <a:t>1		2		3		3		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399658" cy="1104074"/>
          </a:xfrm>
          <a:noFill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US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Research Design &amp; Coding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052925"/>
            <a:ext cx="6711654" cy="3824347"/>
          </a:xfrm>
        </p:spPr>
        <p:txBody>
          <a:bodyPr>
            <a:normAutofit/>
          </a:bodyPr>
          <a:lstStyle/>
          <a:p>
            <a:r>
              <a:rPr lang="en-US" sz="2400" dirty="0"/>
              <a:t>To code simple </a:t>
            </a:r>
            <a:r>
              <a:rPr lang="en-US" sz="2400" dirty="0">
                <a:solidFill>
                  <a:srgbClr val="FFFF00"/>
                </a:solidFill>
              </a:rPr>
              <a:t>interval</a:t>
            </a:r>
            <a:r>
              <a:rPr lang="en-US" sz="2400" dirty="0"/>
              <a:t> data…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502057" y="1772816"/>
            <a:ext cx="8229600" cy="4752528"/>
          </a:xfrm>
          <a:prstGeom prst="rect">
            <a:avLst/>
          </a:prstGeom>
          <a:noFill/>
          <a:ln w="25400">
            <a:solidFill>
              <a:srgbClr val="1773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1187624" y="2671774"/>
            <a:ext cx="448712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/>
              <a:t>What is your current age in years?</a:t>
            </a:r>
          </a:p>
          <a:p>
            <a:endParaRPr lang="en-US" sz="2200" dirty="0">
              <a:solidFill>
                <a:srgbClr val="FFFF00"/>
              </a:solidFill>
            </a:endParaRPr>
          </a:p>
          <a:p>
            <a:r>
              <a:rPr lang="en-US" sz="2200" dirty="0">
                <a:solidFill>
                  <a:srgbClr val="FFFF00"/>
                </a:solidFill>
              </a:rPr>
              <a:t>……xx………. </a:t>
            </a:r>
            <a:r>
              <a:rPr lang="en-US" sz="2200" dirty="0"/>
              <a:t>yrs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24684" y="3995794"/>
            <a:ext cx="57065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rgbClr val="FFFF00"/>
                </a:solidFill>
              </a:rPr>
              <a:t>No coding needed! Simply enter the value directly into SPSS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DFB861-5C38-4E33-A376-978D8792BD86}"/>
              </a:ext>
            </a:extLst>
          </p:cNvPr>
          <p:cNvSpPr txBox="1"/>
          <p:nvPr/>
        </p:nvSpPr>
        <p:spPr>
          <a:xfrm>
            <a:off x="1131951" y="5211154"/>
            <a:ext cx="500489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dirty="0"/>
              <a:t>What is your current salary in pounds?</a:t>
            </a:r>
          </a:p>
          <a:p>
            <a:endParaRPr lang="en-US" sz="2200" dirty="0"/>
          </a:p>
          <a:p>
            <a:r>
              <a:rPr lang="en-US" sz="2200" dirty="0"/>
              <a:t>……</a:t>
            </a:r>
            <a:r>
              <a:rPr lang="en-US" sz="2200" dirty="0" err="1">
                <a:solidFill>
                  <a:srgbClr val="FFFF00"/>
                </a:solidFill>
              </a:rPr>
              <a:t>x,xxx</a:t>
            </a:r>
            <a:r>
              <a:rPr lang="en-US" sz="2200" dirty="0"/>
              <a:t>………. Pounds (Thousands)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7055380" cy="1400530"/>
          </a:xfrm>
        </p:spPr>
        <p:txBody>
          <a:bodyPr/>
          <a:lstStyle/>
          <a:p>
            <a:r>
              <a:rPr lang="en-GB" b="1" dirty="0"/>
              <a:t>Survey Design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8"/>
            <a:ext cx="8425585" cy="5184576"/>
          </a:xfrm>
        </p:spPr>
        <p:txBody>
          <a:bodyPr>
            <a:no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It is your choice as to which tool you use to design your online survey, the suggestions are Survey Monkey, Google or Forms for Excel.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I provide detailed instruction in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7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to create a practice survey using </a:t>
            </a:r>
            <a:r>
              <a:rPr lang="en-GB" sz="2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Forms for Excel. 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is your choice as to the survey tool you use in the assignment.</a:t>
            </a:r>
          </a:p>
          <a:p>
            <a:endParaRPr lang="en-GB" sz="2200" b="1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the Assessment 2 </a:t>
            </a:r>
          </a:p>
          <a:p>
            <a:pPr lvl="1"/>
            <a:r>
              <a:rPr lang="en-GB" sz="2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create any more than 10 questions, so 8-10 questions max.</a:t>
            </a:r>
          </a:p>
          <a:p>
            <a:pPr lvl="1"/>
            <a:r>
              <a:rPr lang="en-GB" sz="22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Collect 20-40 responses max.</a:t>
            </a:r>
          </a:p>
        </p:txBody>
      </p:sp>
    </p:spTree>
    <p:extLst>
      <p:ext uri="{BB962C8B-B14F-4D97-AF65-F5344CB8AC3E}">
        <p14:creationId xmlns:p14="http://schemas.microsoft.com/office/powerpoint/2010/main" val="157565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995" y="188640"/>
            <a:ext cx="7055380" cy="1400530"/>
          </a:xfrm>
        </p:spPr>
        <p:txBody>
          <a:bodyPr/>
          <a:lstStyle/>
          <a:p>
            <a:r>
              <a:rPr lang="en-GB" b="1" dirty="0"/>
              <a:t>Question Design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10" y="1399319"/>
            <a:ext cx="6711950" cy="286538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84710" y="4479566"/>
            <a:ext cx="744396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Think about what questions need to be asked.</a:t>
            </a:r>
          </a:p>
          <a:p>
            <a:r>
              <a:rPr lang="en-GB" sz="2000" dirty="0"/>
              <a:t>Usually Closed questions – as you want to return a number to the response for analysis.</a:t>
            </a:r>
          </a:p>
          <a:p>
            <a:r>
              <a:rPr lang="en-GB" sz="2000" dirty="0"/>
              <a:t>What is the best order for the questions to appear?</a:t>
            </a:r>
          </a:p>
          <a:p>
            <a:r>
              <a:rPr lang="en-GB" sz="2000" dirty="0"/>
              <a:t>What is the best style of asking the question? (a choice or to select from a scale of 1-5 1 poor 5 excellent </a:t>
            </a:r>
            <a:r>
              <a:rPr lang="en-GB" sz="2000" dirty="0" err="1"/>
              <a:t>etc</a:t>
            </a:r>
            <a:r>
              <a:rPr lang="en-GB" sz="2000" dirty="0"/>
              <a:t>)</a:t>
            </a:r>
          </a:p>
        </p:txBody>
      </p:sp>
      <p:sp>
        <p:nvSpPr>
          <p:cNvPr id="9" name="Rectangle 8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09423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23528" y="116632"/>
            <a:ext cx="7055380" cy="1400530"/>
          </a:xfrm>
        </p:spPr>
        <p:txBody>
          <a:bodyPr/>
          <a:lstStyle/>
          <a:p>
            <a:r>
              <a:rPr lang="en-US" b="1" dirty="0"/>
              <a:t>Types of Closed question</a:t>
            </a:r>
          </a:p>
        </p:txBody>
      </p:sp>
      <p:sp>
        <p:nvSpPr>
          <p:cNvPr id="3" name="Text Box 1"/>
          <p:cNvSpPr>
            <a:spLocks noGrp="1"/>
          </p:cNvSpPr>
          <p:nvPr>
            <p:ph idx="1"/>
          </p:nvPr>
        </p:nvSpPr>
        <p:spPr>
          <a:xfrm>
            <a:off x="395536" y="987257"/>
            <a:ext cx="7920764" cy="5616624"/>
          </a:xfrm>
        </p:spPr>
        <p:txBody>
          <a:bodyPr>
            <a:noAutofit/>
          </a:bodyPr>
          <a:lstStyle/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the respondent is offered a list of items, any of which may be selected;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category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only one response can be selected from a given set of categories;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ranking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the respondent is asked to place something in order;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rating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in which a rating device is used to record responses;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quantity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to which the response is a number giving the amount;</a:t>
            </a:r>
          </a:p>
          <a:p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matrix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where responses to two or more questions can be recorded using the same grid;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creating a </a:t>
            </a:r>
            <a:r>
              <a:rPr lang="en-US" sz="2200" b="1" i="1" dirty="0">
                <a:latin typeface="Arial" panose="020B0604020202020204" pitchFamily="34" charset="0"/>
                <a:cs typeface="Arial" panose="020B0604020202020204" pitchFamily="34" charset="0"/>
              </a:rPr>
              <a:t>scale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 to measure constructs by combining rating questions.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140435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99288" y="25568"/>
            <a:ext cx="8565200" cy="1097280"/>
          </a:xfrm>
        </p:spPr>
        <p:txBody>
          <a:bodyPr/>
          <a:lstStyle/>
          <a:p>
            <a:r>
              <a:rPr lang="en-US" sz="4000" b="1" dirty="0"/>
              <a:t>Table 1 - </a:t>
            </a:r>
            <a:r>
              <a:rPr lang="en-US" sz="4000" dirty="0"/>
              <a:t>Response categories for different types of </a:t>
            </a:r>
            <a:r>
              <a:rPr lang="en-US" sz="4000" dirty="0">
                <a:solidFill>
                  <a:srgbClr val="FFC000"/>
                </a:solidFill>
              </a:rPr>
              <a:t>rating</a:t>
            </a:r>
            <a:r>
              <a:rPr lang="en-US" sz="4000" dirty="0"/>
              <a:t> questions: agreement</a:t>
            </a:r>
            <a:endParaRPr lang="en-US" sz="40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5439754" y="1839871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24" y="2132856"/>
            <a:ext cx="8312727" cy="430970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8628467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82552" y="116632"/>
            <a:ext cx="8437920" cy="2016224"/>
          </a:xfrm>
        </p:spPr>
        <p:txBody>
          <a:bodyPr/>
          <a:lstStyle/>
          <a:p>
            <a:r>
              <a:rPr lang="en-US" sz="4000" b="1" dirty="0"/>
              <a:t>Table 2 - </a:t>
            </a:r>
            <a:r>
              <a:rPr lang="en-US" sz="4000" dirty="0"/>
              <a:t>Response categories for different types of rating questions: </a:t>
            </a:r>
            <a:r>
              <a:rPr lang="en-US" sz="4000" dirty="0">
                <a:solidFill>
                  <a:srgbClr val="FFC000"/>
                </a:solidFill>
              </a:rPr>
              <a:t>amount</a:t>
            </a:r>
            <a:endParaRPr lang="en-US" sz="4000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381832" y="6093296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832" y="2491362"/>
            <a:ext cx="8312727" cy="357259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767903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2016224"/>
          </a:xfrm>
        </p:spPr>
        <p:txBody>
          <a:bodyPr/>
          <a:lstStyle/>
          <a:p>
            <a:r>
              <a:rPr lang="en-US" sz="4000" b="1" dirty="0"/>
              <a:t>Table 3 - </a:t>
            </a:r>
            <a:r>
              <a:rPr lang="en-US" sz="4000" dirty="0"/>
              <a:t>Response categories for different types of rating questions: </a:t>
            </a:r>
            <a:r>
              <a:rPr lang="en-US" sz="4000" dirty="0">
                <a:solidFill>
                  <a:srgbClr val="FFC000"/>
                </a:solidFill>
              </a:rPr>
              <a:t>frequency</a:t>
            </a:r>
            <a:endParaRPr lang="en-US" sz="4000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5364088" y="2079280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53912"/>
            <a:ext cx="8312727" cy="406758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53767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able Structure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097280"/>
          </a:xfrm>
        </p:spPr>
        <p:txBody>
          <a:bodyPr/>
          <a:lstStyle/>
          <a:p>
            <a:r>
              <a:rPr lang="en-US" b="1" dirty="0"/>
              <a:t>Table 4 - </a:t>
            </a:r>
            <a:r>
              <a:rPr lang="en-US" dirty="0"/>
              <a:t>Response categories for different types of rating questions: </a:t>
            </a:r>
            <a:r>
              <a:rPr lang="en-US" dirty="0">
                <a:solidFill>
                  <a:srgbClr val="FFC000"/>
                </a:solidFill>
              </a:rPr>
              <a:t>likelihood</a:t>
            </a:r>
            <a:endParaRPr lang="en-US" b="1" dirty="0">
              <a:solidFill>
                <a:srgbClr val="FFC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323528" y="6237312"/>
            <a:ext cx="347723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Developed from </a:t>
            </a:r>
            <a:r>
              <a:rPr lang="en-US" sz="800" dirty="0" err="1"/>
              <a:t>Tharenou</a:t>
            </a:r>
            <a:r>
              <a:rPr lang="en-US" sz="800" dirty="0"/>
              <a:t> et al. (2007) and authors' experience</a:t>
            </a:r>
            <a:endParaRPr lang="en-GB" sz="2000" dirty="0" err="1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420888"/>
            <a:ext cx="8312727" cy="354030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043608" y="65253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2215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81000" y="332656"/>
            <a:ext cx="8229600" cy="1097280"/>
          </a:xfrm>
        </p:spPr>
        <p:txBody>
          <a:bodyPr/>
          <a:lstStyle/>
          <a:p>
            <a:r>
              <a:rPr lang="en-US" b="1" dirty="0"/>
              <a:t>Quantity question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828800"/>
            <a:ext cx="8534400" cy="1833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781962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33072" y="404664"/>
            <a:ext cx="8229600" cy="1097280"/>
          </a:xfrm>
        </p:spPr>
        <p:txBody>
          <a:bodyPr/>
          <a:lstStyle/>
          <a:p>
            <a:r>
              <a:rPr lang="en-US" b="1" dirty="0"/>
              <a:t>Matrix question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251520" y="6021288"/>
            <a:ext cx="461376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</a:t>
            </a:r>
            <a:r>
              <a:rPr lang="en-US" sz="800" dirty="0"/>
              <a:t>: Question created by </a:t>
            </a:r>
            <a:r>
              <a:rPr lang="en-US" sz="800" dirty="0" err="1"/>
              <a:t>SurveyMonkey</a:t>
            </a:r>
            <a:r>
              <a:rPr lang="en-US" sz="800" dirty="0"/>
              <a:t> Inc. (2018) San Mateo. Reproduced with permission</a:t>
            </a:r>
            <a:endParaRPr lang="en-GB" sz="2000" dirty="0" err="1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8004676" cy="382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43018479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313129" y="399635"/>
            <a:ext cx="8229600" cy="1097280"/>
          </a:xfrm>
        </p:spPr>
        <p:txBody>
          <a:bodyPr/>
          <a:lstStyle/>
          <a:p>
            <a:r>
              <a:rPr lang="en-US" b="1" dirty="0"/>
              <a:t>Coding questions</a:t>
            </a:r>
          </a:p>
        </p:txBody>
      </p:sp>
      <p:grpSp>
        <p:nvGrpSpPr>
          <p:cNvPr id="4" name="Group 3"/>
          <p:cNvGrpSpPr>
            <a:grpSpLocks noChangeAspect="1"/>
          </p:cNvGrpSpPr>
          <p:nvPr/>
        </p:nvGrpSpPr>
        <p:grpSpPr>
          <a:xfrm>
            <a:off x="298745" y="1916832"/>
            <a:ext cx="8831591" cy="2556702"/>
            <a:chOff x="673100" y="2771775"/>
            <a:chExt cx="7797800" cy="2257425"/>
          </a:xfrm>
        </p:grpSpPr>
        <p:pic>
          <p:nvPicPr>
            <p:cNvPr id="614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3100" y="2771775"/>
              <a:ext cx="7797800" cy="1314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147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5800" y="4051300"/>
              <a:ext cx="6178550" cy="977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467544" y="5368693"/>
            <a:ext cx="82296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Remember – that the respondents chose the text category.</a:t>
            </a:r>
          </a:p>
          <a:p>
            <a:r>
              <a:rPr lang="en-GB" sz="2200" dirty="0"/>
              <a:t>You have to numerically code each category </a:t>
            </a:r>
            <a:r>
              <a:rPr lang="en-GB" sz="2200" dirty="0">
                <a:solidFill>
                  <a:srgbClr val="FFFF00"/>
                </a:solidFill>
              </a:rPr>
              <a:t>response </a:t>
            </a:r>
          </a:p>
          <a:p>
            <a:r>
              <a:rPr lang="en-GB" sz="2200" dirty="0"/>
              <a:t>(i.e. </a:t>
            </a:r>
            <a:r>
              <a:rPr lang="en-GB" sz="2200" b="1" dirty="0">
                <a:solidFill>
                  <a:srgbClr val="FFC000"/>
                </a:solidFill>
              </a:rPr>
              <a:t>result</a:t>
            </a:r>
            <a:r>
              <a:rPr lang="en-GB" sz="2200" dirty="0"/>
              <a:t>) so that you can analyse at a later date.</a:t>
            </a:r>
          </a:p>
        </p:txBody>
      </p:sp>
      <p:sp>
        <p:nvSpPr>
          <p:cNvPr id="7" name="Rectangle 6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1735665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310" y="188640"/>
            <a:ext cx="7055380" cy="1400530"/>
          </a:xfrm>
        </p:spPr>
        <p:txBody>
          <a:bodyPr/>
          <a:lstStyle/>
          <a:p>
            <a:r>
              <a:rPr lang="en-GB" b="1" dirty="0"/>
              <a:t>Participant Agreement and Ethics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10" y="2060848"/>
            <a:ext cx="7910534" cy="4195481"/>
          </a:xfrm>
        </p:spPr>
        <p:txBody>
          <a:bodyPr>
            <a:no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Agreement –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Participant agreement - This can be a box they check on the survey to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 they agree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their participation.</a:t>
            </a:r>
          </a:p>
          <a:p>
            <a:pPr marL="457207" lvl="1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Ethics Form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As explained in Week 3,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studies require the completion of an ethics form.  This form must be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uploaded with the Assessment 2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report.  There is a separate assessment 2  ethics form upload area.</a:t>
            </a:r>
          </a:p>
          <a:p>
            <a:pPr marL="0" indent="0">
              <a:buNone/>
            </a:pP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15034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dding Text"/>
          <p:cNvSpPr>
            <a:spLocks noGrp="1"/>
          </p:cNvSpPr>
          <p:nvPr>
            <p:ph type="title"/>
          </p:nvPr>
        </p:nvSpPr>
        <p:spPr>
          <a:xfrm>
            <a:off x="251520" y="-11400"/>
            <a:ext cx="8229600" cy="1429832"/>
          </a:xfrm>
        </p:spPr>
        <p:txBody>
          <a:bodyPr/>
          <a:lstStyle/>
          <a:p>
            <a:r>
              <a:rPr lang="en-US" b="1" dirty="0"/>
              <a:t>Request for respondent’s consent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EE6E7-28B9-6848-A0EC-5DFF72140537}"/>
              </a:ext>
            </a:extLst>
          </p:cNvPr>
          <p:cNvSpPr txBox="1"/>
          <p:nvPr/>
        </p:nvSpPr>
        <p:spPr>
          <a:xfrm>
            <a:off x="1054100" y="5862935"/>
            <a:ext cx="53671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i="1" dirty="0"/>
              <a:t>Source: </a:t>
            </a:r>
            <a:r>
              <a:rPr lang="en-US" sz="800" dirty="0"/>
              <a:t>This question was generated using </a:t>
            </a:r>
            <a:r>
              <a:rPr lang="en-US" sz="800" dirty="0" err="1"/>
              <a:t>Qualtrics</a:t>
            </a:r>
            <a:r>
              <a:rPr lang="en-US" sz="800" dirty="0"/>
              <a:t> software, of the </a:t>
            </a:r>
            <a:r>
              <a:rPr lang="en-US" sz="800" dirty="0" err="1"/>
              <a:t>Qualtrics</a:t>
            </a:r>
            <a:r>
              <a:rPr lang="en-US" sz="800" dirty="0"/>
              <a:t> Research Suite. Copyright © 2018</a:t>
            </a:r>
          </a:p>
          <a:p>
            <a:r>
              <a:rPr lang="en-US" sz="800" dirty="0" err="1"/>
              <a:t>Qualtrics</a:t>
            </a:r>
            <a:r>
              <a:rPr lang="en-US" sz="800" dirty="0"/>
              <a:t>. </a:t>
            </a:r>
            <a:r>
              <a:rPr lang="en-US" sz="800" dirty="0" err="1"/>
              <a:t>Qualtrics</a:t>
            </a:r>
            <a:r>
              <a:rPr lang="en-US" sz="800" dirty="0"/>
              <a:t> and all other </a:t>
            </a:r>
            <a:r>
              <a:rPr lang="en-US" sz="800" dirty="0" err="1"/>
              <a:t>Qualtrics</a:t>
            </a:r>
            <a:r>
              <a:rPr lang="en-US" sz="800" dirty="0"/>
              <a:t> product or service names are registered trademarks or trademarks of</a:t>
            </a:r>
          </a:p>
          <a:p>
            <a:r>
              <a:rPr lang="en-US" sz="800" dirty="0" err="1"/>
              <a:t>Qualtrics</a:t>
            </a:r>
            <a:r>
              <a:rPr lang="en-US" sz="800" dirty="0"/>
              <a:t>, Provo, UT, USA. http://www.qualtrics.com . The authors are not affiliated to </a:t>
            </a:r>
            <a:r>
              <a:rPr lang="en-US" sz="800" dirty="0" err="1"/>
              <a:t>Qualtrics</a:t>
            </a:r>
            <a:endParaRPr lang="en-GB" sz="2000" dirty="0" err="1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100" y="1700808"/>
            <a:ext cx="6119413" cy="4802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1115616" y="6597644"/>
            <a:ext cx="82296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0" i="0" u="none" strike="noStrike" baseline="0" dirty="0">
                <a:latin typeface="ArialMT"/>
              </a:rPr>
              <a:t>Saunders, M., Lewis, P., Thornhill, A. &amp; Bristow, A., (2016). Research Methods for Business. 7th ed. Harlow: Pearson.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1020594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383462" cy="990600"/>
          </a:xfrm>
        </p:spPr>
        <p:txBody>
          <a:bodyPr/>
          <a:lstStyle/>
          <a:p>
            <a:r>
              <a:rPr lang="en-GB" b="1" dirty="0"/>
              <a:t>Practical exercises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828800"/>
            <a:ext cx="7922840" cy="4532313"/>
          </a:xfrm>
        </p:spPr>
        <p:txBody>
          <a:bodyPr>
            <a:normAutofit/>
          </a:bodyPr>
          <a:lstStyle/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Excel data file practice – formulae / charts / pivot tables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Survey design exercise in using Forms for Excel.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Cleaning the data so it is converted to number for analysis.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Import the Excel file into SPSS.</a:t>
            </a:r>
          </a:p>
        </p:txBody>
      </p:sp>
    </p:spTree>
    <p:extLst>
      <p:ext uri="{BB962C8B-B14F-4D97-AF65-F5344CB8AC3E}">
        <p14:creationId xmlns:p14="http://schemas.microsoft.com/office/powerpoint/2010/main" val="37947023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694</TotalTime>
  <Words>1979</Words>
  <Application>Microsoft Office PowerPoint</Application>
  <PresentationFormat>On-screen Show (4:3)</PresentationFormat>
  <Paragraphs>237</Paragraphs>
  <Slides>23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Arial</vt:lpstr>
      <vt:lpstr>ArialMT</vt:lpstr>
      <vt:lpstr>Century Gothic</vt:lpstr>
      <vt:lpstr>Wingdings</vt:lpstr>
      <vt:lpstr>Wingdings 3</vt:lpstr>
      <vt:lpstr>Ion</vt:lpstr>
      <vt:lpstr>BMSP5007  Business Inquiry &amp; Research</vt:lpstr>
      <vt:lpstr>Learning Outcomes</vt:lpstr>
      <vt:lpstr>What is Statistics?</vt:lpstr>
      <vt:lpstr>Measurement</vt:lpstr>
      <vt:lpstr>Variables &amp; Measurement</vt:lpstr>
      <vt:lpstr>Variables &amp; Levels of Measurement</vt:lpstr>
      <vt:lpstr>Research Design &amp; Coding</vt:lpstr>
      <vt:lpstr>Research Design &amp; Coding</vt:lpstr>
      <vt:lpstr>Research Design &amp; Coding</vt:lpstr>
      <vt:lpstr>Research Design &amp; Coding</vt:lpstr>
      <vt:lpstr>Survey Design Tools</vt:lpstr>
      <vt:lpstr>Question Design</vt:lpstr>
      <vt:lpstr>Types of Closed question</vt:lpstr>
      <vt:lpstr>Table 1 - Response categories for different types of rating questions: agreement</vt:lpstr>
      <vt:lpstr>Table 2 - Response categories for different types of rating questions: amount</vt:lpstr>
      <vt:lpstr>Table 3 - Response categories for different types of rating questions: frequency</vt:lpstr>
      <vt:lpstr>Table 4 - Response categories for different types of rating questions: likelihood</vt:lpstr>
      <vt:lpstr>Quantity question</vt:lpstr>
      <vt:lpstr>Matrix question</vt:lpstr>
      <vt:lpstr>Coding questions</vt:lpstr>
      <vt:lpstr>Participant Agreement and Ethics </vt:lpstr>
      <vt:lpstr>Request for respondent’s consent</vt:lpstr>
      <vt:lpstr>Practical 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rm</dc:creator>
  <cp:lastModifiedBy>Roisin Mullins</cp:lastModifiedBy>
  <cp:revision>43</cp:revision>
  <dcterms:created xsi:type="dcterms:W3CDTF">2011-03-23T13:50:02Z</dcterms:created>
  <dcterms:modified xsi:type="dcterms:W3CDTF">2021-03-10T16:11:43Z</dcterms:modified>
</cp:coreProperties>
</file>