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2" r:id="rId6"/>
    <p:sldId id="263" r:id="rId7"/>
    <p:sldId id="264" r:id="rId8"/>
    <p:sldId id="265" r:id="rId9"/>
    <p:sldId id="266" r:id="rId10"/>
    <p:sldId id="272" r:id="rId11"/>
    <p:sldId id="271" r:id="rId12"/>
    <p:sldId id="274" r:id="rId13"/>
    <p:sldId id="269" r:id="rId14"/>
    <p:sldId id="267" r:id="rId15"/>
    <p:sldId id="268" r:id="rId16"/>
    <p:sldId id="275"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4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0100C1-62F3-47A7-B229-285BB0A2DFF5}" type="doc">
      <dgm:prSet loTypeId="urn:microsoft.com/office/officeart/2018/2/layout/IconVerticalSolidList" loCatId="icon" qsTypeId="urn:microsoft.com/office/officeart/2005/8/quickstyle/simple1#57" qsCatId="simple" csTypeId="urn:microsoft.com/office/officeart/2005/8/colors/accent1_2#41" csCatId="accent1" phldr="1"/>
      <dgm:spPr/>
      <dgm:t>
        <a:bodyPr/>
        <a:lstStyle/>
        <a:p>
          <a:endParaRPr lang="en-US"/>
        </a:p>
      </dgm:t>
    </dgm:pt>
    <dgm:pt modelId="{66483CB2-CDD5-42DD-A4D5-1C88D987D49A}">
      <dgm:prSet/>
      <dgm:spPr/>
      <dgm:t>
        <a:bodyPr/>
        <a:lstStyle/>
        <a:p>
          <a:pPr>
            <a:lnSpc>
              <a:spcPct val="100000"/>
            </a:lnSpc>
          </a:pPr>
          <a:r>
            <a:rPr lang="en-GB" dirty="0"/>
            <a:t>Topic Chunking: Users can upload pdf, images, videos, hyperlinks etc. This combines Machine Learning and Natural Language Processing (NLP) to identify headings, subheadings and bullet points, extracting and organising text into structured subtopics. [2] [3] [4]</a:t>
          </a:r>
          <a:endParaRPr lang="en-US" dirty="0"/>
        </a:p>
      </dgm:t>
    </dgm:pt>
    <dgm:pt modelId="{7974D4EC-DAB2-4DC0-ACF6-F9110D69A16D}" type="parTrans" cxnId="{2E0264C6-2A2A-438C-9C1E-334FCD1094CE}">
      <dgm:prSet/>
      <dgm:spPr/>
      <dgm:t>
        <a:bodyPr/>
        <a:lstStyle/>
        <a:p>
          <a:endParaRPr lang="en-US"/>
        </a:p>
      </dgm:t>
    </dgm:pt>
    <dgm:pt modelId="{C96A0184-B785-46E8-AD86-4C50478A1DF1}" type="sibTrans" cxnId="{2E0264C6-2A2A-438C-9C1E-334FCD1094CE}">
      <dgm:prSet/>
      <dgm:spPr/>
      <dgm:t>
        <a:bodyPr/>
        <a:lstStyle/>
        <a:p>
          <a:endParaRPr lang="en-US"/>
        </a:p>
      </dgm:t>
    </dgm:pt>
    <dgm:pt modelId="{A43FBBD6-D041-4691-B5E9-06CA9CA82943}">
      <dgm:prSet/>
      <dgm:spPr/>
      <dgm:t>
        <a:bodyPr/>
        <a:lstStyle/>
        <a:p>
          <a:pPr>
            <a:lnSpc>
              <a:spcPct val="100000"/>
            </a:lnSpc>
          </a:pPr>
          <a:r>
            <a:rPr lang="en-GB" dirty="0"/>
            <a:t>2.2 AI Timestamping (Automatic Video Transcription &amp; Timestamps). </a:t>
          </a:r>
          <a:r>
            <a:rPr lang="en-US" dirty="0"/>
            <a:t>Users can also assign their own timestamps to critical information and add</a:t>
          </a:r>
          <a:r>
            <a:rPr lang="en-GB" dirty="0"/>
            <a:t> notes directly on images. [5]</a:t>
          </a:r>
          <a:endParaRPr lang="en-US" dirty="0"/>
        </a:p>
      </dgm:t>
    </dgm:pt>
    <dgm:pt modelId="{832DF200-1214-45CB-AFCB-57A4D5E426F3}" type="parTrans" cxnId="{807C85CC-7B52-48BB-95CA-77BEC8F199A9}">
      <dgm:prSet/>
      <dgm:spPr/>
      <dgm:t>
        <a:bodyPr/>
        <a:lstStyle/>
        <a:p>
          <a:endParaRPr lang="en-US"/>
        </a:p>
      </dgm:t>
    </dgm:pt>
    <dgm:pt modelId="{20AC260C-C1BD-4E0D-9B65-7D9F9DE149C8}" type="sibTrans" cxnId="{807C85CC-7B52-48BB-95CA-77BEC8F199A9}">
      <dgm:prSet/>
      <dgm:spPr/>
      <dgm:t>
        <a:bodyPr/>
        <a:lstStyle/>
        <a:p>
          <a:endParaRPr lang="en-US"/>
        </a:p>
      </dgm:t>
    </dgm:pt>
    <dgm:pt modelId="{F32F7F8A-B10F-4C3C-90C9-3689E86209F3}">
      <dgm:prSet/>
      <dgm:spPr/>
      <dgm:t>
        <a:bodyPr/>
        <a:lstStyle/>
        <a:p>
          <a:pPr>
            <a:lnSpc>
              <a:spcPct val="100000"/>
            </a:lnSpc>
          </a:pPr>
          <a:r>
            <a:rPr lang="en-GB" dirty="0"/>
            <a:t>2.3 Schedule Management: The AI automates the scheduling of study, ensuring that the scheduled time is correct and reducing manual work. [6][7]</a:t>
          </a:r>
          <a:endParaRPr lang="en-US" dirty="0"/>
        </a:p>
      </dgm:t>
    </dgm:pt>
    <dgm:pt modelId="{6F4CD4B3-87A6-4F00-9B7D-641822C9BBDA}" type="parTrans" cxnId="{101B9B87-0D4F-4DF5-9BB4-D8251D888153}">
      <dgm:prSet/>
      <dgm:spPr/>
      <dgm:t>
        <a:bodyPr/>
        <a:lstStyle/>
        <a:p>
          <a:endParaRPr lang="en-US"/>
        </a:p>
      </dgm:t>
    </dgm:pt>
    <dgm:pt modelId="{C9CF4232-518C-455B-B579-FE3A918093B6}" type="sibTrans" cxnId="{101B9B87-0D4F-4DF5-9BB4-D8251D888153}">
      <dgm:prSet/>
      <dgm:spPr/>
      <dgm:t>
        <a:bodyPr/>
        <a:lstStyle/>
        <a:p>
          <a:endParaRPr lang="en-US"/>
        </a:p>
      </dgm:t>
    </dgm:pt>
    <dgm:pt modelId="{1423688C-23DD-45D9-B4A1-55080219B470}">
      <dgm:prSet/>
      <dgm:spPr/>
      <dgm:t>
        <a:bodyPr/>
        <a:lstStyle/>
        <a:p>
          <a:pPr>
            <a:lnSpc>
              <a:spcPct val="100000"/>
            </a:lnSpc>
          </a:pPr>
          <a:r>
            <a:rPr lang="en-GB" dirty="0"/>
            <a:t>Users enter deadlines; they receive a list of tasks, broken down over a visual calendar. Progress and attendance are tracked, and personal reminders are sent, depending on user habits and forthcoming deadlines. [8]</a:t>
          </a:r>
          <a:endParaRPr lang="en-US" dirty="0"/>
        </a:p>
      </dgm:t>
    </dgm:pt>
    <dgm:pt modelId="{4C0D2A94-CDC6-43EB-AA49-B7BE8BC6A718}" type="parTrans" cxnId="{78EA0473-DFBD-46A8-AFF7-042505908492}">
      <dgm:prSet/>
      <dgm:spPr/>
      <dgm:t>
        <a:bodyPr/>
        <a:lstStyle/>
        <a:p>
          <a:endParaRPr lang="en-US"/>
        </a:p>
      </dgm:t>
    </dgm:pt>
    <dgm:pt modelId="{BC6222A8-07E1-4CF6-8A77-273B246D2CD9}" type="sibTrans" cxnId="{78EA0473-DFBD-46A8-AFF7-042505908492}">
      <dgm:prSet/>
      <dgm:spPr/>
      <dgm:t>
        <a:bodyPr/>
        <a:lstStyle/>
        <a:p>
          <a:endParaRPr lang="en-US"/>
        </a:p>
      </dgm:t>
    </dgm:pt>
    <dgm:pt modelId="{EC022BEF-AF60-4030-85FF-1D45E6901EAA}">
      <dgm:prSet/>
      <dgm:spPr/>
      <dgm:t>
        <a:bodyPr/>
        <a:lstStyle/>
        <a:p>
          <a:pPr>
            <a:lnSpc>
              <a:spcPct val="100000"/>
            </a:lnSpc>
          </a:pPr>
          <a:r>
            <a:rPr lang="en-GB" dirty="0"/>
            <a:t>2.4 Dashboard: A setup that shows complex data in a curated and clutter-free view. It doesn't overload the user's senses; it spares him/her from the most relevant information (recent activity, for example), is optimised to make fast decisions, and determines the most relevant information visually.[9][10]</a:t>
          </a:r>
          <a:endParaRPr lang="en-US" dirty="0"/>
        </a:p>
      </dgm:t>
    </dgm:pt>
    <dgm:pt modelId="{9127DD83-9604-43DF-89D5-09C5BE298237}" type="parTrans" cxnId="{D10F69B2-8C7F-4785-A5F3-735F9A888A4E}">
      <dgm:prSet/>
      <dgm:spPr/>
      <dgm:t>
        <a:bodyPr/>
        <a:lstStyle/>
        <a:p>
          <a:endParaRPr lang="en-US"/>
        </a:p>
      </dgm:t>
    </dgm:pt>
    <dgm:pt modelId="{29770E8C-83FA-4598-9E03-3E7DEDC7FB69}" type="sibTrans" cxnId="{D10F69B2-8C7F-4785-A5F3-735F9A888A4E}">
      <dgm:prSet/>
      <dgm:spPr/>
      <dgm:t>
        <a:bodyPr/>
        <a:lstStyle/>
        <a:p>
          <a:endParaRPr lang="en-US"/>
        </a:p>
      </dgm:t>
    </dgm:pt>
    <dgm:pt modelId="{5466E44F-8A8D-4E70-A7AB-16798F88C7C1}" type="pres">
      <dgm:prSet presAssocID="{E10100C1-62F3-47A7-B229-285BB0A2DFF5}" presName="root" presStyleCnt="0">
        <dgm:presLayoutVars>
          <dgm:dir/>
          <dgm:resizeHandles val="exact"/>
        </dgm:presLayoutVars>
      </dgm:prSet>
      <dgm:spPr/>
    </dgm:pt>
    <dgm:pt modelId="{948D2C95-6941-4378-8BF2-2FE694E400F4}" type="pres">
      <dgm:prSet presAssocID="{66483CB2-CDD5-42DD-A4D5-1C88D987D49A}" presName="compNode" presStyleCnt="0"/>
      <dgm:spPr/>
    </dgm:pt>
    <dgm:pt modelId="{6381F45D-437C-4C9D-A712-3280F5D9AB3D}" type="pres">
      <dgm:prSet presAssocID="{66483CB2-CDD5-42DD-A4D5-1C88D987D49A}" presName="bgRect" presStyleLbl="bgShp" presStyleIdx="0" presStyleCnt="5"/>
      <dgm:spPr/>
    </dgm:pt>
    <dgm:pt modelId="{68B9DB0F-4A00-474C-9D5D-46C24BE5650D}" type="pres">
      <dgm:prSet presAssocID="{66483CB2-CDD5-42DD-A4D5-1C88D987D49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ubtitles"/>
        </a:ext>
      </dgm:extLst>
    </dgm:pt>
    <dgm:pt modelId="{4F54248D-1503-4D32-BCCE-7D6801975C00}" type="pres">
      <dgm:prSet presAssocID="{66483CB2-CDD5-42DD-A4D5-1C88D987D49A}" presName="spaceRect" presStyleCnt="0"/>
      <dgm:spPr/>
    </dgm:pt>
    <dgm:pt modelId="{FC296F25-0A2C-4BDD-B9E9-B186C8760D96}" type="pres">
      <dgm:prSet presAssocID="{66483CB2-CDD5-42DD-A4D5-1C88D987D49A}" presName="parTx" presStyleLbl="revTx" presStyleIdx="0" presStyleCnt="5">
        <dgm:presLayoutVars>
          <dgm:chMax val="0"/>
          <dgm:chPref val="0"/>
        </dgm:presLayoutVars>
      </dgm:prSet>
      <dgm:spPr/>
    </dgm:pt>
    <dgm:pt modelId="{B3056FA8-1977-4ACD-87CF-DD9A0A98E5A6}" type="pres">
      <dgm:prSet presAssocID="{C96A0184-B785-46E8-AD86-4C50478A1DF1}" presName="sibTrans" presStyleCnt="0"/>
      <dgm:spPr/>
    </dgm:pt>
    <dgm:pt modelId="{6895BE1B-29CA-4A44-932F-698B0B552054}" type="pres">
      <dgm:prSet presAssocID="{A43FBBD6-D041-4691-B5E9-06CA9CA82943}" presName="compNode" presStyleCnt="0"/>
      <dgm:spPr/>
    </dgm:pt>
    <dgm:pt modelId="{D04E8739-5F3B-47F6-9C16-18A1A3B06064}" type="pres">
      <dgm:prSet presAssocID="{A43FBBD6-D041-4691-B5E9-06CA9CA82943}" presName="bgRect" presStyleLbl="bgShp" presStyleIdx="1" presStyleCnt="5"/>
      <dgm:spPr/>
    </dgm:pt>
    <dgm:pt modelId="{5171AFC5-E3DF-456C-806C-0CBF9DBD4733}" type="pres">
      <dgm:prSet presAssocID="{A43FBBD6-D041-4691-B5E9-06CA9CA8294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tective"/>
        </a:ext>
      </dgm:extLst>
    </dgm:pt>
    <dgm:pt modelId="{F7A3C3E9-B7AF-4491-A75A-FA815C286849}" type="pres">
      <dgm:prSet presAssocID="{A43FBBD6-D041-4691-B5E9-06CA9CA82943}" presName="spaceRect" presStyleCnt="0"/>
      <dgm:spPr/>
    </dgm:pt>
    <dgm:pt modelId="{A20966EA-5F29-4826-A241-A8B3B7B15803}" type="pres">
      <dgm:prSet presAssocID="{A43FBBD6-D041-4691-B5E9-06CA9CA82943}" presName="parTx" presStyleLbl="revTx" presStyleIdx="1" presStyleCnt="5">
        <dgm:presLayoutVars>
          <dgm:chMax val="0"/>
          <dgm:chPref val="0"/>
        </dgm:presLayoutVars>
      </dgm:prSet>
      <dgm:spPr/>
    </dgm:pt>
    <dgm:pt modelId="{5422C455-FA6B-4571-BB61-4F5C7E84B6AF}" type="pres">
      <dgm:prSet presAssocID="{20AC260C-C1BD-4E0D-9B65-7D9F9DE149C8}" presName="sibTrans" presStyleCnt="0"/>
      <dgm:spPr/>
    </dgm:pt>
    <dgm:pt modelId="{2310A70F-8026-413C-B1A5-DE6B9EC5B503}" type="pres">
      <dgm:prSet presAssocID="{F32F7F8A-B10F-4C3C-90C9-3689E86209F3}" presName="compNode" presStyleCnt="0"/>
      <dgm:spPr/>
    </dgm:pt>
    <dgm:pt modelId="{794D9489-4CB7-40F6-8B10-1A4D41E0415A}" type="pres">
      <dgm:prSet presAssocID="{F32F7F8A-B10F-4C3C-90C9-3689E86209F3}" presName="bgRect" presStyleLbl="bgShp" presStyleIdx="2" presStyleCnt="5"/>
      <dgm:spPr/>
    </dgm:pt>
    <dgm:pt modelId="{180D97A1-AD00-419F-97EA-EC9CDED76606}" type="pres">
      <dgm:prSet presAssocID="{F32F7F8A-B10F-4C3C-90C9-3689E86209F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pwatch"/>
        </a:ext>
      </dgm:extLst>
    </dgm:pt>
    <dgm:pt modelId="{8C241714-D4AA-4DD5-BE30-3F9CB90F381E}" type="pres">
      <dgm:prSet presAssocID="{F32F7F8A-B10F-4C3C-90C9-3689E86209F3}" presName="spaceRect" presStyleCnt="0"/>
      <dgm:spPr/>
    </dgm:pt>
    <dgm:pt modelId="{EE5B2F3A-469D-419C-9CF8-2C6B75731C6A}" type="pres">
      <dgm:prSet presAssocID="{F32F7F8A-B10F-4C3C-90C9-3689E86209F3}" presName="parTx" presStyleLbl="revTx" presStyleIdx="2" presStyleCnt="5">
        <dgm:presLayoutVars>
          <dgm:chMax val="0"/>
          <dgm:chPref val="0"/>
        </dgm:presLayoutVars>
      </dgm:prSet>
      <dgm:spPr/>
    </dgm:pt>
    <dgm:pt modelId="{E24A1141-AD2A-48B3-94DE-605957731452}" type="pres">
      <dgm:prSet presAssocID="{C9CF4232-518C-455B-B579-FE3A918093B6}" presName="sibTrans" presStyleCnt="0"/>
      <dgm:spPr/>
    </dgm:pt>
    <dgm:pt modelId="{2F8F3E93-C016-4BF0-A18A-3C09269ED638}" type="pres">
      <dgm:prSet presAssocID="{1423688C-23DD-45D9-B4A1-55080219B470}" presName="compNode" presStyleCnt="0"/>
      <dgm:spPr/>
    </dgm:pt>
    <dgm:pt modelId="{5802705B-C86F-4631-96A8-E94F3CD08EA1}" type="pres">
      <dgm:prSet presAssocID="{1423688C-23DD-45D9-B4A1-55080219B470}" presName="bgRect" presStyleLbl="bgShp" presStyleIdx="3" presStyleCnt="5"/>
      <dgm:spPr/>
    </dgm:pt>
    <dgm:pt modelId="{628516F9-CC52-440E-AB09-18E3FE11103D}" type="pres">
      <dgm:prSet presAssocID="{1423688C-23DD-45D9-B4A1-55080219B47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thly calendar"/>
        </a:ext>
      </dgm:extLst>
    </dgm:pt>
    <dgm:pt modelId="{09397148-E56B-4242-ABEE-29AE68462CB8}" type="pres">
      <dgm:prSet presAssocID="{1423688C-23DD-45D9-B4A1-55080219B470}" presName="spaceRect" presStyleCnt="0"/>
      <dgm:spPr/>
    </dgm:pt>
    <dgm:pt modelId="{2A156409-05CE-40F7-8B72-6AA5DDC485F8}" type="pres">
      <dgm:prSet presAssocID="{1423688C-23DD-45D9-B4A1-55080219B470}" presName="parTx" presStyleLbl="revTx" presStyleIdx="3" presStyleCnt="5">
        <dgm:presLayoutVars>
          <dgm:chMax val="0"/>
          <dgm:chPref val="0"/>
        </dgm:presLayoutVars>
      </dgm:prSet>
      <dgm:spPr/>
    </dgm:pt>
    <dgm:pt modelId="{2374DEF0-D7BA-44BE-BD90-25B89C98C3DE}" type="pres">
      <dgm:prSet presAssocID="{BC6222A8-07E1-4CF6-8A77-273B246D2CD9}" presName="sibTrans" presStyleCnt="0"/>
      <dgm:spPr/>
    </dgm:pt>
    <dgm:pt modelId="{6E704803-1BE2-4B1E-A353-39058F7D8A09}" type="pres">
      <dgm:prSet presAssocID="{EC022BEF-AF60-4030-85FF-1D45E6901EAA}" presName="compNode" presStyleCnt="0"/>
      <dgm:spPr/>
    </dgm:pt>
    <dgm:pt modelId="{6788CC45-6F3D-4129-83D9-610E26210A75}" type="pres">
      <dgm:prSet presAssocID="{EC022BEF-AF60-4030-85FF-1D45E6901EAA}" presName="bgRect" presStyleLbl="bgShp" presStyleIdx="4" presStyleCnt="5"/>
      <dgm:spPr/>
    </dgm:pt>
    <dgm:pt modelId="{7C2772B4-4A76-4E69-BFFE-06E88E7F386B}" type="pres">
      <dgm:prSet presAssocID="{EC022BEF-AF60-4030-85FF-1D45E6901EA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Table"/>
        </a:ext>
      </dgm:extLst>
    </dgm:pt>
    <dgm:pt modelId="{182BCA54-556F-4262-BE63-444BC6D08760}" type="pres">
      <dgm:prSet presAssocID="{EC022BEF-AF60-4030-85FF-1D45E6901EAA}" presName="spaceRect" presStyleCnt="0"/>
      <dgm:spPr/>
    </dgm:pt>
    <dgm:pt modelId="{38438C0F-A11E-4318-8B94-014BC096BAF7}" type="pres">
      <dgm:prSet presAssocID="{EC022BEF-AF60-4030-85FF-1D45E6901EAA}" presName="parTx" presStyleLbl="revTx" presStyleIdx="4" presStyleCnt="5">
        <dgm:presLayoutVars>
          <dgm:chMax val="0"/>
          <dgm:chPref val="0"/>
        </dgm:presLayoutVars>
      </dgm:prSet>
      <dgm:spPr/>
    </dgm:pt>
  </dgm:ptLst>
  <dgm:cxnLst>
    <dgm:cxn modelId="{A0DBF713-72FC-4351-9DEA-2C1F07580E6C}" type="presOf" srcId="{1423688C-23DD-45D9-B4A1-55080219B470}" destId="{2A156409-05CE-40F7-8B72-6AA5DDC485F8}" srcOrd="0" destOrd="0" presId="urn:microsoft.com/office/officeart/2018/2/layout/IconVerticalSolidList"/>
    <dgm:cxn modelId="{343A123F-B59B-460E-93FD-59EA791EBEBC}" type="presOf" srcId="{66483CB2-CDD5-42DD-A4D5-1C88D987D49A}" destId="{FC296F25-0A2C-4BDD-B9E9-B186C8760D96}" srcOrd="0" destOrd="0" presId="urn:microsoft.com/office/officeart/2018/2/layout/IconVerticalSolidList"/>
    <dgm:cxn modelId="{5134A371-D3FB-422B-BCC3-C5941A71B690}" type="presOf" srcId="{A43FBBD6-D041-4691-B5E9-06CA9CA82943}" destId="{A20966EA-5F29-4826-A241-A8B3B7B15803}" srcOrd="0" destOrd="0" presId="urn:microsoft.com/office/officeart/2018/2/layout/IconVerticalSolidList"/>
    <dgm:cxn modelId="{78EA0473-DFBD-46A8-AFF7-042505908492}" srcId="{E10100C1-62F3-47A7-B229-285BB0A2DFF5}" destId="{1423688C-23DD-45D9-B4A1-55080219B470}" srcOrd="3" destOrd="0" parTransId="{4C0D2A94-CDC6-43EB-AA49-B7BE8BC6A718}" sibTransId="{BC6222A8-07E1-4CF6-8A77-273B246D2CD9}"/>
    <dgm:cxn modelId="{B833807F-87DB-4F94-9CB3-7E1E06F986F6}" type="presOf" srcId="{E10100C1-62F3-47A7-B229-285BB0A2DFF5}" destId="{5466E44F-8A8D-4E70-A7AB-16798F88C7C1}" srcOrd="0" destOrd="0" presId="urn:microsoft.com/office/officeart/2018/2/layout/IconVerticalSolidList"/>
    <dgm:cxn modelId="{101B9B87-0D4F-4DF5-9BB4-D8251D888153}" srcId="{E10100C1-62F3-47A7-B229-285BB0A2DFF5}" destId="{F32F7F8A-B10F-4C3C-90C9-3689E86209F3}" srcOrd="2" destOrd="0" parTransId="{6F4CD4B3-87A6-4F00-9B7D-641822C9BBDA}" sibTransId="{C9CF4232-518C-455B-B579-FE3A918093B6}"/>
    <dgm:cxn modelId="{A8E08E9C-E115-4E81-AD1B-147ABED84767}" type="presOf" srcId="{EC022BEF-AF60-4030-85FF-1D45E6901EAA}" destId="{38438C0F-A11E-4318-8B94-014BC096BAF7}" srcOrd="0" destOrd="0" presId="urn:microsoft.com/office/officeart/2018/2/layout/IconVerticalSolidList"/>
    <dgm:cxn modelId="{9C444C9E-086E-4307-A66E-41C73900C7F6}" type="presOf" srcId="{F32F7F8A-B10F-4C3C-90C9-3689E86209F3}" destId="{EE5B2F3A-469D-419C-9CF8-2C6B75731C6A}" srcOrd="0" destOrd="0" presId="urn:microsoft.com/office/officeart/2018/2/layout/IconVerticalSolidList"/>
    <dgm:cxn modelId="{D10F69B2-8C7F-4785-A5F3-735F9A888A4E}" srcId="{E10100C1-62F3-47A7-B229-285BB0A2DFF5}" destId="{EC022BEF-AF60-4030-85FF-1D45E6901EAA}" srcOrd="4" destOrd="0" parTransId="{9127DD83-9604-43DF-89D5-09C5BE298237}" sibTransId="{29770E8C-83FA-4598-9E03-3E7DEDC7FB69}"/>
    <dgm:cxn modelId="{2E0264C6-2A2A-438C-9C1E-334FCD1094CE}" srcId="{E10100C1-62F3-47A7-B229-285BB0A2DFF5}" destId="{66483CB2-CDD5-42DD-A4D5-1C88D987D49A}" srcOrd="0" destOrd="0" parTransId="{7974D4EC-DAB2-4DC0-ACF6-F9110D69A16D}" sibTransId="{C96A0184-B785-46E8-AD86-4C50478A1DF1}"/>
    <dgm:cxn modelId="{807C85CC-7B52-48BB-95CA-77BEC8F199A9}" srcId="{E10100C1-62F3-47A7-B229-285BB0A2DFF5}" destId="{A43FBBD6-D041-4691-B5E9-06CA9CA82943}" srcOrd="1" destOrd="0" parTransId="{832DF200-1214-45CB-AFCB-57A4D5E426F3}" sibTransId="{20AC260C-C1BD-4E0D-9B65-7D9F9DE149C8}"/>
    <dgm:cxn modelId="{3690399A-5734-4A3E-B78E-708479CC7827}" type="presParOf" srcId="{5466E44F-8A8D-4E70-A7AB-16798F88C7C1}" destId="{948D2C95-6941-4378-8BF2-2FE694E400F4}" srcOrd="0" destOrd="0" presId="urn:microsoft.com/office/officeart/2018/2/layout/IconVerticalSolidList"/>
    <dgm:cxn modelId="{C7795538-5186-412D-9897-275C82A80FC6}" type="presParOf" srcId="{948D2C95-6941-4378-8BF2-2FE694E400F4}" destId="{6381F45D-437C-4C9D-A712-3280F5D9AB3D}" srcOrd="0" destOrd="0" presId="urn:microsoft.com/office/officeart/2018/2/layout/IconVerticalSolidList"/>
    <dgm:cxn modelId="{7FD7A8C2-79C7-4078-B3A0-CA850E5E3F89}" type="presParOf" srcId="{948D2C95-6941-4378-8BF2-2FE694E400F4}" destId="{68B9DB0F-4A00-474C-9D5D-46C24BE5650D}" srcOrd="1" destOrd="0" presId="urn:microsoft.com/office/officeart/2018/2/layout/IconVerticalSolidList"/>
    <dgm:cxn modelId="{E1CFEB15-4065-4139-AD05-AA743801EB05}" type="presParOf" srcId="{948D2C95-6941-4378-8BF2-2FE694E400F4}" destId="{4F54248D-1503-4D32-BCCE-7D6801975C00}" srcOrd="2" destOrd="0" presId="urn:microsoft.com/office/officeart/2018/2/layout/IconVerticalSolidList"/>
    <dgm:cxn modelId="{1E1874BC-E4F1-4647-8E6E-7F6DE6468A08}" type="presParOf" srcId="{948D2C95-6941-4378-8BF2-2FE694E400F4}" destId="{FC296F25-0A2C-4BDD-B9E9-B186C8760D96}" srcOrd="3" destOrd="0" presId="urn:microsoft.com/office/officeart/2018/2/layout/IconVerticalSolidList"/>
    <dgm:cxn modelId="{89F30A38-E86E-4553-9F46-0562AD255C0B}" type="presParOf" srcId="{5466E44F-8A8D-4E70-A7AB-16798F88C7C1}" destId="{B3056FA8-1977-4ACD-87CF-DD9A0A98E5A6}" srcOrd="1" destOrd="0" presId="urn:microsoft.com/office/officeart/2018/2/layout/IconVerticalSolidList"/>
    <dgm:cxn modelId="{37F0124F-923F-449F-A8D0-B8A6B4B62E88}" type="presParOf" srcId="{5466E44F-8A8D-4E70-A7AB-16798F88C7C1}" destId="{6895BE1B-29CA-4A44-932F-698B0B552054}" srcOrd="2" destOrd="0" presId="urn:microsoft.com/office/officeart/2018/2/layout/IconVerticalSolidList"/>
    <dgm:cxn modelId="{716DBD47-EA67-4A39-AD7A-9149332618A7}" type="presParOf" srcId="{6895BE1B-29CA-4A44-932F-698B0B552054}" destId="{D04E8739-5F3B-47F6-9C16-18A1A3B06064}" srcOrd="0" destOrd="0" presId="urn:microsoft.com/office/officeart/2018/2/layout/IconVerticalSolidList"/>
    <dgm:cxn modelId="{13F264CF-77DC-4D66-BEF0-17B10FD8AA2C}" type="presParOf" srcId="{6895BE1B-29CA-4A44-932F-698B0B552054}" destId="{5171AFC5-E3DF-456C-806C-0CBF9DBD4733}" srcOrd="1" destOrd="0" presId="urn:microsoft.com/office/officeart/2018/2/layout/IconVerticalSolidList"/>
    <dgm:cxn modelId="{DECBF38D-F84A-4DBD-A7DA-D9B33C0DE4B9}" type="presParOf" srcId="{6895BE1B-29CA-4A44-932F-698B0B552054}" destId="{F7A3C3E9-B7AF-4491-A75A-FA815C286849}" srcOrd="2" destOrd="0" presId="urn:microsoft.com/office/officeart/2018/2/layout/IconVerticalSolidList"/>
    <dgm:cxn modelId="{8E9DD64B-328D-4EBB-A62B-0ED14DD99305}" type="presParOf" srcId="{6895BE1B-29CA-4A44-932F-698B0B552054}" destId="{A20966EA-5F29-4826-A241-A8B3B7B15803}" srcOrd="3" destOrd="0" presId="urn:microsoft.com/office/officeart/2018/2/layout/IconVerticalSolidList"/>
    <dgm:cxn modelId="{66B45918-2D74-4FC4-8DF6-D0327AF14004}" type="presParOf" srcId="{5466E44F-8A8D-4E70-A7AB-16798F88C7C1}" destId="{5422C455-FA6B-4571-BB61-4F5C7E84B6AF}" srcOrd="3" destOrd="0" presId="urn:microsoft.com/office/officeart/2018/2/layout/IconVerticalSolidList"/>
    <dgm:cxn modelId="{F93AE24C-AC2D-4168-AE69-0BF4094F54C8}" type="presParOf" srcId="{5466E44F-8A8D-4E70-A7AB-16798F88C7C1}" destId="{2310A70F-8026-413C-B1A5-DE6B9EC5B503}" srcOrd="4" destOrd="0" presId="urn:microsoft.com/office/officeart/2018/2/layout/IconVerticalSolidList"/>
    <dgm:cxn modelId="{DCF08593-2551-429F-BDB0-8A96850DD022}" type="presParOf" srcId="{2310A70F-8026-413C-B1A5-DE6B9EC5B503}" destId="{794D9489-4CB7-40F6-8B10-1A4D41E0415A}" srcOrd="0" destOrd="0" presId="urn:microsoft.com/office/officeart/2018/2/layout/IconVerticalSolidList"/>
    <dgm:cxn modelId="{D7C976A1-97C1-4012-BFDD-9D2F7A4BAB77}" type="presParOf" srcId="{2310A70F-8026-413C-B1A5-DE6B9EC5B503}" destId="{180D97A1-AD00-419F-97EA-EC9CDED76606}" srcOrd="1" destOrd="0" presId="urn:microsoft.com/office/officeart/2018/2/layout/IconVerticalSolidList"/>
    <dgm:cxn modelId="{B8B0B000-AB54-4254-BF35-4306B08A69EE}" type="presParOf" srcId="{2310A70F-8026-413C-B1A5-DE6B9EC5B503}" destId="{8C241714-D4AA-4DD5-BE30-3F9CB90F381E}" srcOrd="2" destOrd="0" presId="urn:microsoft.com/office/officeart/2018/2/layout/IconVerticalSolidList"/>
    <dgm:cxn modelId="{9716D6F1-2E57-45BB-B283-7BE4AF531791}" type="presParOf" srcId="{2310A70F-8026-413C-B1A5-DE6B9EC5B503}" destId="{EE5B2F3A-469D-419C-9CF8-2C6B75731C6A}" srcOrd="3" destOrd="0" presId="urn:microsoft.com/office/officeart/2018/2/layout/IconVerticalSolidList"/>
    <dgm:cxn modelId="{ED87B6CC-EF77-46A3-B9E1-628058AE6F00}" type="presParOf" srcId="{5466E44F-8A8D-4E70-A7AB-16798F88C7C1}" destId="{E24A1141-AD2A-48B3-94DE-605957731452}" srcOrd="5" destOrd="0" presId="urn:microsoft.com/office/officeart/2018/2/layout/IconVerticalSolidList"/>
    <dgm:cxn modelId="{83A1DFF8-4C4E-4369-8F6C-D123D36E678F}" type="presParOf" srcId="{5466E44F-8A8D-4E70-A7AB-16798F88C7C1}" destId="{2F8F3E93-C016-4BF0-A18A-3C09269ED638}" srcOrd="6" destOrd="0" presId="urn:microsoft.com/office/officeart/2018/2/layout/IconVerticalSolidList"/>
    <dgm:cxn modelId="{573FC00C-A9F9-4949-8162-E2140A1148F8}" type="presParOf" srcId="{2F8F3E93-C016-4BF0-A18A-3C09269ED638}" destId="{5802705B-C86F-4631-96A8-E94F3CD08EA1}" srcOrd="0" destOrd="0" presId="urn:microsoft.com/office/officeart/2018/2/layout/IconVerticalSolidList"/>
    <dgm:cxn modelId="{8BA3F4D1-8BA7-4C58-A2BA-868B9EC8CFCE}" type="presParOf" srcId="{2F8F3E93-C016-4BF0-A18A-3C09269ED638}" destId="{628516F9-CC52-440E-AB09-18E3FE11103D}" srcOrd="1" destOrd="0" presId="urn:microsoft.com/office/officeart/2018/2/layout/IconVerticalSolidList"/>
    <dgm:cxn modelId="{9CAF267B-47BE-4057-9B1C-1CCB0AE520D5}" type="presParOf" srcId="{2F8F3E93-C016-4BF0-A18A-3C09269ED638}" destId="{09397148-E56B-4242-ABEE-29AE68462CB8}" srcOrd="2" destOrd="0" presId="urn:microsoft.com/office/officeart/2018/2/layout/IconVerticalSolidList"/>
    <dgm:cxn modelId="{FB55161D-B111-4723-B995-D72CF994B482}" type="presParOf" srcId="{2F8F3E93-C016-4BF0-A18A-3C09269ED638}" destId="{2A156409-05CE-40F7-8B72-6AA5DDC485F8}" srcOrd="3" destOrd="0" presId="urn:microsoft.com/office/officeart/2018/2/layout/IconVerticalSolidList"/>
    <dgm:cxn modelId="{270DB433-25A9-4C19-A056-5B8C5942EABB}" type="presParOf" srcId="{5466E44F-8A8D-4E70-A7AB-16798F88C7C1}" destId="{2374DEF0-D7BA-44BE-BD90-25B89C98C3DE}" srcOrd="7" destOrd="0" presId="urn:microsoft.com/office/officeart/2018/2/layout/IconVerticalSolidList"/>
    <dgm:cxn modelId="{4BE8C8DC-5254-4320-BE5B-32FB215D918E}" type="presParOf" srcId="{5466E44F-8A8D-4E70-A7AB-16798F88C7C1}" destId="{6E704803-1BE2-4B1E-A353-39058F7D8A09}" srcOrd="8" destOrd="0" presId="urn:microsoft.com/office/officeart/2018/2/layout/IconVerticalSolidList"/>
    <dgm:cxn modelId="{287AA6C7-9477-4497-BC68-79D956D1D34A}" type="presParOf" srcId="{6E704803-1BE2-4B1E-A353-39058F7D8A09}" destId="{6788CC45-6F3D-4129-83D9-610E26210A75}" srcOrd="0" destOrd="0" presId="urn:microsoft.com/office/officeart/2018/2/layout/IconVerticalSolidList"/>
    <dgm:cxn modelId="{3ECF04B7-E8FE-431B-8FB2-5EB7570D8415}" type="presParOf" srcId="{6E704803-1BE2-4B1E-A353-39058F7D8A09}" destId="{7C2772B4-4A76-4E69-BFFE-06E88E7F386B}" srcOrd="1" destOrd="0" presId="urn:microsoft.com/office/officeart/2018/2/layout/IconVerticalSolidList"/>
    <dgm:cxn modelId="{ACBC01E6-DACA-4143-8142-2331438FB4AB}" type="presParOf" srcId="{6E704803-1BE2-4B1E-A353-39058F7D8A09}" destId="{182BCA54-556F-4262-BE63-444BC6D08760}" srcOrd="2" destOrd="0" presId="urn:microsoft.com/office/officeart/2018/2/layout/IconVerticalSolidList"/>
    <dgm:cxn modelId="{00FE8859-4354-4EE1-95E3-7B221E047594}" type="presParOf" srcId="{6E704803-1BE2-4B1E-A353-39058F7D8A09}" destId="{38438C0F-A11E-4318-8B94-014BC096BA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1F45D-437C-4C9D-A712-3280F5D9AB3D}">
      <dsp:nvSpPr>
        <dsp:cNvPr id="0" name=""/>
        <dsp:cNvSpPr/>
      </dsp:nvSpPr>
      <dsp:spPr>
        <a:xfrm>
          <a:off x="0" y="5819"/>
          <a:ext cx="11817927" cy="6971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9DB0F-4A00-474C-9D5D-46C24BE5650D}">
      <dsp:nvSpPr>
        <dsp:cNvPr id="0" name=""/>
        <dsp:cNvSpPr/>
      </dsp:nvSpPr>
      <dsp:spPr>
        <a:xfrm>
          <a:off x="210897" y="162685"/>
          <a:ext cx="383824" cy="3834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296F25-0A2C-4BDD-B9E9-B186C8760D96}">
      <dsp:nvSpPr>
        <dsp:cNvPr id="0" name=""/>
        <dsp:cNvSpPr/>
      </dsp:nvSpPr>
      <dsp:spPr>
        <a:xfrm>
          <a:off x="805618" y="5819"/>
          <a:ext cx="10975912" cy="76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622300">
            <a:lnSpc>
              <a:spcPct val="100000"/>
            </a:lnSpc>
            <a:spcBef>
              <a:spcPct val="0"/>
            </a:spcBef>
            <a:spcAft>
              <a:spcPct val="35000"/>
            </a:spcAft>
            <a:buNone/>
          </a:pPr>
          <a:r>
            <a:rPr lang="en-GB" sz="1400" kern="1200" dirty="0"/>
            <a:t>Topic Chunking: Users can upload pdf, images, videos, hyperlinks etc. This combines Machine Learning and Natural Language Processing (NLP) to identify headings, subheadings and bullet points, extracting and organising text into structured subtopics. [2] [3] [4]</a:t>
          </a:r>
          <a:endParaRPr lang="en-US" sz="1400" kern="1200" dirty="0"/>
        </a:p>
      </dsp:txBody>
      <dsp:txXfrm>
        <a:off x="805618" y="5819"/>
        <a:ext cx="10975912" cy="762541"/>
      </dsp:txXfrm>
    </dsp:sp>
    <dsp:sp modelId="{D04E8739-5F3B-47F6-9C16-18A1A3B06064}">
      <dsp:nvSpPr>
        <dsp:cNvPr id="0" name=""/>
        <dsp:cNvSpPr/>
      </dsp:nvSpPr>
      <dsp:spPr>
        <a:xfrm>
          <a:off x="0" y="958996"/>
          <a:ext cx="11817927" cy="6971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1AFC5-E3DF-456C-806C-0CBF9DBD4733}">
      <dsp:nvSpPr>
        <dsp:cNvPr id="0" name=""/>
        <dsp:cNvSpPr/>
      </dsp:nvSpPr>
      <dsp:spPr>
        <a:xfrm>
          <a:off x="210897" y="1115861"/>
          <a:ext cx="383824" cy="3834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966EA-5F29-4826-A241-A8B3B7B15803}">
      <dsp:nvSpPr>
        <dsp:cNvPr id="0" name=""/>
        <dsp:cNvSpPr/>
      </dsp:nvSpPr>
      <dsp:spPr>
        <a:xfrm>
          <a:off x="805618" y="958996"/>
          <a:ext cx="10975912" cy="76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622300">
            <a:lnSpc>
              <a:spcPct val="100000"/>
            </a:lnSpc>
            <a:spcBef>
              <a:spcPct val="0"/>
            </a:spcBef>
            <a:spcAft>
              <a:spcPct val="35000"/>
            </a:spcAft>
            <a:buNone/>
          </a:pPr>
          <a:r>
            <a:rPr lang="en-GB" sz="1400" kern="1200" dirty="0"/>
            <a:t>2.2 AI Timestamping (Automatic Video Transcription &amp; Timestamps). </a:t>
          </a:r>
          <a:r>
            <a:rPr lang="en-US" sz="1400" kern="1200" dirty="0"/>
            <a:t>Users can also assign their own timestamps to critical information and add</a:t>
          </a:r>
          <a:r>
            <a:rPr lang="en-GB" sz="1400" kern="1200" dirty="0"/>
            <a:t> notes directly on images. [5]</a:t>
          </a:r>
          <a:endParaRPr lang="en-US" sz="1400" kern="1200" dirty="0"/>
        </a:p>
      </dsp:txBody>
      <dsp:txXfrm>
        <a:off x="805618" y="958996"/>
        <a:ext cx="10975912" cy="762541"/>
      </dsp:txXfrm>
    </dsp:sp>
    <dsp:sp modelId="{794D9489-4CB7-40F6-8B10-1A4D41E0415A}">
      <dsp:nvSpPr>
        <dsp:cNvPr id="0" name=""/>
        <dsp:cNvSpPr/>
      </dsp:nvSpPr>
      <dsp:spPr>
        <a:xfrm>
          <a:off x="0" y="1912172"/>
          <a:ext cx="11817927" cy="6971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0D97A1-AD00-419F-97EA-EC9CDED76606}">
      <dsp:nvSpPr>
        <dsp:cNvPr id="0" name=""/>
        <dsp:cNvSpPr/>
      </dsp:nvSpPr>
      <dsp:spPr>
        <a:xfrm>
          <a:off x="210897" y="2069038"/>
          <a:ext cx="383824" cy="3834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B2F3A-469D-419C-9CF8-2C6B75731C6A}">
      <dsp:nvSpPr>
        <dsp:cNvPr id="0" name=""/>
        <dsp:cNvSpPr/>
      </dsp:nvSpPr>
      <dsp:spPr>
        <a:xfrm>
          <a:off x="805618" y="1912172"/>
          <a:ext cx="10975912" cy="76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622300">
            <a:lnSpc>
              <a:spcPct val="100000"/>
            </a:lnSpc>
            <a:spcBef>
              <a:spcPct val="0"/>
            </a:spcBef>
            <a:spcAft>
              <a:spcPct val="35000"/>
            </a:spcAft>
            <a:buNone/>
          </a:pPr>
          <a:r>
            <a:rPr lang="en-GB" sz="1400" kern="1200" dirty="0"/>
            <a:t>2.3 Schedule Management: The AI automates the scheduling of study, ensuring that the scheduled time is correct and reducing manual work. [6][7]</a:t>
          </a:r>
          <a:endParaRPr lang="en-US" sz="1400" kern="1200" dirty="0"/>
        </a:p>
      </dsp:txBody>
      <dsp:txXfrm>
        <a:off x="805618" y="1912172"/>
        <a:ext cx="10975912" cy="762541"/>
      </dsp:txXfrm>
    </dsp:sp>
    <dsp:sp modelId="{5802705B-C86F-4631-96A8-E94F3CD08EA1}">
      <dsp:nvSpPr>
        <dsp:cNvPr id="0" name=""/>
        <dsp:cNvSpPr/>
      </dsp:nvSpPr>
      <dsp:spPr>
        <a:xfrm>
          <a:off x="0" y="2865348"/>
          <a:ext cx="11817927" cy="6971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516F9-CC52-440E-AB09-18E3FE11103D}">
      <dsp:nvSpPr>
        <dsp:cNvPr id="0" name=""/>
        <dsp:cNvSpPr/>
      </dsp:nvSpPr>
      <dsp:spPr>
        <a:xfrm>
          <a:off x="210897" y="3022214"/>
          <a:ext cx="383824" cy="3834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56409-05CE-40F7-8B72-6AA5DDC485F8}">
      <dsp:nvSpPr>
        <dsp:cNvPr id="0" name=""/>
        <dsp:cNvSpPr/>
      </dsp:nvSpPr>
      <dsp:spPr>
        <a:xfrm>
          <a:off x="805618" y="2865348"/>
          <a:ext cx="10975912" cy="76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622300">
            <a:lnSpc>
              <a:spcPct val="100000"/>
            </a:lnSpc>
            <a:spcBef>
              <a:spcPct val="0"/>
            </a:spcBef>
            <a:spcAft>
              <a:spcPct val="35000"/>
            </a:spcAft>
            <a:buNone/>
          </a:pPr>
          <a:r>
            <a:rPr lang="en-GB" sz="1400" kern="1200" dirty="0"/>
            <a:t>Users enter deadlines; they receive a list of tasks, broken down over a visual calendar. Progress and attendance are tracked, and personal reminders are sent, depending on user habits and forthcoming deadlines. [8]</a:t>
          </a:r>
          <a:endParaRPr lang="en-US" sz="1400" kern="1200" dirty="0"/>
        </a:p>
      </dsp:txBody>
      <dsp:txXfrm>
        <a:off x="805618" y="2865348"/>
        <a:ext cx="10975912" cy="762541"/>
      </dsp:txXfrm>
    </dsp:sp>
    <dsp:sp modelId="{6788CC45-6F3D-4129-83D9-610E26210A75}">
      <dsp:nvSpPr>
        <dsp:cNvPr id="0" name=""/>
        <dsp:cNvSpPr/>
      </dsp:nvSpPr>
      <dsp:spPr>
        <a:xfrm>
          <a:off x="0" y="3818525"/>
          <a:ext cx="11817927" cy="6971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2772B4-4A76-4E69-BFFE-06E88E7F386B}">
      <dsp:nvSpPr>
        <dsp:cNvPr id="0" name=""/>
        <dsp:cNvSpPr/>
      </dsp:nvSpPr>
      <dsp:spPr>
        <a:xfrm>
          <a:off x="211103" y="3975390"/>
          <a:ext cx="383824" cy="3834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38C0F-A11E-4318-8B94-014BC096BAF7}">
      <dsp:nvSpPr>
        <dsp:cNvPr id="0" name=""/>
        <dsp:cNvSpPr/>
      </dsp:nvSpPr>
      <dsp:spPr>
        <a:xfrm>
          <a:off x="806030" y="3818525"/>
          <a:ext cx="10936331" cy="76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02" tIns="80702" rIns="80702" bIns="80702" numCol="1" spcCol="1270" anchor="ctr" anchorCtr="0">
          <a:noAutofit/>
        </a:bodyPr>
        <a:lstStyle/>
        <a:p>
          <a:pPr marL="0" lvl="0" indent="0" algn="l" defTabSz="622300">
            <a:lnSpc>
              <a:spcPct val="100000"/>
            </a:lnSpc>
            <a:spcBef>
              <a:spcPct val="0"/>
            </a:spcBef>
            <a:spcAft>
              <a:spcPct val="35000"/>
            </a:spcAft>
            <a:buNone/>
          </a:pPr>
          <a:r>
            <a:rPr lang="en-GB" sz="1400" kern="1200" dirty="0"/>
            <a:t>2.4 Dashboard: A setup that shows complex data in a curated and clutter-free view. It doesn't overload the user's senses; it spares him/her from the most relevant information (recent activity, for example), is optimised to make fast decisions, and determines the most relevant information visually.[9][10]</a:t>
          </a:r>
          <a:endParaRPr lang="en-US" sz="1400" kern="1200" dirty="0"/>
        </a:p>
      </dsp:txBody>
      <dsp:txXfrm>
        <a:off x="806030" y="3818525"/>
        <a:ext cx="10936331" cy="7625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5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EF3F1-B327-5BB4-92C7-C0350F4C42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A48D43-C3BA-AD04-6537-01C00BA5B5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0049DD-AE85-4E2A-0BA2-EFF0EEAC8160}"/>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CF2A06C4-1DC1-4C91-CE0E-D0E8C33F01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B8251-3D49-76F7-2AE9-23DEA4630DFF}"/>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367631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C874D-B6D2-8EAC-6956-6B214362E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A0249E-38B8-2E59-CD7B-01E32F0198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5EF05-03D2-914E-F2DB-78EE0095C699}"/>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6D981EF7-87EF-4B60-5202-72B9ECB39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D52D87-52B3-6B07-9217-A1DBC08B5428}"/>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4121411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3C15-ED46-9A52-85D7-A25E8A7C2E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55F72F-3D96-5FC4-8C5F-60F1BF8625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73B254-C9F8-0864-2F0F-0EB890C24F7F}"/>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C1F7FB34-F4EF-8C23-4531-5F31D91AB5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E4474A-45E1-78ED-055A-1D63B7834122}"/>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1701485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76D4-E4C9-79BC-6C0B-301B2F080C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704579-E6A2-8161-85D6-55D6B0189F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2D45A1-91A1-07C9-41E0-B3735F7A48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A70C62-1924-1DA1-F18A-E1BECBAC0223}"/>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6" name="Footer Placeholder 5">
            <a:extLst>
              <a:ext uri="{FF2B5EF4-FFF2-40B4-BE49-F238E27FC236}">
                <a16:creationId xmlns:a16="http://schemas.microsoft.com/office/drawing/2014/main" id="{2EC0CF78-744D-3E5E-8C4B-DC360B3CBA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69C38F-250B-D38E-B561-90879AB675D9}"/>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146352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0DBF-ABF4-2DCD-6D2E-DD08322075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897145-3602-2B59-86F3-1B2411F4CF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CD319F-5819-7E39-EADC-30C52F5DAA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E4E52C-801F-595A-F2EF-1DA85D43CC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D4B0DD-6528-82D2-5FD3-615DF4591C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AC8A73-D9C8-139E-B89A-956CA4F22AF7}"/>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8" name="Footer Placeholder 7">
            <a:extLst>
              <a:ext uri="{FF2B5EF4-FFF2-40B4-BE49-F238E27FC236}">
                <a16:creationId xmlns:a16="http://schemas.microsoft.com/office/drawing/2014/main" id="{1A6EC207-AF14-9ED4-513C-BB34D8BF28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5C323D-DDA3-7F48-786B-8181E2C11F1D}"/>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2281248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47047-9A07-FD8E-5960-456FD3BE57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5AFA82-2106-A2C6-BCCC-90BBC2934325}"/>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4" name="Footer Placeholder 3">
            <a:extLst>
              <a:ext uri="{FF2B5EF4-FFF2-40B4-BE49-F238E27FC236}">
                <a16:creationId xmlns:a16="http://schemas.microsoft.com/office/drawing/2014/main" id="{431C7AC6-9024-C18A-3B0D-2A2A8C3068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EBED1F-D73B-02ED-5A8E-0FE9D0991AEE}"/>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322097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EC5986-54E0-5DBC-ACC0-268C5555F340}"/>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3" name="Footer Placeholder 2">
            <a:extLst>
              <a:ext uri="{FF2B5EF4-FFF2-40B4-BE49-F238E27FC236}">
                <a16:creationId xmlns:a16="http://schemas.microsoft.com/office/drawing/2014/main" id="{EF325AC3-D9D4-88A3-5E93-20BB6BDB3C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19EC96-D079-9F62-FB4F-0527A986B4DD}"/>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378688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2DD5-8859-5051-6EA7-C459AF7AF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AB9822-C557-6E59-0BFB-846869F30A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5578A9-F0C6-0B02-78C0-003CD348FC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E20AF-69E6-2CEC-C235-E74B3713A277}"/>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6" name="Footer Placeholder 5">
            <a:extLst>
              <a:ext uri="{FF2B5EF4-FFF2-40B4-BE49-F238E27FC236}">
                <a16:creationId xmlns:a16="http://schemas.microsoft.com/office/drawing/2014/main" id="{2CA2ABD4-AB8B-B148-2B1A-510B77FF6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8BFDD1-3779-2E85-BA4F-3AF2803960B1}"/>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1221186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0A92E-78C4-15BC-FD0B-D117CD3782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6B707D-C821-5917-2C99-B8BD20B766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F9B120-84AD-9D3C-CF22-63126133BA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AD3DDB-BDED-BF80-0D07-D0DFF58EFFAE}"/>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6" name="Footer Placeholder 5">
            <a:extLst>
              <a:ext uri="{FF2B5EF4-FFF2-40B4-BE49-F238E27FC236}">
                <a16:creationId xmlns:a16="http://schemas.microsoft.com/office/drawing/2014/main" id="{4216E93A-D204-3AA9-38FF-241DF2F04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C7AAB9-9ECE-0198-52D7-C2F796E9EF12}"/>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3802089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B2DE-E19F-A522-62D8-7AB4A3DBBB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BEE4A9-5B1A-9E3F-722E-C90E8A8819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36CB9A-AABB-8A8C-EC80-07894DC103FF}"/>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32C14E1F-64F4-AC13-DB18-01320A16E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4F39D-AD3A-FF85-8CF3-8FC97773FD2F}"/>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30848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04D69C-C26A-B30E-3699-0540FC06E9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A0584-1D6C-DE1C-C408-CE0D6EB334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EC6DC-51E4-228A-2D77-AF88B71940DE}"/>
              </a:ext>
            </a:extLst>
          </p:cNvPr>
          <p:cNvSpPr>
            <a:spLocks noGrp="1"/>
          </p:cNvSpPr>
          <p:nvPr>
            <p:ph type="dt" sz="half" idx="10"/>
          </p:nvPr>
        </p:nvSpPr>
        <p:spPr/>
        <p:txBody>
          <a:body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00171C71-7866-5BAD-2F9E-F143F3E87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D27BF5-518B-58D2-A260-70E9A9120A48}"/>
              </a:ext>
            </a:extLst>
          </p:cNvPr>
          <p:cNvSpPr>
            <a:spLocks noGrp="1"/>
          </p:cNvSpPr>
          <p:nvPr>
            <p:ph type="sldNum" sz="quarter" idx="12"/>
          </p:nvPr>
        </p:nvSpPr>
        <p:spPr/>
        <p:txBody>
          <a:bodyPr/>
          <a:lstStyle/>
          <a:p>
            <a:fld id="{DA4DAACD-60A5-49B4-A91F-A8C4386BED2F}" type="slidenum">
              <a:rPr lang="en-GB" smtClean="0"/>
              <a:t>‹#›</a:t>
            </a:fld>
            <a:endParaRPr lang="en-GB"/>
          </a:p>
        </p:txBody>
      </p:sp>
    </p:spTree>
    <p:extLst>
      <p:ext uri="{BB962C8B-B14F-4D97-AF65-F5344CB8AC3E}">
        <p14:creationId xmlns:p14="http://schemas.microsoft.com/office/powerpoint/2010/main" val="522154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DCB64-DB01-0E15-11DD-13D3F874BE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AA539-F495-B452-8FD9-E4976209D5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26930C-0AAB-679F-DC9A-EA0AE664E3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7B84D2-98AA-467C-BCEF-CAE3F54FEBA6}" type="datetimeFigureOut">
              <a:rPr lang="en-GB" smtClean="0"/>
              <a:t>19/10/2026</a:t>
            </a:fld>
            <a:endParaRPr lang="en-GB"/>
          </a:p>
        </p:txBody>
      </p:sp>
      <p:sp>
        <p:nvSpPr>
          <p:cNvPr id="5" name="Footer Placeholder 4">
            <a:extLst>
              <a:ext uri="{FF2B5EF4-FFF2-40B4-BE49-F238E27FC236}">
                <a16:creationId xmlns:a16="http://schemas.microsoft.com/office/drawing/2014/main" id="{37A26BB7-695E-412C-DFE9-1AC9EF4F19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7A4FF73-4187-A7C4-3A76-8F24D537A8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4DAACD-60A5-49B4-A91F-A8C4386BED2F}" type="slidenum">
              <a:rPr lang="en-GB" smtClean="0"/>
              <a:t>‹#›</a:t>
            </a:fld>
            <a:endParaRPr lang="en-GB"/>
          </a:p>
        </p:txBody>
      </p:sp>
    </p:spTree>
    <p:extLst>
      <p:ext uri="{BB962C8B-B14F-4D97-AF65-F5344CB8AC3E}">
        <p14:creationId xmlns:p14="http://schemas.microsoft.com/office/powerpoint/2010/main" val="96860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B71619-292C-B40C-F17A-CEF1ECA1C83C}"/>
              </a:ext>
            </a:extLst>
          </p:cNvPr>
          <p:cNvSpPr>
            <a:spLocks noGrp="1"/>
          </p:cNvSpPr>
          <p:nvPr>
            <p:ph type="ctrTitle"/>
          </p:nvPr>
        </p:nvSpPr>
        <p:spPr>
          <a:xfrm>
            <a:off x="5354955" y="552182"/>
            <a:ext cx="5998840" cy="3343135"/>
          </a:xfrm>
          <a:noFill/>
        </p:spPr>
        <p:txBody>
          <a:bodyPr>
            <a:normAutofit/>
          </a:bodyPr>
          <a:lstStyle/>
          <a:p>
            <a:pPr algn="l"/>
            <a:endParaRPr lang="en-GB" sz="5200" dirty="0"/>
          </a:p>
        </p:txBody>
      </p:sp>
      <p:sp>
        <p:nvSpPr>
          <p:cNvPr id="3" name="Subtitle 2">
            <a:extLst>
              <a:ext uri="{FF2B5EF4-FFF2-40B4-BE49-F238E27FC236}">
                <a16:creationId xmlns:a16="http://schemas.microsoft.com/office/drawing/2014/main" id="{6BDCC7D5-83DA-CABD-B49A-EED70890A60D}"/>
              </a:ext>
            </a:extLst>
          </p:cNvPr>
          <p:cNvSpPr>
            <a:spLocks noGrp="1"/>
          </p:cNvSpPr>
          <p:nvPr>
            <p:ph type="subTitle" idx="1"/>
          </p:nvPr>
        </p:nvSpPr>
        <p:spPr>
          <a:xfrm>
            <a:off x="5354955" y="4067032"/>
            <a:ext cx="5998840" cy="2067068"/>
          </a:xfrm>
          <a:noFill/>
        </p:spPr>
        <p:txBody>
          <a:bodyPr>
            <a:normAutofit/>
          </a:bodyPr>
          <a:lstStyle/>
          <a:p>
            <a:pPr marL="0" marR="0" algn="l">
              <a:spcAft>
                <a:spcPts val="800"/>
              </a:spcAft>
              <a:buNone/>
            </a:pPr>
            <a:r>
              <a:rPr lang="en-US" kern="100" dirty="0">
                <a:effectLst/>
                <a:latin typeface="+mn-lt"/>
                <a:ea typeface="Aptos" panose="020B0004020202020204" pitchFamily="34" charset="0"/>
                <a:cs typeface="Arial" panose="020B0604020202020204" pitchFamily="34" charset="0"/>
              </a:rPr>
              <a:t>Name: Jaylan Lee</a:t>
            </a:r>
            <a:endParaRPr lang="en-GB" kern="100" dirty="0">
              <a:effectLst/>
              <a:latin typeface="+mn-lt"/>
              <a:ea typeface="Aptos" panose="020B0004020202020204" pitchFamily="34" charset="0"/>
              <a:cs typeface="Arial" panose="020B0604020202020204" pitchFamily="34" charset="0"/>
            </a:endParaRPr>
          </a:p>
          <a:p>
            <a:pPr marL="0" marR="0" algn="l">
              <a:spcAft>
                <a:spcPts val="800"/>
              </a:spcAft>
              <a:buNone/>
            </a:pPr>
            <a:r>
              <a:rPr lang="en-US" kern="100" dirty="0">
                <a:effectLst/>
                <a:latin typeface="+mn-lt"/>
                <a:ea typeface="Aptos" panose="020B0004020202020204" pitchFamily="34" charset="0"/>
                <a:cs typeface="Arial" panose="020B0604020202020204" pitchFamily="34" charset="0"/>
              </a:rPr>
              <a:t>Student Number: 2220768</a:t>
            </a:r>
            <a:endParaRPr lang="en-GB" kern="100" dirty="0">
              <a:effectLst/>
              <a:latin typeface="+mn-lt"/>
              <a:ea typeface="Aptos" panose="020B0004020202020204" pitchFamily="34" charset="0"/>
              <a:cs typeface="Arial" panose="020B0604020202020204" pitchFamily="34" charset="0"/>
            </a:endParaRPr>
          </a:p>
          <a:p>
            <a:pPr marL="0" marR="0" algn="l">
              <a:spcAft>
                <a:spcPts val="800"/>
              </a:spcAft>
              <a:buNone/>
            </a:pPr>
            <a:r>
              <a:rPr lang="en-US" kern="100" dirty="0">
                <a:effectLst/>
                <a:latin typeface="+mn-lt"/>
                <a:ea typeface="Aptos" panose="020B0004020202020204" pitchFamily="34" charset="0"/>
                <a:cs typeface="Arial" panose="020B0604020202020204" pitchFamily="34" charset="0"/>
              </a:rPr>
              <a:t>Module Code: ACCA6020 </a:t>
            </a:r>
            <a:endParaRPr lang="en-GB" kern="100" dirty="0">
              <a:effectLst/>
              <a:latin typeface="Aptos" panose="020B0004020202020204" pitchFamily="34" charset="0"/>
              <a:ea typeface="Aptos" panose="020B0004020202020204" pitchFamily="34" charset="0"/>
              <a:cs typeface="Arial" panose="020B0604020202020204" pitchFamily="34" charset="0"/>
            </a:endParaRPr>
          </a:p>
        </p:txBody>
      </p:sp>
      <p:pic>
        <p:nvPicPr>
          <p:cNvPr id="16" name="Picture 15" descr="25+ Dark Green Home Library Design Ideas for an Elegant Space ...">
            <a:extLst>
              <a:ext uri="{FF2B5EF4-FFF2-40B4-BE49-F238E27FC236}">
                <a16:creationId xmlns:a16="http://schemas.microsoft.com/office/drawing/2014/main" id="{DC82791A-A742-9D22-013E-C21C9A44D714}"/>
              </a:ext>
            </a:extLst>
          </p:cNvPr>
          <p:cNvPicPr>
            <a:picLocks noChangeAspect="1"/>
          </p:cNvPicPr>
          <p:nvPr/>
        </p:nvPicPr>
        <p:blipFill>
          <a:blip r:embed="rId2"/>
          <a:srcRect t="8432" r="-5" b="-5"/>
          <a:stretch>
            <a:fillRect/>
          </a:stretch>
        </p:blipFill>
        <p:spPr>
          <a:xfrm>
            <a:off x="20" y="10"/>
            <a:ext cx="4992985" cy="6857990"/>
          </a:xfrm>
          <a:prstGeom prst="rect">
            <a:avLst/>
          </a:prstGeom>
        </p:spPr>
      </p:pic>
    </p:spTree>
    <p:extLst>
      <p:ext uri="{BB962C8B-B14F-4D97-AF65-F5344CB8AC3E}">
        <p14:creationId xmlns:p14="http://schemas.microsoft.com/office/powerpoint/2010/main" val="3043218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85683-B8A1-06C3-980A-30A304A2569C}"/>
              </a:ext>
            </a:extLst>
          </p:cNvPr>
          <p:cNvSpPr>
            <a:spLocks noGrp="1"/>
          </p:cNvSpPr>
          <p:nvPr>
            <p:ph type="title"/>
          </p:nvPr>
        </p:nvSpPr>
        <p:spPr>
          <a:xfrm>
            <a:off x="761803" y="350196"/>
            <a:ext cx="4646904" cy="1624520"/>
          </a:xfrm>
        </p:spPr>
        <p:txBody>
          <a:bodyPr anchor="ctr">
            <a:normAutofit/>
          </a:bodyPr>
          <a:lstStyle/>
          <a:p>
            <a:r>
              <a:rPr lang="en-US" sz="4000"/>
              <a:t>TABLE OF CONTENTS</a:t>
            </a:r>
            <a:endParaRPr lang="en-GB" sz="4000"/>
          </a:p>
        </p:txBody>
      </p:sp>
      <p:sp>
        <p:nvSpPr>
          <p:cNvPr id="3" name="Content Placeholder 2">
            <a:extLst>
              <a:ext uri="{FF2B5EF4-FFF2-40B4-BE49-F238E27FC236}">
                <a16:creationId xmlns:a16="http://schemas.microsoft.com/office/drawing/2014/main" id="{DD6ABCA8-7C57-44A6-0777-3FA53421723D}"/>
              </a:ext>
            </a:extLst>
          </p:cNvPr>
          <p:cNvSpPr>
            <a:spLocks noGrp="1"/>
          </p:cNvSpPr>
          <p:nvPr>
            <p:ph idx="1"/>
          </p:nvPr>
        </p:nvSpPr>
        <p:spPr>
          <a:xfrm>
            <a:off x="761802" y="2743200"/>
            <a:ext cx="4646905" cy="3613149"/>
          </a:xfrm>
        </p:spPr>
        <p:txBody>
          <a:bodyPr anchor="ctr">
            <a:normAutofit/>
          </a:bodyPr>
          <a:lstStyle/>
          <a:p>
            <a:r>
              <a:rPr lang="en-US" sz="2000" dirty="0"/>
              <a:t>Introduction</a:t>
            </a:r>
          </a:p>
          <a:p>
            <a:r>
              <a:rPr lang="en-US" sz="2000" dirty="0"/>
              <a:t>Problem Statement</a:t>
            </a:r>
          </a:p>
          <a:p>
            <a:r>
              <a:rPr lang="en-US" sz="2000" dirty="0"/>
              <a:t>Aim and objectives </a:t>
            </a:r>
          </a:p>
          <a:p>
            <a:r>
              <a:rPr lang="en-US" sz="2000" dirty="0"/>
              <a:t>Literature Review</a:t>
            </a:r>
          </a:p>
          <a:p>
            <a:r>
              <a:rPr lang="en-US" sz="2000" dirty="0"/>
              <a:t>Methodology</a:t>
            </a:r>
          </a:p>
          <a:p>
            <a:r>
              <a:rPr lang="en-US" sz="2000" dirty="0"/>
              <a:t>conclusion</a:t>
            </a:r>
          </a:p>
          <a:p>
            <a:pPr marL="0" indent="0">
              <a:buNone/>
            </a:pPr>
            <a:endParaRPr lang="en-US" sz="2000" dirty="0"/>
          </a:p>
          <a:p>
            <a:pPr marL="0" indent="0">
              <a:buNone/>
            </a:pPr>
            <a:endParaRPr lang="en-US" sz="2000" dirty="0"/>
          </a:p>
        </p:txBody>
      </p:sp>
      <p:pic>
        <p:nvPicPr>
          <p:cNvPr id="5" name="Picture 4" descr="School supplies on a table">
            <a:extLst>
              <a:ext uri="{FF2B5EF4-FFF2-40B4-BE49-F238E27FC236}">
                <a16:creationId xmlns:a16="http://schemas.microsoft.com/office/drawing/2014/main" id="{BC5CD34D-7905-4550-B5CD-C85BC733814D}"/>
              </a:ext>
            </a:extLst>
          </p:cNvPr>
          <p:cNvPicPr>
            <a:picLocks noChangeAspect="1"/>
          </p:cNvPicPr>
          <p:nvPr/>
        </p:nvPicPr>
        <p:blipFill>
          <a:blip r:embed="rId2"/>
          <a:srcRect l="12729" r="2787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445817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593EC-1C4A-8774-20EB-37305581A51C}"/>
              </a:ext>
            </a:extLst>
          </p:cNvPr>
          <p:cNvSpPr>
            <a:spLocks noGrp="1"/>
          </p:cNvSpPr>
          <p:nvPr>
            <p:ph type="title"/>
          </p:nvPr>
        </p:nvSpPr>
        <p:spPr>
          <a:xfrm>
            <a:off x="761803" y="350196"/>
            <a:ext cx="4646904" cy="1624520"/>
          </a:xfrm>
        </p:spPr>
        <p:txBody>
          <a:bodyPr anchor="ctr">
            <a:normAutofit/>
          </a:bodyPr>
          <a:lstStyle/>
          <a:p>
            <a:r>
              <a:rPr lang="en-US" sz="4000"/>
              <a:t>Introduction</a:t>
            </a:r>
            <a:endParaRPr lang="en-GB" sz="4000"/>
          </a:p>
        </p:txBody>
      </p:sp>
      <p:sp>
        <p:nvSpPr>
          <p:cNvPr id="3" name="Content Placeholder 2">
            <a:extLst>
              <a:ext uri="{FF2B5EF4-FFF2-40B4-BE49-F238E27FC236}">
                <a16:creationId xmlns:a16="http://schemas.microsoft.com/office/drawing/2014/main" id="{6DE35532-AEA9-57F1-D9C4-BAB8DE9066B2}"/>
              </a:ext>
            </a:extLst>
          </p:cNvPr>
          <p:cNvSpPr>
            <a:spLocks noGrp="1"/>
          </p:cNvSpPr>
          <p:nvPr>
            <p:ph idx="1"/>
          </p:nvPr>
        </p:nvSpPr>
        <p:spPr>
          <a:xfrm>
            <a:off x="761802" y="2743200"/>
            <a:ext cx="4646905" cy="3613149"/>
          </a:xfrm>
        </p:spPr>
        <p:txBody>
          <a:bodyPr anchor="ctr">
            <a:normAutofit/>
          </a:bodyPr>
          <a:lstStyle/>
          <a:p>
            <a:r>
              <a:rPr lang="en-GB" sz="1900"/>
              <a:t>University can often be an overwhelming place to learn. </a:t>
            </a:r>
          </a:p>
          <a:p>
            <a:r>
              <a:rPr lang="en-GB" sz="1900"/>
              <a:t>Students are required to absorb vast amounts of information and demonstrate a high level of understanding across different subjects. </a:t>
            </a:r>
          </a:p>
          <a:p>
            <a:r>
              <a:rPr lang="en-GB" sz="1900"/>
              <a:t>Sometimes, storing and retrieving that information using traditional means, such as writing it down in a notebook or a Word document, may not be the most effective way.</a:t>
            </a:r>
          </a:p>
          <a:p>
            <a:endParaRPr lang="en-GB" sz="1900"/>
          </a:p>
        </p:txBody>
      </p:sp>
      <p:pic>
        <p:nvPicPr>
          <p:cNvPr id="5" name="Picture 4" descr="Books stacked on a table">
            <a:extLst>
              <a:ext uri="{FF2B5EF4-FFF2-40B4-BE49-F238E27FC236}">
                <a16:creationId xmlns:a16="http://schemas.microsoft.com/office/drawing/2014/main" id="{E3D2667E-0973-AAB9-5108-91FB974E34CA}"/>
              </a:ext>
            </a:extLst>
          </p:cNvPr>
          <p:cNvPicPr>
            <a:picLocks noChangeAspect="1"/>
          </p:cNvPicPr>
          <p:nvPr/>
        </p:nvPicPr>
        <p:blipFill>
          <a:blip r:embed="rId2"/>
          <a:srcRect l="21293" r="1930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22009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AECC5-B534-8C37-A4AE-159FE95D5D0E}"/>
              </a:ext>
            </a:extLst>
          </p:cNvPr>
          <p:cNvSpPr>
            <a:spLocks noGrp="1"/>
          </p:cNvSpPr>
          <p:nvPr>
            <p:ph type="title"/>
          </p:nvPr>
        </p:nvSpPr>
        <p:spPr>
          <a:xfrm>
            <a:off x="2187363" y="1671569"/>
            <a:ext cx="5801917" cy="2228760"/>
          </a:xfrm>
        </p:spPr>
        <p:txBody>
          <a:bodyPr anchor="b">
            <a:normAutofit/>
          </a:bodyPr>
          <a:lstStyle/>
          <a:p>
            <a:r>
              <a:rPr lang="en-US" sz="4000"/>
              <a:t>Problem statement</a:t>
            </a:r>
            <a:endParaRPr lang="en-GB" sz="4000"/>
          </a:p>
        </p:txBody>
      </p:sp>
      <p:pic>
        <p:nvPicPr>
          <p:cNvPr id="7" name="Graphic 6" descr="Books">
            <a:extLst>
              <a:ext uri="{FF2B5EF4-FFF2-40B4-BE49-F238E27FC236}">
                <a16:creationId xmlns:a16="http://schemas.microsoft.com/office/drawing/2014/main" id="{B440274E-EF5B-9A94-B0FF-96E5299526C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BD0D3DC4-3A12-AF54-9119-24C768794852}"/>
              </a:ext>
            </a:extLst>
          </p:cNvPr>
          <p:cNvSpPr>
            <a:spLocks noGrp="1"/>
          </p:cNvSpPr>
          <p:nvPr>
            <p:ph idx="1"/>
          </p:nvPr>
        </p:nvSpPr>
        <p:spPr>
          <a:xfrm>
            <a:off x="2187364" y="4072044"/>
            <a:ext cx="5801917" cy="2584129"/>
          </a:xfrm>
        </p:spPr>
        <p:txBody>
          <a:bodyPr>
            <a:normAutofit fontScale="92500" lnSpcReduction="10000"/>
          </a:bodyPr>
          <a:lstStyle/>
          <a:p>
            <a:r>
              <a:rPr lang="en-GB" sz="1900" dirty="0"/>
              <a:t>Since there is a diversity of ways this information can be delivered, some may be in a PowerPoint presentation, Class recordings, textbooks, journals, or websites. </a:t>
            </a:r>
          </a:p>
          <a:p>
            <a:r>
              <a:rPr lang="en-GB" sz="1900" dirty="0"/>
              <a:t>Students sometimes struggle to organise this information, so when they need it, they lose precious time looking for it instead of using it.</a:t>
            </a:r>
          </a:p>
          <a:p>
            <a:r>
              <a:rPr lang="en-US" sz="1900" dirty="0"/>
              <a:t>The capacity of working memory is limited, and the cognitive load rises when the information that is presented in excess</a:t>
            </a:r>
            <a:endParaRPr lang="en-GB" sz="1900" dirty="0"/>
          </a:p>
          <a:p>
            <a:endParaRPr lang="en-GB" sz="1900" dirty="0"/>
          </a:p>
          <a:p>
            <a:endParaRPr lang="en-GB" sz="1900" dirty="0"/>
          </a:p>
        </p:txBody>
      </p:sp>
      <p:pic>
        <p:nvPicPr>
          <p:cNvPr id="9" name="Graphic 8" descr="Books">
            <a:extLst>
              <a:ext uri="{FF2B5EF4-FFF2-40B4-BE49-F238E27FC236}">
                <a16:creationId xmlns:a16="http://schemas.microsoft.com/office/drawing/2014/main" id="{69F84A12-138E-4992-A370-EE36613C52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182360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B0C2B-F3C2-421B-8D86-2648A8A1974B}"/>
              </a:ext>
            </a:extLst>
          </p:cNvPr>
          <p:cNvSpPr>
            <a:spLocks noGrp="1"/>
          </p:cNvSpPr>
          <p:nvPr>
            <p:ph type="title"/>
          </p:nvPr>
        </p:nvSpPr>
        <p:spPr>
          <a:xfrm>
            <a:off x="3033466" y="991261"/>
            <a:ext cx="5754696" cy="1837349"/>
          </a:xfrm>
        </p:spPr>
        <p:txBody>
          <a:bodyPr anchor="b">
            <a:normAutofit/>
          </a:bodyPr>
          <a:lstStyle/>
          <a:p>
            <a:pPr algn="ctr"/>
            <a:r>
              <a:rPr lang="en-US" sz="3600">
                <a:solidFill>
                  <a:schemeClr val="tx2"/>
                </a:solidFill>
              </a:rPr>
              <a:t>Aim/objectives</a:t>
            </a:r>
            <a:endParaRPr lang="en-GB" sz="3600">
              <a:solidFill>
                <a:schemeClr val="tx2"/>
              </a:solidFill>
            </a:endParaRP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D3A41F4D-517B-7B64-FF21-A4F868A8A774}"/>
              </a:ext>
            </a:extLst>
          </p:cNvPr>
          <p:cNvSpPr>
            <a:spLocks noGrp="1"/>
          </p:cNvSpPr>
          <p:nvPr>
            <p:ph idx="1"/>
          </p:nvPr>
        </p:nvSpPr>
        <p:spPr>
          <a:xfrm>
            <a:off x="3055954" y="2979335"/>
            <a:ext cx="5709721" cy="3486779"/>
          </a:xfrm>
        </p:spPr>
        <p:txBody>
          <a:bodyPr anchor="t">
            <a:normAutofit/>
          </a:bodyPr>
          <a:lstStyle/>
          <a:p>
            <a:r>
              <a:rPr lang="en-GB" sz="2000" dirty="0">
                <a:solidFill>
                  <a:schemeClr val="tx2"/>
                </a:solidFill>
              </a:rPr>
              <a:t>The aim of this project is to create a centralised platform for university students that can organise an overwhelming amount of information into a more structured format. </a:t>
            </a:r>
          </a:p>
          <a:p>
            <a:pPr marL="0" indent="0">
              <a:buNone/>
            </a:pPr>
            <a:r>
              <a:rPr lang="en-GB" sz="2000" dirty="0">
                <a:solidFill>
                  <a:schemeClr val="tx2"/>
                </a:solidFill>
              </a:rPr>
              <a:t>Some of the Objectives are:</a:t>
            </a:r>
          </a:p>
          <a:p>
            <a:r>
              <a:rPr lang="en-US" sz="2000" dirty="0">
                <a:solidFill>
                  <a:schemeClr val="tx2"/>
                </a:solidFill>
              </a:rPr>
              <a:t> To design and develop a functioning prototype.</a:t>
            </a:r>
          </a:p>
          <a:p>
            <a:r>
              <a:rPr lang="en-US" sz="2000" dirty="0">
                <a:solidFill>
                  <a:schemeClr val="tx2"/>
                </a:solidFill>
              </a:rPr>
              <a:t>Make it easier to store and retrieve different types of data.</a:t>
            </a:r>
          </a:p>
          <a:p>
            <a:r>
              <a:rPr lang="en-US" sz="2000" dirty="0">
                <a:solidFill>
                  <a:schemeClr val="tx2"/>
                </a:solidFill>
              </a:rPr>
              <a:t>Help students save and manage their time better.</a:t>
            </a:r>
            <a:endParaRPr lang="en-GB" sz="2000" dirty="0">
              <a:solidFill>
                <a:schemeClr val="tx2"/>
              </a:solidFill>
            </a:endParaRPr>
          </a:p>
        </p:txBody>
      </p:sp>
    </p:spTree>
    <p:extLst>
      <p:ext uri="{BB962C8B-B14F-4D97-AF65-F5344CB8AC3E}">
        <p14:creationId xmlns:p14="http://schemas.microsoft.com/office/powerpoint/2010/main" val="22803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open book against blurred bookshelf background">
            <a:extLst>
              <a:ext uri="{FF2B5EF4-FFF2-40B4-BE49-F238E27FC236}">
                <a16:creationId xmlns:a16="http://schemas.microsoft.com/office/drawing/2014/main" id="{19827CD1-F69F-33AB-8C27-EDEA330C19FF}"/>
              </a:ext>
            </a:extLst>
          </p:cNvPr>
          <p:cNvPicPr>
            <a:picLocks noChangeAspect="1"/>
          </p:cNvPicPr>
          <p:nvPr/>
        </p:nvPicPr>
        <p:blipFill>
          <a:blip r:embed="rId2"/>
          <a:srcRect l="1926" r="13701"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3C219E-B6F9-26C5-2EF1-56E91EEF452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LITERATURE REVIEW</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4495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1B7C7-4C12-1D4A-F1E6-E943124976DA}"/>
              </a:ext>
            </a:extLst>
          </p:cNvPr>
          <p:cNvSpPr>
            <a:spLocks noGrp="1"/>
          </p:cNvSpPr>
          <p:nvPr>
            <p:ph type="title"/>
          </p:nvPr>
        </p:nvSpPr>
        <p:spPr>
          <a:xfrm>
            <a:off x="761800" y="762001"/>
            <a:ext cx="5334197" cy="1708242"/>
          </a:xfrm>
        </p:spPr>
        <p:txBody>
          <a:bodyPr anchor="ctr">
            <a:normAutofit/>
          </a:bodyPr>
          <a:lstStyle/>
          <a:p>
            <a:r>
              <a:rPr lang="en-US" sz="4000"/>
              <a:t>Working memory</a:t>
            </a:r>
            <a:endParaRPr lang="en-GB" sz="4000"/>
          </a:p>
        </p:txBody>
      </p:sp>
      <p:sp>
        <p:nvSpPr>
          <p:cNvPr id="3" name="Content Placeholder 2">
            <a:extLst>
              <a:ext uri="{FF2B5EF4-FFF2-40B4-BE49-F238E27FC236}">
                <a16:creationId xmlns:a16="http://schemas.microsoft.com/office/drawing/2014/main" id="{385C0582-65B5-F701-BA8C-6C1C91E937DE}"/>
              </a:ext>
            </a:extLst>
          </p:cNvPr>
          <p:cNvSpPr>
            <a:spLocks noGrp="1"/>
          </p:cNvSpPr>
          <p:nvPr>
            <p:ph idx="1"/>
          </p:nvPr>
        </p:nvSpPr>
        <p:spPr>
          <a:xfrm>
            <a:off x="761800" y="2470244"/>
            <a:ext cx="5334197" cy="3769835"/>
          </a:xfrm>
        </p:spPr>
        <p:txBody>
          <a:bodyPr anchor="ctr">
            <a:normAutofit/>
          </a:bodyPr>
          <a:lstStyle/>
          <a:p>
            <a:r>
              <a:rPr lang="en-GB" sz="2000"/>
              <a:t>Human cognitive functions, including verbal communication, literary comprehension, and abstract thinking, depend on working memory (WM), which is thought to be a unique ability for storing and manipulating many pieces of information.[1]</a:t>
            </a:r>
          </a:p>
        </p:txBody>
      </p:sp>
      <p:pic>
        <p:nvPicPr>
          <p:cNvPr id="5" name="Picture 4" descr="Complex math formulas on a blackboard">
            <a:extLst>
              <a:ext uri="{FF2B5EF4-FFF2-40B4-BE49-F238E27FC236}">
                <a16:creationId xmlns:a16="http://schemas.microsoft.com/office/drawing/2014/main" id="{62B2BD24-823E-6C40-98BA-2E33C18EC693}"/>
              </a:ext>
            </a:extLst>
          </p:cNvPr>
          <p:cNvPicPr>
            <a:picLocks noChangeAspect="1"/>
          </p:cNvPicPr>
          <p:nvPr/>
        </p:nvPicPr>
        <p:blipFill>
          <a:blip r:embed="rId2"/>
          <a:srcRect l="28616" r="14695"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825017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9B06-A788-1CFF-0FC7-B8D558BE1065}"/>
              </a:ext>
            </a:extLst>
          </p:cNvPr>
          <p:cNvSpPr>
            <a:spLocks noGrp="1"/>
          </p:cNvSpPr>
          <p:nvPr>
            <p:ph type="title"/>
          </p:nvPr>
        </p:nvSpPr>
        <p:spPr/>
        <p:txBody>
          <a:bodyPr/>
          <a:lstStyle/>
          <a:p>
            <a:endParaRPr lang="en-GB" dirty="0"/>
          </a:p>
        </p:txBody>
      </p:sp>
      <p:graphicFrame>
        <p:nvGraphicFramePr>
          <p:cNvPr id="15" name="Content Placeholder 2">
            <a:extLst>
              <a:ext uri="{FF2B5EF4-FFF2-40B4-BE49-F238E27FC236}">
                <a16:creationId xmlns:a16="http://schemas.microsoft.com/office/drawing/2014/main" id="{DB65E3A0-3EAE-65FB-ADC8-B919F381AE36}"/>
              </a:ext>
            </a:extLst>
          </p:cNvPr>
          <p:cNvGraphicFramePr>
            <a:graphicFrameLocks noGrp="1"/>
          </p:cNvGraphicFramePr>
          <p:nvPr>
            <p:ph idx="1"/>
            <p:extLst>
              <p:ext uri="{D42A27DB-BD31-4B8C-83A1-F6EECF244321}">
                <p14:modId xmlns:p14="http://schemas.microsoft.com/office/powerpoint/2010/main" val="2299780321"/>
              </p:ext>
            </p:extLst>
          </p:nvPr>
        </p:nvGraphicFramePr>
        <p:xfrm>
          <a:off x="187036" y="1905989"/>
          <a:ext cx="11817927" cy="45868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2294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5396B-0A87-0931-D906-939F8E59F822}"/>
              </a:ext>
            </a:extLst>
          </p:cNvPr>
          <p:cNvSpPr>
            <a:spLocks noGrp="1"/>
          </p:cNvSpPr>
          <p:nvPr>
            <p:ph type="title"/>
          </p:nvPr>
        </p:nvSpPr>
        <p:spPr>
          <a:xfrm>
            <a:off x="761800" y="762001"/>
            <a:ext cx="5334197" cy="1708242"/>
          </a:xfrm>
        </p:spPr>
        <p:txBody>
          <a:bodyPr anchor="ctr">
            <a:normAutofit/>
          </a:bodyPr>
          <a:lstStyle/>
          <a:p>
            <a:r>
              <a:rPr lang="en-US" sz="4000"/>
              <a:t>Search function</a:t>
            </a:r>
            <a:endParaRPr lang="en-GB" sz="4000"/>
          </a:p>
        </p:txBody>
      </p:sp>
      <p:sp>
        <p:nvSpPr>
          <p:cNvPr id="3" name="Content Placeholder 2">
            <a:extLst>
              <a:ext uri="{FF2B5EF4-FFF2-40B4-BE49-F238E27FC236}">
                <a16:creationId xmlns:a16="http://schemas.microsoft.com/office/drawing/2014/main" id="{B86E59C1-43BE-8232-0F7E-6872129D47EB}"/>
              </a:ext>
            </a:extLst>
          </p:cNvPr>
          <p:cNvSpPr>
            <a:spLocks noGrp="1"/>
          </p:cNvSpPr>
          <p:nvPr>
            <p:ph idx="1"/>
          </p:nvPr>
        </p:nvSpPr>
        <p:spPr>
          <a:xfrm>
            <a:off x="761800" y="2470244"/>
            <a:ext cx="5334197" cy="3769835"/>
          </a:xfrm>
        </p:spPr>
        <p:txBody>
          <a:bodyPr anchor="ctr">
            <a:normAutofit/>
          </a:bodyPr>
          <a:lstStyle/>
          <a:p>
            <a:pPr marL="0" indent="0">
              <a:buNone/>
            </a:pPr>
            <a:r>
              <a:rPr lang="en-GB" sz="2000"/>
              <a:t>The app will include a search function that makes it easier for students to find the files they uploaded to the app. This works by reading the titles of the files or the links.</a:t>
            </a:r>
          </a:p>
          <a:p>
            <a:endParaRPr lang="en-GB" sz="2000"/>
          </a:p>
        </p:txBody>
      </p:sp>
      <p:pic>
        <p:nvPicPr>
          <p:cNvPr id="5" name="Picture 4" descr="School and office supplies">
            <a:extLst>
              <a:ext uri="{FF2B5EF4-FFF2-40B4-BE49-F238E27FC236}">
                <a16:creationId xmlns:a16="http://schemas.microsoft.com/office/drawing/2014/main" id="{61EB6018-31B7-410B-FB67-F0E590C94350}"/>
              </a:ext>
            </a:extLst>
          </p:cNvPr>
          <p:cNvPicPr>
            <a:picLocks noChangeAspect="1"/>
          </p:cNvPicPr>
          <p:nvPr/>
        </p:nvPicPr>
        <p:blipFill>
          <a:blip r:embed="rId2"/>
          <a:srcRect l="38938" r="9225"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34287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8741B0C-460D-05C4-E5C1-23AA3CFFEAAE}"/>
              </a:ext>
            </a:extLst>
          </p:cNvPr>
          <p:cNvPicPr>
            <a:picLocks noChangeAspect="1"/>
          </p:cNvPicPr>
          <p:nvPr/>
        </p:nvPicPr>
        <p:blipFill>
          <a:blip r:embed="rId2">
            <a:duotone>
              <a:schemeClr val="accent1">
                <a:shade val="45000"/>
                <a:satMod val="135000"/>
              </a:schemeClr>
              <a:prstClr val="white"/>
            </a:duotone>
            <a:alphaModFix amt="35000"/>
          </a:blip>
          <a:srcRect t="4553" b="20447"/>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830AF6A5-3022-CE8D-13E1-E09A85CCD31C}"/>
              </a:ext>
            </a:extLst>
          </p:cNvPr>
          <p:cNvSpPr>
            <a:spLocks noGrp="1"/>
          </p:cNvSpPr>
          <p:nvPr>
            <p:ph type="title"/>
          </p:nvPr>
        </p:nvSpPr>
        <p:spPr>
          <a:xfrm>
            <a:off x="1256275" y="2271449"/>
            <a:ext cx="9679449" cy="2847058"/>
          </a:xfrm>
        </p:spPr>
        <p:txBody>
          <a:bodyPr vert="horz" lIns="91440" tIns="45720" rIns="91440" bIns="45720" rtlCol="0" anchor="b">
            <a:normAutofit/>
          </a:bodyPr>
          <a:lstStyle/>
          <a:p>
            <a:r>
              <a:rPr lang="en-US" sz="8000">
                <a:solidFill>
                  <a:srgbClr val="FFFFFF"/>
                </a:solidFill>
              </a:rPr>
              <a:t>				Methodology</a:t>
            </a: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525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72006613-76C5-D41D-F586-7AACF4D08E12}"/>
              </a:ext>
            </a:extLst>
          </p:cNvPr>
          <p:cNvSpPr>
            <a:spLocks noGrp="1"/>
          </p:cNvSpPr>
          <p:nvPr>
            <p:ph idx="1"/>
          </p:nvPr>
        </p:nvSpPr>
        <p:spPr>
          <a:xfrm>
            <a:off x="6297233" y="518400"/>
            <a:ext cx="4771607" cy="5837949"/>
          </a:xfrm>
        </p:spPr>
        <p:txBody>
          <a:bodyPr anchor="ctr">
            <a:normAutofit fontScale="92500" lnSpcReduction="10000"/>
          </a:bodyPr>
          <a:lstStyle/>
          <a:p>
            <a:r>
              <a:rPr lang="en-GB" sz="1300" b="1" dirty="0">
                <a:solidFill>
                  <a:schemeClr val="tx1">
                    <a:alpha val="80000"/>
                  </a:schemeClr>
                </a:solidFill>
              </a:rPr>
              <a:t>Agile method</a:t>
            </a:r>
          </a:p>
          <a:p>
            <a:br>
              <a:rPr lang="en-GB" sz="1300" dirty="0">
                <a:solidFill>
                  <a:schemeClr val="tx1">
                    <a:alpha val="80000"/>
                  </a:schemeClr>
                </a:solidFill>
              </a:rPr>
            </a:br>
            <a:r>
              <a:rPr lang="en-GB" sz="1300" dirty="0">
                <a:solidFill>
                  <a:schemeClr val="tx1">
                    <a:alpha val="80000"/>
                  </a:schemeClr>
                </a:solidFill>
              </a:rPr>
              <a:t>The agile method will be used to develop this project because Agile procedures place a high priority on agility.</a:t>
            </a:r>
          </a:p>
          <a:p>
            <a:r>
              <a:rPr lang="en-GB" sz="1300" dirty="0">
                <a:solidFill>
                  <a:schemeClr val="tx1">
                    <a:alpha val="80000"/>
                  </a:schemeClr>
                </a:solidFill>
              </a:rPr>
              <a:t> </a:t>
            </a:r>
            <a:r>
              <a:rPr lang="en-US" sz="1300" dirty="0">
                <a:solidFill>
                  <a:schemeClr val="tx1">
                    <a:alpha val="80000"/>
                  </a:schemeClr>
                </a:solidFill>
              </a:rPr>
              <a:t>[10]</a:t>
            </a:r>
            <a:r>
              <a:rPr lang="en-GB" sz="1300" dirty="0">
                <a:solidFill>
                  <a:schemeClr val="tx1">
                    <a:alpha val="80000"/>
                  </a:schemeClr>
                </a:solidFill>
              </a:rPr>
              <a:t> Highlighting the quick and effective response to changes in a variety of project variables, such as needs, budget, schedule, resources, technology, and team dynamics. </a:t>
            </a:r>
            <a:r>
              <a:rPr lang="en-US" sz="1300" dirty="0">
                <a:solidFill>
                  <a:schemeClr val="tx1">
                    <a:alpha val="80000"/>
                  </a:schemeClr>
                </a:solidFill>
              </a:rPr>
              <a:t>[10]</a:t>
            </a:r>
            <a:r>
              <a:rPr lang="en-GB" sz="1300" dirty="0">
                <a:solidFill>
                  <a:schemeClr val="tx1">
                    <a:alpha val="80000"/>
                  </a:schemeClr>
                </a:solidFill>
              </a:rPr>
              <a:t>Agile approaches are essential for adjusting to the quickly shifting market conditions. </a:t>
            </a:r>
          </a:p>
          <a:p>
            <a:r>
              <a:rPr lang="en-GB" sz="1300" dirty="0">
                <a:solidFill>
                  <a:schemeClr val="tx1">
                    <a:alpha val="80000"/>
                  </a:schemeClr>
                </a:solidFill>
              </a:rPr>
              <a:t>They are especially important in settings where success depends on adaptability, rapidity, and ongoing innovation. </a:t>
            </a:r>
            <a:r>
              <a:rPr lang="en-US" sz="1300" dirty="0">
                <a:solidFill>
                  <a:schemeClr val="tx1">
                    <a:alpha val="80000"/>
                  </a:schemeClr>
                </a:solidFill>
              </a:rPr>
              <a:t>[11]</a:t>
            </a:r>
            <a:endParaRPr lang="en-GB" sz="1300" dirty="0">
              <a:solidFill>
                <a:schemeClr val="tx1">
                  <a:alpha val="80000"/>
                </a:schemeClr>
              </a:solidFill>
            </a:endParaRPr>
          </a:p>
          <a:p>
            <a:pPr marL="0" indent="0">
              <a:buNone/>
            </a:pPr>
            <a:r>
              <a:rPr lang="en-GB" sz="1300" b="1" dirty="0">
                <a:solidFill>
                  <a:schemeClr val="tx1">
                    <a:alpha val="80000"/>
                  </a:schemeClr>
                </a:solidFill>
              </a:rPr>
              <a:t> </a:t>
            </a:r>
          </a:p>
          <a:p>
            <a:r>
              <a:rPr lang="en-GB" sz="1300" b="1" dirty="0">
                <a:solidFill>
                  <a:schemeClr val="tx1">
                    <a:alpha val="80000"/>
                  </a:schemeClr>
                </a:solidFill>
              </a:rPr>
              <a:t> Tools &amp; Technologies </a:t>
            </a:r>
          </a:p>
          <a:p>
            <a:r>
              <a:rPr lang="en-GB" sz="1300" dirty="0">
                <a:solidFill>
                  <a:schemeClr val="tx1">
                    <a:alpha val="80000"/>
                  </a:schemeClr>
                </a:solidFill>
              </a:rPr>
              <a:t>There are a few essential tools in the application that make up its framework. These are Python, HTML, Flask and CSS. </a:t>
            </a:r>
          </a:p>
          <a:p>
            <a:r>
              <a:rPr lang="en-GB" sz="1300" dirty="0">
                <a:solidFill>
                  <a:schemeClr val="tx1">
                    <a:alpha val="80000"/>
                  </a:schemeClr>
                </a:solidFill>
              </a:rPr>
              <a:t>HTML will be used for the frontend design of the app. It will consist of interactive user interface components such as the file upload, calendar interface, and navigation buttons.</a:t>
            </a:r>
          </a:p>
          <a:p>
            <a:r>
              <a:rPr lang="en-GB" sz="1300" dirty="0">
                <a:solidFill>
                  <a:schemeClr val="tx1">
                    <a:alpha val="80000"/>
                  </a:schemeClr>
                </a:solidFill>
              </a:rPr>
              <a:t>Python will be used to build the backend because it can be used to implement AI for text extraction, embeddings and topic chunking.</a:t>
            </a:r>
          </a:p>
          <a:p>
            <a:r>
              <a:rPr lang="en-GB" sz="1300" dirty="0">
                <a:solidFill>
                  <a:schemeClr val="tx1">
                    <a:alpha val="80000"/>
                  </a:schemeClr>
                </a:solidFill>
              </a:rPr>
              <a:t>Flask is used to allow the user to move from one web page to another.</a:t>
            </a:r>
          </a:p>
          <a:p>
            <a:r>
              <a:rPr lang="en-GB" sz="1300" dirty="0">
                <a:solidFill>
                  <a:schemeClr val="tx1">
                    <a:alpha val="80000"/>
                  </a:schemeClr>
                </a:solidFill>
              </a:rPr>
              <a:t>CSS to make the webpage look visually appealing.</a:t>
            </a:r>
          </a:p>
          <a:p>
            <a:r>
              <a:rPr lang="en-GB" sz="1300" dirty="0">
                <a:solidFill>
                  <a:schemeClr val="tx1">
                    <a:alpha val="80000"/>
                  </a:schemeClr>
                </a:solidFill>
              </a:rPr>
              <a:t>Files such as Embeddings and transcripts, along with Data that is uploaded, are going to be stored in cloud storage services like Firebase.</a:t>
            </a:r>
          </a:p>
          <a:p>
            <a:endParaRPr lang="en-GB" sz="13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902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8322EA4-33E5-18D2-CA1A-63763255F643}"/>
              </a:ext>
            </a:extLst>
          </p:cNvPr>
          <p:cNvSpPr>
            <a:spLocks noGrp="1"/>
          </p:cNvSpPr>
          <p:nvPr>
            <p:ph idx="1"/>
          </p:nvPr>
        </p:nvSpPr>
        <p:spPr>
          <a:xfrm>
            <a:off x="6297233" y="518400"/>
            <a:ext cx="4771607" cy="5837949"/>
          </a:xfrm>
        </p:spPr>
        <p:txBody>
          <a:bodyPr anchor="ctr">
            <a:normAutofit/>
          </a:bodyPr>
          <a:lstStyle/>
          <a:p>
            <a:r>
              <a:rPr lang="en-GB" sz="1900" b="1" dirty="0">
                <a:solidFill>
                  <a:schemeClr val="tx1">
                    <a:alpha val="80000"/>
                  </a:schemeClr>
                </a:solidFill>
              </a:rPr>
              <a:t>3.3 Requirements Analysis  </a:t>
            </a:r>
          </a:p>
          <a:p>
            <a:r>
              <a:rPr lang="en-GB" sz="1900" dirty="0">
                <a:solidFill>
                  <a:schemeClr val="tx1">
                    <a:alpha val="80000"/>
                  </a:schemeClr>
                </a:solidFill>
              </a:rPr>
              <a:t>The features that will be required for the application will be the ability for students to upload files that range from PDF files, pictures, basic text files to videos. </a:t>
            </a:r>
          </a:p>
          <a:p>
            <a:r>
              <a:rPr lang="en-GB" sz="1900" dirty="0">
                <a:solidFill>
                  <a:schemeClr val="tx1">
                    <a:alpha val="80000"/>
                  </a:schemeClr>
                </a:solidFill>
              </a:rPr>
              <a:t>The ai will have the ability to organise these files into a more easily accessible format. </a:t>
            </a:r>
          </a:p>
          <a:p>
            <a:r>
              <a:rPr lang="en-GB" sz="1900" dirty="0">
                <a:solidFill>
                  <a:schemeClr val="tx1">
                    <a:alpha val="80000"/>
                  </a:schemeClr>
                </a:solidFill>
              </a:rPr>
              <a:t>It will also have a search function that gives the students the ability to find what they want.</a:t>
            </a:r>
          </a:p>
          <a:p>
            <a:r>
              <a:rPr lang="en-GB" sz="1900" b="1" dirty="0">
                <a:solidFill>
                  <a:schemeClr val="tx1">
                    <a:alpha val="80000"/>
                  </a:schemeClr>
                </a:solidFill>
              </a:rPr>
              <a:t>3.4 System Architecture   </a:t>
            </a:r>
          </a:p>
          <a:p>
            <a:r>
              <a:rPr lang="en-US" sz="1900" dirty="0">
                <a:solidFill>
                  <a:schemeClr val="tx1">
                    <a:alpha val="80000"/>
                  </a:schemeClr>
                </a:solidFill>
              </a:rPr>
              <a:t>The system architecture consists of the front end, the backend, and the data storage. </a:t>
            </a:r>
          </a:p>
          <a:p>
            <a:r>
              <a:rPr lang="en-US" sz="1900" dirty="0">
                <a:solidFill>
                  <a:schemeClr val="tx1">
                    <a:alpha val="80000"/>
                  </a:schemeClr>
                </a:solidFill>
              </a:rPr>
              <a:t>The Frontend will be built using HTML, the backend will handle the processing using AI, and the data storage.</a:t>
            </a:r>
            <a:endParaRPr lang="en-GB" sz="1900" dirty="0">
              <a:solidFill>
                <a:schemeClr val="tx1">
                  <a:alpha val="80000"/>
                </a:schemeClr>
              </a:solidFill>
            </a:endParaRPr>
          </a:p>
          <a:p>
            <a:endParaRPr lang="en-GB" sz="1900" dirty="0">
              <a:solidFill>
                <a:schemeClr val="tx1">
                  <a:alpha val="80000"/>
                </a:schemeClr>
              </a:solidFill>
            </a:endParaRPr>
          </a:p>
        </p:txBody>
      </p:sp>
      <p:sp>
        <p:nvSpPr>
          <p:cNvPr id="2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9" name="Straight Connector 2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8381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Isosceles Triangle 35">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4FA379B-0F4F-89D9-31FA-1A4B9855B110}"/>
              </a:ext>
            </a:extLst>
          </p:cNvPr>
          <p:cNvPicPr>
            <a:picLocks noGrp="1" noChangeAspect="1"/>
          </p:cNvPicPr>
          <p:nvPr>
            <p:ph idx="1"/>
          </p:nvPr>
        </p:nvPicPr>
        <p:blipFill>
          <a:blip r:embed="rId2"/>
          <a:stretch>
            <a:fillRect/>
          </a:stretch>
        </p:blipFill>
        <p:spPr>
          <a:xfrm>
            <a:off x="2114247" y="1825625"/>
            <a:ext cx="7963505" cy="4351338"/>
          </a:xfrm>
          <a:prstGeom prst="rect">
            <a:avLst/>
          </a:prstGeom>
        </p:spPr>
      </p:pic>
    </p:spTree>
    <p:extLst>
      <p:ext uri="{BB962C8B-B14F-4D97-AF65-F5344CB8AC3E}">
        <p14:creationId xmlns:p14="http://schemas.microsoft.com/office/powerpoint/2010/main" val="1386169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3C1E7-FFC0-C8B6-2004-3442D9ABD54C}"/>
              </a:ext>
            </a:extLst>
          </p:cNvPr>
          <p:cNvSpPr>
            <a:spLocks noGrp="1"/>
          </p:cNvSpPr>
          <p:nvPr>
            <p:ph type="title"/>
          </p:nvPr>
        </p:nvSpPr>
        <p:spPr>
          <a:xfrm>
            <a:off x="838200" y="141716"/>
            <a:ext cx="10515600" cy="1325563"/>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083CB2E3-DD4E-7C48-DABD-02093BC3763B}"/>
              </a:ext>
            </a:extLst>
          </p:cNvPr>
          <p:cNvSpPr>
            <a:spLocks noGrp="1"/>
          </p:cNvSpPr>
          <p:nvPr>
            <p:ph idx="1"/>
          </p:nvPr>
        </p:nvSpPr>
        <p:spPr>
          <a:xfrm>
            <a:off x="838200" y="1467279"/>
            <a:ext cx="10515600" cy="5341294"/>
          </a:xfrm>
        </p:spPr>
        <p:txBody>
          <a:bodyPr>
            <a:normAutofit fontScale="55000" lnSpcReduction="20000"/>
          </a:bodyPr>
          <a:lstStyle/>
          <a:p>
            <a:pPr marL="514350" indent="-514350">
              <a:buFont typeface="+mj-lt"/>
              <a:buAutoNum type="arabicPeriod"/>
            </a:pPr>
            <a:r>
              <a:rPr lang="en-GB" dirty="0"/>
              <a:t>M. K. M. T. </a:t>
            </a:r>
            <a:r>
              <a:rPr lang="en-GB" dirty="0" err="1"/>
              <a:t>Weishun</a:t>
            </a:r>
            <a:r>
              <a:rPr lang="en-GB" dirty="0"/>
              <a:t> Zhong, “Synaptic Theory of Chunking in Working Memory,” </a:t>
            </a:r>
            <a:r>
              <a:rPr lang="en-GB" dirty="0" err="1"/>
              <a:t>arXiv</a:t>
            </a:r>
            <a:r>
              <a:rPr lang="en-GB" dirty="0"/>
              <a:t>, 2025.</a:t>
            </a:r>
          </a:p>
          <a:p>
            <a:pPr marL="514350" indent="-514350">
              <a:buFont typeface="+mj-lt"/>
              <a:buAutoNum type="arabicPeriod"/>
            </a:pPr>
            <a:r>
              <a:rPr lang="en-GB" dirty="0"/>
              <a:t>D. C. G. V. J. L. K. M. M. S. M. S. P. P. P. M. S. K. S. D. U. O. V. G. Deepak </a:t>
            </a:r>
            <a:r>
              <a:rPr lang="en-GB" dirty="0" err="1"/>
              <a:t>Rangarao</a:t>
            </a:r>
            <a:r>
              <a:rPr lang="en-GB" dirty="0"/>
              <a:t>, Simplify Your AI Journey: Hybrid, Open Data Lakehouse with IBM </a:t>
            </a:r>
            <a:r>
              <a:rPr lang="en-GB" dirty="0" err="1"/>
              <a:t>watsonx.data</a:t>
            </a:r>
            <a:r>
              <a:rPr lang="en-GB" dirty="0"/>
              <a:t>, IBM Redbooks, 2025. </a:t>
            </a:r>
          </a:p>
          <a:p>
            <a:pPr marL="514350" indent="-514350">
              <a:buFont typeface="+mj-lt"/>
              <a:buAutoNum type="arabicPeriod"/>
            </a:pPr>
            <a:r>
              <a:rPr lang="en-US" dirty="0"/>
              <a:t>M. Skylark, Secrets of Memory, </a:t>
            </a:r>
            <a:r>
              <a:rPr lang="en-US" dirty="0" err="1"/>
              <a:t>Publifye</a:t>
            </a:r>
            <a:r>
              <a:rPr lang="en-US" dirty="0"/>
              <a:t> AS, 2025. </a:t>
            </a:r>
          </a:p>
          <a:p>
            <a:pPr marL="514350" indent="-514350">
              <a:buFont typeface="+mj-lt"/>
              <a:buAutoNum type="arabicPeriod"/>
            </a:pPr>
            <a:r>
              <a:rPr lang="en-GB" dirty="0"/>
              <a:t>A. R. Y. S. </a:t>
            </a:r>
            <a:r>
              <a:rPr lang="en-GB" dirty="0" err="1"/>
              <a:t>Meirin</a:t>
            </a:r>
            <a:r>
              <a:rPr lang="en-GB" dirty="0"/>
              <a:t> </a:t>
            </a:r>
            <a:r>
              <a:rPr lang="en-GB" dirty="0" err="1"/>
              <a:t>Dwiningtyas</a:t>
            </a:r>
            <a:r>
              <a:rPr lang="en-GB" dirty="0"/>
              <a:t> Putri, “The Use of Chunking Technique Combined with the Writing Is Thinking Technique to Control Students' Cognitive Load When Learning About the Human Reproductive System,” </a:t>
            </a:r>
            <a:r>
              <a:rPr lang="en-GB" i="1" dirty="0"/>
              <a:t>KnE Social Sciences, </a:t>
            </a:r>
            <a:r>
              <a:rPr lang="en-GB" dirty="0"/>
              <a:t>2024. </a:t>
            </a:r>
          </a:p>
          <a:p>
            <a:pPr marL="514350" indent="-514350">
              <a:buFont typeface="+mj-lt"/>
              <a:buAutoNum type="arabicPeriod"/>
            </a:pPr>
            <a:r>
              <a:rPr lang="en-GB" dirty="0"/>
              <a:t>P. P. Das, Information extraction from scanned documents, Jadavpur University, Kolkata, West Bengal, 2023. </a:t>
            </a:r>
          </a:p>
          <a:p>
            <a:pPr marL="514350" indent="-514350">
              <a:buFont typeface="+mj-lt"/>
              <a:buAutoNum type="arabicPeriod"/>
            </a:pPr>
            <a:r>
              <a:rPr lang="en-GB" dirty="0"/>
              <a:t>B. A. S. I. Baku State University, “Hyperlink usage in local news websites in Azerbaijan,” </a:t>
            </a:r>
            <a:r>
              <a:rPr lang="en-GB" i="1" dirty="0"/>
              <a:t>Problems of Information Society, </a:t>
            </a:r>
            <a:r>
              <a:rPr lang="en-GB" dirty="0"/>
              <a:t>2024. </a:t>
            </a:r>
          </a:p>
          <a:p>
            <a:pPr marL="514350" indent="-514350">
              <a:buFont typeface="+mj-lt"/>
              <a:buAutoNum type="arabicPeriod"/>
            </a:pPr>
            <a:r>
              <a:rPr lang="en-GB" dirty="0"/>
              <a:t>A. B. A. P. A. P. P. B. G. B. </a:t>
            </a:r>
            <a:r>
              <a:rPr lang="en-GB" dirty="0" err="1"/>
              <a:t>Virendrakumar</a:t>
            </a:r>
            <a:r>
              <a:rPr lang="en-GB" dirty="0"/>
              <a:t> Dhotre, “</a:t>
            </a:r>
            <a:r>
              <a:rPr lang="en-GB" dirty="0" err="1"/>
              <a:t>SmartLearn</a:t>
            </a:r>
            <a:r>
              <a:rPr lang="en-GB" dirty="0"/>
              <a:t> AI Extension: An Intelligent Quiz Generator Based on YouTube Interaction Tracking,” SSRN, 2026</a:t>
            </a:r>
          </a:p>
          <a:p>
            <a:pPr marL="514350" indent="-514350">
              <a:buFont typeface="+mj-lt"/>
              <a:buAutoNum type="arabicPeriod"/>
            </a:pPr>
            <a:r>
              <a:rPr lang="en-GB" dirty="0"/>
              <a:t>V. S. K. Parth Yogesh Kulkarni, “The Development and Impact of an Intelligent Scheduling System for Educational Institutions,” in </a:t>
            </a:r>
            <a:r>
              <a:rPr lang="en-GB" i="1" dirty="0"/>
              <a:t>2024 International Conference on Intelligent Systems and Advanced Applications (ICISAA)</a:t>
            </a:r>
            <a:r>
              <a:rPr lang="en-GB" dirty="0"/>
              <a:t>, 2024. </a:t>
            </a:r>
          </a:p>
          <a:p>
            <a:pPr marL="514350" indent="-514350">
              <a:buFont typeface="+mj-lt"/>
              <a:buAutoNum type="arabicPeriod"/>
            </a:pPr>
            <a:r>
              <a:rPr lang="en-GB" dirty="0"/>
              <a:t>S. A, M. S, M. P, N. S and N. K. S, “Adaptive Educational Platform with Resume Integrated Career Assistance,” 2026. </a:t>
            </a:r>
          </a:p>
          <a:p>
            <a:pPr marL="514350" indent="-514350">
              <a:buFont typeface="+mj-lt"/>
              <a:buAutoNum type="arabicPeriod"/>
            </a:pPr>
            <a:r>
              <a:rPr lang="en-GB" dirty="0"/>
              <a:t>E. F. A. A.-R. C. T. S. K. Y. F. Benjamin Bach, “Dashboard Design Patterns,” </a:t>
            </a:r>
            <a:r>
              <a:rPr lang="en-GB" i="1" dirty="0"/>
              <a:t>IEEE Transactions on Visualization and Computer Graphics, </a:t>
            </a:r>
            <a:r>
              <a:rPr lang="en-GB" dirty="0"/>
              <a:t>vol. 29, no. 1, 2023. </a:t>
            </a:r>
          </a:p>
          <a:p>
            <a:pPr marL="514350" indent="-514350">
              <a:buFont typeface="+mj-lt"/>
              <a:buAutoNum type="arabicPeriod"/>
            </a:pPr>
            <a:r>
              <a:rPr lang="en-GB" dirty="0"/>
              <a:t>E. Carradine, No-Drama Data Dashboards: Metrics That Matter, Stories People Remember, </a:t>
            </a:r>
            <a:r>
              <a:rPr lang="en-GB" dirty="0" err="1"/>
              <a:t>epubli</a:t>
            </a:r>
            <a:r>
              <a:rPr lang="en-GB" dirty="0"/>
              <a:t>, 2025.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880447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10" ma:contentTypeDescription="Create a new document." ma:contentTypeScope="" ma:versionID="666fd1aaee39c1018daf5db703315dde">
  <xsd:schema xmlns:xsd="http://www.w3.org/2001/XMLSchema" xmlns:xs="http://www.w3.org/2001/XMLSchema" xmlns:p="http://schemas.microsoft.com/office/2006/metadata/properties" xmlns:ns3="82f5a46a-80c7-47f7-9d28-dc929746944c" xmlns:ns4="26393a7d-09c1-409c-a1bc-d9a7995be7f3" targetNamespace="http://schemas.microsoft.com/office/2006/metadata/properties" ma:root="true" ma:fieldsID="e5c6690f7944f36da2d47c736eef5fc6" ns3:_="" ns4:_="">
    <xsd:import namespace="82f5a46a-80c7-47f7-9d28-dc929746944c"/>
    <xsd:import namespace="26393a7d-09c1-409c-a1bc-d9a7995be7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6393a7d-09c1-409c-a1bc-d9a7995be7f3"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2f5a46a-80c7-47f7-9d28-dc929746944c" xsi:nil="true"/>
  </documentManagement>
</p:properties>
</file>

<file path=customXml/itemProps1.xml><?xml version="1.0" encoding="utf-8"?>
<ds:datastoreItem xmlns:ds="http://schemas.openxmlformats.org/officeDocument/2006/customXml" ds:itemID="{47756EC9-62AB-440C-AC6A-0D66509F41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26393a7d-09c1-409c-a1bc-d9a7995be7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9402E3-7D73-455C-A9C0-09EBFEEE4E8D}">
  <ds:schemaRefs>
    <ds:schemaRef ds:uri="http://schemas.microsoft.com/sharepoint/v3/contenttype/forms"/>
  </ds:schemaRefs>
</ds:datastoreItem>
</file>

<file path=customXml/itemProps3.xml><?xml version="1.0" encoding="utf-8"?>
<ds:datastoreItem xmlns:ds="http://schemas.openxmlformats.org/officeDocument/2006/customXml" ds:itemID="{A8EEDC12-2886-46F4-BAE3-617A24B583B3}">
  <ds:schemaRefs>
    <ds:schemaRef ds:uri="http://schemas.microsoft.com/office/2006/metadata/properties"/>
    <ds:schemaRef ds:uri="http://schemas.microsoft.com/office/infopath/2007/PartnerControls"/>
    <ds:schemaRef ds:uri="82f5a46a-80c7-47f7-9d28-dc929746944c"/>
  </ds:schemaRefs>
</ds:datastoreItem>
</file>

<file path=docProps/app.xml><?xml version="1.0" encoding="utf-8"?>
<Properties xmlns="http://schemas.openxmlformats.org/officeDocument/2006/extended-properties" xmlns:vt="http://schemas.openxmlformats.org/officeDocument/2006/docPropsVTypes">
  <TotalTime>3613</TotalTime>
  <Words>1269</Words>
  <Application>Microsoft Office PowerPoint</Application>
  <PresentationFormat>Widescreen</PresentationFormat>
  <Paragraphs>72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PowerPoint Presentation</vt:lpstr>
      <vt:lpstr>TABLE OF CONTENTS</vt:lpstr>
      <vt:lpstr>Introduction</vt:lpstr>
      <vt:lpstr>Problem statement</vt:lpstr>
      <vt:lpstr>Aim/objectives</vt:lpstr>
      <vt:lpstr>LITERATURE REVIEW</vt:lpstr>
      <vt:lpstr>Working memory</vt:lpstr>
      <vt:lpstr>PowerPoint Presentation</vt:lpstr>
      <vt:lpstr>Search function</vt:lpstr>
      <vt:lpstr>    Methodology</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Jaylan Lee (2220768)</dc:creator>
  <cp:lastModifiedBy>Jaylan Lee (2220768)</cp:lastModifiedBy>
  <cp:revision>7</cp:revision>
  <dcterms:created xsi:type="dcterms:W3CDTF">2026-09-16T11:09:16Z</dcterms:created>
  <dcterms:modified xsi:type="dcterms:W3CDTF">2026-10-19T09:04:48Z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ies>
</file>