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sldIdLst>
    <p:sldId id="256" r:id="rId2"/>
    <p:sldId id="257" r:id="rId3"/>
    <p:sldId id="274" r:id="rId4"/>
    <p:sldId id="307" r:id="rId5"/>
    <p:sldId id="383" r:id="rId6"/>
    <p:sldId id="382" r:id="rId7"/>
    <p:sldId id="410" r:id="rId8"/>
    <p:sldId id="385" r:id="rId9"/>
    <p:sldId id="295" r:id="rId10"/>
    <p:sldId id="306" r:id="rId11"/>
    <p:sldId id="381" r:id="rId12"/>
    <p:sldId id="412" r:id="rId13"/>
    <p:sldId id="459" r:id="rId14"/>
    <p:sldId id="460" r:id="rId15"/>
    <p:sldId id="461" r:id="rId16"/>
    <p:sldId id="462" r:id="rId17"/>
    <p:sldId id="466" r:id="rId18"/>
    <p:sldId id="464" r:id="rId19"/>
    <p:sldId id="463" r:id="rId20"/>
    <p:sldId id="467" r:id="rId21"/>
    <p:sldId id="440" r:id="rId22"/>
    <p:sldId id="458" r:id="rId23"/>
    <p:sldId id="465" r:id="rId24"/>
    <p:sldId id="456" r:id="rId25"/>
    <p:sldId id="270" r:id="rId26"/>
    <p:sldId id="411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533" autoAdjust="0"/>
    <p:restoredTop sz="94660"/>
  </p:normalViewPr>
  <p:slideViewPr>
    <p:cSldViewPr>
      <p:cViewPr varScale="1">
        <p:scale>
          <a:sx n="84" d="100"/>
          <a:sy n="84" d="100"/>
        </p:scale>
        <p:origin x="677" y="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-85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71EB53-80A9-4AD1-BF19-B46D5286B497}" type="datetimeFigureOut">
              <a:rPr lang="en-GB" smtClean="0"/>
              <a:t>17/03/2017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924EE-6494-4C04-A176-24D9C228F3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073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61FB7-5A3E-44C4-A89B-1CAACA43DC83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8D711-A2EF-40B4-8132-510F27072E33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F7F5-39D7-4481-8BA0-26B93B9E1384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BFA9C-0355-4D1D-AD1A-05CBD79BACD3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E89E1-4A25-4EDB-9D48-16F6D2E55EB5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29564-158B-4C7A-A701-B8707798DA2C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7495E-7834-47A5-8CA4-8A350232D15C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5F66E-22EF-47D4-A7B6-EB026A511E06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540-8D70-4A66-A3D0-E838CF0D5895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C44ED-C893-4911-9C5C-8206610E4123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5C77-BCC9-4155-A87E-77033BA33345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B4AB373-113F-47DE-B798-BC1B9FEE1378}" type="datetime1">
              <a:rPr lang="en-GB" smtClean="0"/>
              <a:t>17/03/2017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understandinghealthresearch.org/useful-information/how-to-read-a-scientific-paper-4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understandinghealthresearch.org/useful-information/how-to-read-a-scientific-paper-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understandinghealthresearch.org/useful-information/how-to-read-a-scientific-paper-4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hyperlink" Target="http://www.medicine.ox.ac.uk/bandolier/painres/download/whatis/What_is_critical_appraisal.pdf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futurelearn.com/courses/informed-health-consumer/0/steps/7714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badscience.net/about-dr-ben-goldacre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senseaboutscience.org/wp-content/uploads/2016/11/IDontKnowWhatToBelieve.pdf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5. Understanding &amp; </a:t>
            </a:r>
            <a:r>
              <a:rPr lang="en-GB" dirty="0" smtClean="0"/>
              <a:t>Evaluating research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14772" y="3510872"/>
            <a:ext cx="7990656" cy="175260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Emerging Issues in Health </a:t>
            </a:r>
            <a:r>
              <a:rPr lang="en-GB" sz="3600" dirty="0" smtClean="0"/>
              <a:t>Delivery (L6)</a:t>
            </a:r>
            <a:endParaRPr lang="en-GB" sz="3600" dirty="0"/>
          </a:p>
          <a:p>
            <a:r>
              <a:rPr lang="en-GB" sz="3600" dirty="0" smtClean="0"/>
              <a:t>HSC61</a:t>
            </a:r>
          </a:p>
          <a:p>
            <a:r>
              <a:rPr lang="en-GB" sz="3600" dirty="0" smtClean="0"/>
              <a:t>Tuesday </a:t>
            </a:r>
            <a:r>
              <a:rPr lang="en-GB" sz="3600" dirty="0" smtClean="0"/>
              <a:t>21</a:t>
            </a:r>
            <a:r>
              <a:rPr lang="en-GB" sz="3600" baseline="30000" dirty="0" smtClean="0"/>
              <a:t>st</a:t>
            </a:r>
            <a:r>
              <a:rPr lang="en-GB" sz="3600" dirty="0" smtClean="0"/>
              <a:t> Mar </a:t>
            </a:r>
            <a:r>
              <a:rPr lang="en-GB" sz="3600" dirty="0" smtClean="0"/>
              <a:t>2017 9.00-1.15</a:t>
            </a:r>
          </a:p>
          <a:p>
            <a:r>
              <a:rPr lang="en-GB" sz="3600" dirty="0" smtClean="0"/>
              <a:t>Dr Lisa Arai</a:t>
            </a:r>
            <a:endParaRPr lang="en-GB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session: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9.00-9.45: updates, </a:t>
            </a:r>
            <a:r>
              <a:rPr lang="en-GB" dirty="0" smtClean="0"/>
              <a:t>register, session 4 </a:t>
            </a:r>
            <a:r>
              <a:rPr lang="en-GB" dirty="0" smtClean="0"/>
              <a:t>student </a:t>
            </a:r>
            <a:r>
              <a:rPr lang="en-GB" dirty="0" smtClean="0"/>
              <a:t>task &amp; understanding research; </a:t>
            </a:r>
            <a:endParaRPr lang="en-GB" dirty="0" smtClean="0"/>
          </a:p>
          <a:p>
            <a:r>
              <a:rPr lang="en-GB" dirty="0" smtClean="0"/>
              <a:t>9.45-9:55: break; </a:t>
            </a:r>
          </a:p>
          <a:p>
            <a:r>
              <a:rPr lang="en-GB" dirty="0" smtClean="0"/>
              <a:t>9.55-</a:t>
            </a:r>
            <a:r>
              <a:rPr lang="en-GB" dirty="0" smtClean="0"/>
              <a:t>10.45</a:t>
            </a:r>
            <a:r>
              <a:rPr lang="en-GB" dirty="0" smtClean="0"/>
              <a:t>: </a:t>
            </a:r>
            <a:r>
              <a:rPr lang="en-GB" dirty="0" smtClean="0"/>
              <a:t>understanding research: group-work (1);</a:t>
            </a:r>
            <a:endParaRPr lang="en-GB" dirty="0" smtClean="0"/>
          </a:p>
          <a:p>
            <a:r>
              <a:rPr lang="en-GB" dirty="0" smtClean="0"/>
              <a:t>10.45-11.00: break;</a:t>
            </a:r>
            <a:endParaRPr lang="en-GB" dirty="0"/>
          </a:p>
          <a:p>
            <a:r>
              <a:rPr lang="en-GB" dirty="0" smtClean="0"/>
              <a:t>11.00-12.45: </a:t>
            </a:r>
            <a:r>
              <a:rPr lang="en-GB" dirty="0"/>
              <a:t>register &amp; evaluating </a:t>
            </a:r>
            <a:r>
              <a:rPr lang="en-GB" dirty="0" smtClean="0"/>
              <a:t>research (group-work (2);</a:t>
            </a:r>
            <a:endParaRPr lang="en-GB" dirty="0" smtClean="0"/>
          </a:p>
          <a:p>
            <a:r>
              <a:rPr lang="en-GB" dirty="0" smtClean="0"/>
              <a:t>12.45-1.00: </a:t>
            </a:r>
            <a:r>
              <a:rPr lang="en-GB" dirty="0" smtClean="0"/>
              <a:t>Q&amp;A/tutorial support. 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Reminder: </a:t>
            </a:r>
            <a:r>
              <a:rPr lang="en-GB" dirty="0" smtClean="0"/>
              <a:t>aim </a:t>
            </a:r>
            <a:r>
              <a:rPr lang="en-GB" dirty="0"/>
              <a:t>&amp;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40" y="1700808"/>
            <a:ext cx="8229600" cy="398904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This </a:t>
            </a:r>
            <a:r>
              <a:rPr lang="en-GB" sz="2800" dirty="0"/>
              <a:t>module aims </a:t>
            </a:r>
            <a:r>
              <a:rPr lang="en-GB" sz="2800" dirty="0" smtClean="0"/>
              <a:t>to: </a:t>
            </a:r>
          </a:p>
          <a:p>
            <a:pPr lvl="1"/>
            <a:r>
              <a:rPr lang="en-GB" sz="2400" dirty="0" smtClean="0"/>
              <a:t>facilitate </a:t>
            </a:r>
            <a:r>
              <a:rPr lang="en-GB" sz="2400" dirty="0"/>
              <a:t>an </a:t>
            </a:r>
            <a:r>
              <a:rPr lang="en-GB" sz="2400" dirty="0" smtClean="0"/>
              <a:t>in-depth </a:t>
            </a:r>
            <a:r>
              <a:rPr lang="en-GB" sz="2400" dirty="0"/>
              <a:t>understanding of the factors </a:t>
            </a:r>
            <a:r>
              <a:rPr lang="en-GB" sz="2400" dirty="0" smtClean="0"/>
              <a:t>influencing </a:t>
            </a:r>
            <a:r>
              <a:rPr lang="en-GB" sz="2400" dirty="0"/>
              <a:t>public debate of </a:t>
            </a:r>
            <a:r>
              <a:rPr lang="en-GB" sz="2400" dirty="0" smtClean="0"/>
              <a:t>health &amp; </a:t>
            </a:r>
            <a:r>
              <a:rPr lang="en-GB" sz="2400" dirty="0"/>
              <a:t>social </a:t>
            </a:r>
            <a:r>
              <a:rPr lang="en-GB" sz="2400" dirty="0" smtClean="0"/>
              <a:t>care issues, the </a:t>
            </a:r>
            <a:r>
              <a:rPr lang="en-GB" sz="2400" dirty="0"/>
              <a:t>methods used to bring information to the public arena for </a:t>
            </a:r>
            <a:r>
              <a:rPr lang="en-GB" sz="2400" dirty="0" smtClean="0"/>
              <a:t>debate &amp; </a:t>
            </a:r>
            <a:r>
              <a:rPr lang="en-GB" sz="2400" dirty="0"/>
              <a:t>the validity </a:t>
            </a:r>
            <a:r>
              <a:rPr lang="en-GB" sz="2400" dirty="0" smtClean="0"/>
              <a:t>&amp; </a:t>
            </a:r>
            <a:r>
              <a:rPr lang="en-GB" sz="2400" dirty="0"/>
              <a:t>reliability of that </a:t>
            </a:r>
            <a:r>
              <a:rPr lang="en-GB" sz="2400" dirty="0" smtClean="0"/>
              <a:t>information;</a:t>
            </a:r>
          </a:p>
          <a:p>
            <a:pPr lvl="1"/>
            <a:r>
              <a:rPr lang="en-GB" sz="2400" dirty="0" smtClean="0"/>
              <a:t>the </a:t>
            </a:r>
            <a:r>
              <a:rPr lang="en-GB" sz="2400" dirty="0"/>
              <a:t>role of different media in shaping social behaviours </a:t>
            </a:r>
            <a:r>
              <a:rPr lang="en-GB" sz="2400" dirty="0" smtClean="0"/>
              <a:t>&amp; </a:t>
            </a:r>
            <a:r>
              <a:rPr lang="en-GB" sz="2400" dirty="0"/>
              <a:t>attitudes </a:t>
            </a:r>
            <a:r>
              <a:rPr lang="en-GB" sz="2400" dirty="0" smtClean="0"/>
              <a:t>&amp; </a:t>
            </a:r>
            <a:r>
              <a:rPr lang="en-GB" sz="2400" dirty="0"/>
              <a:t>the balance between representation </a:t>
            </a:r>
            <a:r>
              <a:rPr lang="en-GB" sz="2400" dirty="0" smtClean="0"/>
              <a:t>&amp; </a:t>
            </a:r>
            <a:r>
              <a:rPr lang="en-GB" sz="2400" dirty="0"/>
              <a:t>manipulation of </a:t>
            </a:r>
            <a:r>
              <a:rPr lang="en-GB" sz="2400" dirty="0" smtClean="0"/>
              <a:t>health </a:t>
            </a:r>
            <a:r>
              <a:rPr lang="en-GB" sz="2400" dirty="0"/>
              <a:t>information will be evaluated.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79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Reminder: aim &amp;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40" y="1700808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Upon </a:t>
            </a:r>
            <a:r>
              <a:rPr lang="en-GB" sz="2800" dirty="0"/>
              <a:t>the successful completion of this module, the student should be able to demonstrate the ability to: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Reflect </a:t>
            </a:r>
            <a:r>
              <a:rPr lang="en-US" dirty="0"/>
              <a:t>upon information </a:t>
            </a:r>
            <a:r>
              <a:rPr lang="en-US" dirty="0" smtClean="0"/>
              <a:t>about health that </a:t>
            </a:r>
            <a:r>
              <a:rPr lang="en-US" dirty="0"/>
              <a:t>may </a:t>
            </a:r>
            <a:r>
              <a:rPr lang="en-US" dirty="0" smtClean="0"/>
              <a:t>cause public concern, &amp; </a:t>
            </a:r>
            <a:r>
              <a:rPr lang="en-US" dirty="0"/>
              <a:t>critically analyse how these issues are presented in the </a:t>
            </a:r>
            <a:r>
              <a:rPr lang="en-US" dirty="0" smtClean="0"/>
              <a:t>media;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Evaluate current thinking on </a:t>
            </a:r>
            <a:r>
              <a:rPr lang="en-US" dirty="0" smtClean="0"/>
              <a:t>a chosen health issue, &amp; </a:t>
            </a:r>
            <a:r>
              <a:rPr lang="en-US" dirty="0"/>
              <a:t>its possible influence on the health </a:t>
            </a:r>
            <a:r>
              <a:rPr lang="en-US" dirty="0" smtClean="0"/>
              <a:t>&amp; </a:t>
            </a:r>
            <a:r>
              <a:rPr lang="en-US" dirty="0"/>
              <a:t>wellbeing of </a:t>
            </a:r>
            <a:r>
              <a:rPr lang="en-US" dirty="0" smtClean="0"/>
              <a:t>individuals or </a:t>
            </a:r>
            <a:r>
              <a:rPr lang="en-US" dirty="0"/>
              <a:t>society, </a:t>
            </a:r>
            <a:r>
              <a:rPr lang="en-US" dirty="0" smtClean="0"/>
              <a:t>as well healthcare </a:t>
            </a:r>
            <a:r>
              <a:rPr lang="en-US" dirty="0"/>
              <a:t>policy </a:t>
            </a:r>
            <a:r>
              <a:rPr lang="en-US" dirty="0" smtClean="0"/>
              <a:t>&amp; </a:t>
            </a:r>
            <a:r>
              <a:rPr lang="en-US" dirty="0"/>
              <a:t>legislation.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9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Reminder: the assignment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need to:</a:t>
            </a:r>
          </a:p>
          <a:p>
            <a:pPr lvl="1"/>
            <a:r>
              <a:rPr lang="en-GB" dirty="0" smtClean="0"/>
              <a:t>Choose a health topic:</a:t>
            </a:r>
          </a:p>
          <a:p>
            <a:pPr lvl="2"/>
            <a:r>
              <a:rPr lang="en-GB" dirty="0" smtClean="0"/>
              <a:t>Teenage pregnancy, child obesity, mental health, funding social care, elder abuse, Type 2 diabetes, mental illness; </a:t>
            </a:r>
          </a:p>
          <a:p>
            <a:pPr lvl="3"/>
            <a:r>
              <a:rPr lang="en-GB" dirty="0" smtClean="0"/>
              <a:t>We will look at some of these health issues this week. </a:t>
            </a:r>
          </a:p>
          <a:p>
            <a:r>
              <a:rPr lang="en-GB" dirty="0" smtClean="0"/>
              <a:t>Then:</a:t>
            </a:r>
          </a:p>
          <a:p>
            <a:pPr lvl="1"/>
            <a:r>
              <a:rPr lang="en-GB" dirty="0" smtClean="0"/>
              <a:t>Critically evaluate the health issue; </a:t>
            </a:r>
          </a:p>
          <a:p>
            <a:pPr lvl="1"/>
            <a:r>
              <a:rPr lang="en-GB" dirty="0" smtClean="0"/>
              <a:t>explore how </a:t>
            </a:r>
            <a:r>
              <a:rPr lang="en-GB" dirty="0"/>
              <a:t>the issue is represented </a:t>
            </a:r>
            <a:r>
              <a:rPr lang="en-GB" dirty="0" smtClean="0"/>
              <a:t>in </a:t>
            </a:r>
            <a:r>
              <a:rPr lang="en-GB" dirty="0"/>
              <a:t>the </a:t>
            </a:r>
            <a:r>
              <a:rPr lang="en-GB" dirty="0" smtClean="0"/>
              <a:t>media; </a:t>
            </a:r>
          </a:p>
          <a:p>
            <a:pPr lvl="1"/>
            <a:r>
              <a:rPr lang="en-GB" dirty="0" smtClean="0"/>
              <a:t>explore its </a:t>
            </a:r>
            <a:r>
              <a:rPr lang="en-GB" dirty="0"/>
              <a:t>impact </a:t>
            </a:r>
            <a:r>
              <a:rPr lang="en-GB" dirty="0" smtClean="0"/>
              <a:t>&amp; </a:t>
            </a:r>
            <a:r>
              <a:rPr lang="en-GB" dirty="0"/>
              <a:t>influence upon public </a:t>
            </a:r>
            <a:r>
              <a:rPr lang="en-GB" dirty="0" smtClean="0"/>
              <a:t>perception &amp; the wellbeing </a:t>
            </a:r>
            <a:r>
              <a:rPr lang="en-GB" dirty="0"/>
              <a:t>of </a:t>
            </a:r>
            <a:r>
              <a:rPr lang="en-GB" dirty="0" smtClean="0"/>
              <a:t>individuals, society</a:t>
            </a:r>
            <a:r>
              <a:rPr lang="en-GB" dirty="0"/>
              <a:t>, policy and </a:t>
            </a:r>
            <a:r>
              <a:rPr lang="en-GB" dirty="0" smtClean="0"/>
              <a:t>legislation;</a:t>
            </a:r>
            <a:endParaRPr lang="en-GB" dirty="0"/>
          </a:p>
          <a:p>
            <a:pPr lvl="1"/>
            <a:r>
              <a:rPr lang="en-GB" dirty="0" smtClean="0"/>
              <a:t>Your can include your own independent </a:t>
            </a:r>
            <a:r>
              <a:rPr lang="en-GB" dirty="0"/>
              <a:t>thought in relation to the examined topic. </a:t>
            </a:r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5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1668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Reminder: the assignment 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119616" y="1916832"/>
            <a:ext cx="3484887" cy="3024336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27304" y="1530306"/>
            <a:ext cx="4038600" cy="471830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 will be presenting your own poster in </a:t>
            </a:r>
            <a:r>
              <a:rPr lang="en-GB" b="1" dirty="0" smtClean="0"/>
              <a:t>last week April/first week May</a:t>
            </a:r>
            <a:r>
              <a:rPr lang="en-GB" dirty="0" smtClean="0"/>
              <a:t>; </a:t>
            </a:r>
          </a:p>
          <a:p>
            <a:r>
              <a:rPr lang="en-GB" dirty="0" smtClean="0"/>
              <a:t>You will submit your 3000 word report soon after; </a:t>
            </a:r>
          </a:p>
          <a:p>
            <a:r>
              <a:rPr lang="en-GB" dirty="0" smtClean="0"/>
              <a:t>We will look at the skills needed for these tasks in a couple of weeks.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6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0" y="6248610"/>
            <a:ext cx="899592" cy="410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8515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Session 4: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6800"/>
          </a:xfrm>
        </p:spPr>
        <p:txBody>
          <a:bodyPr/>
          <a:lstStyle/>
          <a:p>
            <a:r>
              <a:rPr lang="en-GB" dirty="0" smtClean="0"/>
              <a:t>We </a:t>
            </a:r>
            <a:r>
              <a:rPr lang="en-GB" dirty="0" smtClean="0"/>
              <a:t>looked at media coverage of T2DM &amp; teenage pregnancy; </a:t>
            </a:r>
          </a:p>
          <a:p>
            <a:r>
              <a:rPr lang="en-GB" dirty="0" smtClean="0"/>
              <a:t>T2DM coverage is often inaccurate &amp; those with the condition report stigma </a:t>
            </a:r>
            <a:r>
              <a:rPr lang="en-GB" dirty="0" smtClean="0"/>
              <a:t>at being </a:t>
            </a:r>
            <a:r>
              <a:rPr lang="en-GB" dirty="0" smtClean="0"/>
              <a:t>seen as having contributed to their condition (by being overweight); </a:t>
            </a:r>
          </a:p>
          <a:p>
            <a:r>
              <a:rPr lang="en-GB" dirty="0" smtClean="0"/>
              <a:t>Teenage pregnancy is often depicted as an epidemic in the press; </a:t>
            </a:r>
          </a:p>
          <a:p>
            <a:r>
              <a:rPr lang="en-GB" dirty="0" smtClean="0"/>
              <a:t>The media use distorted &amp; unusual stories to illustrate teenage pregnancy. </a:t>
            </a:r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915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</a:t>
            </a:r>
            <a:r>
              <a:rPr lang="en-GB" dirty="0" smtClean="0"/>
              <a:t>4: </a:t>
            </a:r>
            <a:r>
              <a:rPr lang="en-GB" dirty="0" smtClean="0"/>
              <a:t>student 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 asked you to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Ensure that you came to the session today having chosen a health issue; </a:t>
            </a:r>
          </a:p>
          <a:p>
            <a:pPr lvl="1"/>
            <a:r>
              <a:rPr lang="en-GB" i="1" dirty="0" smtClean="0"/>
              <a:t>You are strongly advised not to change your mind about your health issue. </a:t>
            </a:r>
          </a:p>
          <a:p>
            <a:pPr lvl="1"/>
            <a:endParaRPr lang="en-GB" i="1" dirty="0"/>
          </a:p>
          <a:p>
            <a:r>
              <a:rPr lang="en-GB" dirty="0" smtClean="0"/>
              <a:t>Does everyone have their health topic?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8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720285" y="5445224"/>
            <a:ext cx="2263512" cy="1031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1920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today’s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To examine how to read a journal paper;</a:t>
            </a:r>
            <a:endParaRPr lang="en-GB" sz="3200" dirty="0" smtClean="0"/>
          </a:p>
          <a:p>
            <a:r>
              <a:rPr lang="en-GB" sz="3200" dirty="0" smtClean="0"/>
              <a:t>To explore evaluation of research; </a:t>
            </a:r>
          </a:p>
          <a:p>
            <a:r>
              <a:rPr lang="en-GB" sz="3200" dirty="0" smtClean="0"/>
              <a:t>And consider </a:t>
            </a:r>
            <a:r>
              <a:rPr lang="en-GB" sz="3200" dirty="0" smtClean="0"/>
              <a:t>this in relation to the coverage of health </a:t>
            </a:r>
            <a:r>
              <a:rPr lang="en-GB" sz="3200" dirty="0" smtClean="0"/>
              <a:t>issues in the </a:t>
            </a:r>
            <a:r>
              <a:rPr lang="en-GB" sz="3200" dirty="0" smtClean="0"/>
              <a:t>media. </a:t>
            </a:r>
            <a:endParaRPr lang="en-GB" sz="32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251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Understanding research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69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Understanding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the last two weeks, we looked at how the media can represent health issues in a sensational &amp; distorted way; </a:t>
            </a:r>
          </a:p>
          <a:p>
            <a:pPr lvl="1"/>
            <a:r>
              <a:rPr lang="en-GB" sz="2400" dirty="0" smtClean="0"/>
              <a:t>This can involve use of words evoking fear or alarm (‘crisis’, ‘epidemic’, ‘scare’);  </a:t>
            </a:r>
          </a:p>
          <a:p>
            <a:pPr lvl="1"/>
            <a:r>
              <a:rPr lang="en-GB" sz="2400" dirty="0" smtClean="0"/>
              <a:t>It can involve ‘framing’ of stories, so that a certain kind of story is told; </a:t>
            </a:r>
          </a:p>
          <a:p>
            <a:pPr lvl="1"/>
            <a:r>
              <a:rPr lang="en-GB" sz="2400" dirty="0" smtClean="0"/>
              <a:t>Photographs, layout of text &amp; headlines can also contribute to the creation of the story. </a:t>
            </a:r>
            <a:endParaRPr lang="en-GB" sz="2400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11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730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Understanding </a:t>
            </a:r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understand media stories featuring data or  research findings, you need to understand the research; </a:t>
            </a:r>
          </a:p>
          <a:p>
            <a:r>
              <a:rPr lang="en-GB" dirty="0" smtClean="0"/>
              <a:t>To do this, you need to be able to understand and  ‘evaluate’ research; </a:t>
            </a:r>
          </a:p>
          <a:p>
            <a:r>
              <a:rPr lang="en-GB" dirty="0" smtClean="0"/>
              <a:t>We will explore the idea of ‘evaluation’ later; </a:t>
            </a:r>
          </a:p>
          <a:p>
            <a:r>
              <a:rPr lang="en-GB" dirty="0" smtClean="0"/>
              <a:t>First, understanding research…..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12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0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Understanding </a:t>
            </a:r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Where is most high quality research published?</a:t>
            </a:r>
          </a:p>
          <a:p>
            <a:r>
              <a:rPr lang="en-GB" dirty="0" smtClean="0"/>
              <a:t>Peer reviewed journals; </a:t>
            </a:r>
          </a:p>
          <a:p>
            <a:r>
              <a:rPr lang="en-GB" dirty="0" smtClean="0"/>
              <a:t>In health journals, research findings are reported in a specific way. What does this look like? </a:t>
            </a:r>
          </a:p>
          <a:p>
            <a:pPr lvl="1"/>
            <a:r>
              <a:rPr lang="en-GB" dirty="0" smtClean="0"/>
              <a:t>Abstract</a:t>
            </a:r>
            <a:endParaRPr lang="en-GB" dirty="0"/>
          </a:p>
          <a:p>
            <a:pPr lvl="1"/>
            <a:r>
              <a:rPr lang="en-GB" dirty="0"/>
              <a:t>Introduction (also called </a:t>
            </a:r>
            <a:r>
              <a:rPr lang="en-GB" dirty="0" smtClean="0"/>
              <a:t>‘Background’)</a:t>
            </a:r>
            <a:endParaRPr lang="en-GB" dirty="0"/>
          </a:p>
          <a:p>
            <a:pPr lvl="1"/>
            <a:r>
              <a:rPr lang="en-GB" dirty="0"/>
              <a:t>Methods</a:t>
            </a:r>
          </a:p>
          <a:p>
            <a:pPr lvl="1"/>
            <a:r>
              <a:rPr lang="en-GB" dirty="0"/>
              <a:t>Results (also called </a:t>
            </a:r>
            <a:r>
              <a:rPr lang="en-GB" dirty="0" smtClean="0"/>
              <a:t>‘Findings’)</a:t>
            </a:r>
            <a:endParaRPr lang="en-GB" dirty="0"/>
          </a:p>
          <a:p>
            <a:pPr lvl="1"/>
            <a:r>
              <a:rPr lang="en-GB" dirty="0"/>
              <a:t>Discussion</a:t>
            </a:r>
          </a:p>
          <a:p>
            <a:pPr lvl="1"/>
            <a:r>
              <a:rPr lang="en-GB" dirty="0"/>
              <a:t>References</a:t>
            </a:r>
            <a:endParaRPr lang="en-GB" dirty="0" smtClean="0"/>
          </a:p>
          <a:p>
            <a:r>
              <a:rPr lang="en-GB" b="1" dirty="0" smtClean="0">
                <a:solidFill>
                  <a:srgbClr val="002060"/>
                </a:solidFill>
              </a:rPr>
              <a:t>What is in each section?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26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</a:t>
            </a:r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5050904" cy="4876800"/>
          </a:xfrm>
        </p:spPr>
        <p:txBody>
          <a:bodyPr>
            <a:normAutofit/>
          </a:bodyPr>
          <a:lstStyle/>
          <a:p>
            <a:r>
              <a:rPr lang="en-GB" b="1" dirty="0"/>
              <a:t>The </a:t>
            </a:r>
            <a:r>
              <a:rPr lang="en-GB" b="1" dirty="0" smtClean="0"/>
              <a:t>abstract:</a:t>
            </a:r>
            <a:r>
              <a:rPr lang="en-GB" dirty="0"/>
              <a:t> </a:t>
            </a:r>
            <a:endParaRPr lang="en-GB" dirty="0" smtClean="0"/>
          </a:p>
          <a:p>
            <a:pPr lvl="1"/>
            <a:r>
              <a:rPr lang="en-GB" dirty="0" smtClean="0"/>
              <a:t>is </a:t>
            </a:r>
            <a:r>
              <a:rPr lang="en-GB" dirty="0"/>
              <a:t>a summary of the </a:t>
            </a:r>
            <a:r>
              <a:rPr lang="en-GB" dirty="0" smtClean="0"/>
              <a:t>article &amp; can </a:t>
            </a:r>
            <a:r>
              <a:rPr lang="en-GB" dirty="0"/>
              <a:t>help you quickly understand what a study is about </a:t>
            </a:r>
            <a:r>
              <a:rPr lang="en-GB" dirty="0" smtClean="0"/>
              <a:t>&amp; </a:t>
            </a:r>
            <a:r>
              <a:rPr lang="en-GB" dirty="0"/>
              <a:t>what </a:t>
            </a:r>
            <a:r>
              <a:rPr lang="en-GB" dirty="0" smtClean="0"/>
              <a:t>its main</a:t>
            </a:r>
            <a:r>
              <a:rPr lang="en-GB" dirty="0"/>
              <a:t> findings </a:t>
            </a:r>
            <a:r>
              <a:rPr lang="en-GB" dirty="0" smtClean="0"/>
              <a:t>are; </a:t>
            </a:r>
          </a:p>
          <a:p>
            <a:pPr lvl="1"/>
            <a:r>
              <a:rPr lang="en-GB" dirty="0" smtClean="0"/>
              <a:t>summarises </a:t>
            </a:r>
            <a:r>
              <a:rPr lang="en-GB" dirty="0"/>
              <a:t>the background to the research, </a:t>
            </a:r>
            <a:r>
              <a:rPr lang="en-GB" dirty="0" smtClean="0"/>
              <a:t>&amp;</a:t>
            </a:r>
            <a:r>
              <a:rPr lang="en-GB" dirty="0"/>
              <a:t> methods used, the main </a:t>
            </a:r>
            <a:r>
              <a:rPr lang="en-GB" dirty="0" smtClean="0"/>
              <a:t>results &amp; </a:t>
            </a:r>
            <a:r>
              <a:rPr lang="en-GB" dirty="0"/>
              <a:t>the </a:t>
            </a:r>
            <a:r>
              <a:rPr lang="en-GB" dirty="0" smtClean="0"/>
              <a:t>conclusions; </a:t>
            </a:r>
          </a:p>
          <a:p>
            <a:pPr lvl="1"/>
            <a:r>
              <a:rPr lang="en-GB" dirty="0" smtClean="0"/>
              <a:t>should </a:t>
            </a:r>
            <a:r>
              <a:rPr lang="en-GB" dirty="0"/>
              <a:t>make sense on </a:t>
            </a:r>
            <a:r>
              <a:rPr lang="en-GB" dirty="0" smtClean="0"/>
              <a:t>its </a:t>
            </a:r>
            <a:r>
              <a:rPr lang="en-GB" dirty="0"/>
              <a:t>own, without the rest of the </a:t>
            </a:r>
            <a:r>
              <a:rPr lang="en-GB" dirty="0" smtClean="0"/>
              <a:t>article (abstracts </a:t>
            </a:r>
            <a:r>
              <a:rPr lang="en-GB" dirty="0"/>
              <a:t>are always available to access for </a:t>
            </a:r>
            <a:r>
              <a:rPr lang="en-GB" dirty="0" smtClean="0"/>
              <a:t>free);</a:t>
            </a:r>
          </a:p>
          <a:p>
            <a:pPr lvl="1"/>
            <a:r>
              <a:rPr lang="en-GB" dirty="0" smtClean="0"/>
              <a:t>can </a:t>
            </a:r>
            <a:r>
              <a:rPr lang="en-GB" dirty="0"/>
              <a:t>be </a:t>
            </a:r>
            <a:r>
              <a:rPr lang="en-GB" dirty="0" smtClean="0"/>
              <a:t>‘unstructured’ (one paragraph</a:t>
            </a:r>
            <a:r>
              <a:rPr lang="en-GB" dirty="0"/>
              <a:t>) or </a:t>
            </a:r>
            <a:r>
              <a:rPr lang="en-GB" dirty="0" smtClean="0"/>
              <a:t>‘structured’ (section </a:t>
            </a:r>
            <a:r>
              <a:rPr lang="en-GB" dirty="0"/>
              <a:t>headings).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8009" y="2348880"/>
            <a:ext cx="3483177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88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</a:t>
            </a:r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5987008" cy="4876800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The </a:t>
            </a:r>
            <a:r>
              <a:rPr lang="en-GB" b="1" dirty="0" smtClean="0"/>
              <a:t>introduction (or ‘background’):</a:t>
            </a:r>
            <a:r>
              <a:rPr lang="en-GB" dirty="0"/>
              <a:t> </a:t>
            </a:r>
            <a:endParaRPr lang="en-GB" dirty="0" smtClean="0"/>
          </a:p>
          <a:p>
            <a:pPr lvl="1"/>
            <a:r>
              <a:rPr lang="en-GB" dirty="0" smtClean="0"/>
              <a:t>introduces </a:t>
            </a:r>
            <a:r>
              <a:rPr lang="en-GB" dirty="0"/>
              <a:t>the research by presenting the research question(s) or aim(s) </a:t>
            </a:r>
            <a:r>
              <a:rPr lang="en-GB" dirty="0" smtClean="0"/>
              <a:t>&amp; </a:t>
            </a:r>
            <a:r>
              <a:rPr lang="en-GB" dirty="0"/>
              <a:t>explaining why it is </a:t>
            </a:r>
            <a:r>
              <a:rPr lang="en-GB" dirty="0" smtClean="0"/>
              <a:t>worthwhile (the ‘rationale’ for the work); </a:t>
            </a:r>
          </a:p>
          <a:p>
            <a:pPr lvl="1"/>
            <a:r>
              <a:rPr lang="en-GB" dirty="0" smtClean="0"/>
              <a:t>Introductions include </a:t>
            </a:r>
            <a:r>
              <a:rPr lang="en-GB" dirty="0"/>
              <a:t>background information about the topic being </a:t>
            </a:r>
            <a:r>
              <a:rPr lang="en-GB" dirty="0" smtClean="0"/>
              <a:t>studied &amp; </a:t>
            </a:r>
            <a:r>
              <a:rPr lang="en-GB" dirty="0"/>
              <a:t>describe </a:t>
            </a:r>
            <a:r>
              <a:rPr lang="en-GB" dirty="0" smtClean="0"/>
              <a:t>relevant </a:t>
            </a:r>
            <a:r>
              <a:rPr lang="en-GB" dirty="0"/>
              <a:t>research. </a:t>
            </a:r>
            <a:endParaRPr lang="en-GB" dirty="0" smtClean="0"/>
          </a:p>
          <a:p>
            <a:r>
              <a:rPr lang="en-GB" b="1" dirty="0" smtClean="0"/>
              <a:t>The methods: </a:t>
            </a:r>
          </a:p>
          <a:p>
            <a:pPr lvl="1"/>
            <a:r>
              <a:rPr lang="en-GB" dirty="0" smtClean="0"/>
              <a:t>describes </a:t>
            </a:r>
            <a:r>
              <a:rPr lang="en-GB" dirty="0"/>
              <a:t>how </a:t>
            </a:r>
            <a:r>
              <a:rPr lang="en-GB" dirty="0" smtClean="0"/>
              <a:t>researchers </a:t>
            </a:r>
            <a:r>
              <a:rPr lang="en-GB" dirty="0"/>
              <a:t>carried out the </a:t>
            </a:r>
            <a:r>
              <a:rPr lang="en-GB" dirty="0" smtClean="0"/>
              <a:t>research; </a:t>
            </a:r>
          </a:p>
          <a:p>
            <a:pPr lvl="1"/>
            <a:r>
              <a:rPr lang="en-GB" dirty="0" smtClean="0"/>
              <a:t>describes </a:t>
            </a:r>
            <a:r>
              <a:rPr lang="en-GB" dirty="0"/>
              <a:t>the </a:t>
            </a:r>
            <a:r>
              <a:rPr lang="en-GB" dirty="0" smtClean="0"/>
              <a:t>study </a:t>
            </a:r>
            <a:r>
              <a:rPr lang="en-GB" dirty="0"/>
              <a:t>design </a:t>
            </a:r>
            <a:r>
              <a:rPr lang="en-GB" dirty="0" smtClean="0"/>
              <a:t>(randomised </a:t>
            </a:r>
            <a:r>
              <a:rPr lang="en-GB" dirty="0"/>
              <a:t>controlled trial, a case-control study, a survey etc</a:t>
            </a:r>
            <a:r>
              <a:rPr lang="en-GB" dirty="0" smtClean="0"/>
              <a:t>.); </a:t>
            </a:r>
          </a:p>
          <a:p>
            <a:pPr lvl="1"/>
            <a:r>
              <a:rPr lang="en-GB" dirty="0" smtClean="0"/>
              <a:t>gives descriptions </a:t>
            </a:r>
            <a:r>
              <a:rPr lang="en-GB" dirty="0"/>
              <a:t>of </a:t>
            </a:r>
            <a:r>
              <a:rPr lang="en-GB" dirty="0" smtClean="0"/>
              <a:t>relevant study features (how </a:t>
            </a:r>
            <a:r>
              <a:rPr lang="en-GB" dirty="0"/>
              <a:t>many people were recruited to the study, how were they recruited, how was the questionnaire developed etc</a:t>
            </a:r>
            <a:r>
              <a:rPr lang="en-GB" dirty="0" smtClean="0"/>
              <a:t>.); </a:t>
            </a:r>
          </a:p>
          <a:p>
            <a:pPr lvl="1"/>
            <a:r>
              <a:rPr lang="en-GB" dirty="0" smtClean="0"/>
              <a:t>describes </a:t>
            </a:r>
            <a:r>
              <a:rPr lang="en-GB" dirty="0"/>
              <a:t>how </a:t>
            </a:r>
            <a:r>
              <a:rPr lang="en-GB" dirty="0" smtClean="0"/>
              <a:t>the researchers measured </a:t>
            </a:r>
            <a:r>
              <a:rPr lang="en-GB" dirty="0"/>
              <a:t>the outcomes (i.e. in a trial of different diets, the paper might say whether fat loss was measured using a </a:t>
            </a:r>
            <a:r>
              <a:rPr lang="en-GB" dirty="0" smtClean="0"/>
              <a:t>scale </a:t>
            </a:r>
            <a:r>
              <a:rPr lang="en-GB" dirty="0"/>
              <a:t>or other method) </a:t>
            </a:r>
            <a:r>
              <a:rPr lang="en-GB" dirty="0" smtClean="0"/>
              <a:t>&amp; </a:t>
            </a:r>
            <a:r>
              <a:rPr lang="en-GB" dirty="0"/>
              <a:t>how </a:t>
            </a:r>
            <a:r>
              <a:rPr lang="en-GB" dirty="0" smtClean="0"/>
              <a:t>the data were analysed.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8224" y="2190392"/>
            <a:ext cx="2331049" cy="125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14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</a:t>
            </a:r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10928" y="1489736"/>
            <a:ext cx="6419056" cy="4876800"/>
          </a:xfrm>
        </p:spPr>
        <p:txBody>
          <a:bodyPr>
            <a:noAutofit/>
          </a:bodyPr>
          <a:lstStyle/>
          <a:p>
            <a:r>
              <a:rPr lang="en-GB" sz="1600" b="1" dirty="0" smtClean="0"/>
              <a:t>The</a:t>
            </a:r>
            <a:r>
              <a:rPr lang="en-GB" sz="1600" b="1" dirty="0"/>
              <a:t> results section (or </a:t>
            </a:r>
            <a:r>
              <a:rPr lang="en-GB" sz="1600" b="1" dirty="0" smtClean="0"/>
              <a:t>’findings’):</a:t>
            </a:r>
          </a:p>
          <a:p>
            <a:pPr lvl="1"/>
            <a:r>
              <a:rPr lang="en-GB" sz="1600" dirty="0" smtClean="0"/>
              <a:t>reports results</a:t>
            </a:r>
            <a:r>
              <a:rPr lang="en-GB" sz="1600" dirty="0"/>
              <a:t> of the </a:t>
            </a:r>
            <a:r>
              <a:rPr lang="en-GB" sz="1600" dirty="0" smtClean="0"/>
              <a:t>study: if </a:t>
            </a:r>
            <a:r>
              <a:rPr lang="en-GB" sz="1600" dirty="0"/>
              <a:t>the research involved a </a:t>
            </a:r>
            <a:r>
              <a:rPr lang="en-GB" sz="1600" dirty="0" smtClean="0"/>
              <a:t>quantitative</a:t>
            </a:r>
            <a:r>
              <a:rPr lang="en-GB" sz="1600" dirty="0"/>
              <a:t> survey, the results </a:t>
            </a:r>
            <a:r>
              <a:rPr lang="en-GB" sz="1600" dirty="0" smtClean="0"/>
              <a:t>would </a:t>
            </a:r>
            <a:r>
              <a:rPr lang="en-GB" sz="1600" dirty="0"/>
              <a:t>include information about how many people completed the survey, </a:t>
            </a:r>
            <a:r>
              <a:rPr lang="en-GB" sz="1600" dirty="0" smtClean="0"/>
              <a:t>information </a:t>
            </a:r>
            <a:r>
              <a:rPr lang="en-GB" sz="1600" dirty="0"/>
              <a:t>describing those </a:t>
            </a:r>
            <a:r>
              <a:rPr lang="en-GB" sz="1600" dirty="0" smtClean="0"/>
              <a:t>people &amp; statistical </a:t>
            </a:r>
            <a:r>
              <a:rPr lang="en-GB" sz="1600" dirty="0"/>
              <a:t>analysis of the answers given in the survey. If the </a:t>
            </a:r>
            <a:r>
              <a:rPr lang="en-GB" sz="1600" dirty="0" smtClean="0"/>
              <a:t>data collected was qualitative, the</a:t>
            </a:r>
            <a:r>
              <a:rPr lang="en-GB" sz="1600" dirty="0"/>
              <a:t> </a:t>
            </a:r>
            <a:r>
              <a:rPr lang="en-GB" sz="1600" dirty="0" smtClean="0"/>
              <a:t>findings would </a:t>
            </a:r>
            <a:r>
              <a:rPr lang="en-GB" sz="1600" dirty="0"/>
              <a:t>report what </a:t>
            </a:r>
            <a:r>
              <a:rPr lang="en-GB" sz="1600" dirty="0" smtClean="0"/>
              <a:t>interviewees said); </a:t>
            </a:r>
          </a:p>
          <a:p>
            <a:r>
              <a:rPr lang="en-GB" sz="1600" b="1" dirty="0"/>
              <a:t>The </a:t>
            </a:r>
            <a:r>
              <a:rPr lang="en-GB" sz="1600" b="1" dirty="0" smtClean="0"/>
              <a:t>discussion section: </a:t>
            </a:r>
          </a:p>
          <a:p>
            <a:pPr lvl="1"/>
            <a:r>
              <a:rPr lang="en-GB" sz="1600" dirty="0" smtClean="0"/>
              <a:t>is </a:t>
            </a:r>
            <a:r>
              <a:rPr lang="en-GB" sz="1600" dirty="0"/>
              <a:t>where researchers discuss the meaning of their </a:t>
            </a:r>
            <a:r>
              <a:rPr lang="en-GB" sz="1600" dirty="0" smtClean="0"/>
              <a:t>results; </a:t>
            </a:r>
          </a:p>
          <a:p>
            <a:pPr lvl="1"/>
            <a:r>
              <a:rPr lang="en-GB" sz="1600" dirty="0" smtClean="0"/>
              <a:t>If </a:t>
            </a:r>
            <a:r>
              <a:rPr lang="en-GB" sz="1600" dirty="0"/>
              <a:t>they listed specific research </a:t>
            </a:r>
            <a:r>
              <a:rPr lang="en-GB" sz="1600" dirty="0" smtClean="0"/>
              <a:t>questions, </a:t>
            </a:r>
            <a:r>
              <a:rPr lang="en-GB" sz="1600" dirty="0"/>
              <a:t>the discussion should report the answers to those </a:t>
            </a:r>
            <a:r>
              <a:rPr lang="en-GB" sz="1600" dirty="0" smtClean="0"/>
              <a:t>questions;</a:t>
            </a:r>
          </a:p>
          <a:p>
            <a:pPr lvl="1"/>
            <a:r>
              <a:rPr lang="en-GB" sz="1600" dirty="0" smtClean="0"/>
              <a:t>discusses </a:t>
            </a:r>
            <a:r>
              <a:rPr lang="en-GB" sz="1600" dirty="0"/>
              <a:t>the wider importance of their </a:t>
            </a:r>
            <a:r>
              <a:rPr lang="en-GB" sz="1600" dirty="0" smtClean="0"/>
              <a:t>results; </a:t>
            </a:r>
          </a:p>
          <a:p>
            <a:pPr lvl="1"/>
            <a:r>
              <a:rPr lang="en-GB" sz="1600" dirty="0" smtClean="0"/>
              <a:t>suggests </a:t>
            </a:r>
            <a:r>
              <a:rPr lang="en-GB" sz="1600" dirty="0"/>
              <a:t>how future research could build on their findings </a:t>
            </a:r>
            <a:r>
              <a:rPr lang="en-GB" sz="1600" dirty="0" smtClean="0"/>
              <a:t>&amp; </a:t>
            </a:r>
            <a:r>
              <a:rPr lang="en-GB" sz="1600" dirty="0"/>
              <a:t>how relevant groups (for example doctors) might </a:t>
            </a:r>
            <a:r>
              <a:rPr lang="en-GB" sz="1600" dirty="0" smtClean="0"/>
              <a:t>use their evidence; </a:t>
            </a:r>
          </a:p>
          <a:p>
            <a:pPr lvl="1"/>
            <a:r>
              <a:rPr lang="en-GB" sz="1600" dirty="0" smtClean="0"/>
              <a:t>should </a:t>
            </a:r>
            <a:r>
              <a:rPr lang="en-GB" sz="1600" dirty="0"/>
              <a:t>discuss what, if anything, was unexpected about the findings, </a:t>
            </a:r>
            <a:r>
              <a:rPr lang="en-GB" sz="1600" dirty="0" smtClean="0"/>
              <a:t>&amp; </a:t>
            </a:r>
            <a:r>
              <a:rPr lang="en-GB" sz="1600" dirty="0"/>
              <a:t>discuss any limitations of the </a:t>
            </a:r>
            <a:r>
              <a:rPr lang="en-GB" sz="1600" dirty="0" smtClean="0"/>
              <a:t>methods; </a:t>
            </a:r>
          </a:p>
          <a:p>
            <a:pPr lvl="1"/>
            <a:r>
              <a:rPr lang="en-GB" sz="1600" dirty="0" smtClean="0"/>
              <a:t>sometimes </a:t>
            </a:r>
            <a:r>
              <a:rPr lang="en-GB" sz="1600" dirty="0"/>
              <a:t>the discussion section is followed by a short conclusion </a:t>
            </a:r>
            <a:r>
              <a:rPr lang="en-GB" sz="1600" dirty="0" smtClean="0"/>
              <a:t>section.</a:t>
            </a:r>
            <a:endParaRPr lang="en-GB" sz="16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984" y="2996952"/>
            <a:ext cx="2036450" cy="1094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96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Understanding research: </a:t>
            </a:r>
            <a:r>
              <a:rPr lang="en-GB" dirty="0"/>
              <a:t>Group-work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10928" y="1489736"/>
            <a:ext cx="7445448" cy="4876800"/>
          </a:xfrm>
        </p:spPr>
        <p:txBody>
          <a:bodyPr>
            <a:noAutofit/>
          </a:bodyPr>
          <a:lstStyle/>
          <a:p>
            <a:r>
              <a:rPr lang="en-GB" b="1" dirty="0" smtClean="0"/>
              <a:t>Group work (1):</a:t>
            </a:r>
          </a:p>
          <a:p>
            <a:r>
              <a:rPr lang="en-GB" dirty="0" smtClean="0"/>
              <a:t>In </a:t>
            </a:r>
            <a:r>
              <a:rPr lang="en-GB" dirty="0"/>
              <a:t>your group, read the journal paper you have been given; </a:t>
            </a:r>
            <a:endParaRPr lang="en-GB" dirty="0" smtClean="0"/>
          </a:p>
          <a:p>
            <a:r>
              <a:rPr lang="en-GB" dirty="0" smtClean="0"/>
              <a:t>Make a note of what is written in each section of the paper:</a:t>
            </a:r>
          </a:p>
          <a:p>
            <a:pPr lvl="1"/>
            <a:r>
              <a:rPr lang="en-GB" dirty="0" smtClean="0"/>
              <a:t>The introduction/background; </a:t>
            </a:r>
          </a:p>
          <a:p>
            <a:pPr lvl="1"/>
            <a:r>
              <a:rPr lang="en-GB" dirty="0" smtClean="0"/>
              <a:t>The methods section; </a:t>
            </a:r>
          </a:p>
          <a:p>
            <a:pPr lvl="1"/>
            <a:r>
              <a:rPr lang="en-GB" dirty="0" smtClean="0"/>
              <a:t>The results/findings section; </a:t>
            </a:r>
          </a:p>
          <a:p>
            <a:pPr lvl="1"/>
            <a:r>
              <a:rPr lang="en-GB" dirty="0" smtClean="0"/>
              <a:t>The discussion section; </a:t>
            </a:r>
          </a:p>
          <a:p>
            <a:pPr lvl="1"/>
            <a:r>
              <a:rPr lang="en-GB" dirty="0" smtClean="0"/>
              <a:t>Any other relevant sections. </a:t>
            </a:r>
            <a:endParaRPr lang="en-GB" dirty="0"/>
          </a:p>
          <a:p>
            <a:endParaRPr lang="en-GB" b="1" dirty="0" smtClean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54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 research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25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 </a:t>
            </a:r>
            <a:r>
              <a:rPr lang="en-GB" dirty="0"/>
              <a:t>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What does ‘evaluate’ mean?</a:t>
            </a:r>
          </a:p>
          <a:p>
            <a:pPr lvl="1"/>
            <a:r>
              <a:rPr lang="en-GB" dirty="0"/>
              <a:t>‘to judge or calculate the quality, importance, amount, or value of something’ (Cambridge Dictionary)</a:t>
            </a:r>
          </a:p>
          <a:p>
            <a:r>
              <a:rPr lang="en-GB" b="1" dirty="0">
                <a:solidFill>
                  <a:srgbClr val="002060"/>
                </a:solidFill>
              </a:rPr>
              <a:t>Other words for ‘evaluate’? </a:t>
            </a:r>
          </a:p>
          <a:p>
            <a:pPr lvl="1"/>
            <a:r>
              <a:rPr lang="en-GB" dirty="0"/>
              <a:t>Assess, judge, criticise, estimate, gauge, appraise</a:t>
            </a:r>
          </a:p>
          <a:p>
            <a:r>
              <a:rPr lang="en-GB" dirty="0" smtClean="0"/>
              <a:t>In the context of research, ‘evaluation’ means to assess or appraise research; </a:t>
            </a:r>
          </a:p>
          <a:p>
            <a:pPr lvl="1"/>
            <a:r>
              <a:rPr lang="en-GB" dirty="0" smtClean="0"/>
              <a:t>Critical appraisal is ‘…the process of carefully and systematically examining research to judge its trustworthiness, and its value and relevance in a particular context’ (Burls, 2009, p.2):</a:t>
            </a:r>
          </a:p>
          <a:p>
            <a:pPr lvl="1"/>
            <a:r>
              <a:rPr lang="en-GB" dirty="0" smtClean="0"/>
              <a:t>Critical appraisal looks at strengths &amp; weaknesses of research;</a:t>
            </a:r>
          </a:p>
          <a:p>
            <a:r>
              <a:rPr lang="en-GB" b="1" dirty="0">
                <a:solidFill>
                  <a:srgbClr val="002060"/>
                </a:solidFill>
              </a:rPr>
              <a:t>Why is critical evaluation of research important?</a:t>
            </a:r>
          </a:p>
          <a:p>
            <a:pPr marL="0" indent="0">
              <a:buNone/>
            </a:pPr>
            <a:endParaRPr lang="en-GB" sz="900" dirty="0" smtClean="0"/>
          </a:p>
          <a:p>
            <a:pPr marL="0" indent="0">
              <a:buNone/>
            </a:pPr>
            <a:r>
              <a:rPr lang="en-GB" sz="900" dirty="0" smtClean="0"/>
              <a:t>Burls</a:t>
            </a:r>
            <a:r>
              <a:rPr lang="en-GB" sz="900" dirty="0"/>
              <a:t>, A. (2009) </a:t>
            </a:r>
            <a:r>
              <a:rPr lang="en-GB" sz="900" b="1" dirty="0"/>
              <a:t>What is critical appraisal</a:t>
            </a:r>
            <a:r>
              <a:rPr lang="en-GB" sz="900" dirty="0"/>
              <a:t>? Available online at: </a:t>
            </a:r>
            <a:r>
              <a:rPr lang="en-GB" sz="900" dirty="0">
                <a:hlinkClick r:id="rId2"/>
              </a:rPr>
              <a:t>http://www.medicine.ox.ac.uk/bandolier/painres/download/whatis/What_is_critical_appraisal.pdf</a:t>
            </a:r>
            <a:endParaRPr lang="en-GB" sz="900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19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645921" y="6021288"/>
            <a:ext cx="1498079" cy="682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857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 </a:t>
            </a:r>
            <a:r>
              <a:rPr lang="en-GB" dirty="0"/>
              <a:t>research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294967295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1916832"/>
            <a:ext cx="6385520" cy="3591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994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Evaluating </a:t>
            </a:r>
            <a:r>
              <a:rPr lang="en-GB" dirty="0"/>
              <a:t>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How do you evaluate research? What kind of questions might yo</a:t>
            </a:r>
            <a:r>
              <a:rPr lang="en-GB" b="1" dirty="0" smtClean="0">
                <a:solidFill>
                  <a:srgbClr val="002060"/>
                </a:solidFill>
              </a:rPr>
              <a:t>u ask?</a:t>
            </a:r>
            <a:endParaRPr lang="en-GB" b="1" dirty="0" smtClean="0">
              <a:solidFill>
                <a:srgbClr val="002060"/>
              </a:solidFill>
            </a:endParaRPr>
          </a:p>
          <a:p>
            <a:pPr lvl="1"/>
            <a:r>
              <a:rPr lang="en-GB" dirty="0" smtClean="0"/>
              <a:t>What kind of study </a:t>
            </a:r>
            <a:r>
              <a:rPr lang="en-GB" dirty="0" smtClean="0"/>
              <a:t>is this? </a:t>
            </a:r>
          </a:p>
          <a:p>
            <a:pPr lvl="1"/>
            <a:r>
              <a:rPr lang="en-GB" dirty="0" smtClean="0"/>
              <a:t>What kind of data were collected? </a:t>
            </a:r>
          </a:p>
          <a:p>
            <a:pPr lvl="1"/>
            <a:r>
              <a:rPr lang="en-GB" dirty="0" smtClean="0"/>
              <a:t>How were the data collected? </a:t>
            </a:r>
          </a:p>
          <a:p>
            <a:pPr lvl="1"/>
            <a:r>
              <a:rPr lang="en-GB" dirty="0" smtClean="0"/>
              <a:t>How many people participated in the research? </a:t>
            </a:r>
          </a:p>
          <a:p>
            <a:pPr lvl="1"/>
            <a:r>
              <a:rPr lang="en-GB" dirty="0" smtClean="0"/>
              <a:t>Did people drop out? </a:t>
            </a:r>
          </a:p>
          <a:p>
            <a:pPr lvl="1"/>
            <a:r>
              <a:rPr lang="en-GB" dirty="0" smtClean="0"/>
              <a:t>How were participants recruited?</a:t>
            </a:r>
          </a:p>
          <a:p>
            <a:pPr lvl="1"/>
            <a:r>
              <a:rPr lang="en-GB" dirty="0" smtClean="0"/>
              <a:t>Have all the results been reported?</a:t>
            </a:r>
          </a:p>
          <a:p>
            <a:pPr lvl="1"/>
            <a:r>
              <a:rPr lang="en-GB" dirty="0" smtClean="0"/>
              <a:t>Who funded the research?</a:t>
            </a:r>
          </a:p>
          <a:p>
            <a:pPr lvl="1"/>
            <a:r>
              <a:rPr lang="en-GB" dirty="0" smtClean="0"/>
              <a:t>Who undertook the research?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92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 </a:t>
            </a:r>
            <a:r>
              <a:rPr lang="en-GB" dirty="0"/>
              <a:t>research</a:t>
            </a:r>
            <a:endParaRPr lang="en-GB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54224" y="1524000"/>
            <a:ext cx="7499176" cy="4218287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89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</a:t>
            </a:r>
            <a:r>
              <a:rPr lang="en-GB" dirty="0" smtClean="0"/>
              <a:t>research: group-work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 your group, </a:t>
            </a:r>
            <a:r>
              <a:rPr lang="en-GB" dirty="0" smtClean="0"/>
              <a:t>re-read </a:t>
            </a:r>
            <a:r>
              <a:rPr lang="en-GB" dirty="0"/>
              <a:t>the journal paper you have been given; </a:t>
            </a:r>
            <a:endParaRPr lang="en-GB" dirty="0" smtClean="0"/>
          </a:p>
          <a:p>
            <a:r>
              <a:rPr lang="en-GB" dirty="0" smtClean="0"/>
              <a:t>This time, answer some of the questions we looked at earlier: </a:t>
            </a:r>
          </a:p>
          <a:p>
            <a:pPr lvl="2"/>
            <a:r>
              <a:rPr lang="en-GB" dirty="0"/>
              <a:t>What kind of study is this? </a:t>
            </a:r>
          </a:p>
          <a:p>
            <a:pPr lvl="2"/>
            <a:r>
              <a:rPr lang="en-GB" dirty="0"/>
              <a:t>What kind of data were collected? </a:t>
            </a:r>
          </a:p>
          <a:p>
            <a:pPr lvl="2"/>
            <a:r>
              <a:rPr lang="en-GB" dirty="0"/>
              <a:t>How were the data collected? </a:t>
            </a:r>
          </a:p>
          <a:p>
            <a:pPr lvl="2"/>
            <a:r>
              <a:rPr lang="en-GB" dirty="0"/>
              <a:t>How many people participated in the research? </a:t>
            </a:r>
          </a:p>
          <a:p>
            <a:pPr lvl="2"/>
            <a:r>
              <a:rPr lang="en-GB" dirty="0"/>
              <a:t>Did people drop out? </a:t>
            </a:r>
          </a:p>
          <a:p>
            <a:pPr lvl="2"/>
            <a:r>
              <a:rPr lang="en-GB" dirty="0"/>
              <a:t>How were participants recruited?</a:t>
            </a:r>
          </a:p>
          <a:p>
            <a:pPr lvl="2"/>
            <a:r>
              <a:rPr lang="en-GB" dirty="0"/>
              <a:t>Have all the results been reported?</a:t>
            </a:r>
          </a:p>
          <a:p>
            <a:pPr lvl="2"/>
            <a:r>
              <a:rPr lang="en-GB" dirty="0"/>
              <a:t>Who funded the research?</a:t>
            </a:r>
          </a:p>
          <a:p>
            <a:pPr lvl="2"/>
            <a:r>
              <a:rPr lang="en-GB" dirty="0"/>
              <a:t>Who undertook the research?</a:t>
            </a:r>
          </a:p>
          <a:p>
            <a:r>
              <a:rPr lang="en-GB" dirty="0" smtClean="0"/>
              <a:t>In your groups, explore what your answers might mean for the robustness of the research.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86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2969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953000"/>
          </a:xfrm>
        </p:spPr>
        <p:txBody>
          <a:bodyPr>
            <a:normAutofit/>
          </a:bodyPr>
          <a:lstStyle/>
          <a:p>
            <a:r>
              <a:rPr lang="en-GB" sz="2800" dirty="0"/>
              <a:t>In order to understand media stories featuring data or </a:t>
            </a:r>
            <a:r>
              <a:rPr lang="en-GB" sz="2800" dirty="0" smtClean="0"/>
              <a:t>research </a:t>
            </a:r>
            <a:r>
              <a:rPr lang="en-GB" sz="2800" dirty="0"/>
              <a:t>findings, you need to understand </a:t>
            </a:r>
            <a:r>
              <a:rPr lang="en-GB" sz="2800" dirty="0" smtClean="0"/>
              <a:t>&amp; evaluate the </a:t>
            </a:r>
            <a:r>
              <a:rPr lang="en-GB" sz="2800" dirty="0"/>
              <a:t>research; </a:t>
            </a:r>
          </a:p>
          <a:p>
            <a:r>
              <a:rPr lang="en-GB" sz="2800" dirty="0" smtClean="0"/>
              <a:t>Understanding research is about being able to read a journal paper; </a:t>
            </a:r>
          </a:p>
          <a:p>
            <a:r>
              <a:rPr lang="en-GB" sz="2800" dirty="0" smtClean="0"/>
              <a:t>Critical </a:t>
            </a:r>
            <a:r>
              <a:rPr lang="en-GB" sz="2800" dirty="0" smtClean="0"/>
              <a:t>appraisal (critiquing, assessing, evaluating) </a:t>
            </a:r>
            <a:r>
              <a:rPr lang="en-GB" sz="2800" dirty="0" smtClean="0"/>
              <a:t>of research </a:t>
            </a:r>
            <a:r>
              <a:rPr lang="en-GB" sz="2800" dirty="0" smtClean="0"/>
              <a:t>is important in deciding if research is methodologically ‘sound’ (robust</a:t>
            </a:r>
            <a:r>
              <a:rPr lang="en-GB" sz="2800" dirty="0" smtClean="0"/>
              <a:t>).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73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 Questions?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224264" y="2276872"/>
            <a:ext cx="3462536" cy="1861112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55576" y="1673352"/>
            <a:ext cx="4248472" cy="4718304"/>
          </a:xfrm>
        </p:spPr>
        <p:txBody>
          <a:bodyPr/>
          <a:lstStyle/>
          <a:p>
            <a:r>
              <a:rPr lang="en-GB" dirty="0" smtClean="0"/>
              <a:t>Read ‘I don’t know what to believe’ by Sense About Science </a:t>
            </a:r>
          </a:p>
          <a:p>
            <a:pPr lvl="1"/>
            <a:r>
              <a:rPr lang="en-GB" dirty="0" smtClean="0"/>
              <a:t>link here</a:t>
            </a:r>
            <a:r>
              <a:rPr lang="en-GB" dirty="0"/>
              <a:t>: </a:t>
            </a: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senseaboutscience.org/wp-content/uploads/2016/11/IDontKnowWhatToBelieve.pdf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62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5446</TotalTime>
  <Words>1198</Words>
  <Application>Microsoft Office PowerPoint</Application>
  <PresentationFormat>On-screen Show (4:3)</PresentationFormat>
  <Paragraphs>179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Clarity</vt:lpstr>
      <vt:lpstr>5. Understanding &amp; Evaluating research</vt:lpstr>
      <vt:lpstr>Today’s session: contents</vt:lpstr>
      <vt:lpstr>Reminder: aim &amp; learning outcomes</vt:lpstr>
      <vt:lpstr>Reminder: aim &amp; learning outcomes</vt:lpstr>
      <vt:lpstr>Reminder: the assignment </vt:lpstr>
      <vt:lpstr>Reminder: the assignment </vt:lpstr>
      <vt:lpstr>Session 4: recap</vt:lpstr>
      <vt:lpstr>Session 4: student task </vt:lpstr>
      <vt:lpstr>Aim of today’s session</vt:lpstr>
      <vt:lpstr>Understanding research</vt:lpstr>
      <vt:lpstr>Understanding research</vt:lpstr>
      <vt:lpstr>Understanding research</vt:lpstr>
      <vt:lpstr>Understanding research</vt:lpstr>
      <vt:lpstr>Understanding research</vt:lpstr>
      <vt:lpstr>Understanding research</vt:lpstr>
      <vt:lpstr>Understanding research</vt:lpstr>
      <vt:lpstr>Understanding research: Group-work</vt:lpstr>
      <vt:lpstr>Evaluating research</vt:lpstr>
      <vt:lpstr>Evaluating research</vt:lpstr>
      <vt:lpstr>Evaluating research</vt:lpstr>
      <vt:lpstr>Evaluating research</vt:lpstr>
      <vt:lpstr>Evaluating research</vt:lpstr>
      <vt:lpstr>Evaluating research: group-work (2)</vt:lpstr>
      <vt:lpstr>Summary</vt:lpstr>
      <vt:lpstr>Q&amp;A</vt:lpstr>
      <vt:lpstr>Student 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LJ Arai</cp:lastModifiedBy>
  <cp:revision>144</cp:revision>
  <dcterms:created xsi:type="dcterms:W3CDTF">2014-09-13T13:55:51Z</dcterms:created>
  <dcterms:modified xsi:type="dcterms:W3CDTF">2017-03-17T16:18:59Z</dcterms:modified>
</cp:coreProperties>
</file>