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304"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 id="301" r:id="rId46"/>
    <p:sldId id="302" r:id="rId47"/>
    <p:sldId id="303" r:id="rId48"/>
    <p:sldId id="299" r:id="rId49"/>
  </p:sldIdLst>
  <p:sldSz cx="18288000" cy="10287000"/>
  <p:notesSz cx="6858000" cy="9144000"/>
  <p:embeddedFontLst>
    <p:embeddedFont>
      <p:font typeface="Bobby Jones" pitchFamily="2" charset="0"/>
      <p:regular r:id="rId50"/>
    </p:embeddedFont>
    <p:embeddedFont>
      <p:font typeface="Quicksand" pitchFamily="2" charset="0"/>
      <p:regular r:id="rId51"/>
    </p:embeddedFont>
    <p:embeddedFont>
      <p:font typeface="Quicksand Bold" pitchFamily="2" charset="0"/>
      <p:regular r:id="rId5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2" d="100"/>
          <a:sy n="52" d="100"/>
        </p:scale>
        <p:origin x="850"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9" Type="http://schemas.openxmlformats.org/officeDocument/2006/relationships/slide" Target="slides/slide38.xml" /><Relationship Id="rId21" Type="http://schemas.openxmlformats.org/officeDocument/2006/relationships/slide" Target="slides/slide20.xml" /><Relationship Id="rId34" Type="http://schemas.openxmlformats.org/officeDocument/2006/relationships/slide" Target="slides/slide33.xml" /><Relationship Id="rId42" Type="http://schemas.openxmlformats.org/officeDocument/2006/relationships/slide" Target="slides/slide41.xml" /><Relationship Id="rId47" Type="http://schemas.openxmlformats.org/officeDocument/2006/relationships/slide" Target="slides/slide46.xml" /><Relationship Id="rId50" Type="http://schemas.openxmlformats.org/officeDocument/2006/relationships/font" Target="fonts/font1.fntdata" /><Relationship Id="rId55"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slide" Target="slides/slide32.xml" /><Relationship Id="rId38" Type="http://schemas.openxmlformats.org/officeDocument/2006/relationships/slide" Target="slides/slide37.xml" /><Relationship Id="rId46" Type="http://schemas.openxmlformats.org/officeDocument/2006/relationships/slide" Target="slides/slide45.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41" Type="http://schemas.openxmlformats.org/officeDocument/2006/relationships/slide" Target="slides/slide40.xml" /><Relationship Id="rId54"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slide" Target="slides/slide31.xml" /><Relationship Id="rId37" Type="http://schemas.openxmlformats.org/officeDocument/2006/relationships/slide" Target="slides/slide36.xml" /><Relationship Id="rId40" Type="http://schemas.openxmlformats.org/officeDocument/2006/relationships/slide" Target="slides/slide39.xml" /><Relationship Id="rId45" Type="http://schemas.openxmlformats.org/officeDocument/2006/relationships/slide" Target="slides/slide44.xml" /><Relationship Id="rId53" Type="http://schemas.openxmlformats.org/officeDocument/2006/relationships/presProps" Target="pres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36" Type="http://schemas.openxmlformats.org/officeDocument/2006/relationships/slide" Target="slides/slide35.xml" /><Relationship Id="rId49" Type="http://schemas.openxmlformats.org/officeDocument/2006/relationships/slide" Target="slides/slide48.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slide" Target="slides/slide30.xml" /><Relationship Id="rId44" Type="http://schemas.openxmlformats.org/officeDocument/2006/relationships/slide" Target="slides/slide43.xml" /><Relationship Id="rId52" Type="http://schemas.openxmlformats.org/officeDocument/2006/relationships/font" Target="fonts/font3.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 Id="rId35" Type="http://schemas.openxmlformats.org/officeDocument/2006/relationships/slide" Target="slides/slide34.xml" /><Relationship Id="rId43" Type="http://schemas.openxmlformats.org/officeDocument/2006/relationships/slide" Target="slides/slide42.xml" /><Relationship Id="rId48" Type="http://schemas.openxmlformats.org/officeDocument/2006/relationships/slide" Target="slides/slide47.xml" /><Relationship Id="rId56" Type="http://schemas.openxmlformats.org/officeDocument/2006/relationships/tableStyles" Target="tableStyles.xml" /><Relationship Id="rId8" Type="http://schemas.openxmlformats.org/officeDocument/2006/relationships/slide" Target="slides/slide7.xml" /><Relationship Id="rId51" Type="http://schemas.openxmlformats.org/officeDocument/2006/relationships/font" Target="fonts/font2.fntdata" /><Relationship Id="rId3" Type="http://schemas.openxmlformats.org/officeDocument/2006/relationships/slide" Target="slides/slide2.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7" Type="http://schemas.openxmlformats.org/officeDocument/2006/relationships/image" Target="../media/image6.pn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5.svg" /><Relationship Id="rId5" Type="http://schemas.openxmlformats.org/officeDocument/2006/relationships/image" Target="../media/image4.png" /><Relationship Id="rId4" Type="http://schemas.openxmlformats.org/officeDocument/2006/relationships/image" Target="../media/image3.svg" /></Relationships>
</file>

<file path=ppt/slides/_rels/slide2.xml.rels><?xml version="1.0" encoding="UTF-8" standalone="yes"?>
<Relationships xmlns="http://schemas.openxmlformats.org/package/2006/relationships"><Relationship Id="rId8" Type="http://schemas.openxmlformats.org/officeDocument/2006/relationships/image" Target="../media/image13.svg" /><Relationship Id="rId13" Type="http://schemas.openxmlformats.org/officeDocument/2006/relationships/image" Target="../media/image2.png" /><Relationship Id="rId18" Type="http://schemas.openxmlformats.org/officeDocument/2006/relationships/image" Target="../media/image21.svg" /><Relationship Id="rId3" Type="http://schemas.openxmlformats.org/officeDocument/2006/relationships/image" Target="../media/image8.png" /><Relationship Id="rId7" Type="http://schemas.openxmlformats.org/officeDocument/2006/relationships/image" Target="../media/image12.png" /><Relationship Id="rId12" Type="http://schemas.openxmlformats.org/officeDocument/2006/relationships/image" Target="../media/image17.svg" /><Relationship Id="rId17" Type="http://schemas.openxmlformats.org/officeDocument/2006/relationships/image" Target="../media/image20.png" /><Relationship Id="rId2" Type="http://schemas.openxmlformats.org/officeDocument/2006/relationships/image" Target="../media/image7.jpeg" /><Relationship Id="rId16" Type="http://schemas.openxmlformats.org/officeDocument/2006/relationships/image" Target="../media/image19.svg" /><Relationship Id="rId1" Type="http://schemas.openxmlformats.org/officeDocument/2006/relationships/slideLayout" Target="../slideLayouts/slideLayout7.xml" /><Relationship Id="rId6" Type="http://schemas.openxmlformats.org/officeDocument/2006/relationships/image" Target="../media/image11.svg" /><Relationship Id="rId11" Type="http://schemas.openxmlformats.org/officeDocument/2006/relationships/image" Target="../media/image16.png" /><Relationship Id="rId5" Type="http://schemas.openxmlformats.org/officeDocument/2006/relationships/image" Target="../media/image10.png" /><Relationship Id="rId15" Type="http://schemas.openxmlformats.org/officeDocument/2006/relationships/image" Target="../media/image18.png" /><Relationship Id="rId10" Type="http://schemas.openxmlformats.org/officeDocument/2006/relationships/image" Target="../media/image15.svg" /><Relationship Id="rId19" Type="http://schemas.openxmlformats.org/officeDocument/2006/relationships/image" Target="../media/image22.png" /><Relationship Id="rId4" Type="http://schemas.openxmlformats.org/officeDocument/2006/relationships/image" Target="../media/image9.svg" /><Relationship Id="rId9" Type="http://schemas.openxmlformats.org/officeDocument/2006/relationships/image" Target="../media/image14.png" /><Relationship Id="rId14" Type="http://schemas.openxmlformats.org/officeDocument/2006/relationships/image" Target="../media/image3.svg" /></Relationships>
</file>

<file path=ppt/slides/_rels/slide3.xml.rels><?xml version="1.0" encoding="UTF-8" standalone="yes"?>
<Relationships xmlns="http://schemas.openxmlformats.org/package/2006/relationships"><Relationship Id="rId3" Type="http://schemas.openxmlformats.org/officeDocument/2006/relationships/image" Target="../media/image23.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8" Type="http://schemas.openxmlformats.org/officeDocument/2006/relationships/image" Target="../media/image27.svg" /><Relationship Id="rId13" Type="http://schemas.openxmlformats.org/officeDocument/2006/relationships/image" Target="../media/image4.png" /><Relationship Id="rId3" Type="http://schemas.openxmlformats.org/officeDocument/2006/relationships/image" Target="../media/image24.png" /><Relationship Id="rId7" Type="http://schemas.openxmlformats.org/officeDocument/2006/relationships/image" Target="../media/image26.png" /><Relationship Id="rId12" Type="http://schemas.openxmlformats.org/officeDocument/2006/relationships/image" Target="../media/image31.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3.svg" /><Relationship Id="rId11" Type="http://schemas.openxmlformats.org/officeDocument/2006/relationships/image" Target="../media/image30.png" /><Relationship Id="rId5" Type="http://schemas.openxmlformats.org/officeDocument/2006/relationships/image" Target="../media/image2.png" /><Relationship Id="rId10" Type="http://schemas.openxmlformats.org/officeDocument/2006/relationships/image" Target="../media/image29.svg" /><Relationship Id="rId4" Type="http://schemas.openxmlformats.org/officeDocument/2006/relationships/image" Target="../media/image25.svg" /><Relationship Id="rId9" Type="http://schemas.openxmlformats.org/officeDocument/2006/relationships/image" Target="../media/image28.png" /><Relationship Id="rId14" Type="http://schemas.openxmlformats.org/officeDocument/2006/relationships/image" Target="../media/image5.svg" /></Relationships>
</file>

<file path=ppt/slides/_rels/slide5.xml.rels><?xml version="1.0" encoding="UTF-8" standalone="yes"?>
<Relationships xmlns="http://schemas.openxmlformats.org/package/2006/relationships"><Relationship Id="rId8" Type="http://schemas.openxmlformats.org/officeDocument/2006/relationships/image" Target="../media/image15.svg" /><Relationship Id="rId3" Type="http://schemas.openxmlformats.org/officeDocument/2006/relationships/image" Target="../media/image10.png" /><Relationship Id="rId7" Type="http://schemas.openxmlformats.org/officeDocument/2006/relationships/image" Target="../media/image14.png" /><Relationship Id="rId12" Type="http://schemas.openxmlformats.org/officeDocument/2006/relationships/image" Target="../media/image19.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13.svg" /><Relationship Id="rId11" Type="http://schemas.openxmlformats.org/officeDocument/2006/relationships/image" Target="../media/image18.png" /><Relationship Id="rId5" Type="http://schemas.openxmlformats.org/officeDocument/2006/relationships/image" Target="../media/image12.png" /><Relationship Id="rId10" Type="http://schemas.openxmlformats.org/officeDocument/2006/relationships/image" Target="../media/image3.svg" /><Relationship Id="rId4" Type="http://schemas.openxmlformats.org/officeDocument/2006/relationships/image" Target="../media/image11.svg" /><Relationship Id="rId9" Type="http://schemas.openxmlformats.org/officeDocument/2006/relationships/image" Target="../media/image2.png" /></Relationships>
</file>

<file path=ppt/slides/_rels/slide6.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8" Type="http://schemas.openxmlformats.org/officeDocument/2006/relationships/image" Target="../media/image27.svg" /><Relationship Id="rId13" Type="http://schemas.openxmlformats.org/officeDocument/2006/relationships/image" Target="../media/image4.png" /><Relationship Id="rId3" Type="http://schemas.openxmlformats.org/officeDocument/2006/relationships/image" Target="../media/image24.png" /><Relationship Id="rId7" Type="http://schemas.openxmlformats.org/officeDocument/2006/relationships/image" Target="../media/image26.png" /><Relationship Id="rId12" Type="http://schemas.openxmlformats.org/officeDocument/2006/relationships/image" Target="../media/image31.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3.svg" /><Relationship Id="rId11" Type="http://schemas.openxmlformats.org/officeDocument/2006/relationships/image" Target="../media/image30.png" /><Relationship Id="rId5" Type="http://schemas.openxmlformats.org/officeDocument/2006/relationships/image" Target="../media/image2.png" /><Relationship Id="rId10" Type="http://schemas.openxmlformats.org/officeDocument/2006/relationships/image" Target="../media/image29.svg" /><Relationship Id="rId4" Type="http://schemas.openxmlformats.org/officeDocument/2006/relationships/image" Target="../media/image25.svg" /><Relationship Id="rId9" Type="http://schemas.openxmlformats.org/officeDocument/2006/relationships/image" Target="../media/image28.png" /><Relationship Id="rId14" Type="http://schemas.openxmlformats.org/officeDocument/2006/relationships/image" Target="../media/image5.svg" /></Relationships>
</file>

<file path=ppt/slides/_rels/slide8.xml.rels><?xml version="1.0" encoding="UTF-8" standalone="yes"?>
<Relationships xmlns="http://schemas.openxmlformats.org/package/2006/relationships"><Relationship Id="rId3" Type="http://schemas.openxmlformats.org/officeDocument/2006/relationships/image" Target="../media/image32.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8" Type="http://schemas.openxmlformats.org/officeDocument/2006/relationships/image" Target="../media/image15.svg" /><Relationship Id="rId3" Type="http://schemas.openxmlformats.org/officeDocument/2006/relationships/image" Target="../media/image10.png" /><Relationship Id="rId7" Type="http://schemas.openxmlformats.org/officeDocument/2006/relationships/image" Target="../media/image14.png" /><Relationship Id="rId12" Type="http://schemas.openxmlformats.org/officeDocument/2006/relationships/image" Target="../media/image19.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13.svg" /><Relationship Id="rId11" Type="http://schemas.openxmlformats.org/officeDocument/2006/relationships/image" Target="../media/image18.png" /><Relationship Id="rId5" Type="http://schemas.openxmlformats.org/officeDocument/2006/relationships/image" Target="../media/image12.png" /><Relationship Id="rId10" Type="http://schemas.openxmlformats.org/officeDocument/2006/relationships/image" Target="../media/image3.svg" /><Relationship Id="rId4" Type="http://schemas.openxmlformats.org/officeDocument/2006/relationships/image" Target="../media/image11.svg" /><Relationship Id="rId9" Type="http://schemas.openxmlformats.org/officeDocument/2006/relationships/image" Target="../media/image2.png" /></Relationships>
</file>

<file path=ppt/slides/_rels/slide10.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8" Type="http://schemas.openxmlformats.org/officeDocument/2006/relationships/image" Target="../media/image39.svg" /><Relationship Id="rId3" Type="http://schemas.openxmlformats.org/officeDocument/2006/relationships/image" Target="../media/image34.png" /><Relationship Id="rId7" Type="http://schemas.openxmlformats.org/officeDocument/2006/relationships/image" Target="../media/image38.png" /><Relationship Id="rId12" Type="http://schemas.openxmlformats.org/officeDocument/2006/relationships/image" Target="../media/image43.svg" /><Relationship Id="rId2" Type="http://schemas.openxmlformats.org/officeDocument/2006/relationships/image" Target="../media/image7.jpeg" /><Relationship Id="rId1" Type="http://schemas.openxmlformats.org/officeDocument/2006/relationships/slideLayout" Target="../slideLayouts/slideLayout7.xml" /><Relationship Id="rId6" Type="http://schemas.openxmlformats.org/officeDocument/2006/relationships/image" Target="../media/image37.svg" /><Relationship Id="rId11" Type="http://schemas.openxmlformats.org/officeDocument/2006/relationships/image" Target="../media/image42.png" /><Relationship Id="rId5" Type="http://schemas.openxmlformats.org/officeDocument/2006/relationships/image" Target="../media/image36.png" /><Relationship Id="rId10" Type="http://schemas.openxmlformats.org/officeDocument/2006/relationships/image" Target="../media/image41.svg" /><Relationship Id="rId4" Type="http://schemas.openxmlformats.org/officeDocument/2006/relationships/image" Target="../media/image35.svg" /><Relationship Id="rId9" Type="http://schemas.openxmlformats.org/officeDocument/2006/relationships/image" Target="../media/image40.png" /></Relationships>
</file>

<file path=ppt/slides/_rels/slide12.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3" Type="http://schemas.openxmlformats.org/officeDocument/2006/relationships/image" Target="../media/image23.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8" Type="http://schemas.openxmlformats.org/officeDocument/2006/relationships/image" Target="../media/image15.svg" /><Relationship Id="rId3" Type="http://schemas.openxmlformats.org/officeDocument/2006/relationships/image" Target="../media/image10.png" /><Relationship Id="rId7" Type="http://schemas.openxmlformats.org/officeDocument/2006/relationships/image" Target="../media/image14.png" /><Relationship Id="rId12" Type="http://schemas.openxmlformats.org/officeDocument/2006/relationships/image" Target="../media/image19.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13.svg" /><Relationship Id="rId11" Type="http://schemas.openxmlformats.org/officeDocument/2006/relationships/image" Target="../media/image18.png" /><Relationship Id="rId5" Type="http://schemas.openxmlformats.org/officeDocument/2006/relationships/image" Target="../media/image12.png" /><Relationship Id="rId10" Type="http://schemas.openxmlformats.org/officeDocument/2006/relationships/image" Target="../media/image3.svg" /><Relationship Id="rId4" Type="http://schemas.openxmlformats.org/officeDocument/2006/relationships/image" Target="../media/image11.svg" /><Relationship Id="rId9" Type="http://schemas.openxmlformats.org/officeDocument/2006/relationships/image" Target="../media/image2.png" /></Relationships>
</file>

<file path=ppt/slides/_rels/slide15.xml.rels><?xml version="1.0" encoding="UTF-8" standalone="yes"?>
<Relationships xmlns="http://schemas.openxmlformats.org/package/2006/relationships"><Relationship Id="rId8" Type="http://schemas.openxmlformats.org/officeDocument/2006/relationships/image" Target="../media/image27.svg" /><Relationship Id="rId13" Type="http://schemas.openxmlformats.org/officeDocument/2006/relationships/image" Target="../media/image4.png" /><Relationship Id="rId3" Type="http://schemas.openxmlformats.org/officeDocument/2006/relationships/image" Target="../media/image24.png" /><Relationship Id="rId7" Type="http://schemas.openxmlformats.org/officeDocument/2006/relationships/image" Target="../media/image26.png" /><Relationship Id="rId12" Type="http://schemas.openxmlformats.org/officeDocument/2006/relationships/image" Target="../media/image31.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3.svg" /><Relationship Id="rId11" Type="http://schemas.openxmlformats.org/officeDocument/2006/relationships/image" Target="../media/image30.png" /><Relationship Id="rId5" Type="http://schemas.openxmlformats.org/officeDocument/2006/relationships/image" Target="../media/image2.png" /><Relationship Id="rId10" Type="http://schemas.openxmlformats.org/officeDocument/2006/relationships/image" Target="../media/image29.svg" /><Relationship Id="rId4" Type="http://schemas.openxmlformats.org/officeDocument/2006/relationships/image" Target="../media/image25.svg" /><Relationship Id="rId9" Type="http://schemas.openxmlformats.org/officeDocument/2006/relationships/image" Target="../media/image28.png" /><Relationship Id="rId14" Type="http://schemas.openxmlformats.org/officeDocument/2006/relationships/image" Target="../media/image5.svg" /></Relationships>
</file>

<file path=ppt/slides/_rels/slide16.xml.rels><?xml version="1.0" encoding="UTF-8" standalone="yes"?>
<Relationships xmlns="http://schemas.openxmlformats.org/package/2006/relationships"><Relationship Id="rId3" Type="http://schemas.openxmlformats.org/officeDocument/2006/relationships/image" Target="../media/image32.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17.xml.rels><?xml version="1.0" encoding="UTF-8" standalone="yes"?>
<Relationships xmlns="http://schemas.openxmlformats.org/package/2006/relationships"><Relationship Id="rId8" Type="http://schemas.openxmlformats.org/officeDocument/2006/relationships/image" Target="../media/image15.svg" /><Relationship Id="rId3" Type="http://schemas.openxmlformats.org/officeDocument/2006/relationships/image" Target="../media/image10.png" /><Relationship Id="rId7" Type="http://schemas.openxmlformats.org/officeDocument/2006/relationships/image" Target="../media/image14.png" /><Relationship Id="rId12" Type="http://schemas.openxmlformats.org/officeDocument/2006/relationships/image" Target="../media/image19.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13.svg" /><Relationship Id="rId11" Type="http://schemas.openxmlformats.org/officeDocument/2006/relationships/image" Target="../media/image18.png" /><Relationship Id="rId5" Type="http://schemas.openxmlformats.org/officeDocument/2006/relationships/image" Target="../media/image12.png" /><Relationship Id="rId10" Type="http://schemas.openxmlformats.org/officeDocument/2006/relationships/image" Target="../media/image3.svg" /><Relationship Id="rId4" Type="http://schemas.openxmlformats.org/officeDocument/2006/relationships/image" Target="../media/image11.svg" /><Relationship Id="rId9" Type="http://schemas.openxmlformats.org/officeDocument/2006/relationships/image" Target="../media/image2.png" /></Relationships>
</file>

<file path=ppt/slides/_rels/slide18.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19.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20.xml.rels><?xml version="1.0" encoding="UTF-8" standalone="yes"?>
<Relationships xmlns="http://schemas.openxmlformats.org/package/2006/relationships"><Relationship Id="rId8" Type="http://schemas.openxmlformats.org/officeDocument/2006/relationships/image" Target="../media/image15.svg" /><Relationship Id="rId3" Type="http://schemas.openxmlformats.org/officeDocument/2006/relationships/image" Target="../media/image10.png" /><Relationship Id="rId7" Type="http://schemas.openxmlformats.org/officeDocument/2006/relationships/image" Target="../media/image14.png" /><Relationship Id="rId12" Type="http://schemas.openxmlformats.org/officeDocument/2006/relationships/image" Target="../media/image19.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13.svg" /><Relationship Id="rId11" Type="http://schemas.openxmlformats.org/officeDocument/2006/relationships/image" Target="../media/image18.png" /><Relationship Id="rId5" Type="http://schemas.openxmlformats.org/officeDocument/2006/relationships/image" Target="../media/image12.png" /><Relationship Id="rId10" Type="http://schemas.openxmlformats.org/officeDocument/2006/relationships/image" Target="../media/image3.svg" /><Relationship Id="rId4" Type="http://schemas.openxmlformats.org/officeDocument/2006/relationships/image" Target="../media/image11.svg" /><Relationship Id="rId9" Type="http://schemas.openxmlformats.org/officeDocument/2006/relationships/image" Target="../media/image2.png" /></Relationships>
</file>

<file path=ppt/slides/_rels/slide21.xml.rels><?xml version="1.0" encoding="UTF-8" standalone="yes"?>
<Relationships xmlns="http://schemas.openxmlformats.org/package/2006/relationships"><Relationship Id="rId8" Type="http://schemas.openxmlformats.org/officeDocument/2006/relationships/image" Target="../media/image27.svg" /><Relationship Id="rId13" Type="http://schemas.openxmlformats.org/officeDocument/2006/relationships/image" Target="../media/image4.png" /><Relationship Id="rId3" Type="http://schemas.openxmlformats.org/officeDocument/2006/relationships/image" Target="../media/image24.png" /><Relationship Id="rId7" Type="http://schemas.openxmlformats.org/officeDocument/2006/relationships/image" Target="../media/image26.png" /><Relationship Id="rId12" Type="http://schemas.openxmlformats.org/officeDocument/2006/relationships/image" Target="../media/image31.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3.svg" /><Relationship Id="rId11" Type="http://schemas.openxmlformats.org/officeDocument/2006/relationships/image" Target="../media/image30.png" /><Relationship Id="rId5" Type="http://schemas.openxmlformats.org/officeDocument/2006/relationships/image" Target="../media/image2.png" /><Relationship Id="rId10" Type="http://schemas.openxmlformats.org/officeDocument/2006/relationships/image" Target="../media/image29.svg" /><Relationship Id="rId4" Type="http://schemas.openxmlformats.org/officeDocument/2006/relationships/image" Target="../media/image25.svg" /><Relationship Id="rId9" Type="http://schemas.openxmlformats.org/officeDocument/2006/relationships/image" Target="../media/image28.png" /><Relationship Id="rId14" Type="http://schemas.openxmlformats.org/officeDocument/2006/relationships/image" Target="../media/image5.svg" /></Relationships>
</file>

<file path=ppt/slides/_rels/slide22.xml.rels><?xml version="1.0" encoding="UTF-8" standalone="yes"?>
<Relationships xmlns="http://schemas.openxmlformats.org/package/2006/relationships"><Relationship Id="rId3" Type="http://schemas.openxmlformats.org/officeDocument/2006/relationships/image" Target="../media/image32.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23.xml.rels><?xml version="1.0" encoding="UTF-8" standalone="yes"?>
<Relationships xmlns="http://schemas.openxmlformats.org/package/2006/relationships"><Relationship Id="rId8" Type="http://schemas.openxmlformats.org/officeDocument/2006/relationships/image" Target="../media/image15.svg" /><Relationship Id="rId3" Type="http://schemas.openxmlformats.org/officeDocument/2006/relationships/image" Target="../media/image10.png" /><Relationship Id="rId7" Type="http://schemas.openxmlformats.org/officeDocument/2006/relationships/image" Target="../media/image14.png" /><Relationship Id="rId12" Type="http://schemas.openxmlformats.org/officeDocument/2006/relationships/image" Target="../media/image19.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13.svg" /><Relationship Id="rId11" Type="http://schemas.openxmlformats.org/officeDocument/2006/relationships/image" Target="../media/image18.png" /><Relationship Id="rId5" Type="http://schemas.openxmlformats.org/officeDocument/2006/relationships/image" Target="../media/image12.png" /><Relationship Id="rId10" Type="http://schemas.openxmlformats.org/officeDocument/2006/relationships/image" Target="../media/image3.svg" /><Relationship Id="rId4" Type="http://schemas.openxmlformats.org/officeDocument/2006/relationships/image" Target="../media/image11.svg" /><Relationship Id="rId9" Type="http://schemas.openxmlformats.org/officeDocument/2006/relationships/image" Target="../media/image2.png" /></Relationships>
</file>

<file path=ppt/slides/_rels/slide24.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25.xml.rels><?xml version="1.0" encoding="UTF-8" standalone="yes"?>
<Relationships xmlns="http://schemas.openxmlformats.org/package/2006/relationships"><Relationship Id="rId8" Type="http://schemas.openxmlformats.org/officeDocument/2006/relationships/image" Target="../media/image27.svg" /><Relationship Id="rId13" Type="http://schemas.openxmlformats.org/officeDocument/2006/relationships/image" Target="../media/image4.png" /><Relationship Id="rId3" Type="http://schemas.openxmlformats.org/officeDocument/2006/relationships/image" Target="../media/image24.png" /><Relationship Id="rId7" Type="http://schemas.openxmlformats.org/officeDocument/2006/relationships/image" Target="../media/image26.png" /><Relationship Id="rId12" Type="http://schemas.openxmlformats.org/officeDocument/2006/relationships/image" Target="../media/image31.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3.svg" /><Relationship Id="rId11" Type="http://schemas.openxmlformats.org/officeDocument/2006/relationships/image" Target="../media/image30.png" /><Relationship Id="rId5" Type="http://schemas.openxmlformats.org/officeDocument/2006/relationships/image" Target="../media/image2.png" /><Relationship Id="rId10" Type="http://schemas.openxmlformats.org/officeDocument/2006/relationships/image" Target="../media/image29.svg" /><Relationship Id="rId4" Type="http://schemas.openxmlformats.org/officeDocument/2006/relationships/image" Target="../media/image25.svg" /><Relationship Id="rId9" Type="http://schemas.openxmlformats.org/officeDocument/2006/relationships/image" Target="../media/image28.png" /><Relationship Id="rId14" Type="http://schemas.openxmlformats.org/officeDocument/2006/relationships/image" Target="../media/image5.svg" /></Relationships>
</file>

<file path=ppt/slides/_rels/slide26.xml.rels><?xml version="1.0" encoding="UTF-8" standalone="yes"?>
<Relationships xmlns="http://schemas.openxmlformats.org/package/2006/relationships"><Relationship Id="rId3" Type="http://schemas.openxmlformats.org/officeDocument/2006/relationships/image" Target="../media/image32.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27.xml.rels><?xml version="1.0" encoding="UTF-8" standalone="yes"?>
<Relationships xmlns="http://schemas.openxmlformats.org/package/2006/relationships"><Relationship Id="rId8" Type="http://schemas.openxmlformats.org/officeDocument/2006/relationships/image" Target="../media/image15.svg" /><Relationship Id="rId3" Type="http://schemas.openxmlformats.org/officeDocument/2006/relationships/image" Target="../media/image10.png" /><Relationship Id="rId7" Type="http://schemas.openxmlformats.org/officeDocument/2006/relationships/image" Target="../media/image14.png" /><Relationship Id="rId12" Type="http://schemas.openxmlformats.org/officeDocument/2006/relationships/image" Target="../media/image19.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13.svg" /><Relationship Id="rId11" Type="http://schemas.openxmlformats.org/officeDocument/2006/relationships/image" Target="../media/image18.png" /><Relationship Id="rId5" Type="http://schemas.openxmlformats.org/officeDocument/2006/relationships/image" Target="../media/image12.png" /><Relationship Id="rId10" Type="http://schemas.openxmlformats.org/officeDocument/2006/relationships/image" Target="../media/image3.svg" /><Relationship Id="rId4" Type="http://schemas.openxmlformats.org/officeDocument/2006/relationships/image" Target="../media/image11.svg" /><Relationship Id="rId9" Type="http://schemas.openxmlformats.org/officeDocument/2006/relationships/image" Target="../media/image2.png" /></Relationships>
</file>

<file path=ppt/slides/_rels/slide28.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29.xml.rels><?xml version="1.0" encoding="UTF-8" standalone="yes"?>
<Relationships xmlns="http://schemas.openxmlformats.org/package/2006/relationships"><Relationship Id="rId8" Type="http://schemas.openxmlformats.org/officeDocument/2006/relationships/image" Target="../media/image15.svg" /><Relationship Id="rId3" Type="http://schemas.openxmlformats.org/officeDocument/2006/relationships/image" Target="../media/image10.png" /><Relationship Id="rId7" Type="http://schemas.openxmlformats.org/officeDocument/2006/relationships/image" Target="../media/image14.png" /><Relationship Id="rId12" Type="http://schemas.openxmlformats.org/officeDocument/2006/relationships/image" Target="../media/image19.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13.svg" /><Relationship Id="rId11" Type="http://schemas.openxmlformats.org/officeDocument/2006/relationships/image" Target="../media/image18.png" /><Relationship Id="rId5" Type="http://schemas.openxmlformats.org/officeDocument/2006/relationships/image" Target="../media/image12.png" /><Relationship Id="rId10" Type="http://schemas.openxmlformats.org/officeDocument/2006/relationships/image" Target="../media/image3.svg" /><Relationship Id="rId4" Type="http://schemas.openxmlformats.org/officeDocument/2006/relationships/image" Target="../media/image11.svg" /><Relationship Id="rId9" Type="http://schemas.openxmlformats.org/officeDocument/2006/relationships/image" Target="../media/image2.png" /></Relationships>
</file>

<file path=ppt/slides/_rels/slide30.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31.xml.rels><?xml version="1.0" encoding="UTF-8" standalone="yes"?>
<Relationships xmlns="http://schemas.openxmlformats.org/package/2006/relationships"><Relationship Id="rId8" Type="http://schemas.openxmlformats.org/officeDocument/2006/relationships/image" Target="../media/image27.svg" /><Relationship Id="rId13" Type="http://schemas.openxmlformats.org/officeDocument/2006/relationships/image" Target="../media/image4.png" /><Relationship Id="rId3" Type="http://schemas.openxmlformats.org/officeDocument/2006/relationships/image" Target="../media/image24.png" /><Relationship Id="rId7" Type="http://schemas.openxmlformats.org/officeDocument/2006/relationships/image" Target="../media/image26.png" /><Relationship Id="rId12" Type="http://schemas.openxmlformats.org/officeDocument/2006/relationships/image" Target="../media/image31.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3.svg" /><Relationship Id="rId11" Type="http://schemas.openxmlformats.org/officeDocument/2006/relationships/image" Target="../media/image30.png" /><Relationship Id="rId5" Type="http://schemas.openxmlformats.org/officeDocument/2006/relationships/image" Target="../media/image2.png" /><Relationship Id="rId10" Type="http://schemas.openxmlformats.org/officeDocument/2006/relationships/image" Target="../media/image29.svg" /><Relationship Id="rId4" Type="http://schemas.openxmlformats.org/officeDocument/2006/relationships/image" Target="../media/image25.svg" /><Relationship Id="rId9" Type="http://schemas.openxmlformats.org/officeDocument/2006/relationships/image" Target="../media/image28.png" /><Relationship Id="rId14" Type="http://schemas.openxmlformats.org/officeDocument/2006/relationships/image" Target="../media/image5.svg" /></Relationships>
</file>

<file path=ppt/slides/_rels/slide32.xml.rels><?xml version="1.0" encoding="UTF-8" standalone="yes"?>
<Relationships xmlns="http://schemas.openxmlformats.org/package/2006/relationships"><Relationship Id="rId3" Type="http://schemas.openxmlformats.org/officeDocument/2006/relationships/image" Target="../media/image32.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33.xml.rels><?xml version="1.0" encoding="UTF-8" standalone="yes"?>
<Relationships xmlns="http://schemas.openxmlformats.org/package/2006/relationships"><Relationship Id="rId8" Type="http://schemas.openxmlformats.org/officeDocument/2006/relationships/image" Target="../media/image15.svg" /><Relationship Id="rId3" Type="http://schemas.openxmlformats.org/officeDocument/2006/relationships/image" Target="../media/image10.png" /><Relationship Id="rId7" Type="http://schemas.openxmlformats.org/officeDocument/2006/relationships/image" Target="../media/image14.png" /><Relationship Id="rId12" Type="http://schemas.openxmlformats.org/officeDocument/2006/relationships/image" Target="../media/image19.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13.svg" /><Relationship Id="rId11" Type="http://schemas.openxmlformats.org/officeDocument/2006/relationships/image" Target="../media/image18.png" /><Relationship Id="rId5" Type="http://schemas.openxmlformats.org/officeDocument/2006/relationships/image" Target="../media/image12.png" /><Relationship Id="rId10" Type="http://schemas.openxmlformats.org/officeDocument/2006/relationships/image" Target="../media/image3.svg" /><Relationship Id="rId4" Type="http://schemas.openxmlformats.org/officeDocument/2006/relationships/image" Target="../media/image11.svg" /><Relationship Id="rId9" Type="http://schemas.openxmlformats.org/officeDocument/2006/relationships/image" Target="../media/image2.png" /></Relationships>
</file>

<file path=ppt/slides/_rels/slide34.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35.xml.rels><?xml version="1.0" encoding="UTF-8" standalone="yes"?>
<Relationships xmlns="http://schemas.openxmlformats.org/package/2006/relationships"><Relationship Id="rId8" Type="http://schemas.openxmlformats.org/officeDocument/2006/relationships/image" Target="../media/image15.svg" /><Relationship Id="rId3" Type="http://schemas.openxmlformats.org/officeDocument/2006/relationships/image" Target="../media/image10.png" /><Relationship Id="rId7" Type="http://schemas.openxmlformats.org/officeDocument/2006/relationships/image" Target="../media/image14.png" /><Relationship Id="rId12" Type="http://schemas.openxmlformats.org/officeDocument/2006/relationships/image" Target="../media/image19.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13.svg" /><Relationship Id="rId11" Type="http://schemas.openxmlformats.org/officeDocument/2006/relationships/image" Target="../media/image18.png" /><Relationship Id="rId5" Type="http://schemas.openxmlformats.org/officeDocument/2006/relationships/image" Target="../media/image12.png" /><Relationship Id="rId10" Type="http://schemas.openxmlformats.org/officeDocument/2006/relationships/image" Target="../media/image3.svg" /><Relationship Id="rId4" Type="http://schemas.openxmlformats.org/officeDocument/2006/relationships/image" Target="../media/image11.svg" /><Relationship Id="rId9" Type="http://schemas.openxmlformats.org/officeDocument/2006/relationships/image" Target="../media/image2.png" /></Relationships>
</file>

<file path=ppt/slides/_rels/slide36.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37.xml.rels><?xml version="1.0" encoding="UTF-8" standalone="yes"?>
<Relationships xmlns="http://schemas.openxmlformats.org/package/2006/relationships"><Relationship Id="rId8" Type="http://schemas.openxmlformats.org/officeDocument/2006/relationships/image" Target="../media/image27.svg" /><Relationship Id="rId13" Type="http://schemas.openxmlformats.org/officeDocument/2006/relationships/image" Target="../media/image4.png" /><Relationship Id="rId3" Type="http://schemas.openxmlformats.org/officeDocument/2006/relationships/image" Target="../media/image24.png" /><Relationship Id="rId7" Type="http://schemas.openxmlformats.org/officeDocument/2006/relationships/image" Target="../media/image26.png" /><Relationship Id="rId12" Type="http://schemas.openxmlformats.org/officeDocument/2006/relationships/image" Target="../media/image31.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3.svg" /><Relationship Id="rId11" Type="http://schemas.openxmlformats.org/officeDocument/2006/relationships/image" Target="../media/image30.png" /><Relationship Id="rId5" Type="http://schemas.openxmlformats.org/officeDocument/2006/relationships/image" Target="../media/image2.png" /><Relationship Id="rId10" Type="http://schemas.openxmlformats.org/officeDocument/2006/relationships/image" Target="../media/image29.svg" /><Relationship Id="rId4" Type="http://schemas.openxmlformats.org/officeDocument/2006/relationships/image" Target="../media/image25.svg" /><Relationship Id="rId9" Type="http://schemas.openxmlformats.org/officeDocument/2006/relationships/image" Target="../media/image28.png" /><Relationship Id="rId14" Type="http://schemas.openxmlformats.org/officeDocument/2006/relationships/image" Target="../media/image5.svg" /></Relationships>
</file>

<file path=ppt/slides/_rels/slide38.xml.rels><?xml version="1.0" encoding="UTF-8" standalone="yes"?>
<Relationships xmlns="http://schemas.openxmlformats.org/package/2006/relationships"><Relationship Id="rId3" Type="http://schemas.openxmlformats.org/officeDocument/2006/relationships/image" Target="../media/image32.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39.xml.rels><?xml version="1.0" encoding="UTF-8" standalone="yes"?>
<Relationships xmlns="http://schemas.openxmlformats.org/package/2006/relationships"><Relationship Id="rId8" Type="http://schemas.openxmlformats.org/officeDocument/2006/relationships/image" Target="../media/image15.svg" /><Relationship Id="rId3" Type="http://schemas.openxmlformats.org/officeDocument/2006/relationships/image" Target="../media/image10.png" /><Relationship Id="rId7" Type="http://schemas.openxmlformats.org/officeDocument/2006/relationships/image" Target="../media/image14.png" /><Relationship Id="rId12" Type="http://schemas.openxmlformats.org/officeDocument/2006/relationships/image" Target="../media/image19.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13.svg" /><Relationship Id="rId11" Type="http://schemas.openxmlformats.org/officeDocument/2006/relationships/image" Target="../media/image18.png" /><Relationship Id="rId5" Type="http://schemas.openxmlformats.org/officeDocument/2006/relationships/image" Target="../media/image12.png" /><Relationship Id="rId10" Type="http://schemas.openxmlformats.org/officeDocument/2006/relationships/image" Target="../media/image3.svg" /><Relationship Id="rId4" Type="http://schemas.openxmlformats.org/officeDocument/2006/relationships/image" Target="../media/image11.svg" /><Relationship Id="rId9" Type="http://schemas.openxmlformats.org/officeDocument/2006/relationships/image" Target="../media/image2.png" /></Relationships>
</file>

<file path=ppt/slides/_rels/slide40.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41.xml.rels><?xml version="1.0" encoding="UTF-8" standalone="yes"?>
<Relationships xmlns="http://schemas.openxmlformats.org/package/2006/relationships"><Relationship Id="rId8" Type="http://schemas.openxmlformats.org/officeDocument/2006/relationships/image" Target="../media/image27.svg" /><Relationship Id="rId13" Type="http://schemas.openxmlformats.org/officeDocument/2006/relationships/image" Target="../media/image4.png" /><Relationship Id="rId3" Type="http://schemas.openxmlformats.org/officeDocument/2006/relationships/image" Target="../media/image24.png" /><Relationship Id="rId7" Type="http://schemas.openxmlformats.org/officeDocument/2006/relationships/image" Target="../media/image26.png" /><Relationship Id="rId12" Type="http://schemas.openxmlformats.org/officeDocument/2006/relationships/image" Target="../media/image31.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3.svg" /><Relationship Id="rId11" Type="http://schemas.openxmlformats.org/officeDocument/2006/relationships/image" Target="../media/image30.png" /><Relationship Id="rId5" Type="http://schemas.openxmlformats.org/officeDocument/2006/relationships/image" Target="../media/image2.png" /><Relationship Id="rId10" Type="http://schemas.openxmlformats.org/officeDocument/2006/relationships/image" Target="../media/image29.svg" /><Relationship Id="rId4" Type="http://schemas.openxmlformats.org/officeDocument/2006/relationships/image" Target="../media/image25.svg" /><Relationship Id="rId9" Type="http://schemas.openxmlformats.org/officeDocument/2006/relationships/image" Target="../media/image28.png" /><Relationship Id="rId14" Type="http://schemas.openxmlformats.org/officeDocument/2006/relationships/image" Target="../media/image5.svg" /></Relationships>
</file>

<file path=ppt/slides/_rels/slide42.xml.rels><?xml version="1.0" encoding="UTF-8" standalone="yes"?>
<Relationships xmlns="http://schemas.openxmlformats.org/package/2006/relationships"><Relationship Id="rId3" Type="http://schemas.openxmlformats.org/officeDocument/2006/relationships/image" Target="../media/image32.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43.xml.rels><?xml version="1.0" encoding="UTF-8" standalone="yes"?>
<Relationships xmlns="http://schemas.openxmlformats.org/package/2006/relationships"><Relationship Id="rId8" Type="http://schemas.openxmlformats.org/officeDocument/2006/relationships/image" Target="../media/image15.svg" /><Relationship Id="rId3" Type="http://schemas.openxmlformats.org/officeDocument/2006/relationships/image" Target="../media/image10.png" /><Relationship Id="rId7" Type="http://schemas.openxmlformats.org/officeDocument/2006/relationships/image" Target="../media/image14.png" /><Relationship Id="rId12" Type="http://schemas.openxmlformats.org/officeDocument/2006/relationships/image" Target="../media/image19.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13.svg" /><Relationship Id="rId11" Type="http://schemas.openxmlformats.org/officeDocument/2006/relationships/image" Target="../media/image18.png" /><Relationship Id="rId5" Type="http://schemas.openxmlformats.org/officeDocument/2006/relationships/image" Target="../media/image12.png" /><Relationship Id="rId10" Type="http://schemas.openxmlformats.org/officeDocument/2006/relationships/image" Target="../media/image3.svg" /><Relationship Id="rId4" Type="http://schemas.openxmlformats.org/officeDocument/2006/relationships/image" Target="../media/image11.svg" /><Relationship Id="rId9" Type="http://schemas.openxmlformats.org/officeDocument/2006/relationships/image" Target="../media/image2.png" /></Relationships>
</file>

<file path=ppt/slides/_rels/slide44.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45.xml.rels><?xml version="1.0" encoding="UTF-8" standalone="yes"?>
<Relationships xmlns="http://schemas.openxmlformats.org/package/2006/relationships"><Relationship Id="rId8" Type="http://schemas.openxmlformats.org/officeDocument/2006/relationships/hyperlink" Target="https://doi.org/10.3389/fgwh.2025.1536169" TargetMode="External" /><Relationship Id="rId13" Type="http://schemas.openxmlformats.org/officeDocument/2006/relationships/image" Target="../media/image13.svg" /><Relationship Id="rId18" Type="http://schemas.openxmlformats.org/officeDocument/2006/relationships/image" Target="../media/image18.png" /><Relationship Id="rId3" Type="http://schemas.openxmlformats.org/officeDocument/2006/relationships/hyperlink" Target="https://doi.org/10.3390/ijms26052090" TargetMode="External" /><Relationship Id="rId7" Type="http://schemas.openxmlformats.org/officeDocument/2006/relationships/hyperlink" Target="https://doi.org/10.1037/bul0000342" TargetMode="External" /><Relationship Id="rId12" Type="http://schemas.openxmlformats.org/officeDocument/2006/relationships/image" Target="../media/image12.png" /><Relationship Id="rId17" Type="http://schemas.openxmlformats.org/officeDocument/2006/relationships/image" Target="../media/image3.svg" /><Relationship Id="rId2" Type="http://schemas.openxmlformats.org/officeDocument/2006/relationships/image" Target="../media/image1.jpeg" /><Relationship Id="rId16" Type="http://schemas.openxmlformats.org/officeDocument/2006/relationships/image" Target="../media/image2.png" /><Relationship Id="rId1" Type="http://schemas.openxmlformats.org/officeDocument/2006/relationships/slideLayout" Target="../slideLayouts/slideLayout7.xml" /><Relationship Id="rId6" Type="http://schemas.openxmlformats.org/officeDocument/2006/relationships/hyperlink" Target="https://doi.org/10.1073/pnas.2018409118" TargetMode="External" /><Relationship Id="rId11" Type="http://schemas.openxmlformats.org/officeDocument/2006/relationships/image" Target="../media/image11.svg" /><Relationship Id="rId5" Type="http://schemas.openxmlformats.org/officeDocument/2006/relationships/hyperlink" Target="https://doi.org/10.5964/ejop.v16i3.3107" TargetMode="External" /><Relationship Id="rId15" Type="http://schemas.openxmlformats.org/officeDocument/2006/relationships/image" Target="../media/image15.svg" /><Relationship Id="rId10" Type="http://schemas.openxmlformats.org/officeDocument/2006/relationships/image" Target="../media/image10.png" /><Relationship Id="rId19" Type="http://schemas.openxmlformats.org/officeDocument/2006/relationships/image" Target="../media/image19.svg" /><Relationship Id="rId4" Type="http://schemas.openxmlformats.org/officeDocument/2006/relationships/hyperlink" Target="https://doi.org/10.1177/23328584241281284" TargetMode="External" /><Relationship Id="rId9" Type="http://schemas.openxmlformats.org/officeDocument/2006/relationships/hyperlink" Target="https://doi.org/10.1016/j.cpr.2023.102253" TargetMode="External" /><Relationship Id="rId14" Type="http://schemas.openxmlformats.org/officeDocument/2006/relationships/image" Target="../media/image14.png" /></Relationships>
</file>

<file path=ppt/slides/_rels/slide46.xml.rels><?xml version="1.0" encoding="UTF-8" standalone="yes"?>
<Relationships xmlns="http://schemas.openxmlformats.org/package/2006/relationships"><Relationship Id="rId8" Type="http://schemas.openxmlformats.org/officeDocument/2006/relationships/hyperlink" Target="https://doi.org/10.1192/bjp.2020.154" TargetMode="External" /><Relationship Id="rId13" Type="http://schemas.openxmlformats.org/officeDocument/2006/relationships/image" Target="../media/image12.png" /><Relationship Id="rId18" Type="http://schemas.openxmlformats.org/officeDocument/2006/relationships/image" Target="../media/image3.svg" /><Relationship Id="rId3" Type="http://schemas.openxmlformats.org/officeDocument/2006/relationships/hyperlink" Target="https://www.gov.uk/government/collections/disrespect-nobody-campaign" TargetMode="External" /><Relationship Id="rId7" Type="http://schemas.openxmlformats.org/officeDocument/2006/relationships/hyperlink" Target="https://www.ebsco.com/research-starters/education/social-learning-theory" TargetMode="External" /><Relationship Id="rId12" Type="http://schemas.openxmlformats.org/officeDocument/2006/relationships/image" Target="../media/image11.svg" /><Relationship Id="rId17" Type="http://schemas.openxmlformats.org/officeDocument/2006/relationships/image" Target="../media/image2.png" /><Relationship Id="rId2" Type="http://schemas.openxmlformats.org/officeDocument/2006/relationships/image" Target="../media/image1.jpeg" /><Relationship Id="rId16" Type="http://schemas.openxmlformats.org/officeDocument/2006/relationships/image" Target="../media/image15.svg" /><Relationship Id="rId20" Type="http://schemas.openxmlformats.org/officeDocument/2006/relationships/image" Target="../media/image19.svg" /><Relationship Id="rId1" Type="http://schemas.openxmlformats.org/officeDocument/2006/relationships/slideLayout" Target="../slideLayouts/slideLayout7.xml" /><Relationship Id="rId6" Type="http://schemas.openxmlformats.org/officeDocument/2006/relationships/hyperlink" Target="https://doi.org/10.3390/healthcare12191927" TargetMode="External" /><Relationship Id="rId11" Type="http://schemas.openxmlformats.org/officeDocument/2006/relationships/image" Target="../media/image10.png" /><Relationship Id="rId5" Type="http://schemas.openxmlformats.org/officeDocument/2006/relationships/hyperlink" Target="https://doi.org/10.1016/j.neubiorev.2020.06.030" TargetMode="External" /><Relationship Id="rId15" Type="http://schemas.openxmlformats.org/officeDocument/2006/relationships/image" Target="../media/image14.png" /><Relationship Id="rId10" Type="http://schemas.openxmlformats.org/officeDocument/2006/relationships/hyperlink" Target="https://doi.org/10.5114/cipp.2021.111981" TargetMode="External" /><Relationship Id="rId19" Type="http://schemas.openxmlformats.org/officeDocument/2006/relationships/image" Target="../media/image18.png" /><Relationship Id="rId4" Type="http://schemas.openxmlformats.org/officeDocument/2006/relationships/hyperlink" Target="https://doi.org/10.1007/s10608-018-9958-x" TargetMode="External" /><Relationship Id="rId9" Type="http://schemas.openxmlformats.org/officeDocument/2006/relationships/hyperlink" Target="https://doi.org/10.3390/ijerph18020522" TargetMode="External" /><Relationship Id="rId14" Type="http://schemas.openxmlformats.org/officeDocument/2006/relationships/image" Target="../media/image13.svg" /></Relationships>
</file>

<file path=ppt/slides/_rels/slide47.xml.rels><?xml version="1.0" encoding="UTF-8" standalone="yes"?>
<Relationships xmlns="http://schemas.openxmlformats.org/package/2006/relationships"><Relationship Id="rId8" Type="http://schemas.openxmlformats.org/officeDocument/2006/relationships/hyperlink" Target="https://www.ruralhealthinfo.org/toolkits/health-promotion/2/theories-and-models/health-belief" TargetMode="External" /><Relationship Id="rId13" Type="http://schemas.openxmlformats.org/officeDocument/2006/relationships/image" Target="../media/image12.png" /><Relationship Id="rId18" Type="http://schemas.openxmlformats.org/officeDocument/2006/relationships/image" Target="../media/image3.svg" /><Relationship Id="rId3" Type="http://schemas.openxmlformats.org/officeDocument/2006/relationships/hyperlink" Target="https://doi.org/10.1186/s12982-024-00248-0" TargetMode="External" /><Relationship Id="rId7" Type="http://schemas.openxmlformats.org/officeDocument/2006/relationships/hyperlink" Target="https://gpseducation.oecd.org/revieweducationpolicies/" TargetMode="External" /><Relationship Id="rId12" Type="http://schemas.openxmlformats.org/officeDocument/2006/relationships/image" Target="../media/image11.svg" /><Relationship Id="rId17" Type="http://schemas.openxmlformats.org/officeDocument/2006/relationships/image" Target="../media/image2.png" /><Relationship Id="rId2" Type="http://schemas.openxmlformats.org/officeDocument/2006/relationships/image" Target="../media/image1.jpeg" /><Relationship Id="rId16" Type="http://schemas.openxmlformats.org/officeDocument/2006/relationships/image" Target="../media/image15.svg" /><Relationship Id="rId20" Type="http://schemas.openxmlformats.org/officeDocument/2006/relationships/image" Target="../media/image19.svg" /><Relationship Id="rId1" Type="http://schemas.openxmlformats.org/officeDocument/2006/relationships/slideLayout" Target="../slideLayouts/slideLayout7.xml" /><Relationship Id="rId6" Type="http://schemas.openxmlformats.org/officeDocument/2006/relationships/hyperlink" Target="https://www.england.nhs.uk/long-read/safeguarding-children-young-people-and-adults-at-risk-in-the-nhs/" TargetMode="External" /><Relationship Id="rId11" Type="http://schemas.openxmlformats.org/officeDocument/2006/relationships/image" Target="../media/image10.png" /><Relationship Id="rId5" Type="http://schemas.openxmlformats.org/officeDocument/2006/relationships/hyperlink" Target="https://www.nhs.uk/mental-health/self-help/guides-tools-and-activities/tips-to-reduce-stress/" TargetMode="External" /><Relationship Id="rId15" Type="http://schemas.openxmlformats.org/officeDocument/2006/relationships/image" Target="../media/image14.png" /><Relationship Id="rId10" Type="http://schemas.openxmlformats.org/officeDocument/2006/relationships/hyperlink" Target="https://doi.org/10.3389/fpsyg.2024.1356435" TargetMode="External" /><Relationship Id="rId19" Type="http://schemas.openxmlformats.org/officeDocument/2006/relationships/image" Target="../media/image18.png" /><Relationship Id="rId4" Type="http://schemas.openxmlformats.org/officeDocument/2006/relationships/hyperlink" Target="https://doi.org/10.34293/eduspectra.v7i2.10" TargetMode="External" /><Relationship Id="rId9" Type="http://schemas.openxmlformats.org/officeDocument/2006/relationships/hyperlink" Target="https://worldwellbeingmovement.org/news/uk-wellbeing-report-2025-nearly-7-million-uk-people-estimated-to-be-living-below-the-happiness-poverty-line/" TargetMode="External" /><Relationship Id="rId14" Type="http://schemas.openxmlformats.org/officeDocument/2006/relationships/image" Target="../media/image13.svg" /></Relationships>
</file>

<file path=ppt/slides/_rels/slide48.xml.rels><?xml version="1.0" encoding="UTF-8" standalone="yes"?>
<Relationships xmlns="http://schemas.openxmlformats.org/package/2006/relationships"><Relationship Id="rId8" Type="http://schemas.openxmlformats.org/officeDocument/2006/relationships/image" Target="../media/image13.svg" /><Relationship Id="rId13" Type="http://schemas.openxmlformats.org/officeDocument/2006/relationships/image" Target="../media/image16.png" /><Relationship Id="rId18" Type="http://schemas.openxmlformats.org/officeDocument/2006/relationships/image" Target="../media/image19.svg" /><Relationship Id="rId3" Type="http://schemas.openxmlformats.org/officeDocument/2006/relationships/image" Target="../media/image8.png" /><Relationship Id="rId7" Type="http://schemas.openxmlformats.org/officeDocument/2006/relationships/image" Target="../media/image12.png" /><Relationship Id="rId12" Type="http://schemas.openxmlformats.org/officeDocument/2006/relationships/image" Target="../media/image15.svg" /><Relationship Id="rId17" Type="http://schemas.openxmlformats.org/officeDocument/2006/relationships/image" Target="../media/image18.png" /><Relationship Id="rId2" Type="http://schemas.openxmlformats.org/officeDocument/2006/relationships/image" Target="../media/image7.jpeg" /><Relationship Id="rId16" Type="http://schemas.openxmlformats.org/officeDocument/2006/relationships/image" Target="../media/image3.svg" /><Relationship Id="rId1" Type="http://schemas.openxmlformats.org/officeDocument/2006/relationships/slideLayout" Target="../slideLayouts/slideLayout7.xml" /><Relationship Id="rId6" Type="http://schemas.openxmlformats.org/officeDocument/2006/relationships/image" Target="../media/image11.svg" /><Relationship Id="rId11" Type="http://schemas.openxmlformats.org/officeDocument/2006/relationships/image" Target="../media/image14.png" /><Relationship Id="rId5" Type="http://schemas.openxmlformats.org/officeDocument/2006/relationships/image" Target="../media/image10.png" /><Relationship Id="rId15" Type="http://schemas.openxmlformats.org/officeDocument/2006/relationships/image" Target="../media/image2.png" /><Relationship Id="rId10" Type="http://schemas.openxmlformats.org/officeDocument/2006/relationships/image" Target="../media/image21.svg" /><Relationship Id="rId4" Type="http://schemas.openxmlformats.org/officeDocument/2006/relationships/image" Target="../media/image9.svg" /><Relationship Id="rId9" Type="http://schemas.openxmlformats.org/officeDocument/2006/relationships/image" Target="../media/image20.png" /><Relationship Id="rId14" Type="http://schemas.openxmlformats.org/officeDocument/2006/relationships/image" Target="../media/image17.sv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F0D2AC2E-8BD0-0D31-98A0-28C3D470976B}"/>
              </a:ext>
            </a:extLst>
          </p:cNvPr>
          <p:cNvSpPr/>
          <p:nvPr/>
        </p:nvSpPr>
        <p:spPr>
          <a:xfrm>
            <a:off x="0" y="-1"/>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sz="1600" dirty="0">
              <a:latin typeface="+mj-lt"/>
            </a:endParaRPr>
          </a:p>
        </p:txBody>
      </p:sp>
      <p:sp>
        <p:nvSpPr>
          <p:cNvPr id="5" name="Freeform 4">
            <a:extLst>
              <a:ext uri="{FF2B5EF4-FFF2-40B4-BE49-F238E27FC236}">
                <a16:creationId xmlns:a16="http://schemas.microsoft.com/office/drawing/2014/main" id="{B41D7C85-2EA3-A42B-24BF-FA441209E8CF}"/>
              </a:ext>
            </a:extLst>
          </p:cNvPr>
          <p:cNvSpPr/>
          <p:nvPr/>
        </p:nvSpPr>
        <p:spPr>
          <a:xfrm>
            <a:off x="990600" y="2533650"/>
            <a:ext cx="11868150" cy="6838950"/>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pPr algn="just"/>
            <a:endParaRPr lang="en-IN" dirty="0"/>
          </a:p>
        </p:txBody>
      </p:sp>
      <p:sp>
        <p:nvSpPr>
          <p:cNvPr id="7" name="Freeform 6">
            <a:extLst>
              <a:ext uri="{FF2B5EF4-FFF2-40B4-BE49-F238E27FC236}">
                <a16:creationId xmlns:a16="http://schemas.microsoft.com/office/drawing/2014/main" id="{A3ECF0CB-0D97-843E-2DF5-38D23D35A704}"/>
              </a:ext>
            </a:extLst>
          </p:cNvPr>
          <p:cNvSpPr/>
          <p:nvPr/>
        </p:nvSpPr>
        <p:spPr>
          <a:xfrm>
            <a:off x="15041571" y="-126976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10">
            <a:extLst>
              <a:ext uri="{FF2B5EF4-FFF2-40B4-BE49-F238E27FC236}">
                <a16:creationId xmlns:a16="http://schemas.microsoft.com/office/drawing/2014/main" id="{542CEA0C-0D0D-878B-E41D-7B93EC31F182}"/>
              </a:ext>
            </a:extLst>
          </p:cNvPr>
          <p:cNvSpPr/>
          <p:nvPr/>
        </p:nvSpPr>
        <p:spPr>
          <a:xfrm rot="5400000">
            <a:off x="16167105" y="830192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2" name="TextBox 11">
            <a:extLst>
              <a:ext uri="{FF2B5EF4-FFF2-40B4-BE49-F238E27FC236}">
                <a16:creationId xmlns:a16="http://schemas.microsoft.com/office/drawing/2014/main" id="{DAE39FC9-90DA-9079-6308-22392FEF7E02}"/>
              </a:ext>
            </a:extLst>
          </p:cNvPr>
          <p:cNvSpPr txBox="1"/>
          <p:nvPr/>
        </p:nvSpPr>
        <p:spPr>
          <a:xfrm>
            <a:off x="8591550" y="3838575"/>
            <a:ext cx="1828800" cy="523220"/>
          </a:xfrm>
          <a:prstGeom prst="rect">
            <a:avLst/>
          </a:prstGeom>
          <a:noFill/>
        </p:spPr>
        <p:txBody>
          <a:bodyPr wrap="square" rtlCol="0">
            <a:spAutoFit/>
          </a:bodyPr>
          <a:lstStyle/>
          <a:p>
            <a:pPr algn="l"/>
            <a:endParaRPr lang="en-US" sz="2800" dirty="0">
              <a:solidFill>
                <a:schemeClr val="bg1"/>
              </a:solidFill>
            </a:endParaRPr>
          </a:p>
        </p:txBody>
      </p:sp>
      <p:sp>
        <p:nvSpPr>
          <p:cNvPr id="14" name="TextBox 13">
            <a:extLst>
              <a:ext uri="{FF2B5EF4-FFF2-40B4-BE49-F238E27FC236}">
                <a16:creationId xmlns:a16="http://schemas.microsoft.com/office/drawing/2014/main" id="{62541B84-3D0B-DB3B-EDE1-74D671DC8D8A}"/>
              </a:ext>
            </a:extLst>
          </p:cNvPr>
          <p:cNvSpPr txBox="1"/>
          <p:nvPr/>
        </p:nvSpPr>
        <p:spPr>
          <a:xfrm>
            <a:off x="9429750" y="5666720"/>
            <a:ext cx="1828800" cy="1828800"/>
          </a:xfrm>
          <a:prstGeom prst="rect">
            <a:avLst/>
          </a:prstGeom>
          <a:noFill/>
        </p:spPr>
        <p:txBody>
          <a:bodyPr wrap="square" rtlCol="0">
            <a:spAutoFit/>
          </a:bodyPr>
          <a:lstStyle/>
          <a:p>
            <a:pPr algn="l"/>
            <a:endParaRPr lang="en-US" dirty="0"/>
          </a:p>
        </p:txBody>
      </p:sp>
      <p:sp>
        <p:nvSpPr>
          <p:cNvPr id="15" name="TextBox 14">
            <a:extLst>
              <a:ext uri="{FF2B5EF4-FFF2-40B4-BE49-F238E27FC236}">
                <a16:creationId xmlns:a16="http://schemas.microsoft.com/office/drawing/2014/main" id="{79F736DB-B8E4-AE76-C6C0-31595BCAED42}"/>
              </a:ext>
            </a:extLst>
          </p:cNvPr>
          <p:cNvSpPr txBox="1"/>
          <p:nvPr/>
        </p:nvSpPr>
        <p:spPr>
          <a:xfrm flipH="1">
            <a:off x="7981950" y="5505451"/>
            <a:ext cx="1447800" cy="1989414"/>
          </a:xfrm>
          <a:prstGeom prst="rect">
            <a:avLst/>
          </a:prstGeom>
          <a:noFill/>
        </p:spPr>
        <p:txBody>
          <a:bodyPr wrap="square" rtlCol="0">
            <a:spAutoFit/>
          </a:bodyPr>
          <a:lstStyle/>
          <a:p>
            <a:pPr algn="l"/>
            <a:endParaRPr lang="en-US" dirty="0"/>
          </a:p>
        </p:txBody>
      </p:sp>
      <p:sp>
        <p:nvSpPr>
          <p:cNvPr id="21" name="Freeform 3">
            <a:extLst>
              <a:ext uri="{FF2B5EF4-FFF2-40B4-BE49-F238E27FC236}">
                <a16:creationId xmlns:a16="http://schemas.microsoft.com/office/drawing/2014/main" id="{45B81C02-94F4-8630-0B79-B2CFFC6C9756}"/>
              </a:ext>
            </a:extLst>
          </p:cNvPr>
          <p:cNvSpPr/>
          <p:nvPr/>
        </p:nvSpPr>
        <p:spPr>
          <a:xfrm>
            <a:off x="13460430" y="2614910"/>
            <a:ext cx="4392102" cy="5216326"/>
          </a:xfrm>
          <a:custGeom>
            <a:avLst/>
            <a:gdLst/>
            <a:ahLst/>
            <a:cxnLst/>
            <a:rect l="l" t="t" r="r" b="b"/>
            <a:pathLst>
              <a:path w="6526422" h="7689451">
                <a:moveTo>
                  <a:pt x="0" y="0"/>
                </a:moveTo>
                <a:lnTo>
                  <a:pt x="6526422" y="0"/>
                </a:lnTo>
                <a:lnTo>
                  <a:pt x="6526422" y="7689452"/>
                </a:lnTo>
                <a:lnTo>
                  <a:pt x="0" y="7689452"/>
                </a:lnTo>
                <a:lnTo>
                  <a:pt x="0" y="0"/>
                </a:lnTo>
                <a:close/>
              </a:path>
            </a:pathLst>
          </a:custGeom>
          <a:blipFill>
            <a:blip r:embed="rId7"/>
            <a:stretch>
              <a:fillRect/>
            </a:stretch>
          </a:blipFill>
        </p:spPr>
        <p:txBody>
          <a:bodyPr/>
          <a:lstStyle/>
          <a:p>
            <a:endParaRPr lang="en-IN"/>
          </a:p>
        </p:txBody>
      </p:sp>
      <p:sp>
        <p:nvSpPr>
          <p:cNvPr id="23" name="TextBox 4">
            <a:extLst>
              <a:ext uri="{FF2B5EF4-FFF2-40B4-BE49-F238E27FC236}">
                <a16:creationId xmlns:a16="http://schemas.microsoft.com/office/drawing/2014/main" id="{64A47F53-4E6C-EED2-93BF-26AF8935BB63}"/>
              </a:ext>
            </a:extLst>
          </p:cNvPr>
          <p:cNvSpPr txBox="1"/>
          <p:nvPr/>
        </p:nvSpPr>
        <p:spPr>
          <a:xfrm>
            <a:off x="1443494" y="2827120"/>
            <a:ext cx="12866466" cy="1797223"/>
          </a:xfrm>
          <a:prstGeom prst="rect">
            <a:avLst/>
          </a:prstGeom>
        </p:spPr>
        <p:txBody>
          <a:bodyPr wrap="square" lIns="0" tIns="0" rIns="0" bIns="0" rtlCol="0" anchor="t">
            <a:spAutoFit/>
          </a:bodyPr>
          <a:lstStyle/>
          <a:p>
            <a:pPr algn="l">
              <a:lnSpc>
                <a:spcPts val="7295"/>
              </a:lnSpc>
            </a:pPr>
            <a:r>
              <a:rPr lang="en-US" sz="5400" spc="-153" dirty="0">
                <a:solidFill>
                  <a:schemeClr val="bg1"/>
                </a:solidFill>
                <a:latin typeface="Bobby Jones"/>
                <a:ea typeface="Bobby Jones"/>
                <a:cs typeface="Bobby Jones"/>
                <a:sym typeface="Bobby Jones"/>
              </a:rPr>
              <a:t>Social Epidemiology And Public Health Development </a:t>
            </a:r>
          </a:p>
        </p:txBody>
      </p:sp>
      <p:sp>
        <p:nvSpPr>
          <p:cNvPr id="29" name="TextBox 4">
            <a:extLst>
              <a:ext uri="{FF2B5EF4-FFF2-40B4-BE49-F238E27FC236}">
                <a16:creationId xmlns:a16="http://schemas.microsoft.com/office/drawing/2014/main" id="{108057FA-1948-AB8D-1835-A7FF49947841}"/>
              </a:ext>
            </a:extLst>
          </p:cNvPr>
          <p:cNvSpPr txBox="1"/>
          <p:nvPr/>
        </p:nvSpPr>
        <p:spPr>
          <a:xfrm>
            <a:off x="1719131" y="830391"/>
            <a:ext cx="14485715" cy="936154"/>
          </a:xfrm>
          <a:prstGeom prst="rect">
            <a:avLst/>
          </a:prstGeom>
        </p:spPr>
        <p:txBody>
          <a:bodyPr wrap="square" lIns="0" tIns="0" rIns="0" bIns="0" rtlCol="0" anchor="t">
            <a:spAutoFit/>
          </a:bodyPr>
          <a:lstStyle/>
          <a:p>
            <a:pPr algn="l">
              <a:lnSpc>
                <a:spcPts val="7295"/>
              </a:lnSpc>
            </a:pPr>
            <a:r>
              <a:rPr lang="en-US" sz="8000" spc="-153" dirty="0">
                <a:solidFill>
                  <a:srgbClr val="2B2B2B"/>
                </a:solidFill>
                <a:latin typeface="Bobby Jones"/>
                <a:ea typeface="Bobby Jones"/>
                <a:cs typeface="Bobby Jones"/>
                <a:sym typeface="Bobby Jones"/>
              </a:rPr>
              <a:t>HEALTHY RELATIONSHIPS</a:t>
            </a:r>
          </a:p>
        </p:txBody>
      </p:sp>
      <p:sp>
        <p:nvSpPr>
          <p:cNvPr id="31" name="TextBox 14">
            <a:extLst>
              <a:ext uri="{FF2B5EF4-FFF2-40B4-BE49-F238E27FC236}">
                <a16:creationId xmlns:a16="http://schemas.microsoft.com/office/drawing/2014/main" id="{A83B2EA3-512C-E674-E322-66858993DCC9}"/>
              </a:ext>
            </a:extLst>
          </p:cNvPr>
          <p:cNvSpPr txBox="1"/>
          <p:nvPr/>
        </p:nvSpPr>
        <p:spPr>
          <a:xfrm>
            <a:off x="1443494" y="5379189"/>
            <a:ext cx="14461049" cy="4414863"/>
          </a:xfrm>
          <a:prstGeom prst="rect">
            <a:avLst/>
          </a:prstGeom>
        </p:spPr>
        <p:txBody>
          <a:bodyPr wrap="square" lIns="0" tIns="0" rIns="0" bIns="0" rtlCol="0" anchor="t">
            <a:spAutoFit/>
          </a:bodyPr>
          <a:lstStyle/>
          <a:p>
            <a:pPr algn="l">
              <a:lnSpc>
                <a:spcPts val="4284"/>
              </a:lnSpc>
            </a:pPr>
            <a:r>
              <a:rPr lang="en-US" sz="4800" spc="-100" dirty="0">
                <a:solidFill>
                  <a:schemeClr val="bg1"/>
                </a:solidFill>
                <a:latin typeface="Bobby Jones"/>
                <a:ea typeface="Bobby Jones"/>
                <a:cs typeface="Bobby Jones"/>
                <a:sym typeface="Bobby Jones"/>
              </a:rPr>
              <a:t>Lecturer              : </a:t>
            </a:r>
            <a:r>
              <a:rPr lang="en-US" sz="4800" spc="-100" dirty="0" err="1">
                <a:solidFill>
                  <a:schemeClr val="bg1"/>
                </a:solidFill>
                <a:latin typeface="Bobby Jones"/>
                <a:ea typeface="Bobby Jones"/>
                <a:cs typeface="Bobby Jones"/>
                <a:sym typeface="Bobby Jones"/>
              </a:rPr>
              <a:t>Dr</a:t>
            </a:r>
            <a:r>
              <a:rPr lang="en-US" sz="4800" spc="-100" dirty="0">
                <a:solidFill>
                  <a:schemeClr val="bg1"/>
                </a:solidFill>
                <a:latin typeface="Bobby Jones"/>
                <a:ea typeface="Bobby Jones"/>
                <a:cs typeface="Bobby Jones"/>
                <a:sym typeface="Bobby Jones"/>
              </a:rPr>
              <a:t> </a:t>
            </a:r>
            <a:r>
              <a:rPr lang="en-US" sz="4800" spc="-100" dirty="0" err="1">
                <a:solidFill>
                  <a:schemeClr val="bg1"/>
                </a:solidFill>
                <a:latin typeface="Bobby Jones"/>
                <a:ea typeface="Bobby Jones"/>
                <a:cs typeface="Bobby Jones"/>
                <a:sym typeface="Bobby Jones"/>
              </a:rPr>
              <a:t>Hamdi</a:t>
            </a:r>
            <a:r>
              <a:rPr lang="en-US" sz="4800" spc="-100" dirty="0">
                <a:solidFill>
                  <a:schemeClr val="bg1"/>
                </a:solidFill>
                <a:latin typeface="Bobby Jones"/>
                <a:ea typeface="Bobby Jones"/>
                <a:cs typeface="Bobby Jones"/>
                <a:sym typeface="Bobby Jones"/>
              </a:rPr>
              <a:t> Hussain</a:t>
            </a:r>
          </a:p>
          <a:p>
            <a:pPr algn="l">
              <a:lnSpc>
                <a:spcPts val="4284"/>
              </a:lnSpc>
            </a:pPr>
            <a:endParaRPr lang="en-US" sz="4800" spc="-100" dirty="0">
              <a:solidFill>
                <a:schemeClr val="bg1"/>
              </a:solidFill>
              <a:latin typeface="Bobby Jones"/>
              <a:ea typeface="Bobby Jones"/>
              <a:cs typeface="Bobby Jones"/>
              <a:sym typeface="Bobby Jones"/>
            </a:endParaRPr>
          </a:p>
          <a:p>
            <a:pPr algn="l">
              <a:lnSpc>
                <a:spcPts val="4284"/>
              </a:lnSpc>
            </a:pPr>
            <a:r>
              <a:rPr lang="en-US" sz="4800" spc="-100" dirty="0">
                <a:solidFill>
                  <a:schemeClr val="bg1"/>
                </a:solidFill>
                <a:latin typeface="Bobby Jones"/>
                <a:ea typeface="Bobby Jones"/>
                <a:cs typeface="Bobby Jones"/>
                <a:sym typeface="Bobby Jones"/>
              </a:rPr>
              <a:t>Module Code      :  LCSH  7000</a:t>
            </a:r>
          </a:p>
          <a:p>
            <a:pPr algn="l">
              <a:lnSpc>
                <a:spcPts val="4284"/>
              </a:lnSpc>
            </a:pPr>
            <a:endParaRPr lang="en-US" sz="4800" spc="-100" dirty="0">
              <a:solidFill>
                <a:schemeClr val="bg1"/>
              </a:solidFill>
              <a:latin typeface="Bobby Jones"/>
              <a:ea typeface="Bobby Jones"/>
              <a:cs typeface="Bobby Jones"/>
              <a:sym typeface="Bobby Jones"/>
            </a:endParaRPr>
          </a:p>
          <a:p>
            <a:pPr algn="l">
              <a:lnSpc>
                <a:spcPts val="4284"/>
              </a:lnSpc>
            </a:pPr>
            <a:r>
              <a:rPr lang="en-US" sz="4800" spc="-100" dirty="0">
                <a:solidFill>
                  <a:schemeClr val="bg1"/>
                </a:solidFill>
                <a:latin typeface="Bobby Jones"/>
                <a:ea typeface="Bobby Jones"/>
                <a:cs typeface="Bobby Jones"/>
                <a:sym typeface="Bobby Jones"/>
              </a:rPr>
              <a:t>Student name   : vidhi [ 2506527 ] </a:t>
            </a:r>
          </a:p>
          <a:p>
            <a:pPr algn="l">
              <a:lnSpc>
                <a:spcPts val="4284"/>
              </a:lnSpc>
            </a:pPr>
            <a:r>
              <a:rPr lang="en-US" sz="4800" spc="-100" dirty="0">
                <a:solidFill>
                  <a:schemeClr val="bg1"/>
                </a:solidFill>
                <a:latin typeface="Bobby Jones"/>
                <a:ea typeface="Bobby Jones"/>
                <a:cs typeface="Bobby Jones"/>
                <a:sym typeface="Bobby Jones"/>
              </a:rPr>
              <a:t>&amp; ID                             Isha  [ 2503804 ]</a:t>
            </a:r>
          </a:p>
          <a:p>
            <a:pPr algn="l">
              <a:lnSpc>
                <a:spcPts val="4284"/>
              </a:lnSpc>
            </a:pPr>
            <a:r>
              <a:rPr lang="en-US" sz="4800" spc="-100" dirty="0">
                <a:solidFill>
                  <a:schemeClr val="bg1"/>
                </a:solidFill>
                <a:latin typeface="Bobby Jones"/>
                <a:ea typeface="Bobby Jones"/>
                <a:cs typeface="Bobby Jones"/>
                <a:sym typeface="Bobby Jones"/>
              </a:rPr>
              <a:t>                                     NEEL [ 2504974 ] </a:t>
            </a:r>
          </a:p>
          <a:p>
            <a:pPr algn="l">
              <a:lnSpc>
                <a:spcPts val="4284"/>
              </a:lnSpc>
            </a:pPr>
            <a:endParaRPr lang="en-US" sz="4800" spc="-100" dirty="0">
              <a:solidFill>
                <a:schemeClr val="bg1"/>
              </a:solidFill>
              <a:latin typeface="Bobby Jones"/>
              <a:ea typeface="Bobby Jones"/>
              <a:cs typeface="Bobby Jones"/>
              <a:sym typeface="Bobby Jones"/>
            </a:endParaRPr>
          </a:p>
        </p:txBody>
      </p:sp>
    </p:spTree>
    <p:extLst>
      <p:ext uri="{BB962C8B-B14F-4D97-AF65-F5344CB8AC3E}">
        <p14:creationId xmlns:p14="http://schemas.microsoft.com/office/powerpoint/2010/main" val="13534891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4" name="Freeform 4"/>
          <p:cNvSpPr/>
          <p:nvPr/>
        </p:nvSpPr>
        <p:spPr>
          <a:xfrm>
            <a:off x="921678" y="8836459"/>
            <a:ext cx="4941516" cy="3170816"/>
          </a:xfrm>
          <a:custGeom>
            <a:avLst/>
            <a:gdLst/>
            <a:ahLst/>
            <a:cxnLst/>
            <a:rect l="l" t="t" r="r" b="b"/>
            <a:pathLst>
              <a:path w="4941516" h="3170816">
                <a:moveTo>
                  <a:pt x="0" y="0"/>
                </a:moveTo>
                <a:lnTo>
                  <a:pt x="4941517" y="0"/>
                </a:lnTo>
                <a:lnTo>
                  <a:pt x="4941517" y="3170815"/>
                </a:lnTo>
                <a:lnTo>
                  <a:pt x="0" y="3170815"/>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Freeform 5"/>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a:off x="5649673" y="8838318"/>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8" name="Freeform 8"/>
          <p:cNvSpPr/>
          <p:nvPr/>
        </p:nvSpPr>
        <p:spPr>
          <a:xfrm>
            <a:off x="17259300" y="1690063"/>
            <a:ext cx="2984027" cy="3052713"/>
          </a:xfrm>
          <a:custGeom>
            <a:avLst/>
            <a:gdLst/>
            <a:ahLst/>
            <a:cxnLst/>
            <a:rect l="l" t="t" r="r" b="b"/>
            <a:pathLst>
              <a:path w="2984027" h="3052713">
                <a:moveTo>
                  <a:pt x="0" y="0"/>
                </a:moveTo>
                <a:lnTo>
                  <a:pt x="2984027" y="0"/>
                </a:lnTo>
                <a:lnTo>
                  <a:pt x="2984027" y="3052713"/>
                </a:lnTo>
                <a:lnTo>
                  <a:pt x="0" y="305271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9" name="Freeform 9"/>
          <p:cNvSpPr/>
          <p:nvPr/>
        </p:nvSpPr>
        <p:spPr>
          <a:xfrm>
            <a:off x="7786278" y="-1507334"/>
            <a:ext cx="6236488" cy="2536034"/>
          </a:xfrm>
          <a:custGeom>
            <a:avLst/>
            <a:gdLst/>
            <a:ahLst/>
            <a:cxnLst/>
            <a:rect l="l" t="t" r="r" b="b"/>
            <a:pathLst>
              <a:path w="6236488" h="2536034">
                <a:moveTo>
                  <a:pt x="0" y="0"/>
                </a:moveTo>
                <a:lnTo>
                  <a:pt x="6236488" y="0"/>
                </a:lnTo>
                <a:lnTo>
                  <a:pt x="6236488" y="2536034"/>
                </a:lnTo>
                <a:lnTo>
                  <a:pt x="0" y="2536034"/>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
        <p:nvSpPr>
          <p:cNvPr id="10" name="Freeform 10"/>
          <p:cNvSpPr/>
          <p:nvPr/>
        </p:nvSpPr>
        <p:spPr>
          <a:xfrm>
            <a:off x="12853528" y="-2010327"/>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
        <p:nvSpPr>
          <p:cNvPr id="11" name="Freeform 11"/>
          <p:cNvSpPr/>
          <p:nvPr/>
        </p:nvSpPr>
        <p:spPr>
          <a:xfrm>
            <a:off x="3121073" y="415972"/>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IN"/>
          </a:p>
        </p:txBody>
      </p:sp>
      <p:sp>
        <p:nvSpPr>
          <p:cNvPr id="12" name="Freeform 12"/>
          <p:cNvSpPr/>
          <p:nvPr/>
        </p:nvSpPr>
        <p:spPr>
          <a:xfrm rot="-838700">
            <a:off x="14505174" y="9257418"/>
            <a:ext cx="4932586" cy="4645843"/>
          </a:xfrm>
          <a:custGeom>
            <a:avLst/>
            <a:gdLst/>
            <a:ahLst/>
            <a:cxnLst/>
            <a:rect l="l" t="t" r="r" b="b"/>
            <a:pathLst>
              <a:path w="4932586" h="4645843">
                <a:moveTo>
                  <a:pt x="0" y="0"/>
                </a:moveTo>
                <a:lnTo>
                  <a:pt x="4932586" y="0"/>
                </a:lnTo>
                <a:lnTo>
                  <a:pt x="4932586" y="4645844"/>
                </a:lnTo>
                <a:lnTo>
                  <a:pt x="0" y="4645844"/>
                </a:lnTo>
                <a:lnTo>
                  <a:pt x="0" y="0"/>
                </a:lnTo>
                <a:close/>
              </a:path>
            </a:pathLst>
          </a:custGeom>
          <a:blipFill>
            <a:blip r:embed="rId17">
              <a:extLst>
                <a:ext uri="{96DAC541-7B7A-43D3-8B79-37D633B846F1}">
                  <asvg:svgBlip xmlns:asvg="http://schemas.microsoft.com/office/drawing/2016/SVG/main" r:embed="rId18"/>
                </a:ext>
              </a:extLst>
            </a:blip>
            <a:stretch>
              <a:fillRect/>
            </a:stretch>
          </a:blipFill>
          <a:ln cap="sq">
            <a:noFill/>
            <a:prstDash val="solid"/>
            <a:miter/>
          </a:ln>
        </p:spPr>
        <p:txBody>
          <a:bodyPr/>
          <a:lstStyle/>
          <a:p>
            <a:endParaRPr lang="en-IN"/>
          </a:p>
        </p:txBody>
      </p:sp>
      <p:sp>
        <p:nvSpPr>
          <p:cNvPr id="13" name="TextBox 13"/>
          <p:cNvSpPr txBox="1"/>
          <p:nvPr/>
        </p:nvSpPr>
        <p:spPr>
          <a:xfrm>
            <a:off x="1313267" y="1803738"/>
            <a:ext cx="10542815" cy="4188930"/>
          </a:xfrm>
          <a:prstGeom prst="rect">
            <a:avLst/>
          </a:prstGeom>
        </p:spPr>
        <p:txBody>
          <a:bodyPr lIns="0" tIns="0" rIns="0" bIns="0" rtlCol="0" anchor="t">
            <a:spAutoFit/>
          </a:bodyPr>
          <a:lstStyle/>
          <a:p>
            <a:pPr algn="l">
              <a:lnSpc>
                <a:spcPts val="8208"/>
              </a:lnSpc>
            </a:pPr>
            <a:r>
              <a:rPr lang="en-US" sz="7200" spc="-172" dirty="0">
                <a:solidFill>
                  <a:srgbClr val="FFFFFF"/>
                </a:solidFill>
                <a:latin typeface="Bobby Jones"/>
                <a:ea typeface="Bobby Jones"/>
                <a:cs typeface="Bobby Jones"/>
                <a:sym typeface="Bobby Jones"/>
              </a:rPr>
              <a:t>BUILDING BONDS: PROMOTING HEALTHY RELATIONSHIPS AMONG YOUNG ADULTS (18-25 YEARS)</a:t>
            </a:r>
          </a:p>
        </p:txBody>
      </p:sp>
      <p:sp>
        <p:nvSpPr>
          <p:cNvPr id="14" name="TextBox 14"/>
          <p:cNvSpPr txBox="1"/>
          <p:nvPr/>
        </p:nvSpPr>
        <p:spPr>
          <a:xfrm>
            <a:off x="1590675" y="6399495"/>
            <a:ext cx="8611714" cy="1059201"/>
          </a:xfrm>
          <a:prstGeom prst="rect">
            <a:avLst/>
          </a:prstGeom>
        </p:spPr>
        <p:txBody>
          <a:bodyPr lIns="0" tIns="0" rIns="0" bIns="0" rtlCol="0" anchor="t">
            <a:spAutoFit/>
          </a:bodyPr>
          <a:lstStyle/>
          <a:p>
            <a:pPr algn="l">
              <a:lnSpc>
                <a:spcPts val="4284"/>
              </a:lnSpc>
            </a:pPr>
            <a:r>
              <a:rPr lang="en-US" sz="3200" spc="-100" dirty="0">
                <a:solidFill>
                  <a:srgbClr val="FFFFFF"/>
                </a:solidFill>
                <a:latin typeface="Bobby Jones"/>
                <a:ea typeface="Bobby Jones"/>
                <a:cs typeface="Bobby Jones"/>
                <a:sym typeface="Bobby Jones"/>
              </a:rPr>
              <a:t>MSC PUBLIC HEALTH AND SOCIAL CARE IN PRACTICE</a:t>
            </a:r>
          </a:p>
          <a:p>
            <a:pPr algn="l">
              <a:lnSpc>
                <a:spcPts val="4284"/>
              </a:lnSpc>
            </a:pPr>
            <a:r>
              <a:rPr lang="en-US" sz="3200" spc="-100" dirty="0">
                <a:solidFill>
                  <a:srgbClr val="FFFFFF"/>
                </a:solidFill>
                <a:latin typeface="Bobby Jones"/>
                <a:ea typeface="Bobby Jones"/>
                <a:cs typeface="Bobby Jones"/>
                <a:sym typeface="Bobby Jones"/>
              </a:rPr>
              <a:t>SOCIAL EPIDEMIOLOGY AND PUBLIC HEALTH DEVELOPMENT</a:t>
            </a:r>
          </a:p>
        </p:txBody>
      </p:sp>
      <p:sp>
        <p:nvSpPr>
          <p:cNvPr id="3" name="Freeform 3"/>
          <p:cNvSpPr/>
          <p:nvPr/>
        </p:nvSpPr>
        <p:spPr>
          <a:xfrm>
            <a:off x="10904522" y="1448682"/>
            <a:ext cx="6041028" cy="7389637"/>
          </a:xfrm>
          <a:custGeom>
            <a:avLst/>
            <a:gdLst/>
            <a:ahLst/>
            <a:cxnLst/>
            <a:rect l="l" t="t" r="r" b="b"/>
            <a:pathLst>
              <a:path w="6041028" h="7389637">
                <a:moveTo>
                  <a:pt x="0" y="0"/>
                </a:moveTo>
                <a:lnTo>
                  <a:pt x="6041028" y="0"/>
                </a:lnTo>
                <a:lnTo>
                  <a:pt x="6041028" y="7389636"/>
                </a:lnTo>
                <a:lnTo>
                  <a:pt x="0" y="7389636"/>
                </a:lnTo>
                <a:lnTo>
                  <a:pt x="0" y="0"/>
                </a:lnTo>
                <a:close/>
              </a:path>
            </a:pathLst>
          </a:custGeom>
          <a:blipFill>
            <a:blip r:embed="rId19"/>
            <a:stretch>
              <a:fillRect/>
            </a:stretch>
          </a:blipFill>
        </p:spPr>
        <p:txBody>
          <a:bodyPr/>
          <a:lstStyle/>
          <a:p>
            <a:endParaRPr lang="en-IN"/>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1176666" y="1745964"/>
            <a:ext cx="5860750" cy="6795073"/>
          </a:xfrm>
          <a:custGeom>
            <a:avLst/>
            <a:gdLst/>
            <a:ahLst/>
            <a:cxnLst/>
            <a:rect l="l" t="t" r="r" b="b"/>
            <a:pathLst>
              <a:path w="5860750" h="6795073">
                <a:moveTo>
                  <a:pt x="0" y="0"/>
                </a:moveTo>
                <a:lnTo>
                  <a:pt x="5860750" y="0"/>
                </a:lnTo>
                <a:lnTo>
                  <a:pt x="5860750" y="6795072"/>
                </a:lnTo>
                <a:lnTo>
                  <a:pt x="0" y="6795072"/>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409700" y="2022747"/>
            <a:ext cx="8674466" cy="2801574"/>
          </a:xfrm>
          <a:prstGeom prst="rect">
            <a:avLst/>
          </a:prstGeom>
        </p:spPr>
        <p:txBody>
          <a:bodyPr lIns="0" tIns="0" rIns="0" bIns="0" rtlCol="0" anchor="t">
            <a:spAutoFit/>
          </a:bodyPr>
          <a:lstStyle/>
          <a:p>
            <a:pPr algn="l">
              <a:lnSpc>
                <a:spcPts val="7295"/>
              </a:lnSpc>
            </a:pPr>
            <a:r>
              <a:rPr lang="en-US" sz="6399" spc="-153">
                <a:solidFill>
                  <a:srgbClr val="2B2B2B"/>
                </a:solidFill>
                <a:latin typeface="Bobby Jones"/>
                <a:ea typeface="Bobby Jones"/>
                <a:cs typeface="Bobby Jones"/>
                <a:sym typeface="Bobby Jones"/>
              </a:rPr>
              <a:t>INTRODUCTION – RELATIONSHIP HEALTH IN PUBLIC CONTEXT</a:t>
            </a:r>
          </a:p>
        </p:txBody>
      </p:sp>
      <p:sp>
        <p:nvSpPr>
          <p:cNvPr id="5" name="TextBox 5"/>
          <p:cNvSpPr txBox="1"/>
          <p:nvPr/>
        </p:nvSpPr>
        <p:spPr>
          <a:xfrm>
            <a:off x="1409700" y="5523924"/>
            <a:ext cx="8407168" cy="2099472"/>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H</a:t>
            </a:r>
            <a:r>
              <a:rPr lang="en-US" sz="1899" b="1" u="none" spc="113">
                <a:solidFill>
                  <a:srgbClr val="303030"/>
                </a:solidFill>
                <a:latin typeface="Quicksand Bold"/>
                <a:ea typeface="Quicksand Bold"/>
                <a:cs typeface="Quicksand Bold"/>
                <a:sym typeface="Quicksand Bold"/>
              </a:rPr>
              <a:t>ealthy relationships enhance mental well-being, stress resilience, and social stability (Melro et al., 2024).</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The emotional regulation is developmental in early adulthood (López-Madrigal et al., 2021).</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Trust, consent, and communication promote relational well-being as a priority of public health.</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3459203" y="1119057"/>
            <a:ext cx="11369593" cy="953670"/>
          </a:xfrm>
          <a:prstGeom prst="rect">
            <a:avLst/>
          </a:prstGeom>
        </p:spPr>
        <p:txBody>
          <a:bodyPr lIns="0" tIns="0" rIns="0" bIns="0" rtlCol="0" anchor="t">
            <a:spAutoFit/>
          </a:bodyPr>
          <a:lstStyle/>
          <a:p>
            <a:pPr algn="ctr">
              <a:lnSpc>
                <a:spcPts val="7295"/>
              </a:lnSpc>
            </a:pPr>
            <a:r>
              <a:rPr lang="en-US" sz="6399" spc="-153">
                <a:solidFill>
                  <a:srgbClr val="2B2B2B"/>
                </a:solidFill>
                <a:latin typeface="Bobby Jones"/>
                <a:ea typeface="Bobby Jones"/>
                <a:cs typeface="Bobby Jones"/>
                <a:sym typeface="Bobby Jones"/>
              </a:rPr>
              <a:t>PUBLIC HEALTH CONNECTION</a:t>
            </a:r>
          </a:p>
        </p:txBody>
      </p:sp>
      <p:sp>
        <p:nvSpPr>
          <p:cNvPr id="4" name="Freeform 4"/>
          <p:cNvSpPr/>
          <p:nvPr/>
        </p:nvSpPr>
        <p:spPr>
          <a:xfrm>
            <a:off x="5624609" y="3368677"/>
            <a:ext cx="7038781" cy="6219723"/>
          </a:xfrm>
          <a:custGeom>
            <a:avLst/>
            <a:gdLst/>
            <a:ahLst/>
            <a:cxnLst/>
            <a:rect l="l" t="t" r="r" b="b"/>
            <a:pathLst>
              <a:path w="7038781" h="6219723">
                <a:moveTo>
                  <a:pt x="0" y="0"/>
                </a:moveTo>
                <a:lnTo>
                  <a:pt x="7038782" y="0"/>
                </a:lnTo>
                <a:lnTo>
                  <a:pt x="7038782" y="6219723"/>
                </a:lnTo>
                <a:lnTo>
                  <a:pt x="0" y="6219723"/>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TextBox 5"/>
          <p:cNvSpPr txBox="1"/>
          <p:nvPr/>
        </p:nvSpPr>
        <p:spPr>
          <a:xfrm>
            <a:off x="6384573" y="4428263"/>
            <a:ext cx="5845290" cy="4214185"/>
          </a:xfrm>
          <a:prstGeom prst="rect">
            <a:avLst/>
          </a:prstGeom>
        </p:spPr>
        <p:txBody>
          <a:bodyPr lIns="0" tIns="0" rIns="0" bIns="0" rtlCol="0" anchor="t">
            <a:spAutoFit/>
          </a:bodyPr>
          <a:lstStyle/>
          <a:p>
            <a:pPr marL="410209" lvl="1" indent="-205105" algn="l">
              <a:lnSpc>
                <a:spcPts val="2849"/>
              </a:lnSpc>
              <a:buFont typeface="Arial"/>
              <a:buChar char="•"/>
            </a:pPr>
            <a:r>
              <a:rPr lang="en-US" sz="1899" spc="113">
                <a:solidFill>
                  <a:srgbClr val="FFFFFF"/>
                </a:solidFill>
                <a:latin typeface="Quicksand"/>
                <a:ea typeface="Quicksand"/>
                <a:cs typeface="Quicksand"/>
                <a:sym typeface="Quicksand"/>
              </a:rPr>
              <a:t>·Relationship literacy averts depression, drug use, and unsafe behaviour (Kim, 2024).</a:t>
            </a:r>
          </a:p>
          <a:p>
            <a:pPr marL="410209" lvl="1" indent="-205105" algn="l">
              <a:lnSpc>
                <a:spcPts val="2849"/>
              </a:lnSpc>
              <a:buFont typeface="Arial"/>
              <a:buChar char="•"/>
            </a:pPr>
            <a:r>
              <a:rPr lang="en-US" sz="1899" spc="113">
                <a:solidFill>
                  <a:srgbClr val="FFFFFF"/>
                </a:solidFill>
                <a:latin typeface="Quicksand"/>
                <a:ea typeface="Quicksand"/>
                <a:cs typeface="Quicksand"/>
                <a:sym typeface="Quicksand"/>
              </a:rPr>
              <a:t>·Increases coping, emotional regulation, and seeking help behaviours (Yang et al., 2024).</a:t>
            </a:r>
          </a:p>
          <a:p>
            <a:pPr marL="410209" lvl="1" indent="-205105" algn="l">
              <a:lnSpc>
                <a:spcPts val="2849"/>
              </a:lnSpc>
              <a:buFont typeface="Arial"/>
              <a:buChar char="•"/>
            </a:pPr>
            <a:r>
              <a:rPr lang="en-US" sz="1899" spc="113">
                <a:solidFill>
                  <a:srgbClr val="FFFFFF"/>
                </a:solidFill>
                <a:latin typeface="Quicksand"/>
                <a:ea typeface="Quicksand"/>
                <a:cs typeface="Quicksand"/>
                <a:sym typeface="Quicksand"/>
              </a:rPr>
              <a:t>·Develops resilience in adult transition and reduces NHS mental health expenditure.</a:t>
            </a:r>
          </a:p>
          <a:p>
            <a:pPr marL="410209" lvl="1" indent="-205105" algn="l">
              <a:lnSpc>
                <a:spcPts val="2849"/>
              </a:lnSpc>
              <a:buFont typeface="Arial"/>
              <a:buChar char="•"/>
            </a:pPr>
            <a:r>
              <a:rPr lang="en-US" sz="1899" spc="113">
                <a:solidFill>
                  <a:srgbClr val="FFFFFF"/>
                </a:solidFill>
                <a:latin typeface="Quicksand"/>
                <a:ea typeface="Quicksand"/>
                <a:cs typeface="Quicksand"/>
                <a:sym typeface="Quicksand"/>
              </a:rPr>
              <a:t>·Directly connected to public health targets, preventative education lessens the population's stress burden.</a:t>
            </a:r>
          </a:p>
          <a:p>
            <a:pPr marL="410209" lvl="1" indent="-205105" algn="l">
              <a:lnSpc>
                <a:spcPts val="2849"/>
              </a:lnSpc>
              <a:buFont typeface="Arial"/>
              <a:buChar char="•"/>
            </a:pPr>
            <a:endParaRPr lang="en-US" sz="1899" spc="113">
              <a:solidFill>
                <a:srgbClr val="FFFFFF"/>
              </a:solidFill>
              <a:latin typeface="Quicksand"/>
              <a:ea typeface="Quicksand"/>
              <a:cs typeface="Quicksand"/>
              <a:sym typeface="Quicksand"/>
            </a:endParaRPr>
          </a:p>
        </p:txBody>
      </p:sp>
      <p:sp>
        <p:nvSpPr>
          <p:cNvPr id="6" name="Freeform 6"/>
          <p:cNvSpPr/>
          <p:nvPr/>
        </p:nvSpPr>
        <p:spPr>
          <a:xfrm>
            <a:off x="15901063" y="-182221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73316" y="8181426"/>
            <a:ext cx="3193132" cy="2813948"/>
          </a:xfrm>
          <a:custGeom>
            <a:avLst/>
            <a:gdLst/>
            <a:ahLst/>
            <a:cxnLst/>
            <a:rect l="l" t="t" r="r" b="b"/>
            <a:pathLst>
              <a:path w="3193132" h="2813948">
                <a:moveTo>
                  <a:pt x="0" y="0"/>
                </a:moveTo>
                <a:lnTo>
                  <a:pt x="3193132" y="0"/>
                </a:lnTo>
                <a:lnTo>
                  <a:pt x="3193132" y="2813948"/>
                </a:lnTo>
                <a:lnTo>
                  <a:pt x="0" y="281394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8" name="Freeform 8"/>
          <p:cNvSpPr/>
          <p:nvPr/>
        </p:nvSpPr>
        <p:spPr>
          <a:xfrm>
            <a:off x="-808143" y="599282"/>
            <a:ext cx="2862787" cy="858836"/>
          </a:xfrm>
          <a:custGeom>
            <a:avLst/>
            <a:gdLst/>
            <a:ahLst/>
            <a:cxnLst/>
            <a:rect l="l" t="t" r="r" b="b"/>
            <a:pathLst>
              <a:path w="2862787" h="858836">
                <a:moveTo>
                  <a:pt x="0" y="0"/>
                </a:moveTo>
                <a:lnTo>
                  <a:pt x="2862786" y="0"/>
                </a:lnTo>
                <a:lnTo>
                  <a:pt x="2862786" y="858836"/>
                </a:lnTo>
                <a:lnTo>
                  <a:pt x="0" y="85883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5969452" y="8475686"/>
            <a:ext cx="3214059" cy="2893382"/>
          </a:xfrm>
          <a:custGeom>
            <a:avLst/>
            <a:gdLst/>
            <a:ahLst/>
            <a:cxnLst/>
            <a:rect l="l" t="t" r="r" b="b"/>
            <a:pathLst>
              <a:path w="3214059" h="2893382">
                <a:moveTo>
                  <a:pt x="0" y="0"/>
                </a:moveTo>
                <a:lnTo>
                  <a:pt x="3214059" y="0"/>
                </a:lnTo>
                <a:lnTo>
                  <a:pt x="3214059" y="2893382"/>
                </a:lnTo>
                <a:lnTo>
                  <a:pt x="0" y="2893382"/>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IN"/>
          </a:p>
        </p:txBody>
      </p:sp>
      <p:sp>
        <p:nvSpPr>
          <p:cNvPr id="10" name="Freeform 10"/>
          <p:cNvSpPr/>
          <p:nvPr/>
        </p:nvSpPr>
        <p:spPr>
          <a:xfrm rot="5400000">
            <a:off x="17221559" y="230117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4048849" y="2644202"/>
            <a:ext cx="10190302" cy="1877622"/>
          </a:xfrm>
          <a:prstGeom prst="rect">
            <a:avLst/>
          </a:prstGeom>
        </p:spPr>
        <p:txBody>
          <a:bodyPr lIns="0" tIns="0" rIns="0" bIns="0" rtlCol="0" anchor="t">
            <a:spAutoFit/>
          </a:bodyPr>
          <a:lstStyle/>
          <a:p>
            <a:pPr algn="ctr">
              <a:lnSpc>
                <a:spcPts val="7295"/>
              </a:lnSpc>
            </a:pPr>
            <a:r>
              <a:rPr lang="en-US" sz="6399" spc="-153">
                <a:solidFill>
                  <a:srgbClr val="FFFFFF"/>
                </a:solidFill>
                <a:latin typeface="Bobby Jones"/>
                <a:ea typeface="Bobby Jones"/>
                <a:cs typeface="Bobby Jones"/>
                <a:sym typeface="Bobby Jones"/>
              </a:rPr>
              <a:t>TARGET GROUP AND JUSTIFICATION</a:t>
            </a:r>
          </a:p>
        </p:txBody>
      </p:sp>
      <p:sp>
        <p:nvSpPr>
          <p:cNvPr id="7" name="TextBox 7"/>
          <p:cNvSpPr txBox="1"/>
          <p:nvPr/>
        </p:nvSpPr>
        <p:spPr>
          <a:xfrm>
            <a:off x="4471723" y="5050093"/>
            <a:ext cx="9344554"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Ta</a:t>
            </a:r>
            <a:r>
              <a:rPr lang="en-US" sz="1899" b="1" u="none" spc="113">
                <a:solidFill>
                  <a:srgbClr val="FFFFFF"/>
                </a:solidFill>
                <a:latin typeface="Quicksand Bold"/>
                <a:ea typeface="Quicksand Bold"/>
                <a:cs typeface="Quicksand Bold"/>
                <a:sym typeface="Quicksand Bold"/>
              </a:rPr>
              <a:t>rget: Young adults between 18 and 25 years served in universities and during their initial employment.</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Easy to be emotionally controlled, peer-influenced, and bad at communicating.</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This is because emotional literacy programmes improve decision-making, empathy, and interpersonal maturity (Murugesan and Vanamali, 2025).</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1190535" y="3966530"/>
            <a:ext cx="7734300" cy="1877622"/>
          </a:xfrm>
          <a:prstGeom prst="rect">
            <a:avLst/>
          </a:prstGeom>
        </p:spPr>
        <p:txBody>
          <a:bodyPr lIns="0" tIns="0" rIns="0" bIns="0" rtlCol="0" anchor="t">
            <a:spAutoFit/>
          </a:bodyPr>
          <a:lstStyle/>
          <a:p>
            <a:pPr algn="l">
              <a:lnSpc>
                <a:spcPts val="7295"/>
              </a:lnSpc>
            </a:pPr>
            <a:r>
              <a:rPr lang="en-US" sz="6399" spc="-153">
                <a:solidFill>
                  <a:srgbClr val="2B2B2B"/>
                </a:solidFill>
                <a:latin typeface="Bobby Jones"/>
                <a:ea typeface="Bobby Jones"/>
                <a:cs typeface="Bobby Jones"/>
                <a:sym typeface="Bobby Jones"/>
              </a:rPr>
              <a:t>CULTURAL DIVERSITY AND INCLUSIVITY</a:t>
            </a:r>
          </a:p>
        </p:txBody>
      </p:sp>
      <p:sp>
        <p:nvSpPr>
          <p:cNvPr id="4" name="TextBox 4"/>
          <p:cNvSpPr txBox="1"/>
          <p:nvPr/>
        </p:nvSpPr>
        <p:spPr>
          <a:xfrm>
            <a:off x="10710747" y="1509292"/>
            <a:ext cx="1149870" cy="854603"/>
          </a:xfrm>
          <a:prstGeom prst="rect">
            <a:avLst/>
          </a:prstGeom>
        </p:spPr>
        <p:txBody>
          <a:bodyPr lIns="0" tIns="0" rIns="0" bIns="0" rtlCol="0" anchor="t">
            <a:spAutoFit/>
          </a:bodyPr>
          <a:lstStyle/>
          <a:p>
            <a:pPr algn="l">
              <a:lnSpc>
                <a:spcPts val="6292"/>
              </a:lnSpc>
            </a:pPr>
            <a:r>
              <a:rPr lang="en-US" sz="6554" spc="13">
                <a:solidFill>
                  <a:srgbClr val="FFFFFF"/>
                </a:solidFill>
                <a:latin typeface="Bobby Jones"/>
                <a:ea typeface="Bobby Jones"/>
                <a:cs typeface="Bobby Jones"/>
                <a:sym typeface="Bobby Jones"/>
              </a:rPr>
              <a:t>01.</a:t>
            </a:r>
          </a:p>
        </p:txBody>
      </p:sp>
      <p:sp>
        <p:nvSpPr>
          <p:cNvPr id="5" name="TextBox 5"/>
          <p:cNvSpPr txBox="1"/>
          <p:nvPr/>
        </p:nvSpPr>
        <p:spPr>
          <a:xfrm>
            <a:off x="12428458" y="1340699"/>
            <a:ext cx="2987431" cy="1023196"/>
          </a:xfrm>
          <a:prstGeom prst="rect">
            <a:avLst/>
          </a:prstGeom>
        </p:spPr>
        <p:txBody>
          <a:bodyPr lIns="0" tIns="0" rIns="0" bIns="0" rtlCol="0" anchor="t">
            <a:spAutoFit/>
          </a:bodyPr>
          <a:lstStyle/>
          <a:p>
            <a:pPr marL="0" lvl="0" indent="0" algn="l">
              <a:lnSpc>
                <a:spcPts val="1366"/>
              </a:lnSpc>
              <a:spcBef>
                <a:spcPct val="0"/>
              </a:spcBef>
            </a:pPr>
            <a:r>
              <a:rPr lang="en-US" sz="1012" b="1" u="none" spc="60">
                <a:solidFill>
                  <a:srgbClr val="FFFFFF"/>
                </a:solidFill>
                <a:latin typeface="Quicksand Bold"/>
                <a:ea typeface="Quicksand Bold"/>
                <a:cs typeface="Quicksand Bold"/>
                <a:sym typeface="Quicksand Bold"/>
              </a:rPr>
              <a:t>Lorem ipsum dolor sit amet, consectetur adipiscing elit, sed do eiusmod tempor incididunt ut labore et dolore magna aliqua. Ut enim ad minim veniam, quis nostrud exercitation ullamco laboris nisi ut aliquip ex ea commodo consequat.</a:t>
            </a:r>
          </a:p>
        </p:txBody>
      </p:sp>
      <p:grpSp>
        <p:nvGrpSpPr>
          <p:cNvPr id="6" name="Group 6"/>
          <p:cNvGrpSpPr/>
          <p:nvPr/>
        </p:nvGrpSpPr>
        <p:grpSpPr>
          <a:xfrm>
            <a:off x="10261239" y="3165788"/>
            <a:ext cx="6451747" cy="1977712"/>
            <a:chOff x="0" y="0"/>
            <a:chExt cx="2159775" cy="662055"/>
          </a:xfrm>
        </p:grpSpPr>
        <p:sp>
          <p:nvSpPr>
            <p:cNvPr id="7" name="Freeform 7"/>
            <p:cNvSpPr/>
            <p:nvPr/>
          </p:nvSpPr>
          <p:spPr>
            <a:xfrm>
              <a:off x="0" y="0"/>
              <a:ext cx="2159775" cy="662055"/>
            </a:xfrm>
            <a:custGeom>
              <a:avLst/>
              <a:gdLst/>
              <a:ahLst/>
              <a:cxnLst/>
              <a:rect l="l" t="t" r="r" b="b"/>
              <a:pathLst>
                <a:path w="2159775" h="662055">
                  <a:moveTo>
                    <a:pt x="18000" y="0"/>
                  </a:moveTo>
                  <a:lnTo>
                    <a:pt x="2141776" y="0"/>
                  </a:lnTo>
                  <a:cubicBezTo>
                    <a:pt x="2146550" y="0"/>
                    <a:pt x="2151128" y="1896"/>
                    <a:pt x="2154503" y="5272"/>
                  </a:cubicBezTo>
                  <a:cubicBezTo>
                    <a:pt x="2157879" y="8648"/>
                    <a:pt x="2159775" y="13226"/>
                    <a:pt x="2159775" y="18000"/>
                  </a:cubicBezTo>
                  <a:lnTo>
                    <a:pt x="2159775" y="644056"/>
                  </a:lnTo>
                  <a:cubicBezTo>
                    <a:pt x="2159775" y="653997"/>
                    <a:pt x="2151717" y="662055"/>
                    <a:pt x="2141776" y="662055"/>
                  </a:cubicBezTo>
                  <a:lnTo>
                    <a:pt x="18000" y="662055"/>
                  </a:lnTo>
                  <a:cubicBezTo>
                    <a:pt x="13226" y="662055"/>
                    <a:pt x="8648" y="660159"/>
                    <a:pt x="5272" y="656783"/>
                  </a:cubicBezTo>
                  <a:cubicBezTo>
                    <a:pt x="1896" y="653408"/>
                    <a:pt x="0" y="648829"/>
                    <a:pt x="0" y="644056"/>
                  </a:cubicBezTo>
                  <a:lnTo>
                    <a:pt x="0" y="18000"/>
                  </a:lnTo>
                  <a:cubicBezTo>
                    <a:pt x="0" y="8059"/>
                    <a:pt x="8059" y="0"/>
                    <a:pt x="18000" y="0"/>
                  </a:cubicBezTo>
                  <a:close/>
                </a:path>
              </a:pathLst>
            </a:custGeom>
            <a:solidFill>
              <a:srgbClr val="FF6B93"/>
            </a:solidFill>
          </p:spPr>
          <p:txBody>
            <a:bodyPr/>
            <a:lstStyle/>
            <a:p>
              <a:endParaRPr lang="en-IN"/>
            </a:p>
          </p:txBody>
        </p:sp>
        <p:sp>
          <p:nvSpPr>
            <p:cNvPr id="8" name="TextBox 8"/>
            <p:cNvSpPr txBox="1"/>
            <p:nvPr/>
          </p:nvSpPr>
          <p:spPr>
            <a:xfrm>
              <a:off x="0" y="104775"/>
              <a:ext cx="2159775" cy="557280"/>
            </a:xfrm>
            <a:prstGeom prst="rect">
              <a:avLst/>
            </a:prstGeom>
          </p:spPr>
          <p:txBody>
            <a:bodyPr lIns="50800" tIns="50800" rIns="50800" bIns="50800" rtlCol="0" anchor="ctr"/>
            <a:lstStyle/>
            <a:p>
              <a:pPr algn="ctr">
                <a:lnSpc>
                  <a:spcPts val="1925"/>
                </a:lnSpc>
              </a:pPr>
              <a:endParaRPr/>
            </a:p>
          </p:txBody>
        </p:sp>
      </p:grpSp>
      <p:sp>
        <p:nvSpPr>
          <p:cNvPr id="9" name="TextBox 9"/>
          <p:cNvSpPr txBox="1"/>
          <p:nvPr/>
        </p:nvSpPr>
        <p:spPr>
          <a:xfrm>
            <a:off x="10863147" y="3798780"/>
            <a:ext cx="1149870" cy="854603"/>
          </a:xfrm>
          <a:prstGeom prst="rect">
            <a:avLst/>
          </a:prstGeom>
        </p:spPr>
        <p:txBody>
          <a:bodyPr lIns="0" tIns="0" rIns="0" bIns="0" rtlCol="0" anchor="t">
            <a:spAutoFit/>
          </a:bodyPr>
          <a:lstStyle/>
          <a:p>
            <a:pPr algn="l">
              <a:lnSpc>
                <a:spcPts val="6292"/>
              </a:lnSpc>
            </a:pPr>
            <a:r>
              <a:rPr lang="en-US" sz="6554" spc="13">
                <a:solidFill>
                  <a:srgbClr val="FFFFFF"/>
                </a:solidFill>
                <a:latin typeface="Bobby Jones"/>
                <a:ea typeface="Bobby Jones"/>
                <a:cs typeface="Bobby Jones"/>
                <a:sym typeface="Bobby Jones"/>
              </a:rPr>
              <a:t>02.</a:t>
            </a:r>
          </a:p>
        </p:txBody>
      </p:sp>
      <p:grpSp>
        <p:nvGrpSpPr>
          <p:cNvPr id="10" name="Group 10"/>
          <p:cNvGrpSpPr/>
          <p:nvPr/>
        </p:nvGrpSpPr>
        <p:grpSpPr>
          <a:xfrm>
            <a:off x="10261239" y="5312376"/>
            <a:ext cx="6451747" cy="1977712"/>
            <a:chOff x="0" y="0"/>
            <a:chExt cx="2159775" cy="662055"/>
          </a:xfrm>
        </p:grpSpPr>
        <p:sp>
          <p:nvSpPr>
            <p:cNvPr id="11" name="Freeform 11"/>
            <p:cNvSpPr/>
            <p:nvPr/>
          </p:nvSpPr>
          <p:spPr>
            <a:xfrm>
              <a:off x="0" y="0"/>
              <a:ext cx="2159775" cy="662055"/>
            </a:xfrm>
            <a:custGeom>
              <a:avLst/>
              <a:gdLst/>
              <a:ahLst/>
              <a:cxnLst/>
              <a:rect l="l" t="t" r="r" b="b"/>
              <a:pathLst>
                <a:path w="2159775" h="662055">
                  <a:moveTo>
                    <a:pt x="18000" y="0"/>
                  </a:moveTo>
                  <a:lnTo>
                    <a:pt x="2141776" y="0"/>
                  </a:lnTo>
                  <a:cubicBezTo>
                    <a:pt x="2146550" y="0"/>
                    <a:pt x="2151128" y="1896"/>
                    <a:pt x="2154503" y="5272"/>
                  </a:cubicBezTo>
                  <a:cubicBezTo>
                    <a:pt x="2157879" y="8648"/>
                    <a:pt x="2159775" y="13226"/>
                    <a:pt x="2159775" y="18000"/>
                  </a:cubicBezTo>
                  <a:lnTo>
                    <a:pt x="2159775" y="644056"/>
                  </a:lnTo>
                  <a:cubicBezTo>
                    <a:pt x="2159775" y="653997"/>
                    <a:pt x="2151717" y="662055"/>
                    <a:pt x="2141776" y="662055"/>
                  </a:cubicBezTo>
                  <a:lnTo>
                    <a:pt x="18000" y="662055"/>
                  </a:lnTo>
                  <a:cubicBezTo>
                    <a:pt x="13226" y="662055"/>
                    <a:pt x="8648" y="660159"/>
                    <a:pt x="5272" y="656783"/>
                  </a:cubicBezTo>
                  <a:cubicBezTo>
                    <a:pt x="1896" y="653408"/>
                    <a:pt x="0" y="648829"/>
                    <a:pt x="0" y="644056"/>
                  </a:cubicBezTo>
                  <a:lnTo>
                    <a:pt x="0" y="18000"/>
                  </a:lnTo>
                  <a:cubicBezTo>
                    <a:pt x="0" y="8059"/>
                    <a:pt x="8059" y="0"/>
                    <a:pt x="18000" y="0"/>
                  </a:cubicBezTo>
                  <a:close/>
                </a:path>
              </a:pathLst>
            </a:custGeom>
            <a:solidFill>
              <a:srgbClr val="FF6B93"/>
            </a:solidFill>
          </p:spPr>
          <p:txBody>
            <a:bodyPr/>
            <a:lstStyle/>
            <a:p>
              <a:endParaRPr lang="en-IN"/>
            </a:p>
          </p:txBody>
        </p:sp>
        <p:sp>
          <p:nvSpPr>
            <p:cNvPr id="12" name="TextBox 12"/>
            <p:cNvSpPr txBox="1"/>
            <p:nvPr/>
          </p:nvSpPr>
          <p:spPr>
            <a:xfrm>
              <a:off x="0" y="104775"/>
              <a:ext cx="2159775" cy="557280"/>
            </a:xfrm>
            <a:prstGeom prst="rect">
              <a:avLst/>
            </a:prstGeom>
          </p:spPr>
          <p:txBody>
            <a:bodyPr lIns="50800" tIns="50800" rIns="50800" bIns="50800" rtlCol="0" anchor="ctr"/>
            <a:lstStyle/>
            <a:p>
              <a:pPr algn="ctr">
                <a:lnSpc>
                  <a:spcPts val="1925"/>
                </a:lnSpc>
              </a:pPr>
              <a:endParaRPr/>
            </a:p>
          </p:txBody>
        </p:sp>
      </p:grpSp>
      <p:sp>
        <p:nvSpPr>
          <p:cNvPr id="13" name="TextBox 13"/>
          <p:cNvSpPr txBox="1"/>
          <p:nvPr/>
        </p:nvSpPr>
        <p:spPr>
          <a:xfrm>
            <a:off x="10863147" y="5945368"/>
            <a:ext cx="1149870" cy="854603"/>
          </a:xfrm>
          <a:prstGeom prst="rect">
            <a:avLst/>
          </a:prstGeom>
        </p:spPr>
        <p:txBody>
          <a:bodyPr lIns="0" tIns="0" rIns="0" bIns="0" rtlCol="0" anchor="t">
            <a:spAutoFit/>
          </a:bodyPr>
          <a:lstStyle/>
          <a:p>
            <a:pPr algn="l">
              <a:lnSpc>
                <a:spcPts val="6292"/>
              </a:lnSpc>
            </a:pPr>
            <a:r>
              <a:rPr lang="en-US" sz="6554" spc="13">
                <a:solidFill>
                  <a:srgbClr val="FFFFFF"/>
                </a:solidFill>
                <a:latin typeface="Bobby Jones"/>
                <a:ea typeface="Bobby Jones"/>
                <a:cs typeface="Bobby Jones"/>
                <a:sym typeface="Bobby Jones"/>
              </a:rPr>
              <a:t>03.</a:t>
            </a:r>
          </a:p>
        </p:txBody>
      </p:sp>
      <p:grpSp>
        <p:nvGrpSpPr>
          <p:cNvPr id="14" name="Group 14"/>
          <p:cNvGrpSpPr/>
          <p:nvPr/>
        </p:nvGrpSpPr>
        <p:grpSpPr>
          <a:xfrm>
            <a:off x="10261239" y="1028700"/>
            <a:ext cx="6451747" cy="1977712"/>
            <a:chOff x="0" y="0"/>
            <a:chExt cx="2159775" cy="662055"/>
          </a:xfrm>
        </p:grpSpPr>
        <p:sp>
          <p:nvSpPr>
            <p:cNvPr id="15" name="Freeform 15"/>
            <p:cNvSpPr/>
            <p:nvPr/>
          </p:nvSpPr>
          <p:spPr>
            <a:xfrm>
              <a:off x="0" y="0"/>
              <a:ext cx="2159775" cy="662055"/>
            </a:xfrm>
            <a:custGeom>
              <a:avLst/>
              <a:gdLst/>
              <a:ahLst/>
              <a:cxnLst/>
              <a:rect l="l" t="t" r="r" b="b"/>
              <a:pathLst>
                <a:path w="2159775" h="662055">
                  <a:moveTo>
                    <a:pt x="18000" y="0"/>
                  </a:moveTo>
                  <a:lnTo>
                    <a:pt x="2141776" y="0"/>
                  </a:lnTo>
                  <a:cubicBezTo>
                    <a:pt x="2146550" y="0"/>
                    <a:pt x="2151128" y="1896"/>
                    <a:pt x="2154503" y="5272"/>
                  </a:cubicBezTo>
                  <a:cubicBezTo>
                    <a:pt x="2157879" y="8648"/>
                    <a:pt x="2159775" y="13226"/>
                    <a:pt x="2159775" y="18000"/>
                  </a:cubicBezTo>
                  <a:lnTo>
                    <a:pt x="2159775" y="644056"/>
                  </a:lnTo>
                  <a:cubicBezTo>
                    <a:pt x="2159775" y="653997"/>
                    <a:pt x="2151717" y="662055"/>
                    <a:pt x="2141776" y="662055"/>
                  </a:cubicBezTo>
                  <a:lnTo>
                    <a:pt x="18000" y="662055"/>
                  </a:lnTo>
                  <a:cubicBezTo>
                    <a:pt x="13226" y="662055"/>
                    <a:pt x="8648" y="660159"/>
                    <a:pt x="5272" y="656783"/>
                  </a:cubicBezTo>
                  <a:cubicBezTo>
                    <a:pt x="1896" y="653408"/>
                    <a:pt x="0" y="648829"/>
                    <a:pt x="0" y="644056"/>
                  </a:cubicBezTo>
                  <a:lnTo>
                    <a:pt x="0" y="18000"/>
                  </a:lnTo>
                  <a:cubicBezTo>
                    <a:pt x="0" y="8059"/>
                    <a:pt x="8059" y="0"/>
                    <a:pt x="18000" y="0"/>
                  </a:cubicBezTo>
                  <a:close/>
                </a:path>
              </a:pathLst>
            </a:custGeom>
            <a:solidFill>
              <a:srgbClr val="FF6B93"/>
            </a:solidFill>
          </p:spPr>
          <p:txBody>
            <a:bodyPr/>
            <a:lstStyle/>
            <a:p>
              <a:endParaRPr lang="en-IN"/>
            </a:p>
          </p:txBody>
        </p:sp>
        <p:sp>
          <p:nvSpPr>
            <p:cNvPr id="16" name="TextBox 16"/>
            <p:cNvSpPr txBox="1"/>
            <p:nvPr/>
          </p:nvSpPr>
          <p:spPr>
            <a:xfrm>
              <a:off x="0" y="104775"/>
              <a:ext cx="2159775" cy="557280"/>
            </a:xfrm>
            <a:prstGeom prst="rect">
              <a:avLst/>
            </a:prstGeom>
          </p:spPr>
          <p:txBody>
            <a:bodyPr lIns="50800" tIns="50800" rIns="50800" bIns="50800" rtlCol="0" anchor="ctr"/>
            <a:lstStyle/>
            <a:p>
              <a:pPr algn="ctr">
                <a:lnSpc>
                  <a:spcPts val="1925"/>
                </a:lnSpc>
              </a:pPr>
              <a:endParaRPr/>
            </a:p>
          </p:txBody>
        </p:sp>
      </p:grpSp>
      <p:sp>
        <p:nvSpPr>
          <p:cNvPr id="17" name="TextBox 17"/>
          <p:cNvSpPr txBox="1"/>
          <p:nvPr/>
        </p:nvSpPr>
        <p:spPr>
          <a:xfrm>
            <a:off x="10863147" y="1661692"/>
            <a:ext cx="1149870" cy="854603"/>
          </a:xfrm>
          <a:prstGeom prst="rect">
            <a:avLst/>
          </a:prstGeom>
        </p:spPr>
        <p:txBody>
          <a:bodyPr lIns="0" tIns="0" rIns="0" bIns="0" rtlCol="0" anchor="t">
            <a:spAutoFit/>
          </a:bodyPr>
          <a:lstStyle/>
          <a:p>
            <a:pPr algn="l">
              <a:lnSpc>
                <a:spcPts val="6292"/>
              </a:lnSpc>
            </a:pPr>
            <a:r>
              <a:rPr lang="en-US" sz="6554" spc="13">
                <a:solidFill>
                  <a:srgbClr val="FFFFFF"/>
                </a:solidFill>
                <a:latin typeface="Bobby Jones"/>
                <a:ea typeface="Bobby Jones"/>
                <a:cs typeface="Bobby Jones"/>
                <a:sym typeface="Bobby Jones"/>
              </a:rPr>
              <a:t>01.</a:t>
            </a:r>
          </a:p>
        </p:txBody>
      </p:sp>
      <p:sp>
        <p:nvSpPr>
          <p:cNvPr id="18" name="TextBox 18"/>
          <p:cNvSpPr txBox="1"/>
          <p:nvPr/>
        </p:nvSpPr>
        <p:spPr>
          <a:xfrm>
            <a:off x="12013017" y="1474049"/>
            <a:ext cx="4553693" cy="1287996"/>
          </a:xfrm>
          <a:prstGeom prst="rect">
            <a:avLst/>
          </a:prstGeom>
        </p:spPr>
        <p:txBody>
          <a:bodyPr lIns="0" tIns="0" rIns="0" bIns="0" rtlCol="0" anchor="t">
            <a:spAutoFit/>
          </a:bodyPr>
          <a:lstStyle/>
          <a:p>
            <a:pPr marL="0" lvl="0" indent="0" algn="l">
              <a:lnSpc>
                <a:spcPts val="2564"/>
              </a:lnSpc>
              <a:spcBef>
                <a:spcPct val="0"/>
              </a:spcBef>
            </a:pPr>
            <a:r>
              <a:rPr lang="en-US" sz="1899" b="1" spc="113">
                <a:solidFill>
                  <a:srgbClr val="FFFFFF"/>
                </a:solidFill>
                <a:latin typeface="Quicksand Bold"/>
                <a:ea typeface="Quicksand Bold"/>
                <a:cs typeface="Quicksand Bold"/>
                <a:sym typeface="Quicksand Bold"/>
              </a:rPr>
              <a:t>E</a:t>
            </a:r>
            <a:r>
              <a:rPr lang="en-US" sz="1899" b="1" u="none" spc="113">
                <a:solidFill>
                  <a:srgbClr val="FFFFFF"/>
                </a:solidFill>
                <a:latin typeface="Quicksand Bold"/>
                <a:ea typeface="Quicksand Bold"/>
                <a:cs typeface="Quicksand Bold"/>
                <a:sym typeface="Quicksand Bold"/>
              </a:rPr>
              <a:t>mploy multicultural narrative and contextually modified role-plays.</a:t>
            </a:r>
          </a:p>
          <a:p>
            <a:pPr marL="0" lvl="0" indent="0" algn="l">
              <a:lnSpc>
                <a:spcPts val="2564"/>
              </a:lnSpc>
              <a:spcBef>
                <a:spcPct val="0"/>
              </a:spcBef>
            </a:pPr>
            <a:endParaRPr lang="en-US" sz="1899" b="1" u="none" spc="113">
              <a:solidFill>
                <a:srgbClr val="FFFFFF"/>
              </a:solidFill>
              <a:latin typeface="Quicksand Bold"/>
              <a:ea typeface="Quicksand Bold"/>
              <a:cs typeface="Quicksand Bold"/>
              <a:sym typeface="Quicksand Bold"/>
            </a:endParaRPr>
          </a:p>
        </p:txBody>
      </p:sp>
      <p:grpSp>
        <p:nvGrpSpPr>
          <p:cNvPr id="19" name="Group 19"/>
          <p:cNvGrpSpPr/>
          <p:nvPr/>
        </p:nvGrpSpPr>
        <p:grpSpPr>
          <a:xfrm>
            <a:off x="10261239" y="7461538"/>
            <a:ext cx="6451747" cy="1977712"/>
            <a:chOff x="0" y="0"/>
            <a:chExt cx="2159775" cy="662055"/>
          </a:xfrm>
        </p:grpSpPr>
        <p:sp>
          <p:nvSpPr>
            <p:cNvPr id="20" name="Freeform 20"/>
            <p:cNvSpPr/>
            <p:nvPr/>
          </p:nvSpPr>
          <p:spPr>
            <a:xfrm>
              <a:off x="0" y="0"/>
              <a:ext cx="2159775" cy="662055"/>
            </a:xfrm>
            <a:custGeom>
              <a:avLst/>
              <a:gdLst/>
              <a:ahLst/>
              <a:cxnLst/>
              <a:rect l="l" t="t" r="r" b="b"/>
              <a:pathLst>
                <a:path w="2159775" h="662055">
                  <a:moveTo>
                    <a:pt x="18000" y="0"/>
                  </a:moveTo>
                  <a:lnTo>
                    <a:pt x="2141776" y="0"/>
                  </a:lnTo>
                  <a:cubicBezTo>
                    <a:pt x="2146550" y="0"/>
                    <a:pt x="2151128" y="1896"/>
                    <a:pt x="2154503" y="5272"/>
                  </a:cubicBezTo>
                  <a:cubicBezTo>
                    <a:pt x="2157879" y="8648"/>
                    <a:pt x="2159775" y="13226"/>
                    <a:pt x="2159775" y="18000"/>
                  </a:cubicBezTo>
                  <a:lnTo>
                    <a:pt x="2159775" y="644056"/>
                  </a:lnTo>
                  <a:cubicBezTo>
                    <a:pt x="2159775" y="653997"/>
                    <a:pt x="2151717" y="662055"/>
                    <a:pt x="2141776" y="662055"/>
                  </a:cubicBezTo>
                  <a:lnTo>
                    <a:pt x="18000" y="662055"/>
                  </a:lnTo>
                  <a:cubicBezTo>
                    <a:pt x="13226" y="662055"/>
                    <a:pt x="8648" y="660159"/>
                    <a:pt x="5272" y="656783"/>
                  </a:cubicBezTo>
                  <a:cubicBezTo>
                    <a:pt x="1896" y="653408"/>
                    <a:pt x="0" y="648829"/>
                    <a:pt x="0" y="644056"/>
                  </a:cubicBezTo>
                  <a:lnTo>
                    <a:pt x="0" y="18000"/>
                  </a:lnTo>
                  <a:cubicBezTo>
                    <a:pt x="0" y="8059"/>
                    <a:pt x="8059" y="0"/>
                    <a:pt x="18000" y="0"/>
                  </a:cubicBezTo>
                  <a:close/>
                </a:path>
              </a:pathLst>
            </a:custGeom>
            <a:solidFill>
              <a:srgbClr val="FF6B93"/>
            </a:solidFill>
          </p:spPr>
          <p:txBody>
            <a:bodyPr/>
            <a:lstStyle/>
            <a:p>
              <a:endParaRPr lang="en-IN"/>
            </a:p>
          </p:txBody>
        </p:sp>
        <p:sp>
          <p:nvSpPr>
            <p:cNvPr id="21" name="TextBox 21"/>
            <p:cNvSpPr txBox="1"/>
            <p:nvPr/>
          </p:nvSpPr>
          <p:spPr>
            <a:xfrm>
              <a:off x="0" y="104775"/>
              <a:ext cx="2159775" cy="557280"/>
            </a:xfrm>
            <a:prstGeom prst="rect">
              <a:avLst/>
            </a:prstGeom>
          </p:spPr>
          <p:txBody>
            <a:bodyPr lIns="50800" tIns="50800" rIns="50800" bIns="50800" rtlCol="0" anchor="ctr"/>
            <a:lstStyle/>
            <a:p>
              <a:pPr algn="ctr">
                <a:lnSpc>
                  <a:spcPts val="1925"/>
                </a:lnSpc>
              </a:pPr>
              <a:endParaRPr/>
            </a:p>
          </p:txBody>
        </p:sp>
      </p:grpSp>
      <p:sp>
        <p:nvSpPr>
          <p:cNvPr id="22" name="TextBox 22"/>
          <p:cNvSpPr txBox="1"/>
          <p:nvPr/>
        </p:nvSpPr>
        <p:spPr>
          <a:xfrm>
            <a:off x="10863147" y="8094529"/>
            <a:ext cx="1149870" cy="854603"/>
          </a:xfrm>
          <a:prstGeom prst="rect">
            <a:avLst/>
          </a:prstGeom>
        </p:spPr>
        <p:txBody>
          <a:bodyPr lIns="0" tIns="0" rIns="0" bIns="0" rtlCol="0" anchor="t">
            <a:spAutoFit/>
          </a:bodyPr>
          <a:lstStyle/>
          <a:p>
            <a:pPr algn="l">
              <a:lnSpc>
                <a:spcPts val="6292"/>
              </a:lnSpc>
            </a:pPr>
            <a:r>
              <a:rPr lang="en-US" sz="6554" spc="13">
                <a:solidFill>
                  <a:srgbClr val="FFFFFF"/>
                </a:solidFill>
                <a:latin typeface="Bobby Jones"/>
                <a:ea typeface="Bobby Jones"/>
                <a:cs typeface="Bobby Jones"/>
                <a:sym typeface="Bobby Jones"/>
              </a:rPr>
              <a:t>04.</a:t>
            </a:r>
          </a:p>
        </p:txBody>
      </p:sp>
      <p:sp>
        <p:nvSpPr>
          <p:cNvPr id="23" name="TextBox 23"/>
          <p:cNvSpPr txBox="1"/>
          <p:nvPr/>
        </p:nvSpPr>
        <p:spPr>
          <a:xfrm>
            <a:off x="12159293" y="3496358"/>
            <a:ext cx="4553693" cy="1287996"/>
          </a:xfrm>
          <a:prstGeom prst="rect">
            <a:avLst/>
          </a:prstGeom>
        </p:spPr>
        <p:txBody>
          <a:bodyPr lIns="0" tIns="0" rIns="0" bIns="0" rtlCol="0" anchor="t">
            <a:spAutoFit/>
          </a:bodyPr>
          <a:lstStyle/>
          <a:p>
            <a:pPr marL="0" lvl="0" indent="0" algn="l">
              <a:lnSpc>
                <a:spcPts val="2564"/>
              </a:lnSpc>
              <a:spcBef>
                <a:spcPct val="0"/>
              </a:spcBef>
            </a:pPr>
            <a:r>
              <a:rPr lang="en-US" sz="1899" b="1" spc="113">
                <a:solidFill>
                  <a:srgbClr val="FFFFFF"/>
                </a:solidFill>
                <a:latin typeface="Quicksand Bold"/>
                <a:ea typeface="Quicksand Bold"/>
                <a:cs typeface="Quicksand Bold"/>
                <a:sym typeface="Quicksand Bold"/>
              </a:rPr>
              <a:t>Integrate S</a:t>
            </a:r>
            <a:r>
              <a:rPr lang="en-US" sz="1899" b="1" u="none" spc="113">
                <a:solidFill>
                  <a:srgbClr val="FFFFFF"/>
                </a:solidFill>
                <a:latin typeface="Quicksand Bold"/>
                <a:ea typeface="Quicksand Bold"/>
                <a:cs typeface="Quicksand Bold"/>
                <a:sym typeface="Quicksand Bold"/>
              </a:rPr>
              <a:t>outh Asian, Black British, and migrant cases for inclusion.</a:t>
            </a:r>
          </a:p>
          <a:p>
            <a:pPr marL="0" lvl="0" indent="0" algn="l">
              <a:lnSpc>
                <a:spcPts val="2564"/>
              </a:lnSpc>
              <a:spcBef>
                <a:spcPct val="0"/>
              </a:spcBef>
            </a:pPr>
            <a:endParaRPr lang="en-US" sz="1899" b="1" u="none" spc="113">
              <a:solidFill>
                <a:srgbClr val="FFFFFF"/>
              </a:solidFill>
              <a:latin typeface="Quicksand Bold"/>
              <a:ea typeface="Quicksand Bold"/>
              <a:cs typeface="Quicksand Bold"/>
              <a:sym typeface="Quicksand Bold"/>
            </a:endParaRPr>
          </a:p>
        </p:txBody>
      </p:sp>
      <p:sp>
        <p:nvSpPr>
          <p:cNvPr id="24" name="TextBox 24"/>
          <p:cNvSpPr txBox="1"/>
          <p:nvPr/>
        </p:nvSpPr>
        <p:spPr>
          <a:xfrm>
            <a:off x="12013017" y="5804898"/>
            <a:ext cx="4553693" cy="964092"/>
          </a:xfrm>
          <a:prstGeom prst="rect">
            <a:avLst/>
          </a:prstGeom>
        </p:spPr>
        <p:txBody>
          <a:bodyPr lIns="0" tIns="0" rIns="0" bIns="0" rtlCol="0" anchor="t">
            <a:spAutoFit/>
          </a:bodyPr>
          <a:lstStyle/>
          <a:p>
            <a:pPr marL="0" lvl="0" indent="0" algn="l">
              <a:lnSpc>
                <a:spcPts val="2564"/>
              </a:lnSpc>
              <a:spcBef>
                <a:spcPct val="0"/>
              </a:spcBef>
            </a:pPr>
            <a:r>
              <a:rPr lang="en-US" sz="1899" b="1" spc="113">
                <a:solidFill>
                  <a:srgbClr val="FFFFFF"/>
                </a:solidFill>
                <a:latin typeface="Quicksand Bold"/>
                <a:ea typeface="Quicksand Bold"/>
                <a:cs typeface="Quicksand Bold"/>
                <a:sym typeface="Quicksand Bold"/>
              </a:rPr>
              <a:t>C</a:t>
            </a:r>
            <a:r>
              <a:rPr lang="en-US" sz="1899" b="1" u="none" spc="113">
                <a:solidFill>
                  <a:srgbClr val="FFFFFF"/>
                </a:solidFill>
                <a:latin typeface="Quicksand Bold"/>
                <a:ea typeface="Quicksand Bold"/>
                <a:cs typeface="Quicksand Bold"/>
                <a:sym typeface="Quicksand Bold"/>
              </a:rPr>
              <a:t>ultural sensitivity and translation training increase engagement.</a:t>
            </a:r>
          </a:p>
          <a:p>
            <a:pPr marL="0" lvl="0" indent="0" algn="l">
              <a:lnSpc>
                <a:spcPts val="2564"/>
              </a:lnSpc>
              <a:spcBef>
                <a:spcPct val="0"/>
              </a:spcBef>
            </a:pPr>
            <a:endParaRPr lang="en-US" sz="1899" b="1" u="none" spc="113">
              <a:solidFill>
                <a:srgbClr val="FFFFFF"/>
              </a:solidFill>
              <a:latin typeface="Quicksand Bold"/>
              <a:ea typeface="Quicksand Bold"/>
              <a:cs typeface="Quicksand Bold"/>
              <a:sym typeface="Quicksand Bold"/>
            </a:endParaRPr>
          </a:p>
        </p:txBody>
      </p:sp>
      <p:sp>
        <p:nvSpPr>
          <p:cNvPr id="25" name="TextBox 25"/>
          <p:cNvSpPr txBox="1"/>
          <p:nvPr/>
        </p:nvSpPr>
        <p:spPr>
          <a:xfrm>
            <a:off x="12013017" y="7661563"/>
            <a:ext cx="4553693" cy="1611901"/>
          </a:xfrm>
          <a:prstGeom prst="rect">
            <a:avLst/>
          </a:prstGeom>
        </p:spPr>
        <p:txBody>
          <a:bodyPr lIns="0" tIns="0" rIns="0" bIns="0" rtlCol="0" anchor="t">
            <a:spAutoFit/>
          </a:bodyPr>
          <a:lstStyle/>
          <a:p>
            <a:pPr marL="0" lvl="0" indent="0" algn="l">
              <a:lnSpc>
                <a:spcPts val="2564"/>
              </a:lnSpc>
              <a:spcBef>
                <a:spcPct val="0"/>
              </a:spcBef>
            </a:pPr>
            <a:r>
              <a:rPr lang="en-US" sz="1899" b="1" spc="113">
                <a:solidFill>
                  <a:srgbClr val="FFFFFF"/>
                </a:solidFill>
                <a:latin typeface="Quicksand Bold"/>
                <a:ea typeface="Quicksand Bold"/>
                <a:cs typeface="Quicksand Bold"/>
                <a:sym typeface="Quicksand Bold"/>
              </a:rPr>
              <a:t>Il</a:t>
            </a:r>
            <a:r>
              <a:rPr lang="en-US" sz="1899" b="1" u="none" spc="113">
                <a:solidFill>
                  <a:srgbClr val="FFFFFF"/>
                </a:solidFill>
                <a:latin typeface="Quicksand Bold"/>
                <a:ea typeface="Quicksand Bold"/>
                <a:cs typeface="Quicksand Bold"/>
                <a:sym typeface="Quicksand Bold"/>
              </a:rPr>
              <a:t>lustration: Watershed Well-being Hub uses cross-cultural peer circles to work through emotional norms.</a:t>
            </a:r>
          </a:p>
          <a:p>
            <a:pPr marL="0" lvl="0" indent="0" algn="l">
              <a:lnSpc>
                <a:spcPts val="2564"/>
              </a:lnSpc>
              <a:spcBef>
                <a:spcPct val="0"/>
              </a:spcBef>
            </a:pPr>
            <a:endParaRPr lang="en-US" sz="1899" b="1" u="none" spc="113">
              <a:solidFill>
                <a:srgbClr val="FFFFFF"/>
              </a:solidFill>
              <a:latin typeface="Quicksand Bold"/>
              <a:ea typeface="Quicksand Bold"/>
              <a:cs typeface="Quicksand Bold"/>
              <a:sym typeface="Quicksand Bold"/>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3459203" y="1119057"/>
            <a:ext cx="11369593" cy="1877622"/>
          </a:xfrm>
          <a:prstGeom prst="rect">
            <a:avLst/>
          </a:prstGeom>
        </p:spPr>
        <p:txBody>
          <a:bodyPr lIns="0" tIns="0" rIns="0" bIns="0" rtlCol="0" anchor="t">
            <a:spAutoFit/>
          </a:bodyPr>
          <a:lstStyle/>
          <a:p>
            <a:pPr algn="ctr">
              <a:lnSpc>
                <a:spcPts val="7295"/>
              </a:lnSpc>
            </a:pPr>
            <a:r>
              <a:rPr lang="en-US" sz="6399" spc="-153">
                <a:solidFill>
                  <a:srgbClr val="2B2B2B"/>
                </a:solidFill>
                <a:latin typeface="Bobby Jones"/>
                <a:ea typeface="Bobby Jones"/>
                <a:cs typeface="Bobby Jones"/>
                <a:sym typeface="Bobby Jones"/>
              </a:rPr>
              <a:t>CAMPAIGN OVERVIEW – BUILDING BONDS</a:t>
            </a:r>
          </a:p>
        </p:txBody>
      </p:sp>
      <p:sp>
        <p:nvSpPr>
          <p:cNvPr id="4" name="Freeform 4"/>
          <p:cNvSpPr/>
          <p:nvPr/>
        </p:nvSpPr>
        <p:spPr>
          <a:xfrm>
            <a:off x="5624609" y="3368677"/>
            <a:ext cx="7038781" cy="6219723"/>
          </a:xfrm>
          <a:custGeom>
            <a:avLst/>
            <a:gdLst/>
            <a:ahLst/>
            <a:cxnLst/>
            <a:rect l="l" t="t" r="r" b="b"/>
            <a:pathLst>
              <a:path w="7038781" h="6219723">
                <a:moveTo>
                  <a:pt x="0" y="0"/>
                </a:moveTo>
                <a:lnTo>
                  <a:pt x="7038782" y="0"/>
                </a:lnTo>
                <a:lnTo>
                  <a:pt x="7038782" y="6219723"/>
                </a:lnTo>
                <a:lnTo>
                  <a:pt x="0" y="6219723"/>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TextBox 5"/>
          <p:cNvSpPr txBox="1"/>
          <p:nvPr/>
        </p:nvSpPr>
        <p:spPr>
          <a:xfrm>
            <a:off x="6384573" y="4428263"/>
            <a:ext cx="5845290" cy="3156828"/>
          </a:xfrm>
          <a:prstGeom prst="rect">
            <a:avLst/>
          </a:prstGeom>
        </p:spPr>
        <p:txBody>
          <a:bodyPr lIns="0" tIns="0" rIns="0" bIns="0" rtlCol="0" anchor="t">
            <a:spAutoFit/>
          </a:bodyPr>
          <a:lstStyle/>
          <a:p>
            <a:pPr marL="410209" lvl="1" indent="-205105" algn="l">
              <a:lnSpc>
                <a:spcPts val="2849"/>
              </a:lnSpc>
              <a:buFont typeface="Arial"/>
              <a:buChar char="•"/>
            </a:pPr>
            <a:r>
              <a:rPr lang="en-US" sz="1899" spc="113">
                <a:solidFill>
                  <a:srgbClr val="FFFFFF"/>
                </a:solidFill>
                <a:latin typeface="Quicksand"/>
                <a:ea typeface="Quicksand"/>
                <a:cs typeface="Quicksand"/>
                <a:sym typeface="Quicksand"/>
              </a:rPr>
              <a:t>Building Bonds: This is a 6-week interactive campaign using workshops, storytelling and role-playing.</a:t>
            </a:r>
          </a:p>
          <a:p>
            <a:pPr marL="410209" lvl="1" indent="-205105" algn="l">
              <a:lnSpc>
                <a:spcPts val="2849"/>
              </a:lnSpc>
              <a:buFont typeface="Arial"/>
              <a:buChar char="•"/>
            </a:pPr>
            <a:r>
              <a:rPr lang="en-US" sz="1899" spc="113">
                <a:solidFill>
                  <a:srgbClr val="FFFFFF"/>
                </a:solidFill>
                <a:latin typeface="Quicksand"/>
                <a:ea typeface="Quicksand"/>
                <a:cs typeface="Quicksand"/>
                <a:sym typeface="Quicksand"/>
              </a:rPr>
              <a:t>The modules in the week cover empathy, boundaries, consent, and conflict resolution.</a:t>
            </a:r>
          </a:p>
          <a:p>
            <a:pPr marL="410209" lvl="1" indent="-205105" algn="l">
              <a:lnSpc>
                <a:spcPts val="2849"/>
              </a:lnSpc>
              <a:buFont typeface="Arial"/>
              <a:buChar char="•"/>
            </a:pPr>
            <a:r>
              <a:rPr lang="en-US" sz="1899" spc="113">
                <a:solidFill>
                  <a:srgbClr val="FFFFFF"/>
                </a:solidFill>
                <a:latin typeface="Quicksand"/>
                <a:ea typeface="Quicksand"/>
                <a:cs typeface="Quicksand"/>
                <a:sym typeface="Quicksand"/>
              </a:rPr>
              <a:t>The communication and inclusive participation are reinforced through peer-learning in the circles of respect.</a:t>
            </a:r>
          </a:p>
        </p:txBody>
      </p:sp>
      <p:sp>
        <p:nvSpPr>
          <p:cNvPr id="6" name="Freeform 6"/>
          <p:cNvSpPr/>
          <p:nvPr/>
        </p:nvSpPr>
        <p:spPr>
          <a:xfrm>
            <a:off x="15901063" y="-182221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73316" y="8181426"/>
            <a:ext cx="3193132" cy="2813948"/>
          </a:xfrm>
          <a:custGeom>
            <a:avLst/>
            <a:gdLst/>
            <a:ahLst/>
            <a:cxnLst/>
            <a:rect l="l" t="t" r="r" b="b"/>
            <a:pathLst>
              <a:path w="3193132" h="2813948">
                <a:moveTo>
                  <a:pt x="0" y="0"/>
                </a:moveTo>
                <a:lnTo>
                  <a:pt x="3193132" y="0"/>
                </a:lnTo>
                <a:lnTo>
                  <a:pt x="3193132" y="2813948"/>
                </a:lnTo>
                <a:lnTo>
                  <a:pt x="0" y="281394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8" name="Freeform 8"/>
          <p:cNvSpPr/>
          <p:nvPr/>
        </p:nvSpPr>
        <p:spPr>
          <a:xfrm>
            <a:off x="-808143" y="599282"/>
            <a:ext cx="2862787" cy="858836"/>
          </a:xfrm>
          <a:custGeom>
            <a:avLst/>
            <a:gdLst/>
            <a:ahLst/>
            <a:cxnLst/>
            <a:rect l="l" t="t" r="r" b="b"/>
            <a:pathLst>
              <a:path w="2862787" h="858836">
                <a:moveTo>
                  <a:pt x="0" y="0"/>
                </a:moveTo>
                <a:lnTo>
                  <a:pt x="2862786" y="0"/>
                </a:lnTo>
                <a:lnTo>
                  <a:pt x="2862786" y="858836"/>
                </a:lnTo>
                <a:lnTo>
                  <a:pt x="0" y="85883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5969452" y="8475686"/>
            <a:ext cx="3214059" cy="2893382"/>
          </a:xfrm>
          <a:custGeom>
            <a:avLst/>
            <a:gdLst/>
            <a:ahLst/>
            <a:cxnLst/>
            <a:rect l="l" t="t" r="r" b="b"/>
            <a:pathLst>
              <a:path w="3214059" h="2893382">
                <a:moveTo>
                  <a:pt x="0" y="0"/>
                </a:moveTo>
                <a:lnTo>
                  <a:pt x="3214059" y="0"/>
                </a:lnTo>
                <a:lnTo>
                  <a:pt x="3214059" y="2893382"/>
                </a:lnTo>
                <a:lnTo>
                  <a:pt x="0" y="2893382"/>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IN"/>
          </a:p>
        </p:txBody>
      </p:sp>
      <p:sp>
        <p:nvSpPr>
          <p:cNvPr id="10" name="Freeform 10"/>
          <p:cNvSpPr/>
          <p:nvPr/>
        </p:nvSpPr>
        <p:spPr>
          <a:xfrm rot="5400000">
            <a:off x="17221559" y="230117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917804" y="1303338"/>
            <a:ext cx="5827446" cy="7680324"/>
          </a:xfrm>
          <a:custGeom>
            <a:avLst/>
            <a:gdLst/>
            <a:ahLst/>
            <a:cxnLst/>
            <a:rect l="l" t="t" r="r" b="b"/>
            <a:pathLst>
              <a:path w="5827446" h="7680324">
                <a:moveTo>
                  <a:pt x="0" y="0"/>
                </a:moveTo>
                <a:lnTo>
                  <a:pt x="5827446" y="0"/>
                </a:lnTo>
                <a:lnTo>
                  <a:pt x="5827446" y="7680324"/>
                </a:lnTo>
                <a:lnTo>
                  <a:pt x="0" y="7680324"/>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409700" y="1968227"/>
            <a:ext cx="6975191" cy="1877622"/>
          </a:xfrm>
          <a:prstGeom prst="rect">
            <a:avLst/>
          </a:prstGeom>
        </p:spPr>
        <p:txBody>
          <a:bodyPr lIns="0" tIns="0" rIns="0" bIns="0" rtlCol="0" anchor="t">
            <a:spAutoFit/>
          </a:bodyPr>
          <a:lstStyle/>
          <a:p>
            <a:pPr algn="l">
              <a:lnSpc>
                <a:spcPts val="7295"/>
              </a:lnSpc>
            </a:pPr>
            <a:r>
              <a:rPr lang="en-US" sz="6399" spc="-153">
                <a:solidFill>
                  <a:srgbClr val="2B2B2B"/>
                </a:solidFill>
                <a:latin typeface="Bobby Jones"/>
                <a:ea typeface="Bobby Jones"/>
                <a:cs typeface="Bobby Jones"/>
                <a:sym typeface="Bobby Jones"/>
              </a:rPr>
              <a:t>WEEKLY MODULE FRAMEWORK</a:t>
            </a:r>
          </a:p>
        </p:txBody>
      </p:sp>
      <p:sp>
        <p:nvSpPr>
          <p:cNvPr id="5" name="TextBox 5"/>
          <p:cNvSpPr txBox="1"/>
          <p:nvPr/>
        </p:nvSpPr>
        <p:spPr>
          <a:xfrm>
            <a:off x="1677569" y="4696018"/>
            <a:ext cx="7734300"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Six 2-h</a:t>
            </a:r>
            <a:r>
              <a:rPr lang="en-US" sz="1899" b="1" u="none" spc="113">
                <a:solidFill>
                  <a:srgbClr val="303030"/>
                </a:solidFill>
                <a:latin typeface="Quicksand Bold"/>
                <a:ea typeface="Quicksand Bold"/>
                <a:cs typeface="Quicksand Bold"/>
                <a:sym typeface="Quicksand Bold"/>
              </a:rPr>
              <a:t>our modules: self-awareness, consent, empathy, boundaries, conflict, recovery.</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Consists of brief videos, role-play, and reflective journalling.</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Facilitator debriefs reinforce learning.</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Organised sequencing enhances memory retention and engagement through scaffolding.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3232416" y="3334488"/>
            <a:ext cx="11823167" cy="953670"/>
          </a:xfrm>
          <a:prstGeom prst="rect">
            <a:avLst/>
          </a:prstGeom>
        </p:spPr>
        <p:txBody>
          <a:bodyPr lIns="0" tIns="0" rIns="0" bIns="0" rtlCol="0" anchor="t">
            <a:spAutoFit/>
          </a:bodyPr>
          <a:lstStyle/>
          <a:p>
            <a:pPr algn="ctr">
              <a:lnSpc>
                <a:spcPts val="7295"/>
              </a:lnSpc>
            </a:pPr>
            <a:r>
              <a:rPr lang="en-US" sz="6399" spc="-153">
                <a:solidFill>
                  <a:srgbClr val="FFFFFF"/>
                </a:solidFill>
                <a:latin typeface="Bobby Jones"/>
                <a:ea typeface="Bobby Jones"/>
                <a:cs typeface="Bobby Jones"/>
                <a:sym typeface="Bobby Jones"/>
              </a:rPr>
              <a:t>PROGRAMME OBJECTIVES</a:t>
            </a:r>
          </a:p>
        </p:txBody>
      </p:sp>
      <p:sp>
        <p:nvSpPr>
          <p:cNvPr id="7" name="TextBox 7"/>
          <p:cNvSpPr txBox="1"/>
          <p:nvPr/>
        </p:nvSpPr>
        <p:spPr>
          <a:xfrm>
            <a:off x="3291089" y="4777802"/>
            <a:ext cx="11884567" cy="1394568"/>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A</a:t>
            </a:r>
            <a:r>
              <a:rPr lang="en-US" sz="1899" b="1" u="none" spc="113">
                <a:solidFill>
                  <a:srgbClr val="FFFFFF"/>
                </a:solidFill>
                <a:latin typeface="Quicksand Bold"/>
                <a:ea typeface="Quicksand Bold"/>
                <a:cs typeface="Quicksand Bold"/>
                <a:sym typeface="Quicksand Bold"/>
              </a:rPr>
              <a:t>im 1: Foster emotional literacy and mutual respect among young adults.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Aim 2: Improve communication to resolve relational conflicts effectively.</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Aim 3: Increase awareness of counselling and wellbeing networks.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Design guarantees measurable behavioural improvement post-programme.</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8128873" y="2333205"/>
            <a:ext cx="7847167" cy="953670"/>
          </a:xfrm>
          <a:prstGeom prst="rect">
            <a:avLst/>
          </a:prstGeom>
        </p:spPr>
        <p:txBody>
          <a:bodyPr lIns="0" tIns="0" rIns="0" bIns="0" rtlCol="0" anchor="t">
            <a:spAutoFit/>
          </a:bodyPr>
          <a:lstStyle/>
          <a:p>
            <a:pPr algn="l">
              <a:lnSpc>
                <a:spcPts val="7295"/>
              </a:lnSpc>
            </a:pPr>
            <a:r>
              <a:rPr lang="en-US" sz="6399" spc="-153">
                <a:solidFill>
                  <a:srgbClr val="2B2B2B"/>
                </a:solidFill>
                <a:latin typeface="Bobby Jones"/>
                <a:ea typeface="Bobby Jones"/>
                <a:cs typeface="Bobby Jones"/>
                <a:sym typeface="Bobby Jones"/>
              </a:rPr>
              <a:t>LEARNING INDICATORS</a:t>
            </a:r>
          </a:p>
        </p:txBody>
      </p:sp>
      <p:sp>
        <p:nvSpPr>
          <p:cNvPr id="5" name="TextBox 5"/>
          <p:cNvSpPr txBox="1"/>
          <p:nvPr/>
        </p:nvSpPr>
        <p:spPr>
          <a:xfrm>
            <a:off x="9144000" y="4031541"/>
            <a:ext cx="7401679" cy="280437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M</a:t>
            </a:r>
            <a:r>
              <a:rPr lang="en-US" sz="1899" b="1" u="none" spc="113">
                <a:solidFill>
                  <a:srgbClr val="303030"/>
                </a:solidFill>
                <a:latin typeface="Quicksand Bold"/>
                <a:ea typeface="Quicksand Bold"/>
                <a:cs typeface="Quicksand Bold"/>
                <a:sym typeface="Quicksand Bold"/>
              </a:rPr>
              <a:t>onitor emotional vocabulary, peer feedback, and behaviour rubrics.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Monitor intra-individual progress through reflective journals.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Utilise facilitator observations for objective triangulation.</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Decreases bias and provides credible behavioural measurement results.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126790" y="718583"/>
            <a:ext cx="4494794" cy="3187218"/>
          </a:xfrm>
          <a:custGeom>
            <a:avLst/>
            <a:gdLst/>
            <a:ahLst/>
            <a:cxnLst/>
            <a:rect l="l" t="t" r="r" b="b"/>
            <a:pathLst>
              <a:path w="4494794" h="3187218">
                <a:moveTo>
                  <a:pt x="0" y="0"/>
                </a:moveTo>
                <a:lnTo>
                  <a:pt x="4494794" y="0"/>
                </a:lnTo>
                <a:lnTo>
                  <a:pt x="4494794" y="3187218"/>
                </a:lnTo>
                <a:lnTo>
                  <a:pt x="0" y="3187218"/>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4" name="Freeform 4"/>
          <p:cNvSpPr/>
          <p:nvPr/>
        </p:nvSpPr>
        <p:spPr>
          <a:xfrm>
            <a:off x="10126790" y="3947350"/>
            <a:ext cx="4494794" cy="2508913"/>
          </a:xfrm>
          <a:custGeom>
            <a:avLst/>
            <a:gdLst/>
            <a:ahLst/>
            <a:cxnLst/>
            <a:rect l="l" t="t" r="r" b="b"/>
            <a:pathLst>
              <a:path w="4494794" h="2508913">
                <a:moveTo>
                  <a:pt x="0" y="0"/>
                </a:moveTo>
                <a:lnTo>
                  <a:pt x="4494794" y="0"/>
                </a:lnTo>
                <a:lnTo>
                  <a:pt x="4494794" y="2508913"/>
                </a:lnTo>
                <a:lnTo>
                  <a:pt x="0" y="2508913"/>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IN"/>
          </a:p>
        </p:txBody>
      </p:sp>
      <p:sp>
        <p:nvSpPr>
          <p:cNvPr id="5" name="Freeform 5"/>
          <p:cNvSpPr/>
          <p:nvPr/>
        </p:nvSpPr>
        <p:spPr>
          <a:xfrm>
            <a:off x="10126790" y="6533900"/>
            <a:ext cx="4494794" cy="3031943"/>
          </a:xfrm>
          <a:custGeom>
            <a:avLst/>
            <a:gdLst/>
            <a:ahLst/>
            <a:cxnLst/>
            <a:rect l="l" t="t" r="r" b="b"/>
            <a:pathLst>
              <a:path w="4494794" h="3031943">
                <a:moveTo>
                  <a:pt x="0" y="0"/>
                </a:moveTo>
                <a:lnTo>
                  <a:pt x="4494794" y="0"/>
                </a:lnTo>
                <a:lnTo>
                  <a:pt x="4494794" y="3031944"/>
                </a:lnTo>
                <a:lnTo>
                  <a:pt x="0" y="3031944"/>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6" name="Freeform 6"/>
          <p:cNvSpPr/>
          <p:nvPr/>
        </p:nvSpPr>
        <p:spPr>
          <a:xfrm>
            <a:off x="2002769" y="3375687"/>
            <a:ext cx="6468662" cy="3610689"/>
          </a:xfrm>
          <a:custGeom>
            <a:avLst/>
            <a:gdLst/>
            <a:ahLst/>
            <a:cxnLst/>
            <a:rect l="l" t="t" r="r" b="b"/>
            <a:pathLst>
              <a:path w="6468662" h="3610689">
                <a:moveTo>
                  <a:pt x="0" y="0"/>
                </a:moveTo>
                <a:lnTo>
                  <a:pt x="6468662" y="0"/>
                </a:lnTo>
                <a:lnTo>
                  <a:pt x="6468662" y="3610690"/>
                </a:lnTo>
                <a:lnTo>
                  <a:pt x="0" y="3610690"/>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IN"/>
          </a:p>
        </p:txBody>
      </p:sp>
      <p:sp>
        <p:nvSpPr>
          <p:cNvPr id="7" name="TextBox 7"/>
          <p:cNvSpPr txBox="1"/>
          <p:nvPr/>
        </p:nvSpPr>
        <p:spPr>
          <a:xfrm>
            <a:off x="2908810" y="3993264"/>
            <a:ext cx="4656579" cy="1877622"/>
          </a:xfrm>
          <a:prstGeom prst="rect">
            <a:avLst/>
          </a:prstGeom>
        </p:spPr>
        <p:txBody>
          <a:bodyPr lIns="0" tIns="0" rIns="0" bIns="0" rtlCol="0" anchor="t">
            <a:spAutoFit/>
          </a:bodyPr>
          <a:lstStyle/>
          <a:p>
            <a:pPr marL="0" lvl="0" indent="0" algn="ctr">
              <a:lnSpc>
                <a:spcPts val="7295"/>
              </a:lnSpc>
              <a:spcBef>
                <a:spcPct val="0"/>
              </a:spcBef>
            </a:pPr>
            <a:r>
              <a:rPr lang="en-US" sz="6399" spc="-153">
                <a:solidFill>
                  <a:srgbClr val="FFFFFF"/>
                </a:solidFill>
                <a:latin typeface="Bobby Jones"/>
                <a:ea typeface="Bobby Jones"/>
                <a:cs typeface="Bobby Jones"/>
                <a:sym typeface="Bobby Jones"/>
              </a:rPr>
              <a:t>CAMPAIGN RATIONALE</a:t>
            </a:r>
          </a:p>
        </p:txBody>
      </p:sp>
      <p:sp>
        <p:nvSpPr>
          <p:cNvPr id="8" name="Freeform 8"/>
          <p:cNvSpPr/>
          <p:nvPr/>
        </p:nvSpPr>
        <p:spPr>
          <a:xfrm rot="-1798045">
            <a:off x="14895915" y="2041163"/>
            <a:ext cx="1200022" cy="542058"/>
          </a:xfrm>
          <a:custGeom>
            <a:avLst/>
            <a:gdLst/>
            <a:ahLst/>
            <a:cxnLst/>
            <a:rect l="l" t="t" r="r" b="b"/>
            <a:pathLst>
              <a:path w="1200022" h="542058">
                <a:moveTo>
                  <a:pt x="0" y="0"/>
                </a:moveTo>
                <a:lnTo>
                  <a:pt x="1200023" y="0"/>
                </a:lnTo>
                <a:lnTo>
                  <a:pt x="1200023" y="542058"/>
                </a:lnTo>
                <a:lnTo>
                  <a:pt x="0" y="54205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9" name="Freeform 9"/>
          <p:cNvSpPr/>
          <p:nvPr/>
        </p:nvSpPr>
        <p:spPr>
          <a:xfrm rot="9069146">
            <a:off x="5820717" y="7527766"/>
            <a:ext cx="1106972" cy="500027"/>
          </a:xfrm>
          <a:custGeom>
            <a:avLst/>
            <a:gdLst/>
            <a:ahLst/>
            <a:cxnLst/>
            <a:rect l="l" t="t" r="r" b="b"/>
            <a:pathLst>
              <a:path w="1106972" h="500027">
                <a:moveTo>
                  <a:pt x="0" y="0"/>
                </a:moveTo>
                <a:lnTo>
                  <a:pt x="1106972" y="0"/>
                </a:lnTo>
                <a:lnTo>
                  <a:pt x="1106972" y="500027"/>
                </a:lnTo>
                <a:lnTo>
                  <a:pt x="0" y="500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0" name="Freeform 10"/>
          <p:cNvSpPr/>
          <p:nvPr/>
        </p:nvSpPr>
        <p:spPr>
          <a:xfrm rot="-9093014" flipV="1">
            <a:off x="5757312" y="2035653"/>
            <a:ext cx="1355109" cy="675008"/>
          </a:xfrm>
          <a:custGeom>
            <a:avLst/>
            <a:gdLst/>
            <a:ahLst/>
            <a:cxnLst/>
            <a:rect l="l" t="t" r="r" b="b"/>
            <a:pathLst>
              <a:path w="1355109" h="675008">
                <a:moveTo>
                  <a:pt x="0" y="675009"/>
                </a:moveTo>
                <a:lnTo>
                  <a:pt x="1355109" y="675009"/>
                </a:lnTo>
                <a:lnTo>
                  <a:pt x="1355109" y="0"/>
                </a:lnTo>
                <a:lnTo>
                  <a:pt x="0" y="0"/>
                </a:lnTo>
                <a:lnTo>
                  <a:pt x="0" y="675009"/>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
        <p:nvSpPr>
          <p:cNvPr id="11" name="Freeform 11"/>
          <p:cNvSpPr/>
          <p:nvPr/>
        </p:nvSpPr>
        <p:spPr>
          <a:xfrm rot="1820569" flipV="1">
            <a:off x="14914348" y="7646451"/>
            <a:ext cx="1283809" cy="639493"/>
          </a:xfrm>
          <a:custGeom>
            <a:avLst/>
            <a:gdLst/>
            <a:ahLst/>
            <a:cxnLst/>
            <a:rect l="l" t="t" r="r" b="b"/>
            <a:pathLst>
              <a:path w="1283809" h="639493">
                <a:moveTo>
                  <a:pt x="0" y="639492"/>
                </a:moveTo>
                <a:lnTo>
                  <a:pt x="1283809" y="639492"/>
                </a:lnTo>
                <a:lnTo>
                  <a:pt x="1283809" y="0"/>
                </a:lnTo>
                <a:lnTo>
                  <a:pt x="0" y="0"/>
                </a:lnTo>
                <a:lnTo>
                  <a:pt x="0" y="639492"/>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
        <p:nvSpPr>
          <p:cNvPr id="12" name="TextBox 12"/>
          <p:cNvSpPr txBox="1"/>
          <p:nvPr/>
        </p:nvSpPr>
        <p:spPr>
          <a:xfrm>
            <a:off x="10763773" y="7126523"/>
            <a:ext cx="3220828" cy="1789549"/>
          </a:xfrm>
          <a:prstGeom prst="rect">
            <a:avLst/>
          </a:prstGeom>
        </p:spPr>
        <p:txBody>
          <a:bodyPr lIns="0" tIns="0" rIns="0" bIns="0" rtlCol="0" anchor="t">
            <a:spAutoFit/>
          </a:bodyPr>
          <a:lstStyle/>
          <a:p>
            <a:pPr algn="ctr">
              <a:lnSpc>
                <a:spcPts val="2887"/>
              </a:lnSpc>
            </a:pPr>
            <a:r>
              <a:rPr lang="en-US" sz="1899">
                <a:solidFill>
                  <a:srgbClr val="FFFFFF"/>
                </a:solidFill>
                <a:latin typeface="Quicksand"/>
                <a:ea typeface="Quicksand"/>
                <a:cs typeface="Quicksand"/>
                <a:sym typeface="Quicksand"/>
              </a:rPr>
              <a:t>Emotional literacy helps in the reduction of intrapersonal violence and resilience (Razzaq et al., 2024).</a:t>
            </a:r>
          </a:p>
        </p:txBody>
      </p:sp>
      <p:sp>
        <p:nvSpPr>
          <p:cNvPr id="13" name="TextBox 13"/>
          <p:cNvSpPr txBox="1"/>
          <p:nvPr/>
        </p:nvSpPr>
        <p:spPr>
          <a:xfrm>
            <a:off x="10898607" y="4115540"/>
            <a:ext cx="3220828" cy="1789549"/>
          </a:xfrm>
          <a:prstGeom prst="rect">
            <a:avLst/>
          </a:prstGeom>
        </p:spPr>
        <p:txBody>
          <a:bodyPr lIns="0" tIns="0" rIns="0" bIns="0" rtlCol="0" anchor="t">
            <a:spAutoFit/>
          </a:bodyPr>
          <a:lstStyle/>
          <a:p>
            <a:pPr algn="ctr">
              <a:lnSpc>
                <a:spcPts val="2887"/>
              </a:lnSpc>
            </a:pPr>
            <a:r>
              <a:rPr lang="en-US" sz="1899">
                <a:solidFill>
                  <a:srgbClr val="FFFFFF"/>
                </a:solidFill>
                <a:latin typeface="Quicksand"/>
                <a:ea typeface="Quicksand"/>
                <a:cs typeface="Quicksand"/>
                <a:sym typeface="Quicksand"/>
              </a:rPr>
              <a:t>The increasing digital coercion, control, and peer pressure among the youth (Murugesan &amp; Vanamali, 2025).</a:t>
            </a:r>
          </a:p>
        </p:txBody>
      </p:sp>
      <p:sp>
        <p:nvSpPr>
          <p:cNvPr id="14" name="TextBox 14"/>
          <p:cNvSpPr txBox="1"/>
          <p:nvPr/>
        </p:nvSpPr>
        <p:spPr>
          <a:xfrm>
            <a:off x="10898607" y="1243402"/>
            <a:ext cx="3220828" cy="1789549"/>
          </a:xfrm>
          <a:prstGeom prst="rect">
            <a:avLst/>
          </a:prstGeom>
        </p:spPr>
        <p:txBody>
          <a:bodyPr lIns="0" tIns="0" rIns="0" bIns="0" rtlCol="0" anchor="t">
            <a:spAutoFit/>
          </a:bodyPr>
          <a:lstStyle/>
          <a:p>
            <a:pPr algn="ctr">
              <a:lnSpc>
                <a:spcPts val="2887"/>
              </a:lnSpc>
            </a:pPr>
            <a:r>
              <a:rPr lang="en-US" sz="1899">
                <a:solidFill>
                  <a:srgbClr val="FFFFFF"/>
                </a:solidFill>
                <a:latin typeface="Quicksand"/>
                <a:ea typeface="Quicksand"/>
                <a:cs typeface="Quicksand"/>
                <a:sym typeface="Quicksand"/>
              </a:rPr>
              <a:t>Relationships in early adulthood affect relationship health throughout the lifetime (Bühler et al., 2021).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516333" y="1298774"/>
            <a:ext cx="6526422" cy="7689451"/>
          </a:xfrm>
          <a:custGeom>
            <a:avLst/>
            <a:gdLst/>
            <a:ahLst/>
            <a:cxnLst/>
            <a:rect l="l" t="t" r="r" b="b"/>
            <a:pathLst>
              <a:path w="6526422" h="7689451">
                <a:moveTo>
                  <a:pt x="0" y="0"/>
                </a:moveTo>
                <a:lnTo>
                  <a:pt x="6526422" y="0"/>
                </a:lnTo>
                <a:lnTo>
                  <a:pt x="6526422" y="7689452"/>
                </a:lnTo>
                <a:lnTo>
                  <a:pt x="0" y="7689452"/>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447800" y="2688172"/>
            <a:ext cx="9563100" cy="1872307"/>
          </a:xfrm>
          <a:prstGeom prst="rect">
            <a:avLst/>
          </a:prstGeom>
        </p:spPr>
        <p:txBody>
          <a:bodyPr wrap="square" lIns="0" tIns="0" rIns="0" bIns="0" rtlCol="0" anchor="t">
            <a:spAutoFit/>
          </a:bodyPr>
          <a:lstStyle/>
          <a:p>
            <a:pPr algn="l">
              <a:lnSpc>
                <a:spcPts val="7295"/>
              </a:lnSpc>
            </a:pPr>
            <a:r>
              <a:rPr lang="en-US" sz="6399" spc="-153" dirty="0">
                <a:solidFill>
                  <a:srgbClr val="2B2B2B"/>
                </a:solidFill>
                <a:latin typeface="Bobby Jones"/>
                <a:ea typeface="Bobby Jones"/>
                <a:cs typeface="Bobby Jones"/>
                <a:sym typeface="Bobby Jones"/>
              </a:rPr>
              <a:t>EVIDENCE-BASED FOR CAMPAIGN</a:t>
            </a:r>
          </a:p>
        </p:txBody>
      </p:sp>
      <p:sp>
        <p:nvSpPr>
          <p:cNvPr id="5" name="TextBox 5"/>
          <p:cNvSpPr txBox="1"/>
          <p:nvPr/>
        </p:nvSpPr>
        <p:spPr>
          <a:xfrm>
            <a:off x="1969789" y="4574260"/>
            <a:ext cx="7734300" cy="280437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S</a:t>
            </a:r>
            <a:r>
              <a:rPr lang="en-US" sz="1899" b="1" u="none" spc="113">
                <a:solidFill>
                  <a:srgbClr val="303030"/>
                </a:solidFill>
                <a:latin typeface="Quicksand Bold"/>
                <a:ea typeface="Quicksand Bold"/>
                <a:cs typeface="Quicksand Bold"/>
                <a:sym typeface="Quicksand Bold"/>
              </a:rPr>
              <a:t>ocial-emotional programmes reduce university conflict rates by 84% (Bergin et al., 2024).</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Consistent with the Mental Health Promotion Framework of WHO.</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Plug the gaps in longitudinal and standardised outcome assessment.</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Building Bond introduces multi-timepoint monitoring for reliability and sustainability.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1176666" y="1745964"/>
            <a:ext cx="5860750" cy="6795073"/>
          </a:xfrm>
          <a:custGeom>
            <a:avLst/>
            <a:gdLst/>
            <a:ahLst/>
            <a:cxnLst/>
            <a:rect l="l" t="t" r="r" b="b"/>
            <a:pathLst>
              <a:path w="5860750" h="6795073">
                <a:moveTo>
                  <a:pt x="0" y="0"/>
                </a:moveTo>
                <a:lnTo>
                  <a:pt x="5860750" y="0"/>
                </a:lnTo>
                <a:lnTo>
                  <a:pt x="5860750" y="6795072"/>
                </a:lnTo>
                <a:lnTo>
                  <a:pt x="0" y="6795072"/>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409700" y="2476500"/>
            <a:ext cx="8674466" cy="953670"/>
          </a:xfrm>
          <a:prstGeom prst="rect">
            <a:avLst/>
          </a:prstGeom>
        </p:spPr>
        <p:txBody>
          <a:bodyPr lIns="0" tIns="0" rIns="0" bIns="0" rtlCol="0" anchor="t">
            <a:spAutoFit/>
          </a:bodyPr>
          <a:lstStyle/>
          <a:p>
            <a:pPr algn="l">
              <a:lnSpc>
                <a:spcPts val="7295"/>
              </a:lnSpc>
            </a:pPr>
            <a:r>
              <a:rPr lang="en-US" sz="6399" spc="-153" dirty="0">
                <a:solidFill>
                  <a:srgbClr val="2B2B2B"/>
                </a:solidFill>
                <a:latin typeface="Bobby Jones"/>
                <a:ea typeface="Bobby Jones"/>
                <a:cs typeface="Bobby Jones"/>
                <a:sym typeface="Bobby Jones"/>
              </a:rPr>
              <a:t>DATA JUSTIFICATION</a:t>
            </a:r>
          </a:p>
        </p:txBody>
      </p:sp>
      <p:sp>
        <p:nvSpPr>
          <p:cNvPr id="5" name="TextBox 5"/>
          <p:cNvSpPr txBox="1"/>
          <p:nvPr/>
        </p:nvSpPr>
        <p:spPr>
          <a:xfrm>
            <a:off x="1409700" y="3837892"/>
            <a:ext cx="8407168" cy="2099472"/>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Th</a:t>
            </a:r>
            <a:r>
              <a:rPr lang="en-US" sz="1899" b="1" u="none" spc="113">
                <a:solidFill>
                  <a:srgbClr val="303030"/>
                </a:solidFill>
                <a:latin typeface="Quicksand Bold"/>
                <a:ea typeface="Quicksand Bold"/>
                <a:cs typeface="Quicksand Bold"/>
                <a:sym typeface="Quicksand Bold"/>
              </a:rPr>
              <a:t>e NHS framework assists in promoting early rights and alternation (NHS England, 2024).</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The age group 1824 years is experiencing an increase in emotional abuse by 18% since 2021 (Kumari, 2020).</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Empowerment of relationship education is in line with the UK priorities on safeguarding.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4048849" y="2644202"/>
            <a:ext cx="10190302" cy="953670"/>
          </a:xfrm>
          <a:prstGeom prst="rect">
            <a:avLst/>
          </a:prstGeom>
        </p:spPr>
        <p:txBody>
          <a:bodyPr lIns="0" tIns="0" rIns="0" bIns="0" rtlCol="0" anchor="t">
            <a:spAutoFit/>
          </a:bodyPr>
          <a:lstStyle/>
          <a:p>
            <a:pPr algn="ctr">
              <a:lnSpc>
                <a:spcPts val="7295"/>
              </a:lnSpc>
            </a:pPr>
            <a:r>
              <a:rPr lang="en-US" sz="6399" spc="-153">
                <a:solidFill>
                  <a:srgbClr val="FFFFFF"/>
                </a:solidFill>
                <a:latin typeface="Bobby Jones"/>
                <a:ea typeface="Bobby Jones"/>
                <a:cs typeface="Bobby Jones"/>
                <a:sym typeface="Bobby Jones"/>
              </a:rPr>
              <a:t>GLOBAL COMPARISON OF DATA</a:t>
            </a:r>
          </a:p>
        </p:txBody>
      </p:sp>
      <p:sp>
        <p:nvSpPr>
          <p:cNvPr id="7" name="TextBox 7"/>
          <p:cNvSpPr txBox="1"/>
          <p:nvPr/>
        </p:nvSpPr>
        <p:spPr>
          <a:xfrm>
            <a:off x="4471723" y="4124728"/>
            <a:ext cx="9344554" cy="280437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Cana</a:t>
            </a:r>
            <a:r>
              <a:rPr lang="en-US" sz="1899" b="1" u="none" spc="113">
                <a:solidFill>
                  <a:srgbClr val="FFFFFF"/>
                </a:solidFill>
                <a:latin typeface="Quicksand Bold"/>
                <a:ea typeface="Quicksand Bold"/>
                <a:cs typeface="Quicksand Bold"/>
                <a:sym typeface="Quicksand Bold"/>
              </a:rPr>
              <a:t>da, Sweden, and Australia integrate relational wellbeing into curricula (OECD, 2023).</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UK implementation of relational wellbeing remains 13% – raising a policy deficit. (World Well-being Government, 2025).</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International benchmarking emphasises the requirement for harmonised measurements.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Guarantees adaptation over imitation of international models for efficiency.</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3459203" y="1119057"/>
            <a:ext cx="11369593" cy="1877622"/>
          </a:xfrm>
          <a:prstGeom prst="rect">
            <a:avLst/>
          </a:prstGeom>
        </p:spPr>
        <p:txBody>
          <a:bodyPr lIns="0" tIns="0" rIns="0" bIns="0" rtlCol="0" anchor="t">
            <a:spAutoFit/>
          </a:bodyPr>
          <a:lstStyle/>
          <a:p>
            <a:pPr algn="ctr">
              <a:lnSpc>
                <a:spcPts val="7295"/>
              </a:lnSpc>
            </a:pPr>
            <a:r>
              <a:rPr lang="en-US" sz="6399" spc="-153">
                <a:solidFill>
                  <a:srgbClr val="2B2B2B"/>
                </a:solidFill>
                <a:latin typeface="Bobby Jones"/>
                <a:ea typeface="Bobby Jones"/>
                <a:cs typeface="Bobby Jones"/>
                <a:sym typeface="Bobby Jones"/>
              </a:rPr>
              <a:t>SHORT-TERM CONSEQUENCES OF UNHEALTHY RELATIONSHIPS</a:t>
            </a:r>
          </a:p>
        </p:txBody>
      </p:sp>
      <p:sp>
        <p:nvSpPr>
          <p:cNvPr id="4" name="Freeform 4"/>
          <p:cNvSpPr/>
          <p:nvPr/>
        </p:nvSpPr>
        <p:spPr>
          <a:xfrm>
            <a:off x="5231516" y="2996679"/>
            <a:ext cx="7662820" cy="6771146"/>
          </a:xfrm>
          <a:custGeom>
            <a:avLst/>
            <a:gdLst/>
            <a:ahLst/>
            <a:cxnLst/>
            <a:rect l="l" t="t" r="r" b="b"/>
            <a:pathLst>
              <a:path w="7662820" h="6771146">
                <a:moveTo>
                  <a:pt x="0" y="0"/>
                </a:moveTo>
                <a:lnTo>
                  <a:pt x="7662820" y="0"/>
                </a:lnTo>
                <a:lnTo>
                  <a:pt x="7662820" y="6771146"/>
                </a:lnTo>
                <a:lnTo>
                  <a:pt x="0" y="6771146"/>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TextBox 5"/>
          <p:cNvSpPr txBox="1"/>
          <p:nvPr/>
        </p:nvSpPr>
        <p:spPr>
          <a:xfrm>
            <a:off x="5783024" y="4172127"/>
            <a:ext cx="6721951" cy="2953183"/>
          </a:xfrm>
          <a:prstGeom prst="rect">
            <a:avLst/>
          </a:prstGeom>
        </p:spPr>
        <p:txBody>
          <a:bodyPr lIns="0" tIns="0" rIns="0" bIns="0" rtlCol="0" anchor="t">
            <a:spAutoFit/>
          </a:bodyPr>
          <a:lstStyle/>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Frequent anxiety, stress, withdrawal, and decline in academic performance (Ike et al., 2020).</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The lack of relational communication leads to the lack of emotional stability and heightens conflict.</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Premature relational intervention enhances adaptive coping and emotional healing.</a:t>
            </a:r>
          </a:p>
        </p:txBody>
      </p:sp>
      <p:sp>
        <p:nvSpPr>
          <p:cNvPr id="6" name="Freeform 6"/>
          <p:cNvSpPr/>
          <p:nvPr/>
        </p:nvSpPr>
        <p:spPr>
          <a:xfrm>
            <a:off x="15901063" y="-182221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73316" y="8181426"/>
            <a:ext cx="3193132" cy="2813948"/>
          </a:xfrm>
          <a:custGeom>
            <a:avLst/>
            <a:gdLst/>
            <a:ahLst/>
            <a:cxnLst/>
            <a:rect l="l" t="t" r="r" b="b"/>
            <a:pathLst>
              <a:path w="3193132" h="2813948">
                <a:moveTo>
                  <a:pt x="0" y="0"/>
                </a:moveTo>
                <a:lnTo>
                  <a:pt x="3193132" y="0"/>
                </a:lnTo>
                <a:lnTo>
                  <a:pt x="3193132" y="2813948"/>
                </a:lnTo>
                <a:lnTo>
                  <a:pt x="0" y="281394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8" name="Freeform 8"/>
          <p:cNvSpPr/>
          <p:nvPr/>
        </p:nvSpPr>
        <p:spPr>
          <a:xfrm>
            <a:off x="-808143" y="599282"/>
            <a:ext cx="2862787" cy="858836"/>
          </a:xfrm>
          <a:custGeom>
            <a:avLst/>
            <a:gdLst/>
            <a:ahLst/>
            <a:cxnLst/>
            <a:rect l="l" t="t" r="r" b="b"/>
            <a:pathLst>
              <a:path w="2862787" h="858836">
                <a:moveTo>
                  <a:pt x="0" y="0"/>
                </a:moveTo>
                <a:lnTo>
                  <a:pt x="2862786" y="0"/>
                </a:lnTo>
                <a:lnTo>
                  <a:pt x="2862786" y="858836"/>
                </a:lnTo>
                <a:lnTo>
                  <a:pt x="0" y="85883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5969452" y="8475686"/>
            <a:ext cx="3214059" cy="2893382"/>
          </a:xfrm>
          <a:custGeom>
            <a:avLst/>
            <a:gdLst/>
            <a:ahLst/>
            <a:cxnLst/>
            <a:rect l="l" t="t" r="r" b="b"/>
            <a:pathLst>
              <a:path w="3214059" h="2893382">
                <a:moveTo>
                  <a:pt x="0" y="0"/>
                </a:moveTo>
                <a:lnTo>
                  <a:pt x="3214059" y="0"/>
                </a:lnTo>
                <a:lnTo>
                  <a:pt x="3214059" y="2893382"/>
                </a:lnTo>
                <a:lnTo>
                  <a:pt x="0" y="2893382"/>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IN"/>
          </a:p>
        </p:txBody>
      </p:sp>
      <p:sp>
        <p:nvSpPr>
          <p:cNvPr id="10" name="Freeform 10"/>
          <p:cNvSpPr/>
          <p:nvPr/>
        </p:nvSpPr>
        <p:spPr>
          <a:xfrm rot="5400000">
            <a:off x="17221559" y="230117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917804" y="1303338"/>
            <a:ext cx="5827446" cy="7680324"/>
          </a:xfrm>
          <a:custGeom>
            <a:avLst/>
            <a:gdLst/>
            <a:ahLst/>
            <a:cxnLst/>
            <a:rect l="l" t="t" r="r" b="b"/>
            <a:pathLst>
              <a:path w="5827446" h="7680324">
                <a:moveTo>
                  <a:pt x="0" y="0"/>
                </a:moveTo>
                <a:lnTo>
                  <a:pt x="5827446" y="0"/>
                </a:lnTo>
                <a:lnTo>
                  <a:pt x="5827446" y="7680324"/>
                </a:lnTo>
                <a:lnTo>
                  <a:pt x="0" y="7680324"/>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295400" y="3319625"/>
            <a:ext cx="10140914" cy="953670"/>
          </a:xfrm>
          <a:prstGeom prst="rect">
            <a:avLst/>
          </a:prstGeom>
        </p:spPr>
        <p:txBody>
          <a:bodyPr lIns="0" tIns="0" rIns="0" bIns="0" rtlCol="0" anchor="t">
            <a:spAutoFit/>
          </a:bodyPr>
          <a:lstStyle/>
          <a:p>
            <a:pPr algn="l">
              <a:lnSpc>
                <a:spcPts val="7295"/>
              </a:lnSpc>
            </a:pPr>
            <a:r>
              <a:rPr lang="en-US" sz="6399" spc="-153" dirty="0">
                <a:solidFill>
                  <a:srgbClr val="2B2B2B"/>
                </a:solidFill>
                <a:latin typeface="Bobby Jones"/>
                <a:ea typeface="Bobby Jones"/>
                <a:cs typeface="Bobby Jones"/>
                <a:sym typeface="Bobby Jones"/>
              </a:rPr>
              <a:t>PSYCHOLOGICAL MECHANISMS </a:t>
            </a:r>
          </a:p>
        </p:txBody>
      </p:sp>
      <p:sp>
        <p:nvSpPr>
          <p:cNvPr id="5" name="TextBox 5"/>
          <p:cNvSpPr txBox="1"/>
          <p:nvPr/>
        </p:nvSpPr>
        <p:spPr>
          <a:xfrm>
            <a:off x="2091548" y="4622963"/>
            <a:ext cx="7734300"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E</a:t>
            </a:r>
            <a:r>
              <a:rPr lang="en-US" sz="1899" b="1" u="none" spc="113">
                <a:solidFill>
                  <a:srgbClr val="303030"/>
                </a:solidFill>
                <a:latin typeface="Quicksand Bold"/>
                <a:ea typeface="Quicksand Bold"/>
                <a:cs typeface="Quicksand Bold"/>
                <a:sym typeface="Quicksand Bold"/>
              </a:rPr>
              <a:t>motional literacy increases oxytocin, decreasing stress and anxiety (Brockington et al., 2021).</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Trains cognitive reappraisal to enhance emotional stability.</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Encourages long-term neuropsychological resilience.</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Needs to control for socioeconomic stressors (finance, housing) to separate programme impacts.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982084" y="2490401"/>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LONG-TERM CONSEQUENCES</a:t>
            </a:r>
          </a:p>
        </p:txBody>
      </p:sp>
      <p:sp>
        <p:nvSpPr>
          <p:cNvPr id="7" name="TextBox 7"/>
          <p:cNvSpPr txBox="1"/>
          <p:nvPr/>
        </p:nvSpPr>
        <p:spPr>
          <a:xfrm>
            <a:off x="3445234" y="3695763"/>
            <a:ext cx="11884567" cy="1747020"/>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Toxic</a:t>
            </a:r>
            <a:r>
              <a:rPr lang="en-US" sz="1899" b="1" u="none" spc="113">
                <a:solidFill>
                  <a:srgbClr val="FFFFFF"/>
                </a:solidFill>
                <a:latin typeface="Quicksand Bold"/>
                <a:ea typeface="Quicksand Bold"/>
                <a:cs typeface="Quicksand Bold"/>
                <a:sym typeface="Quicksand Bold"/>
              </a:rPr>
              <a:t> relationships result in depression, dependency and partner violence (Carannante et al., 2025).</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Chronic stress is associated with PTSD-like symptoms.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NHS spending on mental health is lower with early emotional education, and the distress experienced by generations is minimised (Engström et al., 2023).</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9525000" y="1432192"/>
            <a:ext cx="7847167" cy="1877622"/>
          </a:xfrm>
          <a:prstGeom prst="rect">
            <a:avLst/>
          </a:prstGeom>
        </p:spPr>
        <p:txBody>
          <a:bodyPr lIns="0" tIns="0" rIns="0" bIns="0" rtlCol="0" anchor="t">
            <a:spAutoFit/>
          </a:bodyPr>
          <a:lstStyle/>
          <a:p>
            <a:pPr algn="l">
              <a:lnSpc>
                <a:spcPts val="7296"/>
              </a:lnSpc>
            </a:pPr>
            <a:r>
              <a:rPr lang="en-US" sz="6400" spc="-153">
                <a:solidFill>
                  <a:srgbClr val="2B2B2B"/>
                </a:solidFill>
                <a:latin typeface="Bobby Jones"/>
                <a:ea typeface="Bobby Jones"/>
                <a:cs typeface="Bobby Jones"/>
                <a:sym typeface="Bobby Jones"/>
              </a:rPr>
              <a:t>GENDER AND POWER DYNAMICS</a:t>
            </a:r>
          </a:p>
        </p:txBody>
      </p:sp>
      <p:sp>
        <p:nvSpPr>
          <p:cNvPr id="5" name="TextBox 5"/>
          <p:cNvSpPr txBox="1"/>
          <p:nvPr/>
        </p:nvSpPr>
        <p:spPr>
          <a:xfrm>
            <a:off x="9525000" y="4104597"/>
            <a:ext cx="7401679"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M</a:t>
            </a:r>
            <a:r>
              <a:rPr lang="en-US" sz="1899" b="1" u="none" spc="113">
                <a:solidFill>
                  <a:srgbClr val="303030"/>
                </a:solidFill>
                <a:latin typeface="Quicksand Bold"/>
                <a:ea typeface="Quicksand Bold"/>
                <a:cs typeface="Quicksand Bold"/>
                <a:sym typeface="Quicksand Bold"/>
              </a:rPr>
              <a:t>odules challenge traditional masculinity and relational dominance.</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Encourages equity through men's membership in ambassador clubs.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Includes transgender and non-binary voices.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Reduces relational coercion and encourages inclusive communication ethics.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516333" y="1298774"/>
            <a:ext cx="6526422" cy="7689451"/>
          </a:xfrm>
          <a:custGeom>
            <a:avLst/>
            <a:gdLst/>
            <a:ahLst/>
            <a:cxnLst/>
            <a:rect l="l" t="t" r="r" b="b"/>
            <a:pathLst>
              <a:path w="6526422" h="7689451">
                <a:moveTo>
                  <a:pt x="0" y="0"/>
                </a:moveTo>
                <a:lnTo>
                  <a:pt x="6526422" y="0"/>
                </a:lnTo>
                <a:lnTo>
                  <a:pt x="6526422" y="7689452"/>
                </a:lnTo>
                <a:lnTo>
                  <a:pt x="0" y="7689452"/>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385348" y="2674427"/>
            <a:ext cx="7499097" cy="953670"/>
          </a:xfrm>
          <a:prstGeom prst="rect">
            <a:avLst/>
          </a:prstGeom>
        </p:spPr>
        <p:txBody>
          <a:bodyPr lIns="0" tIns="0" rIns="0" bIns="0" rtlCol="0" anchor="t">
            <a:spAutoFit/>
          </a:bodyPr>
          <a:lstStyle/>
          <a:p>
            <a:pPr algn="l">
              <a:lnSpc>
                <a:spcPts val="7295"/>
              </a:lnSpc>
            </a:pPr>
            <a:r>
              <a:rPr lang="en-US" sz="6399" spc="-153">
                <a:solidFill>
                  <a:srgbClr val="2B2B2B"/>
                </a:solidFill>
                <a:latin typeface="Bobby Jones"/>
                <a:ea typeface="Bobby Jones"/>
                <a:cs typeface="Bobby Jones"/>
                <a:sym typeface="Bobby Jones"/>
              </a:rPr>
              <a:t>EXPECTED OUTCOMES</a:t>
            </a:r>
          </a:p>
        </p:txBody>
      </p:sp>
      <p:sp>
        <p:nvSpPr>
          <p:cNvPr id="5" name="TextBox 5"/>
          <p:cNvSpPr txBox="1"/>
          <p:nvPr/>
        </p:nvSpPr>
        <p:spPr>
          <a:xfrm>
            <a:off x="1921086" y="4241415"/>
            <a:ext cx="7734300" cy="1747020"/>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+25%</a:t>
            </a:r>
            <a:r>
              <a:rPr lang="en-US" sz="1899" b="1" u="none" spc="113">
                <a:solidFill>
                  <a:srgbClr val="303030"/>
                </a:solidFill>
                <a:latin typeface="Quicksand Bold"/>
                <a:ea typeface="Quicksand Bold"/>
                <a:cs typeface="Quicksand Bold"/>
                <a:sym typeface="Quicksand Bold"/>
              </a:rPr>
              <a:t> knowledge about consent and respect values.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+30% assurance of communication and empathy.</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+20% seeking help with challenges in relationships.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Enhanced leadership and social skills of the participants.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4048849" y="2644202"/>
            <a:ext cx="10190302" cy="953670"/>
          </a:xfrm>
          <a:prstGeom prst="rect">
            <a:avLst/>
          </a:prstGeom>
        </p:spPr>
        <p:txBody>
          <a:bodyPr lIns="0" tIns="0" rIns="0" bIns="0" rtlCol="0" anchor="t">
            <a:spAutoFit/>
          </a:bodyPr>
          <a:lstStyle/>
          <a:p>
            <a:pPr algn="ctr">
              <a:lnSpc>
                <a:spcPts val="7295"/>
              </a:lnSpc>
            </a:pPr>
            <a:r>
              <a:rPr lang="en-US" sz="6399" spc="-153">
                <a:solidFill>
                  <a:srgbClr val="FFFFFF"/>
                </a:solidFill>
                <a:latin typeface="Bobby Jones"/>
                <a:ea typeface="Bobby Jones"/>
                <a:cs typeface="Bobby Jones"/>
                <a:sym typeface="Bobby Jones"/>
              </a:rPr>
              <a:t>SKILL DEVELOPMENT OUTCOMES</a:t>
            </a:r>
          </a:p>
        </p:txBody>
      </p:sp>
      <p:sp>
        <p:nvSpPr>
          <p:cNvPr id="7" name="TextBox 7"/>
          <p:cNvSpPr txBox="1"/>
          <p:nvPr/>
        </p:nvSpPr>
        <p:spPr>
          <a:xfrm>
            <a:off x="4471723" y="4124728"/>
            <a:ext cx="9344554" cy="2099472"/>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Enables emp</a:t>
            </a:r>
            <a:r>
              <a:rPr lang="en-US" sz="1899" b="1" u="none" spc="113">
                <a:solidFill>
                  <a:srgbClr val="FFFFFF"/>
                </a:solidFill>
                <a:latin typeface="Quicksand Bold"/>
                <a:ea typeface="Quicksand Bold"/>
                <a:cs typeface="Quicksand Bold"/>
                <a:sym typeface="Quicksand Bold"/>
              </a:rPr>
              <a:t>athy, negotiation, and assertiveness skills.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Becomes an employability and leadership enhancement.</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Alumni testaments affirm skill transferability to work and study environments.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Enhances social cohesion through enhanced teamwork and emotional intelligence.</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3459202" y="1523834"/>
            <a:ext cx="11369593" cy="953670"/>
          </a:xfrm>
          <a:prstGeom prst="rect">
            <a:avLst/>
          </a:prstGeom>
        </p:spPr>
        <p:txBody>
          <a:bodyPr lIns="0" tIns="0" rIns="0" bIns="0" rtlCol="0" anchor="t">
            <a:spAutoFit/>
          </a:bodyPr>
          <a:lstStyle/>
          <a:p>
            <a:pPr algn="ctr">
              <a:lnSpc>
                <a:spcPts val="7295"/>
              </a:lnSpc>
            </a:pPr>
            <a:r>
              <a:rPr lang="en-US" sz="6399" spc="-153" dirty="0">
                <a:solidFill>
                  <a:srgbClr val="2B2B2B"/>
                </a:solidFill>
                <a:latin typeface="Bobby Jones"/>
                <a:ea typeface="Bobby Jones"/>
                <a:cs typeface="Bobby Jones"/>
                <a:sym typeface="Bobby Jones"/>
              </a:rPr>
              <a:t>LEARNING FRAMEWORK</a:t>
            </a:r>
          </a:p>
        </p:txBody>
      </p:sp>
      <p:sp>
        <p:nvSpPr>
          <p:cNvPr id="4" name="Freeform 4"/>
          <p:cNvSpPr/>
          <p:nvPr/>
        </p:nvSpPr>
        <p:spPr>
          <a:xfrm>
            <a:off x="5231516" y="2996679"/>
            <a:ext cx="7662820" cy="6771146"/>
          </a:xfrm>
          <a:custGeom>
            <a:avLst/>
            <a:gdLst/>
            <a:ahLst/>
            <a:cxnLst/>
            <a:rect l="l" t="t" r="r" b="b"/>
            <a:pathLst>
              <a:path w="7662820" h="6771146">
                <a:moveTo>
                  <a:pt x="0" y="0"/>
                </a:moveTo>
                <a:lnTo>
                  <a:pt x="7662820" y="0"/>
                </a:lnTo>
                <a:lnTo>
                  <a:pt x="7662820" y="6771146"/>
                </a:lnTo>
                <a:lnTo>
                  <a:pt x="0" y="6771146"/>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TextBox 5"/>
          <p:cNvSpPr txBox="1"/>
          <p:nvPr/>
        </p:nvSpPr>
        <p:spPr>
          <a:xfrm>
            <a:off x="5783024" y="4172127"/>
            <a:ext cx="6721951" cy="2210125"/>
          </a:xfrm>
          <a:prstGeom prst="rect">
            <a:avLst/>
          </a:prstGeom>
        </p:spPr>
        <p:txBody>
          <a:bodyPr lIns="0" tIns="0" rIns="0" bIns="0" rtlCol="0" anchor="t">
            <a:spAutoFit/>
          </a:bodyPr>
          <a:lstStyle/>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Merges guided reflection, journaling and learning in the form of scenarios.</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Embeds behavioural change by incorporating peer mentoring.</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Focuses on the inclusion, expressiveness, and helpful group dynamics.</a:t>
            </a:r>
          </a:p>
        </p:txBody>
      </p:sp>
      <p:sp>
        <p:nvSpPr>
          <p:cNvPr id="6" name="Freeform 6"/>
          <p:cNvSpPr/>
          <p:nvPr/>
        </p:nvSpPr>
        <p:spPr>
          <a:xfrm>
            <a:off x="15901063" y="-182221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73316" y="8181426"/>
            <a:ext cx="3193132" cy="2813948"/>
          </a:xfrm>
          <a:custGeom>
            <a:avLst/>
            <a:gdLst/>
            <a:ahLst/>
            <a:cxnLst/>
            <a:rect l="l" t="t" r="r" b="b"/>
            <a:pathLst>
              <a:path w="3193132" h="2813948">
                <a:moveTo>
                  <a:pt x="0" y="0"/>
                </a:moveTo>
                <a:lnTo>
                  <a:pt x="3193132" y="0"/>
                </a:lnTo>
                <a:lnTo>
                  <a:pt x="3193132" y="2813948"/>
                </a:lnTo>
                <a:lnTo>
                  <a:pt x="0" y="281394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8" name="Freeform 8"/>
          <p:cNvSpPr/>
          <p:nvPr/>
        </p:nvSpPr>
        <p:spPr>
          <a:xfrm>
            <a:off x="-808143" y="599282"/>
            <a:ext cx="2862787" cy="858836"/>
          </a:xfrm>
          <a:custGeom>
            <a:avLst/>
            <a:gdLst/>
            <a:ahLst/>
            <a:cxnLst/>
            <a:rect l="l" t="t" r="r" b="b"/>
            <a:pathLst>
              <a:path w="2862787" h="858836">
                <a:moveTo>
                  <a:pt x="0" y="0"/>
                </a:moveTo>
                <a:lnTo>
                  <a:pt x="2862786" y="0"/>
                </a:lnTo>
                <a:lnTo>
                  <a:pt x="2862786" y="858836"/>
                </a:lnTo>
                <a:lnTo>
                  <a:pt x="0" y="85883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5969452" y="8475686"/>
            <a:ext cx="3214059" cy="2893382"/>
          </a:xfrm>
          <a:custGeom>
            <a:avLst/>
            <a:gdLst/>
            <a:ahLst/>
            <a:cxnLst/>
            <a:rect l="l" t="t" r="r" b="b"/>
            <a:pathLst>
              <a:path w="3214059" h="2893382">
                <a:moveTo>
                  <a:pt x="0" y="0"/>
                </a:moveTo>
                <a:lnTo>
                  <a:pt x="3214059" y="0"/>
                </a:lnTo>
                <a:lnTo>
                  <a:pt x="3214059" y="2893382"/>
                </a:lnTo>
                <a:lnTo>
                  <a:pt x="0" y="2893382"/>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IN"/>
          </a:p>
        </p:txBody>
      </p:sp>
      <p:sp>
        <p:nvSpPr>
          <p:cNvPr id="10" name="Freeform 10"/>
          <p:cNvSpPr/>
          <p:nvPr/>
        </p:nvSpPr>
        <p:spPr>
          <a:xfrm rot="5400000">
            <a:off x="17221559" y="230117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917804" y="1303338"/>
            <a:ext cx="5827446" cy="7680324"/>
          </a:xfrm>
          <a:custGeom>
            <a:avLst/>
            <a:gdLst/>
            <a:ahLst/>
            <a:cxnLst/>
            <a:rect l="l" t="t" r="r" b="b"/>
            <a:pathLst>
              <a:path w="5827446" h="7680324">
                <a:moveTo>
                  <a:pt x="0" y="0"/>
                </a:moveTo>
                <a:lnTo>
                  <a:pt x="5827446" y="0"/>
                </a:lnTo>
                <a:lnTo>
                  <a:pt x="5827446" y="7680324"/>
                </a:lnTo>
                <a:lnTo>
                  <a:pt x="0" y="7680324"/>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219200" y="3017624"/>
            <a:ext cx="10140914" cy="953670"/>
          </a:xfrm>
          <a:prstGeom prst="rect">
            <a:avLst/>
          </a:prstGeom>
        </p:spPr>
        <p:txBody>
          <a:bodyPr lIns="0" tIns="0" rIns="0" bIns="0" rtlCol="0" anchor="t">
            <a:spAutoFit/>
          </a:bodyPr>
          <a:lstStyle/>
          <a:p>
            <a:pPr algn="l">
              <a:lnSpc>
                <a:spcPts val="7295"/>
              </a:lnSpc>
            </a:pPr>
            <a:r>
              <a:rPr lang="en-US" sz="6399" spc="-153" dirty="0">
                <a:solidFill>
                  <a:srgbClr val="2B2B2B"/>
                </a:solidFill>
                <a:latin typeface="Bobby Jones"/>
                <a:ea typeface="Bobby Jones"/>
                <a:cs typeface="Bobby Jones"/>
                <a:sym typeface="Bobby Jones"/>
              </a:rPr>
              <a:t>DIGITAL COMPONENT INTEGRATION</a:t>
            </a:r>
          </a:p>
        </p:txBody>
      </p:sp>
      <p:sp>
        <p:nvSpPr>
          <p:cNvPr id="5" name="TextBox 5"/>
          <p:cNvSpPr txBox="1"/>
          <p:nvPr/>
        </p:nvSpPr>
        <p:spPr>
          <a:xfrm>
            <a:off x="2091548" y="4622963"/>
            <a:ext cx="7734300"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·Adds</a:t>
            </a:r>
            <a:r>
              <a:rPr lang="en-US" sz="1899" b="1" u="none" spc="113">
                <a:solidFill>
                  <a:srgbClr val="303030"/>
                </a:solidFill>
                <a:latin typeface="Quicksand Bold"/>
                <a:ea typeface="Quicksand Bold"/>
                <a:cs typeface="Quicksand Bold"/>
                <a:sym typeface="Quicksand Bold"/>
              </a:rPr>
              <a:t> web-based consent simulators and peer forums.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·Offers hybrid accessibility for distance learning students.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·Embraces Mind Open Up moderation procedures for safety.</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·Crucially examines GDPR compliance and data privacy guarantees.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982084" y="2525815"/>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EVALUATION FRAMEWORK</a:t>
            </a:r>
          </a:p>
        </p:txBody>
      </p:sp>
      <p:sp>
        <p:nvSpPr>
          <p:cNvPr id="7" name="TextBox 7"/>
          <p:cNvSpPr txBox="1"/>
          <p:nvPr/>
        </p:nvSpPr>
        <p:spPr>
          <a:xfrm>
            <a:off x="3445234" y="3695763"/>
            <a:ext cx="11884567" cy="1747020"/>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·M</a:t>
            </a:r>
            <a:r>
              <a:rPr lang="en-US" sz="1899" b="1" u="none" spc="113">
                <a:solidFill>
                  <a:srgbClr val="FFFFFF"/>
                </a:solidFill>
                <a:latin typeface="Quicksand Bold"/>
                <a:ea typeface="Quicksand Bold"/>
                <a:cs typeface="Quicksand Bold"/>
                <a:sym typeface="Quicksand Bold"/>
              </a:rPr>
              <a:t>ixed-method approach guarantees credible results (Moon, 2019).</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·Quantitative: pre/ post knowledge, attitude survey.</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·Qualitative: journals and focus groups of facilitators.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·Feedback and continued feedback enhance the validity of an intervention (Carreno, 2024).</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8780192" y="2628900"/>
            <a:ext cx="7847167" cy="953670"/>
          </a:xfrm>
          <a:prstGeom prst="rect">
            <a:avLst/>
          </a:prstGeom>
        </p:spPr>
        <p:txBody>
          <a:bodyPr lIns="0" tIns="0" rIns="0" bIns="0" rtlCol="0" anchor="t">
            <a:spAutoFit/>
          </a:bodyPr>
          <a:lstStyle/>
          <a:p>
            <a:pPr algn="l">
              <a:lnSpc>
                <a:spcPts val="7296"/>
              </a:lnSpc>
            </a:pPr>
            <a:r>
              <a:rPr lang="en-US" sz="6400" spc="-153" dirty="0">
                <a:solidFill>
                  <a:srgbClr val="2B2B2B"/>
                </a:solidFill>
                <a:latin typeface="Bobby Jones"/>
                <a:ea typeface="Bobby Jones"/>
                <a:cs typeface="Bobby Jones"/>
                <a:sym typeface="Bobby Jones"/>
              </a:rPr>
              <a:t>DATA ANALYSIS PROCESS</a:t>
            </a:r>
          </a:p>
        </p:txBody>
      </p:sp>
      <p:sp>
        <p:nvSpPr>
          <p:cNvPr id="5" name="TextBox 5"/>
          <p:cNvSpPr txBox="1"/>
          <p:nvPr/>
        </p:nvSpPr>
        <p:spPr>
          <a:xfrm>
            <a:off x="9525000" y="4104597"/>
            <a:ext cx="7401679"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Mixed-meth</a:t>
            </a:r>
            <a:r>
              <a:rPr lang="en-US" sz="1899" b="1" u="none" spc="113">
                <a:solidFill>
                  <a:srgbClr val="303030"/>
                </a:solidFill>
                <a:latin typeface="Quicksand Bold"/>
                <a:ea typeface="Quicksand Bold"/>
                <a:cs typeface="Quicksand Bold"/>
                <a:sym typeface="Quicksand Bold"/>
              </a:rPr>
              <a:t>od assessment with NVivo and SPSS.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Pre/post quantitative tests of knowledge, attitude, and behaviour.</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Trend validation by qualitative journals and facilitator notes.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Pre-registration provides analytical transparency and replicability.</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3459203" y="1119057"/>
            <a:ext cx="11369593" cy="1877622"/>
          </a:xfrm>
          <a:prstGeom prst="rect">
            <a:avLst/>
          </a:prstGeom>
        </p:spPr>
        <p:txBody>
          <a:bodyPr lIns="0" tIns="0" rIns="0" bIns="0" rtlCol="0" anchor="t">
            <a:spAutoFit/>
          </a:bodyPr>
          <a:lstStyle/>
          <a:p>
            <a:pPr algn="ctr">
              <a:lnSpc>
                <a:spcPts val="7295"/>
              </a:lnSpc>
            </a:pPr>
            <a:r>
              <a:rPr lang="en-US" sz="6399" spc="-153">
                <a:solidFill>
                  <a:srgbClr val="2B2B2B"/>
                </a:solidFill>
                <a:latin typeface="Bobby Jones"/>
                <a:ea typeface="Bobby Jones"/>
                <a:cs typeface="Bobby Jones"/>
                <a:sym typeface="Bobby Jones"/>
              </a:rPr>
              <a:t>PROMOTIONAL AND ENGAGEMENT STRATEGY</a:t>
            </a:r>
          </a:p>
        </p:txBody>
      </p:sp>
      <p:sp>
        <p:nvSpPr>
          <p:cNvPr id="4" name="Freeform 4"/>
          <p:cNvSpPr/>
          <p:nvPr/>
        </p:nvSpPr>
        <p:spPr>
          <a:xfrm>
            <a:off x="5231516" y="2996679"/>
            <a:ext cx="7662820" cy="6771146"/>
          </a:xfrm>
          <a:custGeom>
            <a:avLst/>
            <a:gdLst/>
            <a:ahLst/>
            <a:cxnLst/>
            <a:rect l="l" t="t" r="r" b="b"/>
            <a:pathLst>
              <a:path w="7662820" h="6771146">
                <a:moveTo>
                  <a:pt x="0" y="0"/>
                </a:moveTo>
                <a:lnTo>
                  <a:pt x="7662820" y="0"/>
                </a:lnTo>
                <a:lnTo>
                  <a:pt x="7662820" y="6771146"/>
                </a:lnTo>
                <a:lnTo>
                  <a:pt x="0" y="6771146"/>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TextBox 5"/>
          <p:cNvSpPr txBox="1"/>
          <p:nvPr/>
        </p:nvSpPr>
        <p:spPr>
          <a:xfrm>
            <a:off x="5783024" y="4172127"/>
            <a:ext cx="6721951" cy="2210125"/>
          </a:xfrm>
          <a:prstGeom prst="rect">
            <a:avLst/>
          </a:prstGeom>
        </p:spPr>
        <p:txBody>
          <a:bodyPr lIns="0" tIns="0" rIns="0" bIns="0" rtlCol="0" anchor="t">
            <a:spAutoFit/>
          </a:bodyPr>
          <a:lstStyle/>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Campaign motto: Respect connects: Strong minds, kind hearts.</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Published in the university networks, cafes, and Instagram reels.</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The peer influencers copy the accounts of the Mind Open Up campaign.</a:t>
            </a:r>
          </a:p>
        </p:txBody>
      </p:sp>
      <p:sp>
        <p:nvSpPr>
          <p:cNvPr id="6" name="Freeform 6"/>
          <p:cNvSpPr/>
          <p:nvPr/>
        </p:nvSpPr>
        <p:spPr>
          <a:xfrm>
            <a:off x="15901063" y="-182221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73316" y="8181426"/>
            <a:ext cx="3193132" cy="2813948"/>
          </a:xfrm>
          <a:custGeom>
            <a:avLst/>
            <a:gdLst/>
            <a:ahLst/>
            <a:cxnLst/>
            <a:rect l="l" t="t" r="r" b="b"/>
            <a:pathLst>
              <a:path w="3193132" h="2813948">
                <a:moveTo>
                  <a:pt x="0" y="0"/>
                </a:moveTo>
                <a:lnTo>
                  <a:pt x="3193132" y="0"/>
                </a:lnTo>
                <a:lnTo>
                  <a:pt x="3193132" y="2813948"/>
                </a:lnTo>
                <a:lnTo>
                  <a:pt x="0" y="281394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8" name="Freeform 8"/>
          <p:cNvSpPr/>
          <p:nvPr/>
        </p:nvSpPr>
        <p:spPr>
          <a:xfrm>
            <a:off x="-808143" y="599282"/>
            <a:ext cx="2862787" cy="858836"/>
          </a:xfrm>
          <a:custGeom>
            <a:avLst/>
            <a:gdLst/>
            <a:ahLst/>
            <a:cxnLst/>
            <a:rect l="l" t="t" r="r" b="b"/>
            <a:pathLst>
              <a:path w="2862787" h="858836">
                <a:moveTo>
                  <a:pt x="0" y="0"/>
                </a:moveTo>
                <a:lnTo>
                  <a:pt x="2862786" y="0"/>
                </a:lnTo>
                <a:lnTo>
                  <a:pt x="2862786" y="858836"/>
                </a:lnTo>
                <a:lnTo>
                  <a:pt x="0" y="85883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5969452" y="8475686"/>
            <a:ext cx="3214059" cy="2893382"/>
          </a:xfrm>
          <a:custGeom>
            <a:avLst/>
            <a:gdLst/>
            <a:ahLst/>
            <a:cxnLst/>
            <a:rect l="l" t="t" r="r" b="b"/>
            <a:pathLst>
              <a:path w="3214059" h="2893382">
                <a:moveTo>
                  <a:pt x="0" y="0"/>
                </a:moveTo>
                <a:lnTo>
                  <a:pt x="3214059" y="0"/>
                </a:lnTo>
                <a:lnTo>
                  <a:pt x="3214059" y="2893382"/>
                </a:lnTo>
                <a:lnTo>
                  <a:pt x="0" y="2893382"/>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IN"/>
          </a:p>
        </p:txBody>
      </p:sp>
      <p:sp>
        <p:nvSpPr>
          <p:cNvPr id="10" name="Freeform 10"/>
          <p:cNvSpPr/>
          <p:nvPr/>
        </p:nvSpPr>
        <p:spPr>
          <a:xfrm rot="5400000">
            <a:off x="17221559" y="230117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917804" y="1303338"/>
            <a:ext cx="5827446" cy="7680324"/>
          </a:xfrm>
          <a:custGeom>
            <a:avLst/>
            <a:gdLst/>
            <a:ahLst/>
            <a:cxnLst/>
            <a:rect l="l" t="t" r="r" b="b"/>
            <a:pathLst>
              <a:path w="5827446" h="7680324">
                <a:moveTo>
                  <a:pt x="0" y="0"/>
                </a:moveTo>
                <a:lnTo>
                  <a:pt x="5827446" y="0"/>
                </a:lnTo>
                <a:lnTo>
                  <a:pt x="5827446" y="7680324"/>
                </a:lnTo>
                <a:lnTo>
                  <a:pt x="0" y="7680324"/>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542750" y="3319625"/>
            <a:ext cx="10140914" cy="953670"/>
          </a:xfrm>
          <a:prstGeom prst="rect">
            <a:avLst/>
          </a:prstGeom>
        </p:spPr>
        <p:txBody>
          <a:bodyPr lIns="0" tIns="0" rIns="0" bIns="0" rtlCol="0" anchor="t">
            <a:spAutoFit/>
          </a:bodyPr>
          <a:lstStyle/>
          <a:p>
            <a:pPr algn="l">
              <a:lnSpc>
                <a:spcPts val="7295"/>
              </a:lnSpc>
            </a:pPr>
            <a:r>
              <a:rPr lang="en-US" sz="6399" spc="-153" dirty="0">
                <a:solidFill>
                  <a:srgbClr val="2B2B2B"/>
                </a:solidFill>
                <a:latin typeface="Bobby Jones"/>
                <a:ea typeface="Bobby Jones"/>
                <a:cs typeface="Bobby Jones"/>
                <a:sym typeface="Bobby Jones"/>
              </a:rPr>
              <a:t>ENGAGEMENT ANALYSIS</a:t>
            </a:r>
          </a:p>
        </p:txBody>
      </p:sp>
      <p:sp>
        <p:nvSpPr>
          <p:cNvPr id="5" name="TextBox 5"/>
          <p:cNvSpPr txBox="1"/>
          <p:nvPr/>
        </p:nvSpPr>
        <p:spPr>
          <a:xfrm>
            <a:off x="2091548" y="4622963"/>
            <a:ext cx="7734300"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M</a:t>
            </a:r>
            <a:r>
              <a:rPr lang="en-US" sz="1899" b="1" u="none" spc="113">
                <a:solidFill>
                  <a:srgbClr val="303030"/>
                </a:solidFill>
                <a:latin typeface="Quicksand Bold"/>
                <a:ea typeface="Quicksand Bold"/>
                <a:cs typeface="Quicksand Bold"/>
                <a:sym typeface="Quicksand Bold"/>
              </a:rPr>
              <a:t>onitor engagement through click-throughs, follower rates, and post reach.</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Integrate data with interviews to provide behavioural depth.</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Modify messaging tone based on analytics insights.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Translates digital reach into long-term relationship skill uptake.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982084" y="2423844"/>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COLLABORATION AND PARTNERSHIPS</a:t>
            </a:r>
          </a:p>
        </p:txBody>
      </p:sp>
      <p:sp>
        <p:nvSpPr>
          <p:cNvPr id="7" name="TextBox 7"/>
          <p:cNvSpPr txBox="1"/>
          <p:nvPr/>
        </p:nvSpPr>
        <p:spPr>
          <a:xfrm>
            <a:off x="3445234" y="3695763"/>
            <a:ext cx="11884567" cy="104211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L</a:t>
            </a:r>
            <a:r>
              <a:rPr lang="en-US" sz="1899" b="1" u="none" spc="113">
                <a:solidFill>
                  <a:srgbClr val="FFFFFF"/>
                </a:solidFill>
                <a:latin typeface="Quicksand Bold"/>
                <a:ea typeface="Quicksand Bold"/>
                <a:cs typeface="Quicksand Bold"/>
                <a:sym typeface="Quicksand Bold"/>
              </a:rPr>
              <a:t>ocal: Wellbeing centres and the Watershed Wellbeing Hub of the University.</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National: NSPCC, Women's Aid, Young Minds, Mind UK.</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Alliances increase resources, safety, and credibility (Hunt et al., 2021).</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9525000" y="1432192"/>
            <a:ext cx="7847167" cy="1877622"/>
          </a:xfrm>
          <a:prstGeom prst="rect">
            <a:avLst/>
          </a:prstGeom>
        </p:spPr>
        <p:txBody>
          <a:bodyPr lIns="0" tIns="0" rIns="0" bIns="0" rtlCol="0" anchor="t">
            <a:spAutoFit/>
          </a:bodyPr>
          <a:lstStyle/>
          <a:p>
            <a:pPr algn="l">
              <a:lnSpc>
                <a:spcPts val="7296"/>
              </a:lnSpc>
            </a:pPr>
            <a:r>
              <a:rPr lang="en-US" sz="6400" spc="-153" dirty="0">
                <a:solidFill>
                  <a:srgbClr val="2B2B2B"/>
                </a:solidFill>
                <a:latin typeface="Bobby Jones"/>
                <a:ea typeface="Bobby Jones"/>
                <a:cs typeface="Bobby Jones"/>
                <a:sym typeface="Bobby Jones"/>
              </a:rPr>
              <a:t>PARTNER ROLE CLARIFICATION</a:t>
            </a:r>
          </a:p>
        </p:txBody>
      </p:sp>
      <p:sp>
        <p:nvSpPr>
          <p:cNvPr id="5" name="TextBox 5"/>
          <p:cNvSpPr txBox="1"/>
          <p:nvPr/>
        </p:nvSpPr>
        <p:spPr>
          <a:xfrm>
            <a:off x="9525000" y="4104597"/>
            <a:ext cx="7401679" cy="2099472"/>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NSPCC: Ri</a:t>
            </a:r>
            <a:r>
              <a:rPr lang="en-US" sz="1899" b="1" u="none" spc="113">
                <a:solidFill>
                  <a:srgbClr val="303030"/>
                </a:solidFill>
                <a:latin typeface="Quicksand Bold"/>
                <a:ea typeface="Quicksand Bold"/>
                <a:cs typeface="Quicksand Bold"/>
                <a:sym typeface="Quicksand Bold"/>
              </a:rPr>
              <a:t>sk and safeguarding training.</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Young Minds: Mental health resource support.</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Mind UK: Emotional literacy framework.</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University hubs control recruitment and data management, and formalised agreements guarantee ethics.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982084" y="2171817"/>
            <a:ext cx="11823167" cy="752421"/>
          </a:xfrm>
          <a:prstGeom prst="rect">
            <a:avLst/>
          </a:prstGeom>
        </p:spPr>
        <p:txBody>
          <a:bodyPr lIns="0" tIns="0" rIns="0" bIns="0" rtlCol="0" anchor="t">
            <a:spAutoFit/>
          </a:bodyPr>
          <a:lstStyle/>
          <a:p>
            <a:pPr algn="ctr">
              <a:lnSpc>
                <a:spcPts val="5700"/>
              </a:lnSpc>
            </a:pPr>
            <a:r>
              <a:rPr lang="en-US" sz="5000" spc="-120">
                <a:solidFill>
                  <a:srgbClr val="FFFFFF"/>
                </a:solidFill>
                <a:latin typeface="Bobby Jones"/>
                <a:ea typeface="Bobby Jones"/>
                <a:cs typeface="Bobby Jones"/>
                <a:sym typeface="Bobby Jones"/>
              </a:rPr>
              <a:t>INSPIRATION FROM EXISTING CAMPAIGNS</a:t>
            </a:r>
          </a:p>
        </p:txBody>
      </p:sp>
      <p:sp>
        <p:nvSpPr>
          <p:cNvPr id="7" name="TextBox 7"/>
          <p:cNvSpPr txBox="1"/>
          <p:nvPr/>
        </p:nvSpPr>
        <p:spPr>
          <a:xfrm>
            <a:off x="3445234" y="3695763"/>
            <a:ext cx="11884567" cy="104211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Th</a:t>
            </a:r>
            <a:r>
              <a:rPr lang="en-US" sz="1899" b="1" u="none" spc="113">
                <a:solidFill>
                  <a:srgbClr val="FFFFFF"/>
                </a:solidFill>
                <a:latin typeface="Quicksand Bold"/>
                <a:ea typeface="Quicksand Bold"/>
                <a:cs typeface="Quicksand Bold"/>
                <a:sym typeface="Quicksand Bold"/>
              </a:rPr>
              <a:t>e foundation is the Disrespect NoBody (Gov.UK, 2024) and It’s Not OK movements.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Adopts role-play, survivor narrative and localised video diaries.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Various imagery will be inclusive of UK and Western Australian settings.</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9079512" y="2781300"/>
            <a:ext cx="7847167" cy="953670"/>
          </a:xfrm>
          <a:prstGeom prst="rect">
            <a:avLst/>
          </a:prstGeom>
        </p:spPr>
        <p:txBody>
          <a:bodyPr lIns="0" tIns="0" rIns="0" bIns="0" rtlCol="0" anchor="t">
            <a:spAutoFit/>
          </a:bodyPr>
          <a:lstStyle/>
          <a:p>
            <a:pPr algn="l">
              <a:lnSpc>
                <a:spcPts val="7296"/>
              </a:lnSpc>
            </a:pPr>
            <a:r>
              <a:rPr lang="en-US" sz="6400" spc="-153" dirty="0">
                <a:solidFill>
                  <a:srgbClr val="2B2B2B"/>
                </a:solidFill>
                <a:latin typeface="Bobby Jones"/>
                <a:ea typeface="Bobby Jones"/>
                <a:cs typeface="Bobby Jones"/>
                <a:sym typeface="Bobby Jones"/>
              </a:rPr>
              <a:t>CREATIVE MEDIA TOOLS</a:t>
            </a:r>
          </a:p>
        </p:txBody>
      </p:sp>
      <p:sp>
        <p:nvSpPr>
          <p:cNvPr id="5" name="TextBox 5"/>
          <p:cNvSpPr txBox="1"/>
          <p:nvPr/>
        </p:nvSpPr>
        <p:spPr>
          <a:xfrm>
            <a:off x="9525000" y="4104597"/>
            <a:ext cx="7401679"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Utili</a:t>
            </a:r>
            <a:r>
              <a:rPr lang="en-US" sz="1899" b="1" u="none" spc="113">
                <a:solidFill>
                  <a:srgbClr val="303030"/>
                </a:solidFill>
                <a:latin typeface="Quicksand Bold"/>
                <a:ea typeface="Quicksand Bold"/>
                <a:cs typeface="Quicksand Bold"/>
                <a:sym typeface="Quicksand Bold"/>
              </a:rPr>
              <a:t>ses reels, digital diaries, and QR-connected posters for engagement.</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Uses AI images for realism and applicability.</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Guarantees diverse representation across gender and culture.</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Visual diversity increases connection and campaign credibility.</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3459203" y="1119057"/>
            <a:ext cx="11369593" cy="953670"/>
          </a:xfrm>
          <a:prstGeom prst="rect">
            <a:avLst/>
          </a:prstGeom>
        </p:spPr>
        <p:txBody>
          <a:bodyPr lIns="0" tIns="0" rIns="0" bIns="0" rtlCol="0" anchor="t">
            <a:spAutoFit/>
          </a:bodyPr>
          <a:lstStyle/>
          <a:p>
            <a:pPr algn="ctr">
              <a:lnSpc>
                <a:spcPts val="7295"/>
              </a:lnSpc>
            </a:pPr>
            <a:r>
              <a:rPr lang="en-US" sz="6399" spc="-153">
                <a:solidFill>
                  <a:srgbClr val="2B2B2B"/>
                </a:solidFill>
                <a:latin typeface="Bobby Jones"/>
                <a:ea typeface="Bobby Jones"/>
                <a:cs typeface="Bobby Jones"/>
                <a:sym typeface="Bobby Jones"/>
              </a:rPr>
              <a:t>PSYCHOLOGICAL BENEFITS</a:t>
            </a:r>
          </a:p>
        </p:txBody>
      </p:sp>
      <p:sp>
        <p:nvSpPr>
          <p:cNvPr id="4" name="Freeform 4"/>
          <p:cNvSpPr/>
          <p:nvPr/>
        </p:nvSpPr>
        <p:spPr>
          <a:xfrm>
            <a:off x="5231516" y="2996679"/>
            <a:ext cx="7662820" cy="6771146"/>
          </a:xfrm>
          <a:custGeom>
            <a:avLst/>
            <a:gdLst/>
            <a:ahLst/>
            <a:cxnLst/>
            <a:rect l="l" t="t" r="r" b="b"/>
            <a:pathLst>
              <a:path w="7662820" h="6771146">
                <a:moveTo>
                  <a:pt x="0" y="0"/>
                </a:moveTo>
                <a:lnTo>
                  <a:pt x="7662820" y="0"/>
                </a:lnTo>
                <a:lnTo>
                  <a:pt x="7662820" y="6771146"/>
                </a:lnTo>
                <a:lnTo>
                  <a:pt x="0" y="6771146"/>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TextBox 5"/>
          <p:cNvSpPr txBox="1"/>
          <p:nvPr/>
        </p:nvSpPr>
        <p:spPr>
          <a:xfrm>
            <a:off x="5783024" y="4172127"/>
            <a:ext cx="6721951" cy="2210125"/>
          </a:xfrm>
          <a:prstGeom prst="rect">
            <a:avLst/>
          </a:prstGeom>
        </p:spPr>
        <p:txBody>
          <a:bodyPr lIns="0" tIns="0" rIns="0" bIns="0" rtlCol="0" anchor="t">
            <a:spAutoFit/>
          </a:bodyPr>
          <a:lstStyle/>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A decrease in cortisol and high-quality sleep (Andreadi et al., 2025).</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Reduced stress elevates self-esteem, empathy and coping (NHS, 2022).</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Positive affect facilitates healthier socialisation and elucidation of communication.</a:t>
            </a:r>
          </a:p>
        </p:txBody>
      </p:sp>
      <p:sp>
        <p:nvSpPr>
          <p:cNvPr id="6" name="Freeform 6"/>
          <p:cNvSpPr/>
          <p:nvPr/>
        </p:nvSpPr>
        <p:spPr>
          <a:xfrm>
            <a:off x="15901063" y="-182221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73316" y="8181426"/>
            <a:ext cx="3193132" cy="2813948"/>
          </a:xfrm>
          <a:custGeom>
            <a:avLst/>
            <a:gdLst/>
            <a:ahLst/>
            <a:cxnLst/>
            <a:rect l="l" t="t" r="r" b="b"/>
            <a:pathLst>
              <a:path w="3193132" h="2813948">
                <a:moveTo>
                  <a:pt x="0" y="0"/>
                </a:moveTo>
                <a:lnTo>
                  <a:pt x="3193132" y="0"/>
                </a:lnTo>
                <a:lnTo>
                  <a:pt x="3193132" y="2813948"/>
                </a:lnTo>
                <a:lnTo>
                  <a:pt x="0" y="281394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8" name="Freeform 8"/>
          <p:cNvSpPr/>
          <p:nvPr/>
        </p:nvSpPr>
        <p:spPr>
          <a:xfrm>
            <a:off x="-808143" y="599282"/>
            <a:ext cx="2862787" cy="858836"/>
          </a:xfrm>
          <a:custGeom>
            <a:avLst/>
            <a:gdLst/>
            <a:ahLst/>
            <a:cxnLst/>
            <a:rect l="l" t="t" r="r" b="b"/>
            <a:pathLst>
              <a:path w="2862787" h="858836">
                <a:moveTo>
                  <a:pt x="0" y="0"/>
                </a:moveTo>
                <a:lnTo>
                  <a:pt x="2862786" y="0"/>
                </a:lnTo>
                <a:lnTo>
                  <a:pt x="2862786" y="858836"/>
                </a:lnTo>
                <a:lnTo>
                  <a:pt x="0" y="85883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5969452" y="8475686"/>
            <a:ext cx="3214059" cy="2893382"/>
          </a:xfrm>
          <a:custGeom>
            <a:avLst/>
            <a:gdLst/>
            <a:ahLst/>
            <a:cxnLst/>
            <a:rect l="l" t="t" r="r" b="b"/>
            <a:pathLst>
              <a:path w="3214059" h="2893382">
                <a:moveTo>
                  <a:pt x="0" y="0"/>
                </a:moveTo>
                <a:lnTo>
                  <a:pt x="3214059" y="0"/>
                </a:lnTo>
                <a:lnTo>
                  <a:pt x="3214059" y="2893382"/>
                </a:lnTo>
                <a:lnTo>
                  <a:pt x="0" y="2893382"/>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IN"/>
          </a:p>
        </p:txBody>
      </p:sp>
      <p:sp>
        <p:nvSpPr>
          <p:cNvPr id="10" name="Freeform 10"/>
          <p:cNvSpPr/>
          <p:nvPr/>
        </p:nvSpPr>
        <p:spPr>
          <a:xfrm rot="5400000">
            <a:off x="17221559" y="230117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917804" y="1303338"/>
            <a:ext cx="5827446" cy="7680324"/>
          </a:xfrm>
          <a:custGeom>
            <a:avLst/>
            <a:gdLst/>
            <a:ahLst/>
            <a:cxnLst/>
            <a:rect l="l" t="t" r="r" b="b"/>
            <a:pathLst>
              <a:path w="5827446" h="7680324">
                <a:moveTo>
                  <a:pt x="0" y="0"/>
                </a:moveTo>
                <a:lnTo>
                  <a:pt x="5827446" y="0"/>
                </a:lnTo>
                <a:lnTo>
                  <a:pt x="5827446" y="7680324"/>
                </a:lnTo>
                <a:lnTo>
                  <a:pt x="0" y="7680324"/>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295400" y="3319625"/>
            <a:ext cx="10140914" cy="953670"/>
          </a:xfrm>
          <a:prstGeom prst="rect">
            <a:avLst/>
          </a:prstGeom>
        </p:spPr>
        <p:txBody>
          <a:bodyPr lIns="0" tIns="0" rIns="0" bIns="0" rtlCol="0" anchor="t">
            <a:spAutoFit/>
          </a:bodyPr>
          <a:lstStyle/>
          <a:p>
            <a:pPr algn="l">
              <a:lnSpc>
                <a:spcPts val="7295"/>
              </a:lnSpc>
            </a:pPr>
            <a:r>
              <a:rPr lang="en-US" sz="6399" spc="-153" dirty="0">
                <a:solidFill>
                  <a:srgbClr val="2B2B2B"/>
                </a:solidFill>
                <a:latin typeface="Bobby Jones"/>
                <a:ea typeface="Bobby Jones"/>
                <a:cs typeface="Bobby Jones"/>
                <a:sym typeface="Bobby Jones"/>
              </a:rPr>
              <a:t>NEUROSCIENCE PERSPECTIVE</a:t>
            </a:r>
          </a:p>
        </p:txBody>
      </p:sp>
      <p:sp>
        <p:nvSpPr>
          <p:cNvPr id="5" name="TextBox 5"/>
          <p:cNvSpPr txBox="1"/>
          <p:nvPr/>
        </p:nvSpPr>
        <p:spPr>
          <a:xfrm>
            <a:off x="2091548" y="4622963"/>
            <a:ext cx="7734300" cy="280437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Empa</a:t>
            </a:r>
            <a:r>
              <a:rPr lang="en-US" sz="1899" b="1" u="none" spc="113">
                <a:solidFill>
                  <a:srgbClr val="303030"/>
                </a:solidFill>
                <a:latin typeface="Quicksand Bold"/>
                <a:ea typeface="Quicksand Bold"/>
                <a:cs typeface="Quicksand Bold"/>
                <a:sym typeface="Quicksand Bold"/>
              </a:rPr>
              <a:t>thy sessions consolidate the prefrontal cortex and mitigate amygdala stress response.</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Strengthens impulse control and conflict resolution (Mandal and Lip, 2021).</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Avoids expensive neuroimaging, employs behavioural surrogates for assessment.</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Strengthens neuropsychological foundation for relationship literacy.</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982084" y="2463323"/>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SOCIOLOGICAL BENEFITS</a:t>
            </a:r>
          </a:p>
        </p:txBody>
      </p:sp>
      <p:sp>
        <p:nvSpPr>
          <p:cNvPr id="7" name="TextBox 7"/>
          <p:cNvSpPr txBox="1"/>
          <p:nvPr/>
        </p:nvSpPr>
        <p:spPr>
          <a:xfrm>
            <a:off x="3445234" y="3695763"/>
            <a:ext cx="11884567" cy="1394568"/>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R</a:t>
            </a:r>
            <a:r>
              <a:rPr lang="en-US" sz="1899" b="1" u="none" spc="113">
                <a:solidFill>
                  <a:srgbClr val="FFFFFF"/>
                </a:solidFill>
                <a:latin typeface="Quicksand Bold"/>
                <a:ea typeface="Quicksand Bold"/>
                <a:cs typeface="Quicksand Bold"/>
                <a:sym typeface="Quicksand Bold"/>
              </a:rPr>
              <a:t>educed instances of antisocial behaviour and increased intercommunity relationships (Carroll et al., 2023).</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Team spirit is attained through peer education (Sheffield Wellbeing, 2023).</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Instils pro pro-social culture that embraces equality and inclusion.</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9249185" y="1943100"/>
            <a:ext cx="7847167" cy="1877622"/>
          </a:xfrm>
          <a:prstGeom prst="rect">
            <a:avLst/>
          </a:prstGeom>
        </p:spPr>
        <p:txBody>
          <a:bodyPr lIns="0" tIns="0" rIns="0" bIns="0" rtlCol="0" anchor="t">
            <a:spAutoFit/>
          </a:bodyPr>
          <a:lstStyle/>
          <a:p>
            <a:pPr algn="l">
              <a:lnSpc>
                <a:spcPts val="7296"/>
              </a:lnSpc>
            </a:pPr>
            <a:r>
              <a:rPr lang="en-US" sz="6400" spc="-153" dirty="0">
                <a:solidFill>
                  <a:srgbClr val="2B2B2B"/>
                </a:solidFill>
                <a:latin typeface="Bobby Jones"/>
                <a:ea typeface="Bobby Jones"/>
                <a:cs typeface="Bobby Jones"/>
                <a:sym typeface="Bobby Jones"/>
              </a:rPr>
              <a:t>COMMUNITY OUTREACH PROGRAMME</a:t>
            </a:r>
          </a:p>
        </p:txBody>
      </p:sp>
      <p:sp>
        <p:nvSpPr>
          <p:cNvPr id="5" name="TextBox 5"/>
          <p:cNvSpPr txBox="1"/>
          <p:nvPr/>
        </p:nvSpPr>
        <p:spPr>
          <a:xfrm>
            <a:off x="9525000" y="4104597"/>
            <a:ext cx="7401679" cy="3156828"/>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Peer Connect mentor</a:t>
            </a:r>
            <a:r>
              <a:rPr lang="en-US" sz="1899" b="1" u="none" spc="113">
                <a:solidFill>
                  <a:srgbClr val="303030"/>
                </a:solidFill>
                <a:latin typeface="Quicksand Bold"/>
                <a:ea typeface="Quicksand Bold"/>
                <a:cs typeface="Quicksand Bold"/>
                <a:sym typeface="Quicksand Bold"/>
              </a:rPr>
              <a:t>s take the programme into local schools.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Strengthens intergenerational empathy and leadership continuity.</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Example: Sheffield pilot demonstrated a decrease in bullying after mentoring.</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Fosters community resilience and maintains public health equity.</a:t>
            </a:r>
          </a:p>
          <a:p>
            <a:pPr marL="410209" lvl="1" indent="-205105" algn="l">
              <a:lnSpc>
                <a:spcPts val="2849"/>
              </a:lnSpc>
              <a:buFont typeface="Arial"/>
              <a:buChar char="•"/>
            </a:pPr>
            <a:endParaRPr lang="en-US" sz="1899" b="1" u="none" spc="113">
              <a:solidFill>
                <a:srgbClr val="303030"/>
              </a:solidFill>
              <a:latin typeface="Quicksand Bold"/>
              <a:ea typeface="Quicksand Bold"/>
              <a:cs typeface="Quicksand Bold"/>
              <a:sym typeface="Quicksand Bold"/>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982084" y="2443134"/>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INSPIRATION FROM EXISTING CAMPAIGNS</a:t>
            </a:r>
          </a:p>
        </p:txBody>
      </p:sp>
      <p:sp>
        <p:nvSpPr>
          <p:cNvPr id="7" name="TextBox 7"/>
          <p:cNvSpPr txBox="1"/>
          <p:nvPr/>
        </p:nvSpPr>
        <p:spPr>
          <a:xfrm>
            <a:off x="3445234" y="3695763"/>
            <a:ext cx="11884567" cy="104211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Th</a:t>
            </a:r>
            <a:r>
              <a:rPr lang="en-US" sz="1899" b="1" u="none" spc="113">
                <a:solidFill>
                  <a:srgbClr val="FFFFFF"/>
                </a:solidFill>
                <a:latin typeface="Quicksand Bold"/>
                <a:ea typeface="Quicksand Bold"/>
                <a:cs typeface="Quicksand Bold"/>
                <a:sym typeface="Quicksand Bold"/>
              </a:rPr>
              <a:t>e foundation is the Disrespect NoBody (Gov.UK, 2024) and It’s Not OK movements.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Adopts role-play, survivor narrative and localised video diaries.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Various imagery will be inclusive of UK and Western Australian settings.</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9174804" y="2019300"/>
            <a:ext cx="7847167" cy="1877622"/>
          </a:xfrm>
          <a:prstGeom prst="rect">
            <a:avLst/>
          </a:prstGeom>
        </p:spPr>
        <p:txBody>
          <a:bodyPr lIns="0" tIns="0" rIns="0" bIns="0" rtlCol="0" anchor="t">
            <a:spAutoFit/>
          </a:bodyPr>
          <a:lstStyle/>
          <a:p>
            <a:pPr algn="l">
              <a:lnSpc>
                <a:spcPts val="7296"/>
              </a:lnSpc>
            </a:pPr>
            <a:r>
              <a:rPr lang="en-US" sz="6400" spc="-153" dirty="0">
                <a:solidFill>
                  <a:srgbClr val="2B2B2B"/>
                </a:solidFill>
                <a:latin typeface="Bobby Jones"/>
                <a:ea typeface="Bobby Jones"/>
                <a:cs typeface="Bobby Jones"/>
                <a:sym typeface="Bobby Jones"/>
              </a:rPr>
              <a:t>COGNITIVE BEHAVIOURAL LINK</a:t>
            </a:r>
          </a:p>
        </p:txBody>
      </p:sp>
      <p:sp>
        <p:nvSpPr>
          <p:cNvPr id="5" name="TextBox 5"/>
          <p:cNvSpPr txBox="1"/>
          <p:nvPr/>
        </p:nvSpPr>
        <p:spPr>
          <a:xfrm>
            <a:off x="9525000" y="4104597"/>
            <a:ext cx="7401679"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Combin</a:t>
            </a:r>
            <a:r>
              <a:rPr lang="en-US" sz="1899" b="1" u="none" spc="113">
                <a:solidFill>
                  <a:srgbClr val="303030"/>
                </a:solidFill>
                <a:latin typeface="Quicksand Bold"/>
                <a:ea typeface="Quicksand Bold"/>
                <a:cs typeface="Quicksand Bold"/>
                <a:sym typeface="Quicksand Bold"/>
              </a:rPr>
              <a:t>es reframing practice and cognitive restructuring.</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Reduces hostile attribution bias in conflict (Hiemstra et al., 2019).</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Utilises inventories to assess attitudinal change.</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Relates thought regulation to real-life behavioural change.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3459203" y="1119057"/>
            <a:ext cx="11369593" cy="1877622"/>
          </a:xfrm>
          <a:prstGeom prst="rect">
            <a:avLst/>
          </a:prstGeom>
        </p:spPr>
        <p:txBody>
          <a:bodyPr lIns="0" tIns="0" rIns="0" bIns="0" rtlCol="0" anchor="t">
            <a:spAutoFit/>
          </a:bodyPr>
          <a:lstStyle/>
          <a:p>
            <a:pPr algn="ctr">
              <a:lnSpc>
                <a:spcPts val="7295"/>
              </a:lnSpc>
            </a:pPr>
            <a:r>
              <a:rPr lang="en-US" sz="6399" spc="-153">
                <a:solidFill>
                  <a:srgbClr val="2B2B2B"/>
                </a:solidFill>
                <a:latin typeface="Bobby Jones"/>
                <a:ea typeface="Bobby Jones"/>
                <a:cs typeface="Bobby Jones"/>
                <a:sym typeface="Bobby Jones"/>
              </a:rPr>
              <a:t>BEHAVIOURAL THEORY – PLANNED BEHAVIOUR</a:t>
            </a:r>
          </a:p>
        </p:txBody>
      </p:sp>
      <p:sp>
        <p:nvSpPr>
          <p:cNvPr id="4" name="Freeform 4"/>
          <p:cNvSpPr/>
          <p:nvPr/>
        </p:nvSpPr>
        <p:spPr>
          <a:xfrm>
            <a:off x="5231516" y="2996679"/>
            <a:ext cx="7662820" cy="6771146"/>
          </a:xfrm>
          <a:custGeom>
            <a:avLst/>
            <a:gdLst/>
            <a:ahLst/>
            <a:cxnLst/>
            <a:rect l="l" t="t" r="r" b="b"/>
            <a:pathLst>
              <a:path w="7662820" h="6771146">
                <a:moveTo>
                  <a:pt x="0" y="0"/>
                </a:moveTo>
                <a:lnTo>
                  <a:pt x="7662820" y="0"/>
                </a:lnTo>
                <a:lnTo>
                  <a:pt x="7662820" y="6771146"/>
                </a:lnTo>
                <a:lnTo>
                  <a:pt x="0" y="6771146"/>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TextBox 5"/>
          <p:cNvSpPr txBox="1"/>
          <p:nvPr/>
        </p:nvSpPr>
        <p:spPr>
          <a:xfrm>
            <a:off x="5783024" y="4172127"/>
            <a:ext cx="6721951" cy="2581654"/>
          </a:xfrm>
          <a:prstGeom prst="rect">
            <a:avLst/>
          </a:prstGeom>
        </p:spPr>
        <p:txBody>
          <a:bodyPr lIns="0" tIns="0" rIns="0" bIns="0" rtlCol="0" anchor="t">
            <a:spAutoFit/>
          </a:bodyPr>
          <a:lstStyle/>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The intentions will promote better communication and respect (Bosnjak et al., 2020).</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Facilitated reflection enhances the self-efficacy of conflict resolution.</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Positive peer norms improve the desire to respect others.</a:t>
            </a:r>
          </a:p>
        </p:txBody>
      </p:sp>
      <p:sp>
        <p:nvSpPr>
          <p:cNvPr id="6" name="Freeform 6"/>
          <p:cNvSpPr/>
          <p:nvPr/>
        </p:nvSpPr>
        <p:spPr>
          <a:xfrm>
            <a:off x="15901063" y="-182221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73316" y="8181426"/>
            <a:ext cx="3193132" cy="2813948"/>
          </a:xfrm>
          <a:custGeom>
            <a:avLst/>
            <a:gdLst/>
            <a:ahLst/>
            <a:cxnLst/>
            <a:rect l="l" t="t" r="r" b="b"/>
            <a:pathLst>
              <a:path w="3193132" h="2813948">
                <a:moveTo>
                  <a:pt x="0" y="0"/>
                </a:moveTo>
                <a:lnTo>
                  <a:pt x="3193132" y="0"/>
                </a:lnTo>
                <a:lnTo>
                  <a:pt x="3193132" y="2813948"/>
                </a:lnTo>
                <a:lnTo>
                  <a:pt x="0" y="281394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8" name="Freeform 8"/>
          <p:cNvSpPr/>
          <p:nvPr/>
        </p:nvSpPr>
        <p:spPr>
          <a:xfrm>
            <a:off x="-808143" y="599282"/>
            <a:ext cx="2862787" cy="858836"/>
          </a:xfrm>
          <a:custGeom>
            <a:avLst/>
            <a:gdLst/>
            <a:ahLst/>
            <a:cxnLst/>
            <a:rect l="l" t="t" r="r" b="b"/>
            <a:pathLst>
              <a:path w="2862787" h="858836">
                <a:moveTo>
                  <a:pt x="0" y="0"/>
                </a:moveTo>
                <a:lnTo>
                  <a:pt x="2862786" y="0"/>
                </a:lnTo>
                <a:lnTo>
                  <a:pt x="2862786" y="858836"/>
                </a:lnTo>
                <a:lnTo>
                  <a:pt x="0" y="85883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5969452" y="8475686"/>
            <a:ext cx="3214059" cy="2893382"/>
          </a:xfrm>
          <a:custGeom>
            <a:avLst/>
            <a:gdLst/>
            <a:ahLst/>
            <a:cxnLst/>
            <a:rect l="l" t="t" r="r" b="b"/>
            <a:pathLst>
              <a:path w="3214059" h="2893382">
                <a:moveTo>
                  <a:pt x="0" y="0"/>
                </a:moveTo>
                <a:lnTo>
                  <a:pt x="3214059" y="0"/>
                </a:lnTo>
                <a:lnTo>
                  <a:pt x="3214059" y="2893382"/>
                </a:lnTo>
                <a:lnTo>
                  <a:pt x="0" y="2893382"/>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IN"/>
          </a:p>
        </p:txBody>
      </p:sp>
      <p:sp>
        <p:nvSpPr>
          <p:cNvPr id="10" name="Freeform 10"/>
          <p:cNvSpPr/>
          <p:nvPr/>
        </p:nvSpPr>
        <p:spPr>
          <a:xfrm rot="5400000">
            <a:off x="17221559" y="230117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917804" y="1303338"/>
            <a:ext cx="5827446" cy="7680324"/>
          </a:xfrm>
          <a:custGeom>
            <a:avLst/>
            <a:gdLst/>
            <a:ahLst/>
            <a:cxnLst/>
            <a:rect l="l" t="t" r="r" b="b"/>
            <a:pathLst>
              <a:path w="5827446" h="7680324">
                <a:moveTo>
                  <a:pt x="0" y="0"/>
                </a:moveTo>
                <a:lnTo>
                  <a:pt x="5827446" y="0"/>
                </a:lnTo>
                <a:lnTo>
                  <a:pt x="5827446" y="7680324"/>
                </a:lnTo>
                <a:lnTo>
                  <a:pt x="0" y="7680324"/>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295400" y="3017624"/>
            <a:ext cx="10140914" cy="953670"/>
          </a:xfrm>
          <a:prstGeom prst="rect">
            <a:avLst/>
          </a:prstGeom>
        </p:spPr>
        <p:txBody>
          <a:bodyPr lIns="0" tIns="0" rIns="0" bIns="0" rtlCol="0" anchor="t">
            <a:spAutoFit/>
          </a:bodyPr>
          <a:lstStyle/>
          <a:p>
            <a:pPr algn="l">
              <a:lnSpc>
                <a:spcPts val="7295"/>
              </a:lnSpc>
            </a:pPr>
            <a:r>
              <a:rPr lang="en-US" sz="6399" spc="-153" dirty="0">
                <a:solidFill>
                  <a:srgbClr val="2B2B2B"/>
                </a:solidFill>
                <a:latin typeface="Bobby Jones"/>
                <a:ea typeface="Bobby Jones"/>
                <a:cs typeface="Bobby Jones"/>
                <a:sym typeface="Bobby Jones"/>
              </a:rPr>
              <a:t>ETHICAL DIMENSIONS OF RESPECT</a:t>
            </a:r>
          </a:p>
        </p:txBody>
      </p:sp>
      <p:sp>
        <p:nvSpPr>
          <p:cNvPr id="5" name="TextBox 5"/>
          <p:cNvSpPr txBox="1"/>
          <p:nvPr/>
        </p:nvSpPr>
        <p:spPr>
          <a:xfrm>
            <a:off x="2091548" y="4622963"/>
            <a:ext cx="7734300"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Emp</a:t>
            </a:r>
            <a:r>
              <a:rPr lang="en-US" sz="1899" b="1" u="none" spc="113">
                <a:solidFill>
                  <a:srgbClr val="303030"/>
                </a:solidFill>
                <a:latin typeface="Quicksand Bold"/>
                <a:ea typeface="Quicksand Bold"/>
                <a:cs typeface="Quicksand Bold"/>
                <a:sym typeface="Quicksand Bold"/>
              </a:rPr>
              <a:t>hasises consent, privacy, and internet etiquette ethics.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Uses trauma-informed facilitation for safe disclosure.</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Referral and disclosure management facilitators trained.</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Encourages emotional safety and accountability culture among participants.</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982084" y="2466643"/>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BEHAVIOURAL THEORY – SOCIAL LEARNING</a:t>
            </a:r>
          </a:p>
        </p:txBody>
      </p:sp>
      <p:sp>
        <p:nvSpPr>
          <p:cNvPr id="7" name="TextBox 7"/>
          <p:cNvSpPr txBox="1"/>
          <p:nvPr/>
        </p:nvSpPr>
        <p:spPr>
          <a:xfrm>
            <a:off x="3445234" y="3695763"/>
            <a:ext cx="11884567" cy="104211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Co</a:t>
            </a:r>
            <a:r>
              <a:rPr lang="en-US" sz="1899" b="1" u="none" spc="113">
                <a:solidFill>
                  <a:srgbClr val="FFFFFF"/>
                </a:solidFill>
                <a:latin typeface="Quicksand Bold"/>
                <a:ea typeface="Quicksand Bold"/>
                <a:cs typeface="Quicksand Bold"/>
                <a:sym typeface="Quicksand Bold"/>
              </a:rPr>
              <a:t>urteous relationships acquired via observing and modelling (Kretchmar, 2024).</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Mentorship is a replacement of negative peer reinforcement with prosocial behaviour.</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Promotes reiteration of desirable patterns of relationship.</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9302255" y="1790700"/>
            <a:ext cx="7847167" cy="1877622"/>
          </a:xfrm>
          <a:prstGeom prst="rect">
            <a:avLst/>
          </a:prstGeom>
        </p:spPr>
        <p:txBody>
          <a:bodyPr lIns="0" tIns="0" rIns="0" bIns="0" rtlCol="0" anchor="t">
            <a:spAutoFit/>
          </a:bodyPr>
          <a:lstStyle/>
          <a:p>
            <a:pPr algn="l">
              <a:lnSpc>
                <a:spcPts val="7296"/>
              </a:lnSpc>
            </a:pPr>
            <a:r>
              <a:rPr lang="en-US" sz="6400" spc="-153" dirty="0">
                <a:solidFill>
                  <a:srgbClr val="2B2B2B"/>
                </a:solidFill>
                <a:latin typeface="Bobby Jones"/>
                <a:ea typeface="Bobby Jones"/>
                <a:cs typeface="Bobby Jones"/>
                <a:sym typeface="Bobby Jones"/>
              </a:rPr>
              <a:t>GAMIFICATION OF LEARNING</a:t>
            </a:r>
          </a:p>
        </p:txBody>
      </p:sp>
      <p:sp>
        <p:nvSpPr>
          <p:cNvPr id="5" name="TextBox 5"/>
          <p:cNvSpPr txBox="1"/>
          <p:nvPr/>
        </p:nvSpPr>
        <p:spPr>
          <a:xfrm>
            <a:off x="9525000" y="4104597"/>
            <a:ext cx="7401679" cy="280437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Weekly empathy challenge</a:t>
            </a:r>
            <a:r>
              <a:rPr lang="en-US" sz="1899" b="1" u="none" spc="113">
                <a:solidFill>
                  <a:srgbClr val="303030"/>
                </a:solidFill>
                <a:latin typeface="Quicksand Bold"/>
                <a:ea typeface="Quicksand Bold"/>
                <a:cs typeface="Quicksand Bold"/>
                <a:sym typeface="Quicksand Bold"/>
              </a:rPr>
              <a:t>s and shared leaderboards.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Rewards badges for reflection and growth, not competition.</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Encourages intrinsic motivation and sustained participation.</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Constructs long-term engagement and peer accountability.</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3459203" y="1119057"/>
            <a:ext cx="11369593" cy="953670"/>
          </a:xfrm>
          <a:prstGeom prst="rect">
            <a:avLst/>
          </a:prstGeom>
        </p:spPr>
        <p:txBody>
          <a:bodyPr lIns="0" tIns="0" rIns="0" bIns="0" rtlCol="0" anchor="t">
            <a:spAutoFit/>
          </a:bodyPr>
          <a:lstStyle/>
          <a:p>
            <a:pPr algn="ctr">
              <a:lnSpc>
                <a:spcPts val="7295"/>
              </a:lnSpc>
            </a:pPr>
            <a:r>
              <a:rPr lang="en-US" sz="6399" spc="-153">
                <a:solidFill>
                  <a:srgbClr val="2B2B2B"/>
                </a:solidFill>
                <a:latin typeface="Bobby Jones"/>
                <a:ea typeface="Bobby Jones"/>
                <a:cs typeface="Bobby Jones"/>
                <a:sym typeface="Bobby Jones"/>
              </a:rPr>
              <a:t>ADDRESSING KEY CHALLENGES</a:t>
            </a:r>
          </a:p>
        </p:txBody>
      </p:sp>
      <p:sp>
        <p:nvSpPr>
          <p:cNvPr id="4" name="Freeform 4"/>
          <p:cNvSpPr/>
          <p:nvPr/>
        </p:nvSpPr>
        <p:spPr>
          <a:xfrm>
            <a:off x="5231516" y="2996679"/>
            <a:ext cx="7662820" cy="6771146"/>
          </a:xfrm>
          <a:custGeom>
            <a:avLst/>
            <a:gdLst/>
            <a:ahLst/>
            <a:cxnLst/>
            <a:rect l="l" t="t" r="r" b="b"/>
            <a:pathLst>
              <a:path w="7662820" h="6771146">
                <a:moveTo>
                  <a:pt x="0" y="0"/>
                </a:moveTo>
                <a:lnTo>
                  <a:pt x="7662820" y="0"/>
                </a:lnTo>
                <a:lnTo>
                  <a:pt x="7662820" y="6771146"/>
                </a:lnTo>
                <a:lnTo>
                  <a:pt x="0" y="6771146"/>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TextBox 5"/>
          <p:cNvSpPr txBox="1"/>
          <p:nvPr/>
        </p:nvSpPr>
        <p:spPr>
          <a:xfrm>
            <a:off x="5783024" y="4172127"/>
            <a:ext cx="6721951" cy="3324712"/>
          </a:xfrm>
          <a:prstGeom prst="rect">
            <a:avLst/>
          </a:prstGeom>
        </p:spPr>
        <p:txBody>
          <a:bodyPr lIns="0" tIns="0" rIns="0" bIns="0" rtlCol="0" anchor="t">
            <a:spAutoFit/>
          </a:bodyPr>
          <a:lstStyle/>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Cultural prejudice: transgender and gender inclusive workshops improve equity (UNDP, 2022).</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Digital homesickness: the interaction tools keep interaction going (Zhou et al., 2024).</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Ambassadors and sports clubs involving men (Eime et al., 2021).</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Support hubs increase emotional literacy (Isbell et al., 2020).</a:t>
            </a:r>
          </a:p>
        </p:txBody>
      </p:sp>
      <p:sp>
        <p:nvSpPr>
          <p:cNvPr id="6" name="Freeform 6"/>
          <p:cNvSpPr/>
          <p:nvPr/>
        </p:nvSpPr>
        <p:spPr>
          <a:xfrm>
            <a:off x="15901063" y="-182221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73316" y="8181426"/>
            <a:ext cx="3193132" cy="2813948"/>
          </a:xfrm>
          <a:custGeom>
            <a:avLst/>
            <a:gdLst/>
            <a:ahLst/>
            <a:cxnLst/>
            <a:rect l="l" t="t" r="r" b="b"/>
            <a:pathLst>
              <a:path w="3193132" h="2813948">
                <a:moveTo>
                  <a:pt x="0" y="0"/>
                </a:moveTo>
                <a:lnTo>
                  <a:pt x="3193132" y="0"/>
                </a:lnTo>
                <a:lnTo>
                  <a:pt x="3193132" y="2813948"/>
                </a:lnTo>
                <a:lnTo>
                  <a:pt x="0" y="281394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8" name="Freeform 8"/>
          <p:cNvSpPr/>
          <p:nvPr/>
        </p:nvSpPr>
        <p:spPr>
          <a:xfrm>
            <a:off x="-808143" y="599282"/>
            <a:ext cx="2862787" cy="858836"/>
          </a:xfrm>
          <a:custGeom>
            <a:avLst/>
            <a:gdLst/>
            <a:ahLst/>
            <a:cxnLst/>
            <a:rect l="l" t="t" r="r" b="b"/>
            <a:pathLst>
              <a:path w="2862787" h="858836">
                <a:moveTo>
                  <a:pt x="0" y="0"/>
                </a:moveTo>
                <a:lnTo>
                  <a:pt x="2862786" y="0"/>
                </a:lnTo>
                <a:lnTo>
                  <a:pt x="2862786" y="858836"/>
                </a:lnTo>
                <a:lnTo>
                  <a:pt x="0" y="85883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5969452" y="8475686"/>
            <a:ext cx="3214059" cy="2893382"/>
          </a:xfrm>
          <a:custGeom>
            <a:avLst/>
            <a:gdLst/>
            <a:ahLst/>
            <a:cxnLst/>
            <a:rect l="l" t="t" r="r" b="b"/>
            <a:pathLst>
              <a:path w="3214059" h="2893382">
                <a:moveTo>
                  <a:pt x="0" y="0"/>
                </a:moveTo>
                <a:lnTo>
                  <a:pt x="3214059" y="0"/>
                </a:lnTo>
                <a:lnTo>
                  <a:pt x="3214059" y="2893382"/>
                </a:lnTo>
                <a:lnTo>
                  <a:pt x="0" y="2893382"/>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IN"/>
          </a:p>
        </p:txBody>
      </p:sp>
      <p:sp>
        <p:nvSpPr>
          <p:cNvPr id="10" name="Freeform 10"/>
          <p:cNvSpPr/>
          <p:nvPr/>
        </p:nvSpPr>
        <p:spPr>
          <a:xfrm rot="5400000">
            <a:off x="17221559" y="230117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917804" y="1303338"/>
            <a:ext cx="5827446" cy="7680324"/>
          </a:xfrm>
          <a:custGeom>
            <a:avLst/>
            <a:gdLst/>
            <a:ahLst/>
            <a:cxnLst/>
            <a:rect l="l" t="t" r="r" b="b"/>
            <a:pathLst>
              <a:path w="5827446" h="7680324">
                <a:moveTo>
                  <a:pt x="0" y="0"/>
                </a:moveTo>
                <a:lnTo>
                  <a:pt x="5827446" y="0"/>
                </a:lnTo>
                <a:lnTo>
                  <a:pt x="5827446" y="7680324"/>
                </a:lnTo>
                <a:lnTo>
                  <a:pt x="0" y="7680324"/>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239238" y="2528316"/>
            <a:ext cx="10140914" cy="1877622"/>
          </a:xfrm>
          <a:prstGeom prst="rect">
            <a:avLst/>
          </a:prstGeom>
        </p:spPr>
        <p:txBody>
          <a:bodyPr lIns="0" tIns="0" rIns="0" bIns="0" rtlCol="0" anchor="t">
            <a:spAutoFit/>
          </a:bodyPr>
          <a:lstStyle/>
          <a:p>
            <a:pPr algn="l">
              <a:lnSpc>
                <a:spcPts val="7295"/>
              </a:lnSpc>
            </a:pPr>
            <a:r>
              <a:rPr lang="en-US" sz="6399" spc="-153">
                <a:solidFill>
                  <a:srgbClr val="2B2B2B"/>
                </a:solidFill>
                <a:latin typeface="Bobby Jones"/>
                <a:ea typeface="Bobby Jones"/>
                <a:cs typeface="Bobby Jones"/>
                <a:sym typeface="Bobby Jones"/>
              </a:rPr>
              <a:t>INCLUSION AND POLICY INTEGRATION</a:t>
            </a:r>
          </a:p>
        </p:txBody>
      </p:sp>
      <p:sp>
        <p:nvSpPr>
          <p:cNvPr id="5" name="TextBox 5"/>
          <p:cNvSpPr txBox="1"/>
          <p:nvPr/>
        </p:nvSpPr>
        <p:spPr>
          <a:xfrm>
            <a:off x="2091548" y="4622963"/>
            <a:ext cx="7734300"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dirty="0">
                <a:solidFill>
                  <a:srgbClr val="303030"/>
                </a:solidFill>
                <a:latin typeface="Quicksand Bold"/>
                <a:ea typeface="Quicksand Bold"/>
                <a:cs typeface="Quicksand Bold"/>
                <a:sym typeface="Quicksand Bold"/>
              </a:rPr>
              <a:t>Subm</a:t>
            </a:r>
            <a:r>
              <a:rPr lang="en-US" sz="1899" b="1" u="none" spc="113" dirty="0">
                <a:solidFill>
                  <a:srgbClr val="303030"/>
                </a:solidFill>
                <a:latin typeface="Quicksand Bold"/>
                <a:ea typeface="Quicksand Bold"/>
                <a:cs typeface="Quicksand Bold"/>
                <a:sym typeface="Quicksand Bold"/>
              </a:rPr>
              <a:t>its policy scaling evidence to the Department for Education.</a:t>
            </a:r>
          </a:p>
          <a:p>
            <a:pPr marL="410209" lvl="1" indent="-205105" algn="l">
              <a:lnSpc>
                <a:spcPts val="2849"/>
              </a:lnSpc>
              <a:buFont typeface="Arial"/>
              <a:buChar char="•"/>
            </a:pPr>
            <a:r>
              <a:rPr lang="en-US" sz="1899" b="1" u="none" spc="113" dirty="0">
                <a:solidFill>
                  <a:srgbClr val="303030"/>
                </a:solidFill>
                <a:latin typeface="Quicksand Bold"/>
                <a:ea typeface="Quicksand Bold"/>
                <a:cs typeface="Quicksand Bold"/>
                <a:sym typeface="Quicksand Bold"/>
              </a:rPr>
              <a:t>Aligns with the UK Wellbeing Strategy (2025).</a:t>
            </a:r>
          </a:p>
          <a:p>
            <a:pPr marL="410209" lvl="1" indent="-205105" algn="l">
              <a:lnSpc>
                <a:spcPts val="2849"/>
              </a:lnSpc>
              <a:buFont typeface="Arial"/>
              <a:buChar char="•"/>
            </a:pPr>
            <a:r>
              <a:rPr lang="en-US" sz="1899" b="1" u="none" spc="113" dirty="0">
                <a:solidFill>
                  <a:srgbClr val="303030"/>
                </a:solidFill>
                <a:latin typeface="Quicksand Bold"/>
                <a:ea typeface="Quicksand Bold"/>
                <a:cs typeface="Quicksand Bold"/>
                <a:sym typeface="Quicksand Bold"/>
              </a:rPr>
              <a:t>Champions' emotional literacy as statutory curriculum content.</a:t>
            </a:r>
          </a:p>
          <a:p>
            <a:pPr marL="410209" lvl="1" indent="-205105" algn="l">
              <a:lnSpc>
                <a:spcPts val="2849"/>
              </a:lnSpc>
              <a:buFont typeface="Arial"/>
              <a:buChar char="•"/>
            </a:pPr>
            <a:r>
              <a:rPr lang="en-US" sz="1899" b="1" u="none" spc="113" dirty="0" err="1">
                <a:solidFill>
                  <a:srgbClr val="303030"/>
                </a:solidFill>
                <a:latin typeface="Quicksand Bold"/>
                <a:ea typeface="Quicksand Bold"/>
                <a:cs typeface="Quicksand Bold"/>
                <a:sym typeface="Quicksand Bold"/>
              </a:rPr>
              <a:t>Institutionalises</a:t>
            </a:r>
            <a:r>
              <a:rPr lang="en-US" sz="1899" b="1" u="none" spc="113" dirty="0">
                <a:solidFill>
                  <a:srgbClr val="303030"/>
                </a:solidFill>
                <a:latin typeface="Quicksand Bold"/>
                <a:ea typeface="Quicksand Bold"/>
                <a:cs typeface="Quicksand Bold"/>
                <a:sym typeface="Quicksand Bold"/>
              </a:rPr>
              <a:t> relational health for nationwide youth wellbeing.</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982084" y="2390608"/>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IMPACT AND SUSTAINABILITY</a:t>
            </a:r>
          </a:p>
        </p:txBody>
      </p:sp>
      <p:sp>
        <p:nvSpPr>
          <p:cNvPr id="7" name="TextBox 7"/>
          <p:cNvSpPr txBox="1"/>
          <p:nvPr/>
        </p:nvSpPr>
        <p:spPr>
          <a:xfrm>
            <a:off x="3445234" y="3695763"/>
            <a:ext cx="11884567" cy="1747020"/>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Longevi</a:t>
            </a:r>
            <a:r>
              <a:rPr lang="en-US" sz="1899" b="1" u="none" spc="113">
                <a:solidFill>
                  <a:srgbClr val="FFFFFF"/>
                </a:solidFill>
                <a:latin typeface="Quicksand Bold"/>
                <a:ea typeface="Quicksand Bold"/>
                <a:cs typeface="Quicksand Bold"/>
                <a:sym typeface="Quicksand Bold"/>
              </a:rPr>
              <a:t>ty is obtained by inclusion in the university's wellbeing curriculum.</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Information was released to the NGOs to make the policy of regional well-being.</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Supports SDG-3 and SDG-5 to achieve sustainable public health equity (United Nations, 2023).</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Makes relationship literacy a determining factor throughout life.</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9312415" y="1866900"/>
            <a:ext cx="7847167" cy="1877622"/>
          </a:xfrm>
          <a:prstGeom prst="rect">
            <a:avLst/>
          </a:prstGeom>
        </p:spPr>
        <p:txBody>
          <a:bodyPr lIns="0" tIns="0" rIns="0" bIns="0" rtlCol="0" anchor="t">
            <a:spAutoFit/>
          </a:bodyPr>
          <a:lstStyle/>
          <a:p>
            <a:pPr algn="l">
              <a:lnSpc>
                <a:spcPts val="7296"/>
              </a:lnSpc>
            </a:pPr>
            <a:r>
              <a:rPr lang="en-US" sz="6400" spc="-153" dirty="0">
                <a:solidFill>
                  <a:srgbClr val="2B2B2B"/>
                </a:solidFill>
                <a:latin typeface="Bobby Jones"/>
                <a:ea typeface="Bobby Jones"/>
                <a:cs typeface="Bobby Jones"/>
                <a:sym typeface="Bobby Jones"/>
              </a:rPr>
              <a:t>FUTURE ROADMAP AND SCALING</a:t>
            </a:r>
          </a:p>
        </p:txBody>
      </p:sp>
      <p:sp>
        <p:nvSpPr>
          <p:cNvPr id="5" name="TextBox 5"/>
          <p:cNvSpPr txBox="1"/>
          <p:nvPr/>
        </p:nvSpPr>
        <p:spPr>
          <a:xfrm>
            <a:off x="9525000" y="4104597"/>
            <a:ext cx="7401679"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Phase 2: scale to workplace</a:t>
            </a:r>
            <a:r>
              <a:rPr lang="en-US" sz="1899" b="1" u="none" spc="113">
                <a:solidFill>
                  <a:srgbClr val="303030"/>
                </a:solidFill>
                <a:latin typeface="Quicksand Bold"/>
                <a:ea typeface="Quicksand Bold"/>
                <a:cs typeface="Quicksand Bold"/>
                <a:sym typeface="Quicksand Bold"/>
              </a:rPr>
              <a:t>s and colleges.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Add diverse-age adaptations and control-group assessments.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Set up governance and replication models for scaling.</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It illuminates policy relevance and fulfils the public health vision of the campaign.</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4CD88E-DF74-AD14-FC39-D9C12475B5A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1122A47-590C-7868-4C0B-CA0F7F429919}"/>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a:extLst>
              <a:ext uri="{FF2B5EF4-FFF2-40B4-BE49-F238E27FC236}">
                <a16:creationId xmlns:a16="http://schemas.microsoft.com/office/drawing/2014/main" id="{42310748-514C-0820-60A3-BE36ED964A96}"/>
              </a:ext>
            </a:extLst>
          </p:cNvPr>
          <p:cNvGrpSpPr/>
          <p:nvPr/>
        </p:nvGrpSpPr>
        <p:grpSpPr>
          <a:xfrm>
            <a:off x="1028700" y="876300"/>
            <a:ext cx="16230600" cy="8229600"/>
            <a:chOff x="0" y="0"/>
            <a:chExt cx="1802352" cy="913868"/>
          </a:xfrm>
        </p:grpSpPr>
        <p:sp>
          <p:nvSpPr>
            <p:cNvPr id="4" name="Freeform 4">
              <a:extLst>
                <a:ext uri="{FF2B5EF4-FFF2-40B4-BE49-F238E27FC236}">
                  <a16:creationId xmlns:a16="http://schemas.microsoft.com/office/drawing/2014/main" id="{85A1F914-E841-9151-D1B5-3AF36D0F463A}"/>
                </a:ext>
              </a:extLst>
            </p:cNvPr>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a:extLst>
                <a:ext uri="{FF2B5EF4-FFF2-40B4-BE49-F238E27FC236}">
                  <a16:creationId xmlns:a16="http://schemas.microsoft.com/office/drawing/2014/main" id="{E2B22C75-4CBE-C255-9AD5-C869DF62D91C}"/>
                </a:ext>
              </a:extLst>
            </p:cNvPr>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a:extLst>
              <a:ext uri="{FF2B5EF4-FFF2-40B4-BE49-F238E27FC236}">
                <a16:creationId xmlns:a16="http://schemas.microsoft.com/office/drawing/2014/main" id="{C7A3F5C8-EB4E-7F8D-2C99-F960CF932A7D}"/>
              </a:ext>
            </a:extLst>
          </p:cNvPr>
          <p:cNvSpPr txBox="1"/>
          <p:nvPr/>
        </p:nvSpPr>
        <p:spPr>
          <a:xfrm>
            <a:off x="-2527668" y="1039361"/>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References</a:t>
            </a:r>
          </a:p>
        </p:txBody>
      </p:sp>
      <p:sp>
        <p:nvSpPr>
          <p:cNvPr id="7" name="TextBox 7">
            <a:extLst>
              <a:ext uri="{FF2B5EF4-FFF2-40B4-BE49-F238E27FC236}">
                <a16:creationId xmlns:a16="http://schemas.microsoft.com/office/drawing/2014/main" id="{F9A79118-A393-8081-5D93-8C648E26BE12}"/>
              </a:ext>
            </a:extLst>
          </p:cNvPr>
          <p:cNvSpPr txBox="1"/>
          <p:nvPr/>
        </p:nvSpPr>
        <p:spPr>
          <a:xfrm>
            <a:off x="1404784" y="2421269"/>
            <a:ext cx="15651861" cy="6189515"/>
          </a:xfrm>
          <a:prstGeom prst="rect">
            <a:avLst/>
          </a:prstGeom>
        </p:spPr>
        <p:txBody>
          <a:bodyPr wrap="square" lIns="0" tIns="0" rIns="0" bIns="0" rtlCol="0" anchor="t">
            <a:spAutoFit/>
          </a:bodyPr>
          <a:lstStyle/>
          <a:p>
            <a:pPr marL="285750" indent="-285750">
              <a:lnSpc>
                <a:spcPct val="150000"/>
              </a:lnSpc>
              <a:buFont typeface="Arial" panose="020B0604020202020204" pitchFamily="34" charset="0"/>
              <a:buChar char="•"/>
            </a:pPr>
            <a:r>
              <a:rPr lang="en-IN" dirty="0" err="1">
                <a:solidFill>
                  <a:schemeClr val="bg1"/>
                </a:solidFill>
              </a:rPr>
              <a:t>Andreadi</a:t>
            </a:r>
            <a:r>
              <a:rPr lang="en-IN" dirty="0">
                <a:solidFill>
                  <a:schemeClr val="bg1"/>
                </a:solidFill>
              </a:rPr>
              <a:t>, A., </a:t>
            </a:r>
            <a:r>
              <a:rPr lang="en-IN" dirty="0" err="1">
                <a:solidFill>
                  <a:schemeClr val="bg1"/>
                </a:solidFill>
              </a:rPr>
              <a:t>Andreadi</a:t>
            </a:r>
            <a:r>
              <a:rPr lang="en-IN" dirty="0">
                <a:solidFill>
                  <a:schemeClr val="bg1"/>
                </a:solidFill>
              </a:rPr>
              <a:t>, S., Todaro, F., Ippoliti, L., Bellia, A., Magrini, A., </a:t>
            </a:r>
            <a:r>
              <a:rPr lang="en-IN" dirty="0" err="1">
                <a:solidFill>
                  <a:schemeClr val="bg1"/>
                </a:solidFill>
              </a:rPr>
              <a:t>Chrousos</a:t>
            </a:r>
            <a:r>
              <a:rPr lang="en-IN" dirty="0">
                <a:solidFill>
                  <a:schemeClr val="bg1"/>
                </a:solidFill>
              </a:rPr>
              <a:t>, G.P. and Lauro, D. (2025). Modified Cortisol Circadian Rhythm: The Hidden Toll of Night-Shift Work. </a:t>
            </a:r>
            <a:r>
              <a:rPr lang="en-IN" i="1" dirty="0">
                <a:solidFill>
                  <a:schemeClr val="bg1"/>
                </a:solidFill>
              </a:rPr>
              <a:t>International Journal of Molecular Sciences</a:t>
            </a:r>
            <a:r>
              <a:rPr lang="en-IN" dirty="0">
                <a:solidFill>
                  <a:schemeClr val="bg1"/>
                </a:solidFill>
              </a:rPr>
              <a:t>, [online] 26(5), p.2090. </a:t>
            </a:r>
            <a:r>
              <a:rPr lang="en-IN" u="sng" dirty="0">
                <a:solidFill>
                  <a:schemeClr val="bg1"/>
                </a:solidFill>
                <a:hlinkClick r:id="rId3">
                  <a:extLst>
                    <a:ext uri="{A12FA001-AC4F-418D-AE19-62706E023703}">
                      <ahyp:hlinkClr xmlns:ahyp="http://schemas.microsoft.com/office/drawing/2018/hyperlinkcolor" val="tx"/>
                    </a:ext>
                  </a:extLst>
                </a:hlinkClick>
              </a:rPr>
              <a:t>https://doi.org/10.3390/ijms26052090</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Bergin, C., Tsai, C.-L., Prewett, S., Jones, E., Bergin, D.A. and Murphy, B. (2024). Effectiveness of a Social-Emotional Learning Program for Both Teachers and Students. </a:t>
            </a:r>
            <a:r>
              <a:rPr lang="en-IN" i="1" dirty="0">
                <a:solidFill>
                  <a:schemeClr val="bg1"/>
                </a:solidFill>
              </a:rPr>
              <a:t>AERA Open</a:t>
            </a:r>
            <a:r>
              <a:rPr lang="en-IN" dirty="0">
                <a:solidFill>
                  <a:schemeClr val="bg1"/>
                </a:solidFill>
              </a:rPr>
              <a:t>, [online] 10(1). </a:t>
            </a:r>
            <a:r>
              <a:rPr lang="en-IN" u="sng" dirty="0">
                <a:solidFill>
                  <a:schemeClr val="bg1"/>
                </a:solidFill>
                <a:hlinkClick r:id="rId4">
                  <a:extLst>
                    <a:ext uri="{A12FA001-AC4F-418D-AE19-62706E023703}">
                      <ahyp:hlinkClr xmlns:ahyp="http://schemas.microsoft.com/office/drawing/2018/hyperlinkcolor" val="tx"/>
                    </a:ext>
                  </a:extLst>
                </a:hlinkClick>
              </a:rPr>
              <a:t>https://doi.org/10.1177/23328584241281284</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de-DE" dirty="0">
                <a:solidFill>
                  <a:schemeClr val="bg1"/>
                </a:solidFill>
              </a:rPr>
              <a:t>Bosnjak, M., Ajzen, I. and Schmidt, P. (2020). </a:t>
            </a:r>
            <a:r>
              <a:rPr lang="en-IN" dirty="0">
                <a:solidFill>
                  <a:schemeClr val="bg1"/>
                </a:solidFill>
              </a:rPr>
              <a:t>The Theory of Planned </a:t>
            </a:r>
            <a:r>
              <a:rPr lang="en-IN" dirty="0" err="1">
                <a:solidFill>
                  <a:schemeClr val="bg1"/>
                </a:solidFill>
              </a:rPr>
              <a:t>behavior</a:t>
            </a:r>
            <a:r>
              <a:rPr lang="en-IN" dirty="0">
                <a:solidFill>
                  <a:schemeClr val="bg1"/>
                </a:solidFill>
              </a:rPr>
              <a:t>: Selected Recent Advances and Applications. </a:t>
            </a:r>
            <a:r>
              <a:rPr lang="en-IN" i="1" dirty="0">
                <a:solidFill>
                  <a:schemeClr val="bg1"/>
                </a:solidFill>
              </a:rPr>
              <a:t>Europe’s Journal of Psychology</a:t>
            </a:r>
            <a:r>
              <a:rPr lang="en-IN" dirty="0">
                <a:solidFill>
                  <a:schemeClr val="bg1"/>
                </a:solidFill>
              </a:rPr>
              <a:t>, [online] 16(3), pp.352–356. </a:t>
            </a:r>
            <a:r>
              <a:rPr lang="en-IN" u="sng" dirty="0">
                <a:solidFill>
                  <a:schemeClr val="bg1"/>
                </a:solidFill>
                <a:hlinkClick r:id="rId5">
                  <a:extLst>
                    <a:ext uri="{A12FA001-AC4F-418D-AE19-62706E023703}">
                      <ahyp:hlinkClr xmlns:ahyp="http://schemas.microsoft.com/office/drawing/2018/hyperlinkcolor" val="tx"/>
                    </a:ext>
                  </a:extLst>
                </a:hlinkClick>
              </a:rPr>
              <a:t>https://doi.org/10.5964/ejop.v16i3.3107</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Brockington, G., Moreira, A.P.G., Buso, M.S., Silva, S.G. da, </a:t>
            </a:r>
            <a:r>
              <a:rPr lang="en-IN" dirty="0" err="1">
                <a:solidFill>
                  <a:schemeClr val="bg1"/>
                </a:solidFill>
              </a:rPr>
              <a:t>Altszyler</a:t>
            </a:r>
            <a:r>
              <a:rPr lang="en-IN" dirty="0">
                <a:solidFill>
                  <a:schemeClr val="bg1"/>
                </a:solidFill>
              </a:rPr>
              <a:t>, E., Fischer, R. and Moll, J. (2021). Storytelling increases oxytocin and positive emotions and decreases cortisol and pain in hospitalized children. </a:t>
            </a:r>
            <a:r>
              <a:rPr lang="en-IN" i="1" dirty="0">
                <a:solidFill>
                  <a:schemeClr val="bg1"/>
                </a:solidFill>
              </a:rPr>
              <a:t>Proceedings of the National Academy of Sciences</a:t>
            </a:r>
            <a:r>
              <a:rPr lang="en-IN" dirty="0">
                <a:solidFill>
                  <a:schemeClr val="bg1"/>
                </a:solidFill>
              </a:rPr>
              <a:t>, [online] 118(22). </a:t>
            </a:r>
            <a:r>
              <a:rPr lang="en-IN" u="sng" dirty="0">
                <a:solidFill>
                  <a:schemeClr val="bg1"/>
                </a:solidFill>
                <a:hlinkClick r:id="rId6">
                  <a:extLst>
                    <a:ext uri="{A12FA001-AC4F-418D-AE19-62706E023703}">
                      <ahyp:hlinkClr xmlns:ahyp="http://schemas.microsoft.com/office/drawing/2018/hyperlinkcolor" val="tx"/>
                    </a:ext>
                  </a:extLst>
                </a:hlinkClick>
              </a:rPr>
              <a:t>https://doi.org/10.1073/pnas.2018409118</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de-DE" dirty="0">
                <a:solidFill>
                  <a:schemeClr val="bg1"/>
                </a:solidFill>
              </a:rPr>
              <a:t>Bühler, J.L., Krauss, S. and Orth, U. (2021). </a:t>
            </a:r>
            <a:r>
              <a:rPr lang="en-IN" dirty="0">
                <a:solidFill>
                  <a:schemeClr val="bg1"/>
                </a:solidFill>
              </a:rPr>
              <a:t>Development of relationship satisfaction across the life span: A systematic review and meta-analysis. </a:t>
            </a:r>
            <a:r>
              <a:rPr lang="en-IN" i="1" dirty="0">
                <a:solidFill>
                  <a:schemeClr val="bg1"/>
                </a:solidFill>
              </a:rPr>
              <a:t>Psychological Bulletin</a:t>
            </a:r>
            <a:r>
              <a:rPr lang="en-IN" dirty="0">
                <a:solidFill>
                  <a:schemeClr val="bg1"/>
                </a:solidFill>
              </a:rPr>
              <a:t>, [online] 147(10), pp.1012–1053. </a:t>
            </a:r>
            <a:r>
              <a:rPr lang="en-IN" u="sng" dirty="0">
                <a:solidFill>
                  <a:schemeClr val="bg1"/>
                </a:solidFill>
                <a:hlinkClick r:id="rId7">
                  <a:extLst>
                    <a:ext uri="{A12FA001-AC4F-418D-AE19-62706E023703}">
                      <ahyp:hlinkClr xmlns:ahyp="http://schemas.microsoft.com/office/drawing/2018/hyperlinkcolor" val="tx"/>
                    </a:ext>
                  </a:extLst>
                </a:hlinkClick>
              </a:rPr>
              <a:t>https://doi.org/10.1037/bul0000342</a:t>
            </a:r>
            <a:r>
              <a:rPr lang="en-IN" dirty="0">
                <a:solidFill>
                  <a:schemeClr val="bg1"/>
                </a:solidFill>
              </a:rPr>
              <a:t>. </a:t>
            </a:r>
          </a:p>
          <a:p>
            <a:pPr marL="285750" indent="-285750">
              <a:lnSpc>
                <a:spcPct val="150000"/>
              </a:lnSpc>
              <a:buFont typeface="Arial" panose="020B0604020202020204" pitchFamily="34" charset="0"/>
              <a:buChar char="•"/>
            </a:pPr>
            <a:r>
              <a:rPr lang="en-IN" dirty="0">
                <a:solidFill>
                  <a:schemeClr val="bg1"/>
                </a:solidFill>
              </a:rPr>
              <a:t>Carannante, A., Giustini, M., Rota, F., Bailo, P., Piccinini, A., Izzo, G., </a:t>
            </a:r>
            <a:r>
              <a:rPr lang="en-IN" dirty="0" err="1">
                <a:solidFill>
                  <a:schemeClr val="bg1"/>
                </a:solidFill>
              </a:rPr>
              <a:t>Bollati</a:t>
            </a:r>
            <a:r>
              <a:rPr lang="en-IN" dirty="0">
                <a:solidFill>
                  <a:schemeClr val="bg1"/>
                </a:solidFill>
              </a:rPr>
              <a:t>, V. and Gaudi, S. (2025). Intimate partner violence and stress-related disorders: from epigenomics to resilience. </a:t>
            </a:r>
            <a:r>
              <a:rPr lang="en-IN" i="1" dirty="0">
                <a:solidFill>
                  <a:schemeClr val="bg1"/>
                </a:solidFill>
              </a:rPr>
              <a:t>Frontiers in Global Women s Health</a:t>
            </a:r>
            <a:r>
              <a:rPr lang="en-IN" dirty="0">
                <a:solidFill>
                  <a:schemeClr val="bg1"/>
                </a:solidFill>
              </a:rPr>
              <a:t>, [online] 6. </a:t>
            </a:r>
            <a:r>
              <a:rPr lang="en-IN" u="sng" dirty="0">
                <a:solidFill>
                  <a:schemeClr val="bg1"/>
                </a:solidFill>
                <a:hlinkClick r:id="rId8">
                  <a:extLst>
                    <a:ext uri="{A12FA001-AC4F-418D-AE19-62706E023703}">
                      <ahyp:hlinkClr xmlns:ahyp="http://schemas.microsoft.com/office/drawing/2018/hyperlinkcolor" val="tx"/>
                    </a:ext>
                  </a:extLst>
                </a:hlinkClick>
              </a:rPr>
              <a:t>https://doi.org/10.3389/fgwh.2025.1536169</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Carroll, S., Mikhail, M.E. and Burt, S.A. (2023). The development of youth antisocial </a:t>
            </a:r>
            <a:r>
              <a:rPr lang="en-IN" dirty="0" err="1">
                <a:solidFill>
                  <a:schemeClr val="bg1"/>
                </a:solidFill>
              </a:rPr>
              <a:t>behavior</a:t>
            </a:r>
            <a:r>
              <a:rPr lang="en-IN" dirty="0">
                <a:solidFill>
                  <a:schemeClr val="bg1"/>
                </a:solidFill>
              </a:rPr>
              <a:t> across time and context: A systematic review and integration of person-</a:t>
            </a:r>
            <a:r>
              <a:rPr lang="en-IN" dirty="0" err="1">
                <a:solidFill>
                  <a:schemeClr val="bg1"/>
                </a:solidFill>
              </a:rPr>
              <a:t>centered</a:t>
            </a:r>
            <a:r>
              <a:rPr lang="en-IN" dirty="0">
                <a:solidFill>
                  <a:schemeClr val="bg1"/>
                </a:solidFill>
              </a:rPr>
              <a:t> and variable-</a:t>
            </a:r>
            <a:r>
              <a:rPr lang="en-IN" dirty="0" err="1">
                <a:solidFill>
                  <a:schemeClr val="bg1"/>
                </a:solidFill>
              </a:rPr>
              <a:t>centered</a:t>
            </a:r>
            <a:r>
              <a:rPr lang="en-IN" dirty="0">
                <a:solidFill>
                  <a:schemeClr val="bg1"/>
                </a:solidFill>
              </a:rPr>
              <a:t> research. </a:t>
            </a:r>
            <a:r>
              <a:rPr lang="en-IN" i="1" dirty="0">
                <a:solidFill>
                  <a:schemeClr val="bg1"/>
                </a:solidFill>
              </a:rPr>
              <a:t>Clinical Psychology Review</a:t>
            </a:r>
            <a:r>
              <a:rPr lang="en-IN" dirty="0">
                <a:solidFill>
                  <a:schemeClr val="bg1"/>
                </a:solidFill>
              </a:rPr>
              <a:t>, [online] 101, pp.102253–102253. </a:t>
            </a:r>
            <a:r>
              <a:rPr lang="en-IN" u="sng" dirty="0">
                <a:solidFill>
                  <a:schemeClr val="bg1"/>
                </a:solidFill>
                <a:hlinkClick r:id="rId9">
                  <a:extLst>
                    <a:ext uri="{A12FA001-AC4F-418D-AE19-62706E023703}">
                      <ahyp:hlinkClr xmlns:ahyp="http://schemas.microsoft.com/office/drawing/2018/hyperlinkcolor" val="tx"/>
                    </a:ext>
                  </a:extLst>
                </a:hlinkClick>
              </a:rPr>
              <a:t>https://doi.org/10.1016/j.cpr.2023.102253</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endParaRPr lang="en-US" dirty="0">
              <a:solidFill>
                <a:schemeClr val="bg1"/>
              </a:solidFill>
            </a:endParaRPr>
          </a:p>
        </p:txBody>
      </p:sp>
      <p:sp>
        <p:nvSpPr>
          <p:cNvPr id="8" name="Freeform 8">
            <a:extLst>
              <a:ext uri="{FF2B5EF4-FFF2-40B4-BE49-F238E27FC236}">
                <a16:creationId xmlns:a16="http://schemas.microsoft.com/office/drawing/2014/main" id="{6B9DD5A2-A573-18B7-EF71-2151DBCF8705}"/>
              </a:ext>
            </a:extLst>
          </p:cNvPr>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9" name="Freeform 9">
            <a:extLst>
              <a:ext uri="{FF2B5EF4-FFF2-40B4-BE49-F238E27FC236}">
                <a16:creationId xmlns:a16="http://schemas.microsoft.com/office/drawing/2014/main" id="{B251554F-67D7-B73B-7660-2E911D82B2A3}"/>
              </a:ext>
            </a:extLst>
          </p:cNvPr>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IN"/>
          </a:p>
        </p:txBody>
      </p:sp>
      <p:sp>
        <p:nvSpPr>
          <p:cNvPr id="10" name="Freeform 10">
            <a:extLst>
              <a:ext uri="{FF2B5EF4-FFF2-40B4-BE49-F238E27FC236}">
                <a16:creationId xmlns:a16="http://schemas.microsoft.com/office/drawing/2014/main" id="{AB167103-6ACC-0FF9-84C9-45689E1D104F}"/>
              </a:ext>
            </a:extLst>
          </p:cNvPr>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IN"/>
          </a:p>
        </p:txBody>
      </p:sp>
      <p:sp>
        <p:nvSpPr>
          <p:cNvPr id="11" name="Freeform 11">
            <a:extLst>
              <a:ext uri="{FF2B5EF4-FFF2-40B4-BE49-F238E27FC236}">
                <a16:creationId xmlns:a16="http://schemas.microsoft.com/office/drawing/2014/main" id="{BCEDD24C-9BE5-1CF3-B996-22C8B40C7DE2}"/>
              </a:ext>
            </a:extLst>
          </p:cNvPr>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IN"/>
          </a:p>
        </p:txBody>
      </p:sp>
      <p:sp>
        <p:nvSpPr>
          <p:cNvPr id="12" name="Freeform 12">
            <a:extLst>
              <a:ext uri="{FF2B5EF4-FFF2-40B4-BE49-F238E27FC236}">
                <a16:creationId xmlns:a16="http://schemas.microsoft.com/office/drawing/2014/main" id="{DBDC1EE0-FC18-7E5B-016A-9D9CFEE1FCCB}"/>
              </a:ext>
            </a:extLst>
          </p:cNvPr>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IN"/>
          </a:p>
        </p:txBody>
      </p:sp>
    </p:spTree>
    <p:extLst>
      <p:ext uri="{BB962C8B-B14F-4D97-AF65-F5344CB8AC3E}">
        <p14:creationId xmlns:p14="http://schemas.microsoft.com/office/powerpoint/2010/main" val="27454375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8CCF83-62D2-FABD-2B04-0EDABA82E76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549B6AEB-BAF1-EF7E-BB0F-09E69586E52F}"/>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a:extLst>
              <a:ext uri="{FF2B5EF4-FFF2-40B4-BE49-F238E27FC236}">
                <a16:creationId xmlns:a16="http://schemas.microsoft.com/office/drawing/2014/main" id="{19109060-CA74-6FCA-676D-418EAC0F30A8}"/>
              </a:ext>
            </a:extLst>
          </p:cNvPr>
          <p:cNvGrpSpPr/>
          <p:nvPr/>
        </p:nvGrpSpPr>
        <p:grpSpPr>
          <a:xfrm>
            <a:off x="1028700" y="876300"/>
            <a:ext cx="16230600" cy="8229600"/>
            <a:chOff x="0" y="0"/>
            <a:chExt cx="1802352" cy="913868"/>
          </a:xfrm>
        </p:grpSpPr>
        <p:sp>
          <p:nvSpPr>
            <p:cNvPr id="4" name="Freeform 4">
              <a:extLst>
                <a:ext uri="{FF2B5EF4-FFF2-40B4-BE49-F238E27FC236}">
                  <a16:creationId xmlns:a16="http://schemas.microsoft.com/office/drawing/2014/main" id="{8706D934-2B0F-12D8-A3B9-E7CB6ECA913B}"/>
                </a:ext>
              </a:extLst>
            </p:cNvPr>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a:extLst>
                <a:ext uri="{FF2B5EF4-FFF2-40B4-BE49-F238E27FC236}">
                  <a16:creationId xmlns:a16="http://schemas.microsoft.com/office/drawing/2014/main" id="{B4CF9F1D-06BD-8965-0308-1750C4C2C9FC}"/>
                </a:ext>
              </a:extLst>
            </p:cNvPr>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a:extLst>
              <a:ext uri="{FF2B5EF4-FFF2-40B4-BE49-F238E27FC236}">
                <a16:creationId xmlns:a16="http://schemas.microsoft.com/office/drawing/2014/main" id="{66152D91-F39F-01AE-414C-80145DB9FB9E}"/>
              </a:ext>
            </a:extLst>
          </p:cNvPr>
          <p:cNvSpPr txBox="1"/>
          <p:nvPr/>
        </p:nvSpPr>
        <p:spPr>
          <a:xfrm>
            <a:off x="-2527668" y="1039361"/>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References</a:t>
            </a:r>
          </a:p>
        </p:txBody>
      </p:sp>
      <p:sp>
        <p:nvSpPr>
          <p:cNvPr id="7" name="TextBox 7">
            <a:extLst>
              <a:ext uri="{FF2B5EF4-FFF2-40B4-BE49-F238E27FC236}">
                <a16:creationId xmlns:a16="http://schemas.microsoft.com/office/drawing/2014/main" id="{62BFCF71-7A73-BD8B-B432-98A3D477BBD9}"/>
              </a:ext>
            </a:extLst>
          </p:cNvPr>
          <p:cNvSpPr txBox="1"/>
          <p:nvPr/>
        </p:nvSpPr>
        <p:spPr>
          <a:xfrm>
            <a:off x="1311026" y="1954843"/>
            <a:ext cx="15943358" cy="7020512"/>
          </a:xfrm>
          <a:prstGeom prst="rect">
            <a:avLst/>
          </a:prstGeom>
        </p:spPr>
        <p:txBody>
          <a:bodyPr wrap="square" lIns="0" tIns="0" rIns="0" bIns="0" rtlCol="0" anchor="t">
            <a:spAutoFit/>
          </a:bodyPr>
          <a:lstStyle/>
          <a:p>
            <a:pPr marL="285750" indent="-285750">
              <a:lnSpc>
                <a:spcPct val="150000"/>
              </a:lnSpc>
              <a:buFont typeface="Arial" panose="020B0604020202020204" pitchFamily="34" charset="0"/>
              <a:buChar char="•"/>
            </a:pPr>
            <a:r>
              <a:rPr lang="en-IN" dirty="0">
                <a:solidFill>
                  <a:schemeClr val="bg1"/>
                </a:solidFill>
              </a:rPr>
              <a:t>Gov.UK (2024). </a:t>
            </a:r>
            <a:r>
              <a:rPr lang="en-IN" i="1" dirty="0">
                <a:solidFill>
                  <a:schemeClr val="bg1"/>
                </a:solidFill>
              </a:rPr>
              <a:t>Disrespect </a:t>
            </a:r>
            <a:r>
              <a:rPr lang="en-IN" i="1" dirty="0" err="1">
                <a:solidFill>
                  <a:schemeClr val="bg1"/>
                </a:solidFill>
              </a:rPr>
              <a:t>NoBody</a:t>
            </a:r>
            <a:r>
              <a:rPr lang="en-IN" i="1" dirty="0">
                <a:solidFill>
                  <a:schemeClr val="bg1"/>
                </a:solidFill>
              </a:rPr>
              <a:t> campaign</a:t>
            </a:r>
            <a:r>
              <a:rPr lang="en-IN" dirty="0">
                <a:solidFill>
                  <a:schemeClr val="bg1"/>
                </a:solidFill>
              </a:rPr>
              <a:t>. [online] GOV.UK. Available at: </a:t>
            </a:r>
            <a:r>
              <a:rPr lang="en-IN" u="sng" dirty="0">
                <a:solidFill>
                  <a:schemeClr val="bg1"/>
                </a:solidFill>
                <a:hlinkClick r:id="rId3">
                  <a:extLst>
                    <a:ext uri="{A12FA001-AC4F-418D-AE19-62706E023703}">
                      <ahyp:hlinkClr xmlns:ahyp="http://schemas.microsoft.com/office/drawing/2018/hyperlinkcolor" val="tx"/>
                    </a:ext>
                  </a:extLst>
                </a:hlinkClick>
              </a:rPr>
              <a:t>https://www.gov.uk/government/collections/disrespect-nobody-campaign</a:t>
            </a:r>
            <a:r>
              <a:rPr lang="en-GB" dirty="0">
                <a:solidFill>
                  <a:schemeClr val="bg1"/>
                </a:solidFill>
              </a:rPr>
              <a:t> </a:t>
            </a:r>
            <a:r>
              <a:rPr lang="en-IN" dirty="0">
                <a:solidFill>
                  <a:schemeClr val="bg1"/>
                </a:solidFill>
              </a:rPr>
              <a:t>[Accessed 6 Oct. 2025].</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Hiemstra, W., De Castro, B.O. and </a:t>
            </a:r>
            <a:r>
              <a:rPr lang="en-IN" dirty="0" err="1">
                <a:solidFill>
                  <a:schemeClr val="bg1"/>
                </a:solidFill>
              </a:rPr>
              <a:t>Thomaes</a:t>
            </a:r>
            <a:r>
              <a:rPr lang="en-IN" dirty="0">
                <a:solidFill>
                  <a:schemeClr val="bg1"/>
                </a:solidFill>
              </a:rPr>
              <a:t>, S. (2019). Reducing Aggressive Children’s Hostile Attributions: A Cognitive Bias Modification Procedure. </a:t>
            </a:r>
            <a:r>
              <a:rPr lang="en-IN" i="1" dirty="0">
                <a:solidFill>
                  <a:schemeClr val="bg1"/>
                </a:solidFill>
              </a:rPr>
              <a:t>Cognitive Therapy and Research</a:t>
            </a:r>
            <a:r>
              <a:rPr lang="en-IN" dirty="0">
                <a:solidFill>
                  <a:schemeClr val="bg1"/>
                </a:solidFill>
              </a:rPr>
              <a:t>, [online] 43(2), pp.387–398. </a:t>
            </a:r>
            <a:r>
              <a:rPr lang="en-IN" u="sng" dirty="0">
                <a:solidFill>
                  <a:schemeClr val="bg1"/>
                </a:solidFill>
                <a:hlinkClick r:id="rId4">
                  <a:extLst>
                    <a:ext uri="{A12FA001-AC4F-418D-AE19-62706E023703}">
                      <ahyp:hlinkClr xmlns:ahyp="http://schemas.microsoft.com/office/drawing/2018/hyperlinkcolor" val="tx"/>
                    </a:ext>
                  </a:extLst>
                </a:hlinkClick>
              </a:rPr>
              <a:t>https://doi.org/10.1007/s10608-018-9958-x</a:t>
            </a:r>
            <a:r>
              <a:rPr lang="en-IN" dirty="0">
                <a:solidFill>
                  <a:schemeClr val="bg1"/>
                </a:solidFill>
              </a:rPr>
              <a:t>. </a:t>
            </a:r>
          </a:p>
          <a:p>
            <a:pPr marL="285750" indent="-285750">
              <a:lnSpc>
                <a:spcPct val="150000"/>
              </a:lnSpc>
              <a:buFont typeface="Arial" panose="020B0604020202020204" pitchFamily="34" charset="0"/>
              <a:buChar char="•"/>
            </a:pPr>
            <a:r>
              <a:rPr lang="en-IN" dirty="0">
                <a:solidFill>
                  <a:schemeClr val="bg1"/>
                </a:solidFill>
              </a:rPr>
              <a:t>Ike, K.G.O., de Boer, S.F., Buwalda, B. and Kas, M.J.H. (2020). Social withdrawal: An initially adaptive </a:t>
            </a:r>
            <a:r>
              <a:rPr lang="en-IN" dirty="0" err="1">
                <a:solidFill>
                  <a:schemeClr val="bg1"/>
                </a:solidFill>
              </a:rPr>
              <a:t>behavior</a:t>
            </a:r>
            <a:r>
              <a:rPr lang="en-IN" dirty="0">
                <a:solidFill>
                  <a:schemeClr val="bg1"/>
                </a:solidFill>
              </a:rPr>
              <a:t> that becomes maladaptive when expressed excessively. </a:t>
            </a:r>
            <a:r>
              <a:rPr lang="en-IN" i="1" dirty="0">
                <a:solidFill>
                  <a:schemeClr val="bg1"/>
                </a:solidFill>
              </a:rPr>
              <a:t>Neuroscience &amp; </a:t>
            </a:r>
            <a:r>
              <a:rPr lang="en-IN" i="1" dirty="0" err="1">
                <a:solidFill>
                  <a:schemeClr val="bg1"/>
                </a:solidFill>
              </a:rPr>
              <a:t>Biobehavioral</a:t>
            </a:r>
            <a:r>
              <a:rPr lang="en-IN" i="1" dirty="0">
                <a:solidFill>
                  <a:schemeClr val="bg1"/>
                </a:solidFill>
              </a:rPr>
              <a:t> Reviews</a:t>
            </a:r>
            <a:r>
              <a:rPr lang="en-IN" dirty="0">
                <a:solidFill>
                  <a:schemeClr val="bg1"/>
                </a:solidFill>
              </a:rPr>
              <a:t>, [online] 116, pp.251–267. </a:t>
            </a:r>
            <a:r>
              <a:rPr lang="en-IN" u="sng" dirty="0">
                <a:solidFill>
                  <a:schemeClr val="bg1"/>
                </a:solidFill>
                <a:hlinkClick r:id="rId5">
                  <a:extLst>
                    <a:ext uri="{A12FA001-AC4F-418D-AE19-62706E023703}">
                      <ahyp:hlinkClr xmlns:ahyp="http://schemas.microsoft.com/office/drawing/2018/hyperlinkcolor" val="tx"/>
                    </a:ext>
                  </a:extLst>
                </a:hlinkClick>
              </a:rPr>
              <a:t>https://doi.org/10.1016/j.neubiorev.2020.06.030</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Kim, E. (2024). Exploring the Relationship between Health Literacy and Depression among Individuals with Chronic Conditions: Insights from the KCHS. </a:t>
            </a:r>
            <a:r>
              <a:rPr lang="en-IN" i="1" dirty="0">
                <a:solidFill>
                  <a:schemeClr val="bg1"/>
                </a:solidFill>
              </a:rPr>
              <a:t>Healthcare</a:t>
            </a:r>
            <a:r>
              <a:rPr lang="en-IN" dirty="0">
                <a:solidFill>
                  <a:schemeClr val="bg1"/>
                </a:solidFill>
              </a:rPr>
              <a:t>, [online] 12(19), p.1927. </a:t>
            </a:r>
            <a:r>
              <a:rPr lang="en-IN" u="sng" dirty="0">
                <a:solidFill>
                  <a:schemeClr val="bg1"/>
                </a:solidFill>
                <a:hlinkClick r:id="rId6">
                  <a:extLst>
                    <a:ext uri="{A12FA001-AC4F-418D-AE19-62706E023703}">
                      <ahyp:hlinkClr xmlns:ahyp="http://schemas.microsoft.com/office/drawing/2018/hyperlinkcolor" val="tx"/>
                    </a:ext>
                  </a:extLst>
                </a:hlinkClick>
              </a:rPr>
              <a:t>https://doi.org/10.3390/healthcare12191927</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Kretchmar, J. (2024). </a:t>
            </a:r>
            <a:r>
              <a:rPr lang="en-IN" i="1" dirty="0">
                <a:solidFill>
                  <a:schemeClr val="bg1"/>
                </a:solidFill>
              </a:rPr>
              <a:t>Social learning theory </a:t>
            </a:r>
            <a:r>
              <a:rPr lang="en-IN" dirty="0">
                <a:solidFill>
                  <a:schemeClr val="bg1"/>
                </a:solidFill>
              </a:rPr>
              <a:t>. [online] EBSCO. Available at: </a:t>
            </a:r>
            <a:r>
              <a:rPr lang="en-IN" u="sng" dirty="0">
                <a:solidFill>
                  <a:schemeClr val="bg1"/>
                </a:solidFill>
                <a:hlinkClick r:id="rId7">
                  <a:extLst>
                    <a:ext uri="{A12FA001-AC4F-418D-AE19-62706E023703}">
                      <ahyp:hlinkClr xmlns:ahyp="http://schemas.microsoft.com/office/drawing/2018/hyperlinkcolor" val="tx"/>
                    </a:ext>
                  </a:extLst>
                </a:hlinkClick>
              </a:rPr>
              <a:t>https://www.ebsco.com/research-starters/education/social-learning-theory</a:t>
            </a:r>
            <a:r>
              <a:rPr lang="en-GB" dirty="0">
                <a:solidFill>
                  <a:schemeClr val="bg1"/>
                </a:solidFill>
              </a:rPr>
              <a:t> </a:t>
            </a:r>
            <a:r>
              <a:rPr lang="en-IN" dirty="0">
                <a:solidFill>
                  <a:schemeClr val="bg1"/>
                </a:solidFill>
              </a:rPr>
              <a:t>[Accessed 6 Oct. 2025].</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Kumari, V. (2020). Emotional abuse and neglect: time to focus on prevention and mental health consequences. </a:t>
            </a:r>
            <a:r>
              <a:rPr lang="en-IN" i="1" dirty="0">
                <a:solidFill>
                  <a:schemeClr val="bg1"/>
                </a:solidFill>
              </a:rPr>
              <a:t>The British Journal of Psychiatry</a:t>
            </a:r>
            <a:r>
              <a:rPr lang="en-IN" dirty="0">
                <a:solidFill>
                  <a:schemeClr val="bg1"/>
                </a:solidFill>
              </a:rPr>
              <a:t>, [online] 217(5), pp.597–599. </a:t>
            </a:r>
            <a:r>
              <a:rPr lang="en-IN" u="sng" dirty="0">
                <a:solidFill>
                  <a:schemeClr val="bg1"/>
                </a:solidFill>
                <a:hlinkClick r:id="rId8">
                  <a:extLst>
                    <a:ext uri="{A12FA001-AC4F-418D-AE19-62706E023703}">
                      <ahyp:hlinkClr xmlns:ahyp="http://schemas.microsoft.com/office/drawing/2018/hyperlinkcolor" val="tx"/>
                    </a:ext>
                  </a:extLst>
                </a:hlinkClick>
              </a:rPr>
              <a:t>https://doi.org/10.1192/bjp.2020.154</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López-Madrigal, C., de la Fuente, J., García-</a:t>
            </a:r>
            <a:r>
              <a:rPr lang="en-IN" dirty="0" err="1">
                <a:solidFill>
                  <a:schemeClr val="bg1"/>
                </a:solidFill>
              </a:rPr>
              <a:t>Manglano</a:t>
            </a:r>
            <a:r>
              <a:rPr lang="en-IN" dirty="0">
                <a:solidFill>
                  <a:schemeClr val="bg1"/>
                </a:solidFill>
              </a:rPr>
              <a:t>, J., Martínez-Vicente, J.M., Peralta-Sánchez, F.J. and Amate-Romera, J. (2021). The Role of Gender and Age in the Emotional Well-Being Outcomes of Young Adults. </a:t>
            </a:r>
            <a:r>
              <a:rPr lang="en-IN" i="1" dirty="0">
                <a:solidFill>
                  <a:schemeClr val="bg1"/>
                </a:solidFill>
              </a:rPr>
              <a:t>International Journal of Environmental Research and Public Health</a:t>
            </a:r>
            <a:r>
              <a:rPr lang="en-IN" dirty="0">
                <a:solidFill>
                  <a:schemeClr val="bg1"/>
                </a:solidFill>
              </a:rPr>
              <a:t>, [online] 18(2), p.522. </a:t>
            </a:r>
            <a:r>
              <a:rPr lang="en-IN" u="sng" dirty="0">
                <a:solidFill>
                  <a:schemeClr val="bg1"/>
                </a:solidFill>
                <a:hlinkClick r:id="rId9">
                  <a:extLst>
                    <a:ext uri="{A12FA001-AC4F-418D-AE19-62706E023703}">
                      <ahyp:hlinkClr xmlns:ahyp="http://schemas.microsoft.com/office/drawing/2018/hyperlinkcolor" val="tx"/>
                    </a:ext>
                  </a:extLst>
                </a:hlinkClick>
              </a:rPr>
              <a:t>https://doi.org/10.3390/ijerph18020522</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Mandal, E. and Lip, M. (2021). Mindfulness, relationship quality, and conflict resolution strategies used by partners in close relationships. </a:t>
            </a:r>
            <a:r>
              <a:rPr lang="en-IN" i="1" dirty="0">
                <a:solidFill>
                  <a:schemeClr val="bg1"/>
                </a:solidFill>
              </a:rPr>
              <a:t>Current Issues in Personality Psychology</a:t>
            </a:r>
            <a:r>
              <a:rPr lang="en-IN" dirty="0">
                <a:solidFill>
                  <a:schemeClr val="bg1"/>
                </a:solidFill>
              </a:rPr>
              <a:t>, [online] 10(2). </a:t>
            </a:r>
            <a:r>
              <a:rPr lang="en-IN" u="sng" dirty="0">
                <a:solidFill>
                  <a:schemeClr val="bg1"/>
                </a:solidFill>
                <a:hlinkClick r:id="rId10">
                  <a:extLst>
                    <a:ext uri="{A12FA001-AC4F-418D-AE19-62706E023703}">
                      <ahyp:hlinkClr xmlns:ahyp="http://schemas.microsoft.com/office/drawing/2018/hyperlinkcolor" val="tx"/>
                    </a:ext>
                  </a:extLst>
                </a:hlinkClick>
              </a:rPr>
              <a:t>https://doi.org/10.5114/cipp.2021.111981</a:t>
            </a:r>
            <a:r>
              <a:rPr lang="en-IN" dirty="0">
                <a:solidFill>
                  <a:schemeClr val="bg1"/>
                </a:solidFill>
              </a:rPr>
              <a:t>. </a:t>
            </a:r>
            <a:endParaRPr lang="en-US" dirty="0">
              <a:solidFill>
                <a:schemeClr val="bg1"/>
              </a:solidFill>
            </a:endParaRPr>
          </a:p>
        </p:txBody>
      </p:sp>
      <p:sp>
        <p:nvSpPr>
          <p:cNvPr id="8" name="Freeform 8">
            <a:extLst>
              <a:ext uri="{FF2B5EF4-FFF2-40B4-BE49-F238E27FC236}">
                <a16:creationId xmlns:a16="http://schemas.microsoft.com/office/drawing/2014/main" id="{A3DCE29E-E7D6-8D9C-8007-51836E0DF7C9}"/>
              </a:ext>
            </a:extLst>
          </p:cNvPr>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
        <p:nvSpPr>
          <p:cNvPr id="9" name="Freeform 9">
            <a:extLst>
              <a:ext uri="{FF2B5EF4-FFF2-40B4-BE49-F238E27FC236}">
                <a16:creationId xmlns:a16="http://schemas.microsoft.com/office/drawing/2014/main" id="{7F71EC1C-D114-C4B5-5252-A0C991A29FE4}"/>
              </a:ext>
            </a:extLst>
          </p:cNvPr>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
        <p:nvSpPr>
          <p:cNvPr id="10" name="Freeform 10">
            <a:extLst>
              <a:ext uri="{FF2B5EF4-FFF2-40B4-BE49-F238E27FC236}">
                <a16:creationId xmlns:a16="http://schemas.microsoft.com/office/drawing/2014/main" id="{EF213AC3-D808-B5EB-04A0-78E459B4128B}"/>
              </a:ext>
            </a:extLst>
          </p:cNvPr>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IN"/>
          </a:p>
        </p:txBody>
      </p:sp>
      <p:sp>
        <p:nvSpPr>
          <p:cNvPr id="11" name="Freeform 11">
            <a:extLst>
              <a:ext uri="{FF2B5EF4-FFF2-40B4-BE49-F238E27FC236}">
                <a16:creationId xmlns:a16="http://schemas.microsoft.com/office/drawing/2014/main" id="{C5166560-BDED-F2AF-BB3E-DD951A442C35}"/>
              </a:ext>
            </a:extLst>
          </p:cNvPr>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IN"/>
          </a:p>
        </p:txBody>
      </p:sp>
      <p:sp>
        <p:nvSpPr>
          <p:cNvPr id="12" name="Freeform 12">
            <a:extLst>
              <a:ext uri="{FF2B5EF4-FFF2-40B4-BE49-F238E27FC236}">
                <a16:creationId xmlns:a16="http://schemas.microsoft.com/office/drawing/2014/main" id="{5C8D4D88-272E-A6E3-DE1B-FB2066F2B4A8}"/>
              </a:ext>
            </a:extLst>
          </p:cNvPr>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IN"/>
          </a:p>
        </p:txBody>
      </p:sp>
    </p:spTree>
    <p:extLst>
      <p:ext uri="{BB962C8B-B14F-4D97-AF65-F5344CB8AC3E}">
        <p14:creationId xmlns:p14="http://schemas.microsoft.com/office/powerpoint/2010/main" val="11454474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792729-F520-450A-3CFB-899DA33AAE2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7F4702D6-CDDF-773D-6500-2E2B866AB65E}"/>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a:extLst>
              <a:ext uri="{FF2B5EF4-FFF2-40B4-BE49-F238E27FC236}">
                <a16:creationId xmlns:a16="http://schemas.microsoft.com/office/drawing/2014/main" id="{36207570-792E-09C4-6987-BFD1265AD062}"/>
              </a:ext>
            </a:extLst>
          </p:cNvPr>
          <p:cNvGrpSpPr/>
          <p:nvPr/>
        </p:nvGrpSpPr>
        <p:grpSpPr>
          <a:xfrm>
            <a:off x="1028700" y="876300"/>
            <a:ext cx="16230600" cy="8229600"/>
            <a:chOff x="0" y="0"/>
            <a:chExt cx="1802352" cy="913868"/>
          </a:xfrm>
        </p:grpSpPr>
        <p:sp>
          <p:nvSpPr>
            <p:cNvPr id="4" name="Freeform 4">
              <a:extLst>
                <a:ext uri="{FF2B5EF4-FFF2-40B4-BE49-F238E27FC236}">
                  <a16:creationId xmlns:a16="http://schemas.microsoft.com/office/drawing/2014/main" id="{76466A26-8479-93FF-9026-AB22B54C5F82}"/>
                </a:ext>
              </a:extLst>
            </p:cNvPr>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a:extLst>
                <a:ext uri="{FF2B5EF4-FFF2-40B4-BE49-F238E27FC236}">
                  <a16:creationId xmlns:a16="http://schemas.microsoft.com/office/drawing/2014/main" id="{1A3C5F8D-AD20-D450-0FC0-941CB94CC8FE}"/>
                </a:ext>
              </a:extLst>
            </p:cNvPr>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a:extLst>
              <a:ext uri="{FF2B5EF4-FFF2-40B4-BE49-F238E27FC236}">
                <a16:creationId xmlns:a16="http://schemas.microsoft.com/office/drawing/2014/main" id="{F4A1ECDA-B463-CB47-D3C7-B60482BF0EE3}"/>
              </a:ext>
            </a:extLst>
          </p:cNvPr>
          <p:cNvSpPr txBox="1"/>
          <p:nvPr/>
        </p:nvSpPr>
        <p:spPr>
          <a:xfrm>
            <a:off x="-2878044" y="1013498"/>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References</a:t>
            </a:r>
          </a:p>
        </p:txBody>
      </p:sp>
      <p:sp>
        <p:nvSpPr>
          <p:cNvPr id="7" name="TextBox 7">
            <a:extLst>
              <a:ext uri="{FF2B5EF4-FFF2-40B4-BE49-F238E27FC236}">
                <a16:creationId xmlns:a16="http://schemas.microsoft.com/office/drawing/2014/main" id="{FA95A493-0EB5-2D56-09FA-F5F896FC0D53}"/>
              </a:ext>
            </a:extLst>
          </p:cNvPr>
          <p:cNvSpPr txBox="1"/>
          <p:nvPr/>
        </p:nvSpPr>
        <p:spPr>
          <a:xfrm>
            <a:off x="1276941" y="1611743"/>
            <a:ext cx="15943358" cy="7851508"/>
          </a:xfrm>
          <a:prstGeom prst="rect">
            <a:avLst/>
          </a:prstGeom>
        </p:spPr>
        <p:txBody>
          <a:bodyPr wrap="square" lIns="0" tIns="0" rIns="0" bIns="0" rtlCol="0" anchor="t">
            <a:spAutoFit/>
          </a:bodyPr>
          <a:lstStyle/>
          <a:p>
            <a:pPr marL="285750" indent="-285750">
              <a:lnSpc>
                <a:spcPct val="150000"/>
              </a:lnSpc>
              <a:buFont typeface="Arial" panose="020B0604020202020204" pitchFamily="34" charset="0"/>
              <a:buChar char="•"/>
            </a:pPr>
            <a:r>
              <a:rPr lang="en-IN" dirty="0" err="1">
                <a:solidFill>
                  <a:schemeClr val="bg1"/>
                </a:solidFill>
              </a:rPr>
              <a:t>Melro</a:t>
            </a:r>
            <a:r>
              <a:rPr lang="en-IN" dirty="0">
                <a:solidFill>
                  <a:schemeClr val="bg1"/>
                </a:solidFill>
              </a:rPr>
              <a:t>, C.M., Kakish, I., </a:t>
            </a:r>
            <a:r>
              <a:rPr lang="en-IN" dirty="0" err="1">
                <a:solidFill>
                  <a:schemeClr val="bg1"/>
                </a:solidFill>
              </a:rPr>
              <a:t>D’souza</a:t>
            </a:r>
            <a:r>
              <a:rPr lang="en-IN" dirty="0">
                <a:solidFill>
                  <a:schemeClr val="bg1"/>
                </a:solidFill>
              </a:rPr>
              <a:t>, N., Brass, G., Ballantyne, C., Boksa, P., Mushquash, C.J. and Iyer, S.N. (2024). A descriptive overview of healthy relationship programs for Indigenous youth in Canada: an integrated environmental scan. </a:t>
            </a:r>
            <a:r>
              <a:rPr lang="en-IN" i="1" dirty="0">
                <a:solidFill>
                  <a:schemeClr val="bg1"/>
                </a:solidFill>
              </a:rPr>
              <a:t>Deleted Journal</a:t>
            </a:r>
            <a:r>
              <a:rPr lang="en-IN" dirty="0">
                <a:solidFill>
                  <a:schemeClr val="bg1"/>
                </a:solidFill>
              </a:rPr>
              <a:t>, [online] 21(1). </a:t>
            </a:r>
            <a:r>
              <a:rPr lang="en-IN" u="sng" dirty="0">
                <a:solidFill>
                  <a:schemeClr val="bg1"/>
                </a:solidFill>
                <a:hlinkClick r:id="rId3">
                  <a:extLst>
                    <a:ext uri="{A12FA001-AC4F-418D-AE19-62706E023703}">
                      <ahyp:hlinkClr xmlns:ahyp="http://schemas.microsoft.com/office/drawing/2018/hyperlinkcolor" val="tx"/>
                    </a:ext>
                  </a:extLst>
                </a:hlinkClick>
              </a:rPr>
              <a:t>https://doi.org/10.1186/s12982-024-00248-0</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Murugesan, S.K. and Vanamali, S. (2025). Negative Peer Pressure and Emotional Well-Being among Indian Youth: A Systematic Review. </a:t>
            </a:r>
            <a:r>
              <a:rPr lang="en-IN" i="1" dirty="0" err="1">
                <a:solidFill>
                  <a:schemeClr val="bg1"/>
                </a:solidFill>
              </a:rPr>
              <a:t>Thiagarajar</a:t>
            </a:r>
            <a:r>
              <a:rPr lang="en-IN" i="1" dirty="0">
                <a:solidFill>
                  <a:schemeClr val="bg1"/>
                </a:solidFill>
              </a:rPr>
              <a:t> College of Preceptors Edu Spectra</a:t>
            </a:r>
            <a:r>
              <a:rPr lang="en-IN" dirty="0">
                <a:solidFill>
                  <a:schemeClr val="bg1"/>
                </a:solidFill>
              </a:rPr>
              <a:t>, [online] 7(2), pp.75–91. </a:t>
            </a:r>
            <a:r>
              <a:rPr lang="en-IN" u="sng" dirty="0">
                <a:solidFill>
                  <a:schemeClr val="bg1"/>
                </a:solidFill>
                <a:hlinkClick r:id="rId4">
                  <a:extLst>
                    <a:ext uri="{A12FA001-AC4F-418D-AE19-62706E023703}">
                      <ahyp:hlinkClr xmlns:ahyp="http://schemas.microsoft.com/office/drawing/2018/hyperlinkcolor" val="tx"/>
                    </a:ext>
                  </a:extLst>
                </a:hlinkClick>
              </a:rPr>
              <a:t>https://doi.org/10.34293/eduspectra.v7i2.10</a:t>
            </a:r>
            <a:r>
              <a:rPr lang="en-IN" dirty="0">
                <a:solidFill>
                  <a:schemeClr val="bg1"/>
                </a:solidFill>
              </a:rPr>
              <a:t>. </a:t>
            </a:r>
          </a:p>
          <a:p>
            <a:pPr marL="285750" indent="-285750">
              <a:lnSpc>
                <a:spcPct val="150000"/>
              </a:lnSpc>
              <a:buFont typeface="Arial" panose="020B0604020202020204" pitchFamily="34" charset="0"/>
              <a:buChar char="•"/>
            </a:pPr>
            <a:r>
              <a:rPr lang="en-IN" dirty="0">
                <a:solidFill>
                  <a:schemeClr val="bg1"/>
                </a:solidFill>
              </a:rPr>
              <a:t>NHS (2022). </a:t>
            </a:r>
            <a:r>
              <a:rPr lang="en-IN" i="1" dirty="0">
                <a:solidFill>
                  <a:schemeClr val="bg1"/>
                </a:solidFill>
              </a:rPr>
              <a:t>10 Stress Busters</a:t>
            </a:r>
            <a:r>
              <a:rPr lang="en-IN" dirty="0">
                <a:solidFill>
                  <a:schemeClr val="bg1"/>
                </a:solidFill>
              </a:rPr>
              <a:t>. [online] nhs.uk. Available at: </a:t>
            </a:r>
            <a:r>
              <a:rPr lang="en-IN" u="sng" dirty="0">
                <a:solidFill>
                  <a:schemeClr val="bg1"/>
                </a:solidFill>
                <a:hlinkClick r:id="rId5">
                  <a:extLst>
                    <a:ext uri="{A12FA001-AC4F-418D-AE19-62706E023703}">
                      <ahyp:hlinkClr xmlns:ahyp="http://schemas.microsoft.com/office/drawing/2018/hyperlinkcolor" val="tx"/>
                    </a:ext>
                  </a:extLst>
                </a:hlinkClick>
              </a:rPr>
              <a:t>https://www.nhs.uk/mental-health/self-help/guides-tools-and-activities/tips-to-reduce-stress/</a:t>
            </a:r>
            <a:r>
              <a:rPr lang="en-GB" dirty="0">
                <a:solidFill>
                  <a:schemeClr val="bg1"/>
                </a:solidFill>
              </a:rPr>
              <a:t> </a:t>
            </a:r>
            <a:r>
              <a:rPr lang="en-IN" dirty="0">
                <a:solidFill>
                  <a:schemeClr val="bg1"/>
                </a:solidFill>
              </a:rPr>
              <a:t>[Accessed 6 Oct. 2025].</a:t>
            </a:r>
          </a:p>
          <a:p>
            <a:pPr marL="285750" indent="-285750">
              <a:lnSpc>
                <a:spcPct val="150000"/>
              </a:lnSpc>
              <a:buFont typeface="Arial" panose="020B0604020202020204" pitchFamily="34" charset="0"/>
              <a:buChar char="•"/>
            </a:pPr>
            <a:r>
              <a:rPr lang="en-IN" dirty="0">
                <a:solidFill>
                  <a:schemeClr val="bg1"/>
                </a:solidFill>
              </a:rPr>
              <a:t>NHS England (2024). </a:t>
            </a:r>
            <a:r>
              <a:rPr lang="en-IN" i="1" dirty="0">
                <a:solidFill>
                  <a:schemeClr val="bg1"/>
                </a:solidFill>
              </a:rPr>
              <a:t>Safeguarding children, Young People and Adults at Risk in the NHS</a:t>
            </a:r>
            <a:r>
              <a:rPr lang="en-IN" dirty="0">
                <a:solidFill>
                  <a:schemeClr val="bg1"/>
                </a:solidFill>
              </a:rPr>
              <a:t>. [online] NHS England. Available at: </a:t>
            </a:r>
            <a:r>
              <a:rPr lang="en-IN" u="sng" dirty="0">
                <a:solidFill>
                  <a:schemeClr val="bg1"/>
                </a:solidFill>
                <a:hlinkClick r:id="rId6">
                  <a:extLst>
                    <a:ext uri="{A12FA001-AC4F-418D-AE19-62706E023703}">
                      <ahyp:hlinkClr xmlns:ahyp="http://schemas.microsoft.com/office/drawing/2018/hyperlinkcolor" val="tx"/>
                    </a:ext>
                  </a:extLst>
                </a:hlinkClick>
              </a:rPr>
              <a:t>https://www.england.nhs.uk/long-read/safeguarding-children-young-people-and-adults-at-risk-in-the-nhs/</a:t>
            </a:r>
            <a:r>
              <a:rPr lang="en-GB" dirty="0">
                <a:solidFill>
                  <a:schemeClr val="bg1"/>
                </a:solidFill>
              </a:rPr>
              <a:t> </a:t>
            </a:r>
            <a:r>
              <a:rPr lang="en-IN" dirty="0">
                <a:solidFill>
                  <a:schemeClr val="bg1"/>
                </a:solidFill>
              </a:rPr>
              <a:t>[Accessed 6 Oct. 2025].</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OECD (2023). </a:t>
            </a:r>
            <a:r>
              <a:rPr lang="en-IN" i="1" dirty="0">
                <a:solidFill>
                  <a:schemeClr val="bg1"/>
                </a:solidFill>
              </a:rPr>
              <a:t>Review Education Policies - Education GPS - OECD</a:t>
            </a:r>
            <a:r>
              <a:rPr lang="en-IN" dirty="0">
                <a:solidFill>
                  <a:schemeClr val="bg1"/>
                </a:solidFill>
              </a:rPr>
              <a:t>. [online] Oecd.org. Available at: </a:t>
            </a:r>
            <a:r>
              <a:rPr lang="en-IN" u="sng" dirty="0">
                <a:solidFill>
                  <a:schemeClr val="bg1"/>
                </a:solidFill>
                <a:hlinkClick r:id="rId7">
                  <a:extLst>
                    <a:ext uri="{A12FA001-AC4F-418D-AE19-62706E023703}">
                      <ahyp:hlinkClr xmlns:ahyp="http://schemas.microsoft.com/office/drawing/2018/hyperlinkcolor" val="tx"/>
                    </a:ext>
                  </a:extLst>
                </a:hlinkClick>
              </a:rPr>
              <a:t>https://gpseducation.oecd.org/revieweducationpolicies/#</a:t>
            </a:r>
            <a:r>
              <a:rPr lang="en-GB" dirty="0">
                <a:solidFill>
                  <a:schemeClr val="bg1"/>
                </a:solidFill>
              </a:rPr>
              <a:t> </a:t>
            </a:r>
            <a:r>
              <a:rPr lang="en-IN" dirty="0">
                <a:solidFill>
                  <a:schemeClr val="bg1"/>
                </a:solidFill>
              </a:rPr>
              <a:t>[Accessed 11 Oct. 2025].</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RHIH (2024). </a:t>
            </a:r>
            <a:r>
              <a:rPr lang="en-IN" i="1" dirty="0">
                <a:solidFill>
                  <a:schemeClr val="bg1"/>
                </a:solidFill>
              </a:rPr>
              <a:t>The Health Belief Model</a:t>
            </a:r>
            <a:r>
              <a:rPr lang="en-IN" dirty="0">
                <a:solidFill>
                  <a:schemeClr val="bg1"/>
                </a:solidFill>
              </a:rPr>
              <a:t>. [online] Rural Health Information Hub. Available at: </a:t>
            </a:r>
            <a:r>
              <a:rPr lang="en-IN" u="sng" dirty="0">
                <a:solidFill>
                  <a:schemeClr val="bg1"/>
                </a:solidFill>
                <a:hlinkClick r:id="rId8">
                  <a:extLst>
                    <a:ext uri="{A12FA001-AC4F-418D-AE19-62706E023703}">
                      <ahyp:hlinkClr xmlns:ahyp="http://schemas.microsoft.com/office/drawing/2018/hyperlinkcolor" val="tx"/>
                    </a:ext>
                  </a:extLst>
                </a:hlinkClick>
              </a:rPr>
              <a:t>https://www.ruralhealthinfo.org/toolkits/health-promotion/2/theories-and-models/health-belief</a:t>
            </a:r>
            <a:r>
              <a:rPr lang="en-GB" dirty="0">
                <a:solidFill>
                  <a:schemeClr val="bg1"/>
                </a:solidFill>
              </a:rPr>
              <a:t> </a:t>
            </a:r>
            <a:r>
              <a:rPr lang="en-IN" dirty="0">
                <a:solidFill>
                  <a:schemeClr val="bg1"/>
                </a:solidFill>
              </a:rPr>
              <a:t>[Accessed 6 Oct. 2025].</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World Well-being Government (2025). </a:t>
            </a:r>
            <a:r>
              <a:rPr lang="en-IN" i="1" dirty="0">
                <a:solidFill>
                  <a:schemeClr val="bg1"/>
                </a:solidFill>
              </a:rPr>
              <a:t>UK Wellbeing Report 2025: Nearly 7 million UK people estimated to be living below the Happiness Poverty Line - World Wellbeing Movement</a:t>
            </a:r>
            <a:r>
              <a:rPr lang="en-IN" dirty="0">
                <a:solidFill>
                  <a:schemeClr val="bg1"/>
                </a:solidFill>
              </a:rPr>
              <a:t>. [online] World Wellbeing Movement. Available at: </a:t>
            </a:r>
            <a:r>
              <a:rPr lang="en-IN" u="sng" dirty="0">
                <a:solidFill>
                  <a:schemeClr val="bg1"/>
                </a:solidFill>
                <a:hlinkClick r:id="rId9">
                  <a:extLst>
                    <a:ext uri="{A12FA001-AC4F-418D-AE19-62706E023703}">
                      <ahyp:hlinkClr xmlns:ahyp="http://schemas.microsoft.com/office/drawing/2018/hyperlinkcolor" val="tx"/>
                    </a:ext>
                  </a:extLst>
                </a:hlinkClick>
              </a:rPr>
              <a:t>https://worldwellbeingmovement.org/news/uk-wellbeing-report-2025-nearly-7-million-uk-people-estimated-to-be-living-below-the-happiness-poverty-line/</a:t>
            </a:r>
            <a:r>
              <a:rPr lang="en-GB" dirty="0">
                <a:solidFill>
                  <a:schemeClr val="bg1"/>
                </a:solidFill>
              </a:rPr>
              <a:t> </a:t>
            </a:r>
            <a:r>
              <a:rPr lang="en-IN" dirty="0">
                <a:solidFill>
                  <a:schemeClr val="bg1"/>
                </a:solidFill>
              </a:rPr>
              <a:t>[Accessed 11 Oct. 2025].</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Yang, X., Hu, J., Zhang, B., Ding, H., Hu, D. and Li, H. (2024). The relationship between mental health literacy and professional psychological help-seeking </a:t>
            </a:r>
            <a:r>
              <a:rPr lang="en-IN" dirty="0" err="1">
                <a:solidFill>
                  <a:schemeClr val="bg1"/>
                </a:solidFill>
              </a:rPr>
              <a:t>behavior</a:t>
            </a:r>
            <a:r>
              <a:rPr lang="en-IN" dirty="0">
                <a:solidFill>
                  <a:schemeClr val="bg1"/>
                </a:solidFill>
              </a:rPr>
              <a:t> among Chinese college students: mediating roles of perceived social support and psychological help-seeking stigma. </a:t>
            </a:r>
            <a:r>
              <a:rPr lang="en-IN" i="1" dirty="0">
                <a:solidFill>
                  <a:schemeClr val="bg1"/>
                </a:solidFill>
              </a:rPr>
              <a:t>Frontiers in psychology</a:t>
            </a:r>
            <a:r>
              <a:rPr lang="en-IN" dirty="0">
                <a:solidFill>
                  <a:schemeClr val="bg1"/>
                </a:solidFill>
              </a:rPr>
              <a:t>, [online] 15. </a:t>
            </a:r>
            <a:r>
              <a:rPr lang="en-IN" u="sng" dirty="0">
                <a:solidFill>
                  <a:schemeClr val="bg1"/>
                </a:solidFill>
                <a:hlinkClick r:id="rId10">
                  <a:extLst>
                    <a:ext uri="{A12FA001-AC4F-418D-AE19-62706E023703}">
                      <ahyp:hlinkClr xmlns:ahyp="http://schemas.microsoft.com/office/drawing/2018/hyperlinkcolor" val="tx"/>
                    </a:ext>
                  </a:extLst>
                </a:hlinkClick>
              </a:rPr>
              <a:t>https://doi.org/10.3389/fpsyg.2024.1356435</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endParaRPr lang="en-US" dirty="0">
              <a:solidFill>
                <a:schemeClr val="bg1"/>
              </a:solidFill>
            </a:endParaRPr>
          </a:p>
        </p:txBody>
      </p:sp>
      <p:sp>
        <p:nvSpPr>
          <p:cNvPr id="8" name="Freeform 8">
            <a:extLst>
              <a:ext uri="{FF2B5EF4-FFF2-40B4-BE49-F238E27FC236}">
                <a16:creationId xmlns:a16="http://schemas.microsoft.com/office/drawing/2014/main" id="{B6DD29C1-FD30-A2E0-EE6E-D7C987A10B05}"/>
              </a:ext>
            </a:extLst>
          </p:cNvPr>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
        <p:nvSpPr>
          <p:cNvPr id="9" name="Freeform 9">
            <a:extLst>
              <a:ext uri="{FF2B5EF4-FFF2-40B4-BE49-F238E27FC236}">
                <a16:creationId xmlns:a16="http://schemas.microsoft.com/office/drawing/2014/main" id="{D44AD28A-2589-4FAD-EADC-CF6D1406BA40}"/>
              </a:ext>
            </a:extLst>
          </p:cNvPr>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
        <p:nvSpPr>
          <p:cNvPr id="10" name="Freeform 10">
            <a:extLst>
              <a:ext uri="{FF2B5EF4-FFF2-40B4-BE49-F238E27FC236}">
                <a16:creationId xmlns:a16="http://schemas.microsoft.com/office/drawing/2014/main" id="{CE5EBF23-68DA-D1F8-9B12-8DFBA1FE4E8F}"/>
              </a:ext>
            </a:extLst>
          </p:cNvPr>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IN"/>
          </a:p>
        </p:txBody>
      </p:sp>
      <p:sp>
        <p:nvSpPr>
          <p:cNvPr id="11" name="Freeform 11">
            <a:extLst>
              <a:ext uri="{FF2B5EF4-FFF2-40B4-BE49-F238E27FC236}">
                <a16:creationId xmlns:a16="http://schemas.microsoft.com/office/drawing/2014/main" id="{ED90A374-F593-2F73-C6A7-6D6CAA0C33A7}"/>
              </a:ext>
            </a:extLst>
          </p:cNvPr>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IN"/>
          </a:p>
        </p:txBody>
      </p:sp>
      <p:sp>
        <p:nvSpPr>
          <p:cNvPr id="12" name="Freeform 12">
            <a:extLst>
              <a:ext uri="{FF2B5EF4-FFF2-40B4-BE49-F238E27FC236}">
                <a16:creationId xmlns:a16="http://schemas.microsoft.com/office/drawing/2014/main" id="{E488E4D3-5315-064A-424B-6B241325C766}"/>
              </a:ext>
            </a:extLst>
          </p:cNvPr>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IN"/>
          </a:p>
        </p:txBody>
      </p:sp>
    </p:spTree>
    <p:extLst>
      <p:ext uri="{BB962C8B-B14F-4D97-AF65-F5344CB8AC3E}">
        <p14:creationId xmlns:p14="http://schemas.microsoft.com/office/powerpoint/2010/main" val="353192607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921678" y="8836459"/>
            <a:ext cx="4941516" cy="3170816"/>
          </a:xfrm>
          <a:custGeom>
            <a:avLst/>
            <a:gdLst/>
            <a:ahLst/>
            <a:cxnLst/>
            <a:rect l="l" t="t" r="r" b="b"/>
            <a:pathLst>
              <a:path w="4941516" h="3170816">
                <a:moveTo>
                  <a:pt x="0" y="0"/>
                </a:moveTo>
                <a:lnTo>
                  <a:pt x="4941517" y="0"/>
                </a:lnTo>
                <a:lnTo>
                  <a:pt x="4941517" y="3170815"/>
                </a:lnTo>
                <a:lnTo>
                  <a:pt x="0" y="3170815"/>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4" name="Freeform 4"/>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a:off x="5649673" y="8838318"/>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6" name="Freeform 6"/>
          <p:cNvSpPr/>
          <p:nvPr/>
        </p:nvSpPr>
        <p:spPr>
          <a:xfrm rot="-838700">
            <a:off x="-3636569" y="287640"/>
            <a:ext cx="4932586" cy="4645843"/>
          </a:xfrm>
          <a:custGeom>
            <a:avLst/>
            <a:gdLst/>
            <a:ahLst/>
            <a:cxnLst/>
            <a:rect l="l" t="t" r="r" b="b"/>
            <a:pathLst>
              <a:path w="4932586" h="4645843">
                <a:moveTo>
                  <a:pt x="0" y="0"/>
                </a:moveTo>
                <a:lnTo>
                  <a:pt x="4932587" y="0"/>
                </a:lnTo>
                <a:lnTo>
                  <a:pt x="4932587" y="4645844"/>
                </a:lnTo>
                <a:lnTo>
                  <a:pt x="0" y="4645844"/>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7" name="Freeform 7"/>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
        <p:nvSpPr>
          <p:cNvPr id="8" name="Freeform 8"/>
          <p:cNvSpPr/>
          <p:nvPr/>
        </p:nvSpPr>
        <p:spPr>
          <a:xfrm rot="2620143">
            <a:off x="17459546" y="3137519"/>
            <a:ext cx="4932586" cy="4645843"/>
          </a:xfrm>
          <a:custGeom>
            <a:avLst/>
            <a:gdLst/>
            <a:ahLst/>
            <a:cxnLst/>
            <a:rect l="l" t="t" r="r" b="b"/>
            <a:pathLst>
              <a:path w="4932586" h="4645843">
                <a:moveTo>
                  <a:pt x="0" y="0"/>
                </a:moveTo>
                <a:lnTo>
                  <a:pt x="4932586" y="0"/>
                </a:lnTo>
                <a:lnTo>
                  <a:pt x="4932586" y="4645844"/>
                </a:lnTo>
                <a:lnTo>
                  <a:pt x="0" y="4645844"/>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7259300" y="1690063"/>
            <a:ext cx="2984027" cy="3052713"/>
          </a:xfrm>
          <a:custGeom>
            <a:avLst/>
            <a:gdLst/>
            <a:ahLst/>
            <a:cxnLst/>
            <a:rect l="l" t="t" r="r" b="b"/>
            <a:pathLst>
              <a:path w="2984027" h="3052713">
                <a:moveTo>
                  <a:pt x="0" y="0"/>
                </a:moveTo>
                <a:lnTo>
                  <a:pt x="2984027" y="0"/>
                </a:lnTo>
                <a:lnTo>
                  <a:pt x="2984027" y="3052713"/>
                </a:lnTo>
                <a:lnTo>
                  <a:pt x="0" y="305271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a:off x="7786278" y="-1507334"/>
            <a:ext cx="6236488" cy="2536034"/>
          </a:xfrm>
          <a:custGeom>
            <a:avLst/>
            <a:gdLst/>
            <a:ahLst/>
            <a:cxnLst/>
            <a:rect l="l" t="t" r="r" b="b"/>
            <a:pathLst>
              <a:path w="6236488" h="2536034">
                <a:moveTo>
                  <a:pt x="0" y="0"/>
                </a:moveTo>
                <a:lnTo>
                  <a:pt x="6236488" y="0"/>
                </a:lnTo>
                <a:lnTo>
                  <a:pt x="6236488" y="2536034"/>
                </a:lnTo>
                <a:lnTo>
                  <a:pt x="0" y="2536034"/>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
        <p:nvSpPr>
          <p:cNvPr id="11" name="Freeform 11"/>
          <p:cNvSpPr/>
          <p:nvPr/>
        </p:nvSpPr>
        <p:spPr>
          <a:xfrm>
            <a:off x="12853528" y="-2010327"/>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IN"/>
          </a:p>
        </p:txBody>
      </p:sp>
      <p:sp>
        <p:nvSpPr>
          <p:cNvPr id="12" name="Freeform 12"/>
          <p:cNvSpPr/>
          <p:nvPr/>
        </p:nvSpPr>
        <p:spPr>
          <a:xfrm>
            <a:off x="3121073" y="415972"/>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IN"/>
          </a:p>
        </p:txBody>
      </p:sp>
      <p:sp>
        <p:nvSpPr>
          <p:cNvPr id="13" name="Freeform 13"/>
          <p:cNvSpPr/>
          <p:nvPr/>
        </p:nvSpPr>
        <p:spPr>
          <a:xfrm rot="-838700">
            <a:off x="14505174" y="9257418"/>
            <a:ext cx="4932586" cy="4645843"/>
          </a:xfrm>
          <a:custGeom>
            <a:avLst/>
            <a:gdLst/>
            <a:ahLst/>
            <a:cxnLst/>
            <a:rect l="l" t="t" r="r" b="b"/>
            <a:pathLst>
              <a:path w="4932586" h="4645843">
                <a:moveTo>
                  <a:pt x="0" y="0"/>
                </a:moveTo>
                <a:lnTo>
                  <a:pt x="4932586" y="0"/>
                </a:lnTo>
                <a:lnTo>
                  <a:pt x="4932586" y="4645844"/>
                </a:lnTo>
                <a:lnTo>
                  <a:pt x="0" y="4645844"/>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14" name="TextBox 14"/>
          <p:cNvSpPr txBox="1"/>
          <p:nvPr/>
        </p:nvSpPr>
        <p:spPr>
          <a:xfrm>
            <a:off x="3792713" y="2896235"/>
            <a:ext cx="10702574" cy="4732654"/>
          </a:xfrm>
          <a:prstGeom prst="rect">
            <a:avLst/>
          </a:prstGeom>
        </p:spPr>
        <p:txBody>
          <a:bodyPr lIns="0" tIns="0" rIns="0" bIns="0" rtlCol="0" anchor="t">
            <a:spAutoFit/>
          </a:bodyPr>
          <a:lstStyle/>
          <a:p>
            <a:pPr algn="ctr">
              <a:lnSpc>
                <a:spcPts val="17859"/>
              </a:lnSpc>
            </a:pPr>
            <a:r>
              <a:rPr lang="en-US" sz="18999" spc="-455">
                <a:solidFill>
                  <a:srgbClr val="FFFFFF"/>
                </a:solidFill>
                <a:latin typeface="Bobby Jones"/>
                <a:ea typeface="Bobby Jones"/>
                <a:cs typeface="Bobby Jones"/>
                <a:sym typeface="Bobby Jones"/>
              </a:rPr>
              <a:t>THANK YOU VERY MUCH</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TotalTime>
  <Words>3318</Words>
  <Application>Microsoft Office PowerPoint</Application>
  <PresentationFormat>Custom</PresentationFormat>
  <Paragraphs>230</Paragraphs>
  <Slides>48</Slides>
  <Notes>0</Notes>
  <HiddenSlides>0</HiddenSlides>
  <MMClips>0</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Pink Illustrated Effective Communication Presentation</dc:title>
  <dc:creator>sovan biswas</dc:creator>
  <cp:lastModifiedBy>Neelkumar Sureshbhai Patel</cp:lastModifiedBy>
  <cp:revision>6</cp:revision>
  <dcterms:created xsi:type="dcterms:W3CDTF">2006-08-16T00:00:00Z</dcterms:created>
  <dcterms:modified xsi:type="dcterms:W3CDTF">2025-10-12T19:54:37Z</dcterms:modified>
  <dc:identifier>DAG1d_u1P7g</dc:identifier>
</cp:coreProperties>
</file>