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 varScale="1">
        <p:scale>
          <a:sx n="25" d="100"/>
          <a:sy n="25" d="100"/>
        </p:scale>
        <p:origin x="3444" y="96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22301" y="2066779"/>
            <a:ext cx="20896995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FCC Third Stage Separator (TSS)</a:t>
            </a:r>
          </a:p>
          <a:p>
            <a:pPr algn="ctr"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Joel Codd</a:t>
            </a:r>
          </a:p>
          <a:p>
            <a:pPr algn="ctr"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Andrew Thorn </a:t>
            </a: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algn="ctr"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Engineering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101988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The Pembroke FCC Third Stage Separator (TSS), installed in 1982 and constructed from 304H austenitic stainless steel, removes catalyst fines from regenerator flue gas using 112 axial-flow cyclones operating at 680 °C and 1.2 bar(g). By the 2021 turnaround, </a:t>
            </a:r>
            <a:r>
              <a:rPr lang="en-GB" sz="3200" dirty="0"/>
              <a:t>progressive</a:t>
            </a:r>
            <a:r>
              <a:rPr lang="en-GB" sz="2800" dirty="0"/>
              <a:t> metallurgical degradation had rendered weld repair unviable, triggering a formal engineering options appraisal. This project evaluates the two candidate options — in-situ cyclone replacement and full vessel replacement — and recommends the most cost-effective, reliable solution for continued safe and compliant refinery operation.</a:t>
            </a:r>
            <a:endParaRPr lang="en-US" altLang="en-US" sz="36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22301" y="15921762"/>
            <a:ext cx="6415087" cy="13288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Failure Mechanisms</a:t>
            </a:r>
          </a:p>
          <a:p>
            <a:pPr>
              <a:spcBef>
                <a:spcPct val="20000"/>
              </a:spcBef>
            </a:pPr>
            <a:r>
              <a:rPr lang="en-AU" altLang="en-US" sz="2800" b="1" dirty="0"/>
              <a:t>Sigma-Phase Embrittlement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Long-term exposure above 560 °C precipitates a brittle chromium-rich intermetallic compound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in the 304H matrix. Metallurgical replication in 2021 confirmed sigma-phase embrittlement and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~90% creep damage (FEA). Hardness rose from ~180 HV to 350 HV, eliminating ductility and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making weld repair unreliable.</a:t>
            </a:r>
          </a:p>
          <a:p>
            <a:pPr>
              <a:spcBef>
                <a:spcPct val="20000"/>
              </a:spcBef>
            </a:pPr>
            <a:r>
              <a:rPr lang="en-AU" altLang="en-US" sz="2800" b="1" dirty="0"/>
              <a:t>Thermal Fatigue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Repeated start-up/shutdown thermal cycles induced fatigue cracking at weld heat-affected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zones. 74 of 112 swirl-tube to swirl-vane welds were cracked; over 70% of alignment-can welds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failed dye penetrant inspection.</a:t>
            </a:r>
          </a:p>
          <a:p>
            <a:pPr>
              <a:spcBef>
                <a:spcPct val="20000"/>
              </a:spcBef>
            </a:pPr>
            <a:r>
              <a:rPr lang="en-AU" altLang="en-US" sz="2800" b="1" dirty="0"/>
              <a:t>Catalyst Erosion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Elevated inlet gas velocities accelerated surface erosion on cyclone internals, compounding the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metallurgical degradation and reducing separation efficiency.</a:t>
            </a:r>
          </a:p>
        </p:txBody>
      </p:sp>
      <p:sp>
        <p:nvSpPr>
          <p:cNvPr id="16" name="Text Box 16"/>
          <p:cNvSpPr txBox="1">
            <a:spLocks noChangeArrowheads="1"/>
          </p:cNvSpPr>
          <p:nvPr/>
        </p:nvSpPr>
        <p:spPr bwMode="auto">
          <a:xfrm>
            <a:off x="6751415" y="11093362"/>
            <a:ext cx="7775878" cy="698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Phase 1 TIC (+100% / −50%) is £17.5M. Cash flow: £1.8M (2025), £4M (2026), £11.6M (2027). For comparison, Quebec TSS replacement (2018, 60 cyclones) cost £12M</a:t>
            </a:r>
            <a:r>
              <a:rPr lang="en-AU" alt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6746654" y="6403273"/>
            <a:ext cx="6415087" cy="821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AU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Duration</a:t>
            </a:r>
          </a:p>
        </p:txBody>
      </p:sp>
      <p:sp>
        <p:nvSpPr>
          <p:cNvPr id="18" name="Text Box 27"/>
          <p:cNvSpPr txBox="1">
            <a:spLocks noChangeArrowheads="1"/>
          </p:cNvSpPr>
          <p:nvPr/>
        </p:nvSpPr>
        <p:spPr bwMode="auto">
          <a:xfrm>
            <a:off x="6751415" y="11741936"/>
            <a:ext cx="7534426" cy="698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1400" b="1" dirty="0">
                <a:highlight>
                  <a:srgbClr val="FFFF00"/>
                </a:highlight>
              </a:rPr>
              <a:t>38-day shorter outage = £39M lost-profit avoided Based on £1.3M/day FCC offline cost (Valero strategic plan pricing) </a:t>
            </a:r>
            <a:endParaRPr lang="en-AU" altLang="en-US" sz="1800" b="1" i="1" dirty="0">
              <a:highlight>
                <a:srgbClr val="FFFF00"/>
              </a:highlight>
              <a:latin typeface="Times New Roman" charset="0"/>
            </a:endParaRP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527293" y="21138797"/>
            <a:ext cx="6415087" cy="8102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Ahmed, M., Ali, R., Younis, M. and Karim, A. (2024) 'Analysis of the influence of gas leakage in the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dipleg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on cyclone separation performance',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American Journal of Science and Technology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11(2), pp. 45–53.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Arnold, K. and Stewart, M. (2008)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Surface Production Operations, Volume 1: Design of Oil-Handling Systems and Facilities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3rd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edn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Houston: Gulf Professional Publishing.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Barth, W. (1956) 'Design of high-efficiency cyclones',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Chemical Engineering Progress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52(8), pp. 396–404.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Valero (2021)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02-D-107 Gas Tube Repair R5 — Turnaround Inspection Report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Pembroke: Valero Pembroke Refinery.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Shell (2024)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FCC Third Stage Separator Design Basis — Pembroke Refinery Replacement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Internal Specification. The Hague: Shell Global Solutions.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4" name="Text Box 22"/>
          <p:cNvSpPr txBox="1">
            <a:spLocks noChangeArrowheads="1"/>
          </p:cNvSpPr>
          <p:nvPr/>
        </p:nvSpPr>
        <p:spPr bwMode="auto">
          <a:xfrm>
            <a:off x="14683621" y="7871927"/>
            <a:ext cx="6415087" cy="14323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0" indent="0">
              <a:buNone/>
            </a:pPr>
            <a:r>
              <a:rPr lang="en-US" sz="28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Why Replacement?</a:t>
            </a:r>
          </a:p>
          <a:p>
            <a:pPr marL="342900" indent="-342900">
              <a:buSzPct val="100000"/>
              <a:buChar char="•"/>
            </a:pP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Sigma-phase cannot be reversed in-service — weld repair deposits heat into already embrittled HAZ, accelerating cracking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In-situ repair duration (86 days) poses higher production loss risk than replacement (48 days)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Shell licensor will not certify repair — new vessel required for operating permit continuity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Life-cycle cost </a:t>
            </a:r>
            <a:r>
              <a:rPr lang="en-US" sz="2800" dirty="0" err="1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favours</a:t>
            </a: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replacement when avoided rework, expander savings, and reliability gains are included</a:t>
            </a:r>
          </a:p>
          <a:p>
            <a:pPr marL="342900" indent="-342900">
              <a:buSzPct val="100000"/>
              <a:buChar char="•"/>
            </a:pPr>
            <a:endParaRPr lang="en-US" sz="28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>
              <a:buSzPct val="100000"/>
            </a:pPr>
            <a:r>
              <a:rPr lang="en-US" sz="28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Recommendations</a:t>
            </a:r>
          </a:p>
          <a:p>
            <a:pPr marL="342900" indent="-342900">
              <a:buSzPct val="100000"/>
              <a:buChar char="•"/>
            </a:pP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Proceed with full vessel replacement in Q3 2027 TA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 duplex stainless steel (2205) to eliminate sigma-phase risk in new design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Implement 6–8 yearly metallurgical replication coupons for in-service monitoring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Maintain iso-kinetic sampling </a:t>
            </a:r>
            <a:r>
              <a:rPr lang="en-US" sz="2800" dirty="0" err="1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programme</a:t>
            </a: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post-commissioning to verify performance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SzPct val="100000"/>
            </a:pPr>
            <a:endParaRPr lang="en-US" sz="2800" dirty="0"/>
          </a:p>
          <a:p>
            <a:pPr marL="342900" indent="-342900">
              <a:buSzPct val="100000"/>
              <a:buChar char="•"/>
            </a:pPr>
            <a:endParaRPr lang="en-US" sz="28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26" name="Text Box 28"/>
          <p:cNvSpPr txBox="1">
            <a:spLocks noChangeArrowheads="1"/>
          </p:cNvSpPr>
          <p:nvPr/>
        </p:nvSpPr>
        <p:spPr bwMode="auto">
          <a:xfrm>
            <a:off x="6576232" y="22221483"/>
            <a:ext cx="6410325" cy="3550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Shell-developed design: 144 cyclones reduces per-cyclone gas load and maldistribution. Lower velocity (−20%) reduces erosion rate ~30% per v³ relationship. Improved weld joint geometry removes previous stress concentrations.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253215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2">
            <a:extLst>
              <a:ext uri="{FF2B5EF4-FFF2-40B4-BE49-F238E27FC236}">
                <a16:creationId xmlns:a16="http://schemas.microsoft.com/office/drawing/2014/main" id="{54C79B0B-9838-C058-A74B-CA6126F15A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7770" y="7232369"/>
            <a:ext cx="7571034" cy="1564263"/>
          </a:xfrm>
          <a:prstGeom prst="rect">
            <a:avLst/>
          </a:prstGeom>
        </p:spPr>
      </p:pic>
      <p:sp>
        <p:nvSpPr>
          <p:cNvPr id="34" name="Text Box 21">
            <a:extLst>
              <a:ext uri="{FF2B5EF4-FFF2-40B4-BE49-F238E27FC236}">
                <a16:creationId xmlns:a16="http://schemas.microsoft.com/office/drawing/2014/main" id="{D68624DD-5E18-C520-4B9F-6301EB40C9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654" y="8651129"/>
            <a:ext cx="8037123" cy="137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marL="0" marR="0" lvl="0" indent="0" algn="l" defTabSz="277134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Cost Estimate — Full Vessel Replacement</a:t>
            </a:r>
            <a:endParaRPr kumimoji="0" lang="en-AU" alt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3A3BBA82-B258-1A88-0B84-F1AE23EF03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2232" y="9340840"/>
            <a:ext cx="7571034" cy="1731605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3D136C18-B3EC-221B-27FE-DB3B34CBF5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4850" y="13122001"/>
            <a:ext cx="7618415" cy="586031"/>
          </a:xfrm>
          <a:prstGeom prst="rect">
            <a:avLst/>
          </a:prstGeom>
        </p:spPr>
      </p:pic>
      <p:sp>
        <p:nvSpPr>
          <p:cNvPr id="55" name="Text 34">
            <a:extLst>
              <a:ext uri="{FF2B5EF4-FFF2-40B4-BE49-F238E27FC236}">
                <a16:creationId xmlns:a16="http://schemas.microsoft.com/office/drawing/2014/main" id="{134906AE-A25E-8D5C-CFFC-8CA61F642CF1}"/>
              </a:ext>
            </a:extLst>
          </p:cNvPr>
          <p:cNvSpPr/>
          <p:nvPr/>
        </p:nvSpPr>
        <p:spPr>
          <a:xfrm>
            <a:off x="6794850" y="12455953"/>
            <a:ext cx="7043070" cy="615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>
                <a:latin typeface="Arial" pitchFamily="34" charset="0"/>
                <a:ea typeface="Arial" pitchFamily="34" charset="-122"/>
                <a:cs typeface="Arial" pitchFamily="34" charset="-120"/>
              </a:rPr>
              <a:t>Implementation Schedule</a:t>
            </a:r>
            <a:endParaRPr lang="en-US" sz="3600" dirty="0"/>
          </a:p>
        </p:txBody>
      </p:sp>
      <p:sp>
        <p:nvSpPr>
          <p:cNvPr id="11" name="Text 34">
            <a:extLst>
              <a:ext uri="{FF2B5EF4-FFF2-40B4-BE49-F238E27FC236}">
                <a16:creationId xmlns:a16="http://schemas.microsoft.com/office/drawing/2014/main" id="{FF43DD27-D0BD-58DD-CDD7-A9A478167C84}"/>
              </a:ext>
            </a:extLst>
          </p:cNvPr>
          <p:cNvSpPr/>
          <p:nvPr/>
        </p:nvSpPr>
        <p:spPr>
          <a:xfrm>
            <a:off x="6794850" y="13909301"/>
            <a:ext cx="7043070" cy="11448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GB" sz="36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New TSS Design &amp; Performance Improvements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40E4FDB-1BA6-132C-2D58-0DFF93115E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77340" y="15076513"/>
            <a:ext cx="7165783" cy="7147550"/>
          </a:xfrm>
          <a:prstGeom prst="rect">
            <a:avLst/>
          </a:prstGeom>
        </p:spPr>
      </p:pic>
      <p:sp>
        <p:nvSpPr>
          <p:cNvPr id="29" name="Text 34">
            <a:extLst>
              <a:ext uri="{FF2B5EF4-FFF2-40B4-BE49-F238E27FC236}">
                <a16:creationId xmlns:a16="http://schemas.microsoft.com/office/drawing/2014/main" id="{000A21FD-9A96-07D8-850B-742D1BFB6FF1}"/>
              </a:ext>
            </a:extLst>
          </p:cNvPr>
          <p:cNvSpPr/>
          <p:nvPr/>
        </p:nvSpPr>
        <p:spPr>
          <a:xfrm>
            <a:off x="14802962" y="6486846"/>
            <a:ext cx="6335519" cy="1175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GB" sz="36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Decision Justification &amp; Recommendations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D8CA9B0A-4CBD-70DF-CDD6-36336D3FA0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0736" y="29079412"/>
            <a:ext cx="3164452" cy="110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648</TotalTime>
  <Words>614</Words>
  <Application>Microsoft Office PowerPoint</Application>
  <PresentationFormat>Custom</PresentationFormat>
  <Paragraphs>46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Joel.Codd@valero.com</dc:creator>
  <cp:lastModifiedBy>Codd, Joel</cp:lastModifiedBy>
  <cp:revision>26</cp:revision>
  <dcterms:created xsi:type="dcterms:W3CDTF">2016-02-25T08:27:32Z</dcterms:created>
  <dcterms:modified xsi:type="dcterms:W3CDTF">2026-07-06T14:00:05Z</dcterms:modified>
</cp:coreProperties>
</file>