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5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61" autoAdjust="0"/>
    <p:restoredTop sz="75906" autoAdjust="0"/>
  </p:normalViewPr>
  <p:slideViewPr>
    <p:cSldViewPr snapToGrid="0">
      <p:cViewPr varScale="1">
        <p:scale>
          <a:sx n="86" d="100"/>
          <a:sy n="86" d="100"/>
        </p:scale>
        <p:origin x="1530" y="84"/>
      </p:cViewPr>
      <p:guideLst/>
    </p:cSldViewPr>
  </p:slideViewPr>
  <p:notesTextViewPr>
    <p:cViewPr>
      <p:scale>
        <a:sx n="1" d="1"/>
        <a:sy n="1" d="1"/>
      </p:scale>
      <p:origin x="0" y="-33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889938" cy="489374"/>
          </a:xfrm>
          <a:prstGeom prst="rect">
            <a:avLst/>
          </a:prstGeom>
        </p:spPr>
        <p:txBody>
          <a:bodyPr vert="horz" lIns="91440" tIns="45720" rIns="91440" bIns="45720" numCol="1" rtlCol="0"/>
          <a:lstStyle>
            <a:lvl1pPr algn="l">
              <a:defRPr sz="1200"/>
            </a:lvl1pPr>
          </a:lstStyle>
          <a:p>
            <a:endParaRPr lang="en-GB" altLang="en-GB"/>
          </a:p>
        </p:txBody>
      </p:sp>
      <p:sp>
        <p:nvSpPr>
          <p:cNvPr id="3" name="Date Placeholder 2"/>
          <p:cNvSpPr>
            <a:spLocks noGrp="1"/>
          </p:cNvSpPr>
          <p:nvPr>
            <p:ph type="dt" idx="1"/>
          </p:nvPr>
        </p:nvSpPr>
        <p:spPr>
          <a:xfrm>
            <a:off x="3777607" y="1"/>
            <a:ext cx="2889938" cy="489374"/>
          </a:xfrm>
          <a:prstGeom prst="rect">
            <a:avLst/>
          </a:prstGeom>
        </p:spPr>
        <p:txBody>
          <a:bodyPr vert="horz" lIns="91440" tIns="45720" rIns="91440" bIns="45720" numCol="1" rtlCol="0"/>
          <a:lstStyle>
            <a:lvl1pPr algn="r">
              <a:defRPr sz="1200"/>
            </a:lvl1pPr>
          </a:lstStyle>
          <a:p>
            <a:fld id="{DEABE65F-683E-4CD7-B291-91169AD6D40D}" type="datetimeFigureOut">
              <a:rPr lang="en-GB" altLang="en-GB" smtClean="0"/>
              <a:t>15/12/2019</a:t>
            </a:fld>
            <a:endParaRPr lang="en-GB" alt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numCol="1" rtlCol="0" anchor="ctr"/>
          <a:lstStyle/>
          <a:p>
            <a:endParaRPr lang="en-GB" altLang="en-GB"/>
          </a:p>
        </p:txBody>
      </p:sp>
      <p:sp>
        <p:nvSpPr>
          <p:cNvPr id="5" name="Notes Placeholder 4"/>
          <p:cNvSpPr>
            <a:spLocks noGrp="1"/>
          </p:cNvSpPr>
          <p:nvPr>
            <p:ph type="body" sz="quarter" idx="3"/>
          </p:nvPr>
        </p:nvSpPr>
        <p:spPr>
          <a:xfrm>
            <a:off x="666910" y="4693922"/>
            <a:ext cx="5335270" cy="3840479"/>
          </a:xfrm>
          <a:prstGeom prst="rect">
            <a:avLst/>
          </a:prstGeom>
        </p:spPr>
        <p:txBody>
          <a:bodyPr vert="horz" lIns="91440" tIns="45720" rIns="91440" bIns="45720" numCol="1"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lt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numCol="1" rtlCol="0" anchor="b"/>
          <a:lstStyle>
            <a:lvl1pPr algn="l">
              <a:defRPr sz="1200"/>
            </a:lvl1pPr>
          </a:lstStyle>
          <a:p>
            <a:endParaRPr lang="en-GB" alt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numCol="1" rtlCol="0" anchor="b"/>
          <a:lstStyle>
            <a:lvl1pPr algn="r">
              <a:defRPr sz="1200"/>
            </a:lvl1pPr>
          </a:lstStyle>
          <a:p>
            <a:fld id="{B57CC900-6CE6-4049-AE7B-5EDB76FF1DE9}" type="slidenum">
              <a:rPr lang="en-GB" altLang="en-GB" smtClean="0"/>
              <a:t>‹#›</a:t>
            </a:fld>
            <a:endParaRPr lang="en-GB" altLang="en-GB"/>
          </a:p>
        </p:txBody>
      </p:sp>
    </p:spTree>
    <p:extLst>
      <p:ext uri="{BB962C8B-B14F-4D97-AF65-F5344CB8AC3E}">
        <p14:creationId xmlns:p14="http://schemas.microsoft.com/office/powerpoint/2010/main" val="46841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57CC900-6CE6-4049-AE7B-5EDB76FF1DE9}" type="slidenum">
              <a:rPr lang="en-GB" altLang="en-GB" smtClean="0"/>
              <a:t>1</a:t>
            </a:fld>
            <a:endParaRPr lang="en-GB" altLang="en-GB"/>
          </a:p>
        </p:txBody>
      </p:sp>
    </p:spTree>
    <p:extLst>
      <p:ext uri="{BB962C8B-B14F-4D97-AF65-F5344CB8AC3E}">
        <p14:creationId xmlns:p14="http://schemas.microsoft.com/office/powerpoint/2010/main" val="11425860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57CC900-6CE6-4049-AE7B-5EDB76FF1DE9}" type="slidenum">
              <a:rPr lang="en-GB" altLang="en-GB" smtClean="0"/>
              <a:t>2</a:t>
            </a:fld>
            <a:endParaRPr lang="en-GB" altLang="en-GB"/>
          </a:p>
        </p:txBody>
      </p:sp>
    </p:spTree>
    <p:extLst>
      <p:ext uri="{BB962C8B-B14F-4D97-AF65-F5344CB8AC3E}">
        <p14:creationId xmlns:p14="http://schemas.microsoft.com/office/powerpoint/2010/main" val="3800735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So just a recap of what we done during my last micro-teach. </a:t>
            </a:r>
          </a:p>
          <a:p>
            <a:r>
              <a:rPr lang="en-GB" altLang="en-GB" dirty="0"/>
              <a:t>Does anyone remember anything from it? What is entrepreneurship? What skills do you learn? </a:t>
            </a:r>
          </a:p>
          <a:p>
            <a:r>
              <a:rPr lang="en-GB" altLang="en-GB" dirty="0"/>
              <a:t>So yeah, the skills learnt from Entrepreneurship are: Creativity; Communication Skills; Decision Making; Debate; Employability; Marketing; Perseverance. </a:t>
            </a:r>
          </a:p>
        </p:txBody>
      </p:sp>
      <p:sp>
        <p:nvSpPr>
          <p:cNvPr id="4" name="Slide Number Placeholder 3"/>
          <p:cNvSpPr>
            <a:spLocks noGrp="1"/>
          </p:cNvSpPr>
          <p:nvPr>
            <p:ph type="sldNum" sz="quarter" idx="5"/>
          </p:nvPr>
        </p:nvSpPr>
        <p:spPr/>
        <p:txBody>
          <a:bodyPr numCol="1"/>
          <a:lstStyle/>
          <a:p>
            <a:fld id="{B57CC900-6CE6-4049-AE7B-5EDB76FF1DE9}" type="slidenum">
              <a:rPr lang="en-GB" altLang="en-GB" smtClean="0"/>
              <a:t>3</a:t>
            </a:fld>
            <a:endParaRPr lang="en-GB" altLang="en-GB"/>
          </a:p>
        </p:txBody>
      </p:sp>
    </p:spTree>
    <p:extLst>
      <p:ext uri="{BB962C8B-B14F-4D97-AF65-F5344CB8AC3E}">
        <p14:creationId xmlns:p14="http://schemas.microsoft.com/office/powerpoint/2010/main" val="2970202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marL="0" marR="0" lvl="0" indent="0" algn="l" defTabSz="914400" rtl="0" eaLnBrk="1" latinLnBrk="0" hangingPunct="1">
              <a:lnSpc>
                <a:spcPct val="100000"/>
              </a:lnSpc>
              <a:spcBef>
                <a:spcPts val="0"/>
              </a:spcBef>
              <a:spcAft>
                <a:spcPts val="0"/>
              </a:spcAft>
              <a:buClrTx/>
              <a:buSzTx/>
              <a:buFontTx/>
              <a:buNone/>
              <a:tabLst/>
              <a:defRPr/>
            </a:pPr>
            <a:r>
              <a:rPr lang="en-GB" altLang="en-GB" dirty="0"/>
              <a:t>Guys, a bonus point if anybody can remember the name of the activity that is run by Young Enterprise. </a:t>
            </a:r>
          </a:p>
          <a:p>
            <a:pPr marL="0" marR="0" lvl="0" indent="0" algn="l" defTabSz="914400" rtl="0" eaLnBrk="1" latinLnBrk="0" hangingPunct="1">
              <a:lnSpc>
                <a:spcPct val="100000"/>
              </a:lnSpc>
              <a:spcBef>
                <a:spcPts val="0"/>
              </a:spcBef>
              <a:spcAft>
                <a:spcPts val="0"/>
              </a:spcAft>
              <a:buClrTx/>
              <a:buSzTx/>
              <a:buFontTx/>
              <a:buNone/>
              <a:tabLst/>
              <a:defRPr/>
            </a:pPr>
            <a:r>
              <a:rPr lang="en-GB" altLang="en-GB" dirty="0"/>
              <a:t>The Fiver Challenge! </a:t>
            </a:r>
          </a:p>
          <a:p>
            <a:r>
              <a:rPr lang="en-GB" altLang="en-GB" dirty="0"/>
              <a:t>So if you can remember, Young Enterprise was founded in 1962 and is a charity that is run all around the country that has worked with over 300,000 young people, helping them expand their entrepreneurial skills. </a:t>
            </a:r>
          </a:p>
          <a:p>
            <a:r>
              <a:rPr lang="en-GB" altLang="en-GB" dirty="0"/>
              <a:t>As well as the enterprise programmes that offers help to students, Young Enterprise offers support to anyone involved with developing the essential skills and attitudes that young people need to succeed in the changing world of work. So Young Enterprise give first hand support to teachers and support staff. </a:t>
            </a:r>
          </a:p>
          <a:p>
            <a:r>
              <a:rPr lang="en-GB" altLang="en-GB" dirty="0"/>
              <a:t>Teachers are given the opportunity to sign up and undergo workshops in order to learn how to teach entrepreneurship within their classrooms.</a:t>
            </a:r>
          </a:p>
          <a:p>
            <a:r>
              <a:rPr lang="en-GB" altLang="en-GB" sz="1200" b="0" i="0" kern="1200" dirty="0">
                <a:solidFill>
                  <a:schemeClr val="tx1"/>
                </a:solidFill>
                <a:effectLst/>
                <a:latin typeface="+mn-lt"/>
                <a:ea typeface="+mn-ea"/>
                <a:cs typeface="+mn-cs"/>
              </a:rPr>
              <a:t>These workshops include:</a:t>
            </a:r>
          </a:p>
          <a:p>
            <a:pPr marL="171450" indent="-171450">
              <a:buFont typeface="Arial" panose="020B0604020202020204" pitchFamily="34" charset="0"/>
              <a:buChar char="•"/>
            </a:pPr>
            <a:r>
              <a:rPr lang="en-GB" altLang="en-GB" sz="1200" b="0" i="0" kern="1200" dirty="0">
                <a:solidFill>
                  <a:schemeClr val="tx1"/>
                </a:solidFill>
                <a:effectLst/>
                <a:latin typeface="+mn-lt"/>
                <a:ea typeface="+mn-ea"/>
                <a:cs typeface="+mn-cs"/>
              </a:rPr>
              <a:t>Increasing understanding of the role of enterprise education, including how and why it is relevant to the young people you work with</a:t>
            </a:r>
          </a:p>
          <a:p>
            <a:pPr marL="171450" indent="-171450">
              <a:buFont typeface="Arial" panose="020B0604020202020204" pitchFamily="34" charset="0"/>
              <a:buChar char="•"/>
            </a:pPr>
            <a:r>
              <a:rPr lang="en-GB" altLang="en-GB" sz="1200" b="0" i="0" kern="1200" dirty="0">
                <a:solidFill>
                  <a:schemeClr val="tx1"/>
                </a:solidFill>
                <a:effectLst/>
                <a:latin typeface="+mn-lt"/>
                <a:ea typeface="+mn-ea"/>
                <a:cs typeface="+mn-cs"/>
              </a:rPr>
              <a:t>Knowing where enterprise education fits within the secondary curriculum</a:t>
            </a:r>
          </a:p>
          <a:p>
            <a:pPr marL="171450" indent="-171450">
              <a:buFont typeface="Arial" panose="020B0604020202020204" pitchFamily="34" charset="0"/>
              <a:buChar char="•"/>
            </a:pPr>
            <a:r>
              <a:rPr lang="en-GB" altLang="en-GB" sz="1200" b="0" i="0" kern="1200" dirty="0">
                <a:solidFill>
                  <a:schemeClr val="tx1"/>
                </a:solidFill>
                <a:effectLst/>
                <a:latin typeface="+mn-lt"/>
                <a:ea typeface="+mn-ea"/>
                <a:cs typeface="+mn-cs"/>
              </a:rPr>
              <a:t>Considering how an Enterprise Planning Framework can be used to plan and evaluate effective delivery</a:t>
            </a:r>
          </a:p>
          <a:p>
            <a:pPr marL="171450" indent="-171450">
              <a:buFont typeface="Arial" panose="020B0604020202020204" pitchFamily="34" charset="0"/>
              <a:buChar char="•"/>
            </a:pPr>
            <a:r>
              <a:rPr lang="en-GB" altLang="en-GB" sz="1200" b="0" i="0" kern="1200" dirty="0">
                <a:solidFill>
                  <a:schemeClr val="tx1"/>
                </a:solidFill>
                <a:effectLst/>
                <a:latin typeface="+mn-lt"/>
                <a:ea typeface="+mn-ea"/>
                <a:cs typeface="+mn-cs"/>
              </a:rPr>
              <a:t>Building confidence in developing appropriate curriculum, and extra-curricular, progression routes for students</a:t>
            </a:r>
          </a:p>
          <a:p>
            <a:pPr marL="171450" indent="-171450">
              <a:buFont typeface="Arial" panose="020B0604020202020204" pitchFamily="34" charset="0"/>
              <a:buChar char="•"/>
            </a:pPr>
            <a:r>
              <a:rPr lang="en-GB" altLang="en-GB" sz="1200" b="0" i="0" kern="1200" dirty="0">
                <a:solidFill>
                  <a:schemeClr val="tx1"/>
                </a:solidFill>
                <a:effectLst/>
                <a:latin typeface="+mn-lt"/>
                <a:ea typeface="+mn-ea"/>
                <a:cs typeface="+mn-cs"/>
              </a:rPr>
              <a:t>Knowing where to find resources and further support to aid your development of enterprise and careers education</a:t>
            </a:r>
          </a:p>
          <a:p>
            <a:endParaRPr lang="en-GB" altLang="en-GB" dirty="0"/>
          </a:p>
        </p:txBody>
      </p:sp>
      <p:sp>
        <p:nvSpPr>
          <p:cNvPr id="4" name="Slide Number Placeholder 3"/>
          <p:cNvSpPr>
            <a:spLocks noGrp="1"/>
          </p:cNvSpPr>
          <p:nvPr>
            <p:ph type="sldNum" sz="quarter" idx="5"/>
          </p:nvPr>
        </p:nvSpPr>
        <p:spPr/>
        <p:txBody>
          <a:bodyPr numCol="1"/>
          <a:lstStyle/>
          <a:p>
            <a:fld id="{B57CC900-6CE6-4049-AE7B-5EDB76FF1DE9}" type="slidenum">
              <a:rPr lang="en-GB" altLang="en-GB" smtClean="0"/>
              <a:t>4</a:t>
            </a:fld>
            <a:endParaRPr lang="en-GB" altLang="en-GB"/>
          </a:p>
        </p:txBody>
      </p:sp>
    </p:spTree>
    <p:extLst>
      <p:ext uri="{BB962C8B-B14F-4D97-AF65-F5344CB8AC3E}">
        <p14:creationId xmlns:p14="http://schemas.microsoft.com/office/powerpoint/2010/main" val="2322181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If you guys don’t want to participate in the activity, I thought we could maybe do some work on the more work based entrepreneurship. I’ve made two templates for CV that are based around post-graduate students. Although we have focused on the more Entrepreneurial way of thinking, rather than the work-based entrepreneurship. I thought I’d give you the option? However, the templates can be left on the table so you can take a look at them and maybe use them once we’ve completed this course and your seeking for that special job!</a:t>
            </a:r>
          </a:p>
        </p:txBody>
      </p:sp>
      <p:sp>
        <p:nvSpPr>
          <p:cNvPr id="4" name="Slide Number Placeholder 3"/>
          <p:cNvSpPr>
            <a:spLocks noGrp="1"/>
          </p:cNvSpPr>
          <p:nvPr>
            <p:ph type="sldNum" sz="quarter" idx="5"/>
          </p:nvPr>
        </p:nvSpPr>
        <p:spPr/>
        <p:txBody>
          <a:bodyPr numCol="1"/>
          <a:lstStyle/>
          <a:p>
            <a:fld id="{B57CC900-6CE6-4049-AE7B-5EDB76FF1DE9}" type="slidenum">
              <a:rPr lang="en-GB" altLang="en-GB" smtClean="0"/>
              <a:t>5</a:t>
            </a:fld>
            <a:endParaRPr lang="en-GB" altLang="en-GB"/>
          </a:p>
        </p:txBody>
      </p:sp>
    </p:spTree>
    <p:extLst>
      <p:ext uri="{BB962C8B-B14F-4D97-AF65-F5344CB8AC3E}">
        <p14:creationId xmlns:p14="http://schemas.microsoft.com/office/powerpoint/2010/main" val="22066522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Get students to do a little walk around the room with the blindfold on first to make sure students are comfortable. </a:t>
            </a:r>
          </a:p>
        </p:txBody>
      </p:sp>
      <p:sp>
        <p:nvSpPr>
          <p:cNvPr id="4" name="Slide Number Placeholder 3"/>
          <p:cNvSpPr>
            <a:spLocks noGrp="1"/>
          </p:cNvSpPr>
          <p:nvPr>
            <p:ph type="sldNum" sz="quarter" idx="5"/>
          </p:nvPr>
        </p:nvSpPr>
        <p:spPr/>
        <p:txBody>
          <a:bodyPr/>
          <a:lstStyle/>
          <a:p>
            <a:fld id="{B57CC900-6CE6-4049-AE7B-5EDB76FF1DE9}" type="slidenum">
              <a:rPr lang="en-GB" altLang="en-GB" smtClean="0"/>
              <a:t>6</a:t>
            </a:fld>
            <a:endParaRPr lang="en-GB" altLang="en-GB"/>
          </a:p>
        </p:txBody>
      </p:sp>
    </p:spTree>
    <p:extLst>
      <p:ext uri="{BB962C8B-B14F-4D97-AF65-F5344CB8AC3E}">
        <p14:creationId xmlns:p14="http://schemas.microsoft.com/office/powerpoint/2010/main" val="2468638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57CC900-6CE6-4049-AE7B-5EDB76FF1DE9}" type="slidenum">
              <a:rPr lang="en-GB" altLang="en-GB" smtClean="0"/>
              <a:t>7</a:t>
            </a:fld>
            <a:endParaRPr lang="en-GB" altLang="en-GB"/>
          </a:p>
        </p:txBody>
      </p:sp>
    </p:spTree>
    <p:extLst>
      <p:ext uri="{BB962C8B-B14F-4D97-AF65-F5344CB8AC3E}">
        <p14:creationId xmlns:p14="http://schemas.microsoft.com/office/powerpoint/2010/main" val="22270759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you can see the ‘</a:t>
            </a:r>
            <a:r>
              <a:rPr lang="en-US" dirty="0" err="1"/>
              <a:t>Entrecomp</a:t>
            </a:r>
            <a:r>
              <a:rPr lang="en-US" dirty="0"/>
              <a:t> Framework’ was covered during the activity.</a:t>
            </a:r>
          </a:p>
          <a:p>
            <a:r>
              <a:rPr lang="en-US" dirty="0"/>
              <a:t>Starting with the blues, the first subheading that was covered was ‘Spotting opportunities’; By identifying the needs and challenges that need to be met (in this instance walking around the building and getting back), you’ve covered one of the main topics of </a:t>
            </a:r>
            <a:r>
              <a:rPr lang="en-US" dirty="0" err="1"/>
              <a:t>EntreComp</a:t>
            </a:r>
            <a:r>
              <a:rPr lang="en-US" dirty="0"/>
              <a:t>.</a:t>
            </a:r>
          </a:p>
          <a:p>
            <a:r>
              <a:rPr lang="en-US" dirty="0"/>
              <a:t>Secondly you’ve covered ‘Creativity’; exploring and experimenting with new challenges. </a:t>
            </a:r>
          </a:p>
          <a:p>
            <a:r>
              <a:rPr lang="en-US" dirty="0"/>
              <a:t>Self-awareness and self-efficacy is in this orange area, by identifying and assessing your individual and group strengths and weaknesses and believing in your abilities to influence the course of events, despite uncertainty, setbacks and temporary failures you’ve covered that. </a:t>
            </a:r>
          </a:p>
          <a:p>
            <a:r>
              <a:rPr lang="en-US" dirty="0"/>
              <a:t>Motivation and perseverance; being determined to turn ideas into action and satisfying your need to achieve, being prepared to be patient and keep trying to achieve your long-term individual or group aims and finally being resilient under pressure, adversity and temporary failure. </a:t>
            </a:r>
          </a:p>
          <a:p>
            <a:r>
              <a:rPr lang="en-US" dirty="0"/>
              <a:t>And then we have mobilizing others; so by using communication skills, persuasion, negotiation and leadership you’ve helped give and take the support needed to achieve the outcome needed. </a:t>
            </a:r>
          </a:p>
          <a:p>
            <a:r>
              <a:rPr lang="en-US" dirty="0"/>
              <a:t>And then we have the greens-</a:t>
            </a:r>
          </a:p>
          <a:p>
            <a:r>
              <a:rPr lang="en-US" dirty="0"/>
              <a:t>So, you’ve taken the initiative, taking up the challenge, initiating a process that created a value and acted individually and independently to achieve the goal you wanted. You’ve planned and managed giving instructions.</a:t>
            </a:r>
          </a:p>
          <a:p>
            <a:r>
              <a:rPr lang="en-US" dirty="0"/>
              <a:t>You’ve coped with uncertainty, ambiguity and risk – making a decision regardless or whether or not you </a:t>
            </a:r>
            <a:r>
              <a:rPr lang="en-US"/>
              <a:t>knew it </a:t>
            </a:r>
            <a:r>
              <a:rPr lang="en-US" dirty="0"/>
              <a:t>would be the right decision and took the risk anyway. You listened to the instructions and tested the risk of failing. </a:t>
            </a:r>
          </a:p>
          <a:p>
            <a:r>
              <a:rPr lang="en-US" dirty="0"/>
              <a:t>You’ve obviously covered ‘working with others’ spot on, working as a little network and used positivity.  And finally guys, you’ve smashed learning through experience. This included individually and working with others, using your initiative to get the success of making it back! </a:t>
            </a:r>
          </a:p>
        </p:txBody>
      </p:sp>
      <p:sp>
        <p:nvSpPr>
          <p:cNvPr id="4" name="Slide Number Placeholder 3"/>
          <p:cNvSpPr>
            <a:spLocks noGrp="1"/>
          </p:cNvSpPr>
          <p:nvPr>
            <p:ph type="sldNum" sz="quarter" idx="5"/>
          </p:nvPr>
        </p:nvSpPr>
        <p:spPr/>
        <p:txBody>
          <a:bodyPr/>
          <a:lstStyle/>
          <a:p>
            <a:fld id="{B57CC900-6CE6-4049-AE7B-5EDB76FF1DE9}" type="slidenum">
              <a:rPr lang="en-GB" altLang="en-GB" smtClean="0"/>
              <a:t>8</a:t>
            </a:fld>
            <a:endParaRPr lang="en-GB" altLang="en-GB"/>
          </a:p>
        </p:txBody>
      </p:sp>
    </p:spTree>
    <p:extLst>
      <p:ext uri="{BB962C8B-B14F-4D97-AF65-F5344CB8AC3E}">
        <p14:creationId xmlns:p14="http://schemas.microsoft.com/office/powerpoint/2010/main" val="23474477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7CC900-6CE6-4049-AE7B-5EDB76FF1DE9}" type="slidenum">
              <a:rPr lang="en-GB" altLang="en-GB" smtClean="0"/>
              <a:t>9</a:t>
            </a:fld>
            <a:endParaRPr lang="en-GB" altLang="en-GB"/>
          </a:p>
        </p:txBody>
      </p:sp>
    </p:spTree>
    <p:extLst>
      <p:ext uri="{BB962C8B-B14F-4D97-AF65-F5344CB8AC3E}">
        <p14:creationId xmlns:p14="http://schemas.microsoft.com/office/powerpoint/2010/main" val="33949172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57CC900-6CE6-4049-AE7B-5EDB76FF1DE9}" type="slidenum">
              <a:rPr lang="en-GB" altLang="en-GB" smtClean="0"/>
              <a:t>10</a:t>
            </a:fld>
            <a:endParaRPr lang="en-GB" altLang="en-GB"/>
          </a:p>
        </p:txBody>
      </p:sp>
    </p:spTree>
    <p:extLst>
      <p:ext uri="{BB962C8B-B14F-4D97-AF65-F5344CB8AC3E}">
        <p14:creationId xmlns:p14="http://schemas.microsoft.com/office/powerpoint/2010/main" val="42516779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numCol="1"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numCol="1">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numCol="1"/>
          <a:lstStyle/>
          <a:p>
            <a:fld id="{1160EA64-D806-43AC-9DF2-F8C432F32B4C}" type="datetimeFigureOut">
              <a:rPr lang="en-US" dirty="0"/>
              <a:t>12/15/2019</a:t>
            </a:fld>
            <a:endParaRPr lang="en-US" dirty="0"/>
          </a:p>
        </p:txBody>
      </p:sp>
      <p:sp>
        <p:nvSpPr>
          <p:cNvPr id="8" name="Footer Placeholder 7"/>
          <p:cNvSpPr>
            <a:spLocks noGrp="1"/>
          </p:cNvSpPr>
          <p:nvPr>
            <p:ph type="ftr" sz="quarter" idx="11"/>
          </p:nvPr>
        </p:nvSpPr>
        <p:spPr/>
        <p:txBody>
          <a:bodyPr numCol="1"/>
          <a:lstStyle/>
          <a:p>
            <a:endParaRPr lang="en-US" dirty="0"/>
          </a:p>
        </p:txBody>
      </p:sp>
      <p:sp>
        <p:nvSpPr>
          <p:cNvPr id="9" name="Slide Number Placeholder 8"/>
          <p:cNvSpPr>
            <a:spLocks noGrp="1"/>
          </p:cNvSpPr>
          <p:nvPr>
            <p:ph type="sldNum" sz="quarter" idx="12"/>
          </p:nvPr>
        </p:nvSpPr>
        <p:spPr/>
        <p:txBody>
          <a:bodyPr numCol="1"/>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numCol="1"/>
          <a:lstStyle/>
          <a:p>
            <a:fld id="{F070A7B3-6521-4DCA-87E5-044747A908C1}" type="datetimeFigureOut">
              <a:rPr lang="en-US" dirty="0"/>
              <a:t>12/15/2019</a:t>
            </a:fld>
            <a:endParaRPr lang="en-US" dirty="0"/>
          </a:p>
        </p:txBody>
      </p:sp>
      <p:sp>
        <p:nvSpPr>
          <p:cNvPr id="8" name="Footer Placeholder 7"/>
          <p:cNvSpPr>
            <a:spLocks noGrp="1"/>
          </p:cNvSpPr>
          <p:nvPr>
            <p:ph type="ftr" sz="quarter" idx="11"/>
          </p:nvPr>
        </p:nvSpPr>
        <p:spPr/>
        <p:txBody>
          <a:bodyPr numCol="1"/>
          <a:lstStyle/>
          <a:p>
            <a:endParaRPr lang="en-US" dirty="0"/>
          </a:p>
        </p:txBody>
      </p:sp>
      <p:sp>
        <p:nvSpPr>
          <p:cNvPr id="9" name="Slide Number Placeholder 8"/>
          <p:cNvSpPr>
            <a:spLocks noGrp="1"/>
          </p:cNvSpPr>
          <p:nvPr>
            <p:ph type="sldNum" sz="quarter" idx="12"/>
          </p:nvPr>
        </p:nvSpPr>
        <p:spPr/>
        <p:txBody>
          <a:bodyPr numCol="1"/>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numCol="1"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numCol="1"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numCol="1"/>
          <a:lstStyle/>
          <a:p>
            <a:fld id="{1160EA64-D806-43AC-9DF2-F8C432F32B4C}" type="datetimeFigureOut">
              <a:rPr lang="en-US" dirty="0"/>
              <a:t>12/15/2019</a:t>
            </a:fld>
            <a:endParaRPr lang="en-US" dirty="0"/>
          </a:p>
        </p:txBody>
      </p:sp>
      <p:sp>
        <p:nvSpPr>
          <p:cNvPr id="8" name="Footer Placeholder 7"/>
          <p:cNvSpPr>
            <a:spLocks noGrp="1"/>
          </p:cNvSpPr>
          <p:nvPr>
            <p:ph type="ftr" sz="quarter" idx="11"/>
          </p:nvPr>
        </p:nvSpPr>
        <p:spPr/>
        <p:txBody>
          <a:bodyPr numCol="1"/>
          <a:lstStyle/>
          <a:p>
            <a:endParaRPr lang="en-US" dirty="0"/>
          </a:p>
        </p:txBody>
      </p:sp>
      <p:sp>
        <p:nvSpPr>
          <p:cNvPr id="9" name="Slide Number Placeholder 8"/>
          <p:cNvSpPr>
            <a:spLocks noGrp="1"/>
          </p:cNvSpPr>
          <p:nvPr>
            <p:ph type="sldNum" sz="quarter" idx="12"/>
          </p:nvPr>
        </p:nvSpPr>
        <p:spPr/>
        <p:txBody>
          <a:bodyPr numCol="1"/>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numCol="1"/>
          <a:lstStyle/>
          <a:p>
            <a:fld id="{AB134690-1557-4C89-A502-4959FE7FAD70}" type="datetimeFigureOut">
              <a:rPr lang="en-US" dirty="0"/>
              <a:t>12/15/2019</a:t>
            </a:fld>
            <a:endParaRPr lang="en-US" dirty="0"/>
          </a:p>
        </p:txBody>
      </p:sp>
      <p:sp>
        <p:nvSpPr>
          <p:cNvPr id="9" name="Footer Placeholder 8"/>
          <p:cNvSpPr>
            <a:spLocks noGrp="1"/>
          </p:cNvSpPr>
          <p:nvPr>
            <p:ph type="ftr" sz="quarter" idx="11"/>
          </p:nvPr>
        </p:nvSpPr>
        <p:spPr/>
        <p:txBody>
          <a:bodyPr numCol="1"/>
          <a:lstStyle/>
          <a:p>
            <a:endParaRPr lang="en-US" dirty="0"/>
          </a:p>
        </p:txBody>
      </p:sp>
      <p:sp>
        <p:nvSpPr>
          <p:cNvPr id="10" name="Slide Number Placeholder 9"/>
          <p:cNvSpPr>
            <a:spLocks noGrp="1"/>
          </p:cNvSpPr>
          <p:nvPr>
            <p:ph type="sldNum" sz="quarter" idx="12"/>
          </p:nvPr>
        </p:nvSpPr>
        <p:spPr/>
        <p:txBody>
          <a:bodyPr numCol="1"/>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numCol="1"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numCol="1"/>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numCol="1"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numCol="1"/>
          <a:lstStyle/>
          <a:p>
            <a:fld id="{4F7D4976-E339-4826-83B7-FBD03F55ECF8}" type="datetimeFigureOut">
              <a:rPr lang="en-US" dirty="0"/>
              <a:t>12/15/2019</a:t>
            </a:fld>
            <a:endParaRPr lang="en-US" dirty="0"/>
          </a:p>
        </p:txBody>
      </p:sp>
      <p:sp>
        <p:nvSpPr>
          <p:cNvPr id="8" name="Footer Placeholder 7"/>
          <p:cNvSpPr>
            <a:spLocks noGrp="1"/>
          </p:cNvSpPr>
          <p:nvPr>
            <p:ph type="ftr" sz="quarter" idx="11"/>
          </p:nvPr>
        </p:nvSpPr>
        <p:spPr/>
        <p:txBody>
          <a:bodyPr numCol="1"/>
          <a:lstStyle/>
          <a:p>
            <a:endParaRPr lang="en-US" dirty="0"/>
          </a:p>
        </p:txBody>
      </p:sp>
      <p:sp>
        <p:nvSpPr>
          <p:cNvPr id="9" name="Slide Number Placeholder 8"/>
          <p:cNvSpPr>
            <a:spLocks noGrp="1"/>
          </p:cNvSpPr>
          <p:nvPr>
            <p:ph type="sldNum" sz="quarter" idx="12"/>
          </p:nvPr>
        </p:nvSpPr>
        <p:spPr/>
        <p:txBody>
          <a:bodyPr numCol="1"/>
          <a:lstStyle/>
          <a:p>
            <a:fld id="{8A7A6979-0714-4377-B894-6BE4C2D6E202}" type="slidenum">
              <a:rPr lang="en-US" dirty="0"/>
              <a:t>‹#›</a:t>
            </a:fld>
            <a:endParaRPr lang="en-US" dirty="0"/>
          </a:p>
        </p:txBody>
      </p:sp>
      <p:sp>
        <p:nvSpPr>
          <p:cNvPr id="10" name="Title 9"/>
          <p:cNvSpPr>
            <a:spLocks noGrp="1"/>
          </p:cNvSpPr>
          <p:nvPr>
            <p:ph type="title"/>
          </p:nvPr>
        </p:nvSpPr>
        <p:spPr/>
        <p:txBody>
          <a:bodyPr numCol="1"/>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Date Placeholder 2"/>
          <p:cNvSpPr>
            <a:spLocks noGrp="1"/>
          </p:cNvSpPr>
          <p:nvPr>
            <p:ph type="dt" sz="half" idx="10"/>
          </p:nvPr>
        </p:nvSpPr>
        <p:spPr/>
        <p:txBody>
          <a:bodyPr numCol="1"/>
          <a:lstStyle/>
          <a:p>
            <a:fld id="{E1037C31-9E7A-4F99-8774-A0E530DE1A42}" type="datetimeFigureOut">
              <a:rPr lang="en-US" dirty="0"/>
              <a:t>12/15/2019</a:t>
            </a:fld>
            <a:endParaRPr lang="en-US" dirty="0"/>
          </a:p>
        </p:txBody>
      </p:sp>
      <p:sp>
        <p:nvSpPr>
          <p:cNvPr id="4" name="Footer Placeholder 3"/>
          <p:cNvSpPr>
            <a:spLocks noGrp="1"/>
          </p:cNvSpPr>
          <p:nvPr>
            <p:ph type="ftr" sz="quarter" idx="11"/>
          </p:nvPr>
        </p:nvSpPr>
        <p:spPr/>
        <p:txBody>
          <a:bodyPr numCol="1"/>
          <a:lstStyle/>
          <a:p>
            <a:endParaRPr lang="en-US" dirty="0"/>
          </a:p>
        </p:txBody>
      </p:sp>
      <p:sp>
        <p:nvSpPr>
          <p:cNvPr id="5" name="Slide Number Placeholder 4"/>
          <p:cNvSpPr>
            <a:spLocks noGrp="1"/>
          </p:cNvSpPr>
          <p:nvPr>
            <p:ph type="sldNum" sz="quarter" idx="12"/>
          </p:nvPr>
        </p:nvSpPr>
        <p:spPr/>
        <p:txBody>
          <a:bodyPr numCol="1"/>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numCol="1"/>
          <a:lstStyle/>
          <a:p>
            <a:fld id="{C278504F-A551-4DE0-9316-4DCD1D8CC752}" type="datetimeFigureOut">
              <a:rPr lang="en-US" dirty="0"/>
              <a:t>12/15/2019</a:t>
            </a:fld>
            <a:endParaRPr lang="en-US" dirty="0"/>
          </a:p>
        </p:txBody>
      </p:sp>
      <p:sp>
        <p:nvSpPr>
          <p:cNvPr id="3" name="Footer Placeholder 2"/>
          <p:cNvSpPr>
            <a:spLocks noGrp="1"/>
          </p:cNvSpPr>
          <p:nvPr>
            <p:ph type="ftr" sz="quarter" idx="11"/>
          </p:nvPr>
        </p:nvSpPr>
        <p:spPr/>
        <p:txBody>
          <a:bodyPr numCol="1"/>
          <a:lstStyle/>
          <a:p>
            <a:endParaRPr lang="en-US" dirty="0"/>
          </a:p>
        </p:txBody>
      </p:sp>
      <p:sp>
        <p:nvSpPr>
          <p:cNvPr id="4" name="Slide Number Placeholder 3"/>
          <p:cNvSpPr>
            <a:spLocks noGrp="1"/>
          </p:cNvSpPr>
          <p:nvPr>
            <p:ph type="sldNum" sz="quarter" idx="12"/>
          </p:nvPr>
        </p:nvSpPr>
        <p:spPr/>
        <p:txBody>
          <a:bodyPr numCol="1"/>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numCol="1"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numCol="1">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numCol="1"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numCol="1"/>
          <a:lstStyle/>
          <a:p>
            <a:fld id="{D1BE4249-C0D0-4B06-8692-E8BB871AF643}" type="datetimeFigureOut">
              <a:rPr lang="en-US" dirty="0"/>
              <a:t>12/15/2019</a:t>
            </a:fld>
            <a:endParaRPr lang="en-US" dirty="0"/>
          </a:p>
        </p:txBody>
      </p:sp>
      <p:sp>
        <p:nvSpPr>
          <p:cNvPr id="10" name="Footer Placeholder 9"/>
          <p:cNvSpPr>
            <a:spLocks noGrp="1"/>
          </p:cNvSpPr>
          <p:nvPr>
            <p:ph type="ftr" sz="quarter" idx="11"/>
          </p:nvPr>
        </p:nvSpPr>
        <p:spPr>
          <a:xfrm>
            <a:off x="804672" y="6236208"/>
            <a:ext cx="5124797" cy="320040"/>
          </a:xfrm>
        </p:spPr>
        <p:txBody>
          <a:bodyPr numCol="1"/>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numCol="1"/>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numCol="1"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numCol="1"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numCol="1"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numCol="1"/>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12/15/2019</a:t>
            </a:fld>
            <a:endParaRPr lang="en-US" dirty="0"/>
          </a:p>
        </p:txBody>
      </p:sp>
      <p:sp>
        <p:nvSpPr>
          <p:cNvPr id="9" name="Footer Placeholder 8"/>
          <p:cNvSpPr>
            <a:spLocks noGrp="1"/>
          </p:cNvSpPr>
          <p:nvPr>
            <p:ph type="ftr" sz="quarter" idx="11"/>
          </p:nvPr>
        </p:nvSpPr>
        <p:spPr>
          <a:xfrm>
            <a:off x="804672" y="6236208"/>
            <a:ext cx="5124797" cy="320040"/>
          </a:xfrm>
        </p:spPr>
        <p:txBody>
          <a:bodyPr numCol="1"/>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numCol="1"/>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E9F9C37B-1D36-470B-8223-D6C91242EC14}" type="datetimeFigureOut">
              <a:rPr lang="en-US" dirty="0"/>
              <a:t>12/15/2019</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numCol="1"/>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67C6F52A-A82B-47A2-A83A-8C4C91F2D59F}" type="datetimeFigureOut">
              <a:rPr lang="en-US" dirty="0"/>
              <a:t>12/15/2019</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numCol="1"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numCol="1"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numCol="1" rtlCol="0" anchor="ctr"/>
          <a:lstStyle>
            <a:lvl1pPr algn="r">
              <a:defRPr sz="1050">
                <a:solidFill>
                  <a:schemeClr val="tx1">
                    <a:alpha val="70000"/>
                  </a:schemeClr>
                </a:solidFill>
              </a:defRPr>
            </a:lvl1pPr>
          </a:lstStyle>
          <a:p>
            <a:fld id="{1160EA64-D806-43AC-9DF2-F8C432F32B4C}" type="datetimeFigureOut">
              <a:rPr lang="en-US" dirty="0"/>
              <a:t>12/15/2019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numCol="1"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numCol="1"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pixabay.com/en/isolated-thinking-freedom-ape-1052504/"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0DF8A-02DE-DD4A-BA5C-5AF01338C462}"/>
              </a:ext>
            </a:extLst>
          </p:cNvPr>
          <p:cNvSpPr>
            <a:spLocks noGrp="1"/>
          </p:cNvSpPr>
          <p:nvPr>
            <p:ph type="ctrTitle"/>
          </p:nvPr>
        </p:nvSpPr>
        <p:spPr/>
        <p:txBody>
          <a:bodyPr numCol="1"/>
          <a:lstStyle/>
          <a:p>
            <a:r>
              <a:rPr lang="en-US">
                <a:latin typeface="Arial" panose="020B0604020202020204" pitchFamily="34" charset="0"/>
                <a:cs typeface="Arial" panose="020B0604020202020204" pitchFamily="34" charset="0"/>
              </a:rPr>
              <a:t>Entrepreneurial education</a:t>
            </a:r>
          </a:p>
        </p:txBody>
      </p:sp>
      <p:sp>
        <p:nvSpPr>
          <p:cNvPr id="3" name="Subtitle 2">
            <a:extLst>
              <a:ext uri="{FF2B5EF4-FFF2-40B4-BE49-F238E27FC236}">
                <a16:creationId xmlns:a16="http://schemas.microsoft.com/office/drawing/2014/main" id="{39235586-B383-DD4B-9701-E46E295C2877}"/>
              </a:ext>
            </a:extLst>
          </p:cNvPr>
          <p:cNvSpPr>
            <a:spLocks noGrp="1"/>
          </p:cNvSpPr>
          <p:nvPr>
            <p:ph type="subTitle" idx="1"/>
          </p:nvPr>
        </p:nvSpPr>
        <p:spPr>
          <a:xfrm>
            <a:off x="2695194" y="5034642"/>
            <a:ext cx="6801612" cy="557795"/>
          </a:xfrm>
        </p:spPr>
        <p:txBody>
          <a:bodyPr numCol="1"/>
          <a:lstStyle/>
          <a:p>
            <a:endParaRPr lang="en-US"/>
          </a:p>
          <a:p>
            <a:endParaRPr lang="en-US"/>
          </a:p>
        </p:txBody>
      </p:sp>
    </p:spTree>
    <p:extLst>
      <p:ext uri="{BB962C8B-B14F-4D97-AF65-F5344CB8AC3E}">
        <p14:creationId xmlns:p14="http://schemas.microsoft.com/office/powerpoint/2010/main" val="37555929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953F9-C82B-F447-8B02-E9F15085AF2E}"/>
              </a:ext>
            </a:extLst>
          </p:cNvPr>
          <p:cNvSpPr>
            <a:spLocks noGrp="1"/>
          </p:cNvSpPr>
          <p:nvPr>
            <p:ph type="title"/>
          </p:nvPr>
        </p:nvSpPr>
        <p:spPr/>
        <p:txBody>
          <a:bodyPr numCol="1"/>
          <a:lstStyle/>
          <a:p>
            <a:r>
              <a:rPr lang="en-US" dirty="0">
                <a:latin typeface="Arial" panose="020B0604020202020204" pitchFamily="34" charset="0"/>
                <a:cs typeface="Arial" panose="020B0604020202020204" pitchFamily="34" charset="0"/>
              </a:rPr>
              <a:t>Objectives</a:t>
            </a:r>
            <a:endParaRPr lang="en-US" dirty="0"/>
          </a:p>
        </p:txBody>
      </p:sp>
      <p:sp>
        <p:nvSpPr>
          <p:cNvPr id="3" name="Content Placeholder 2">
            <a:extLst>
              <a:ext uri="{FF2B5EF4-FFF2-40B4-BE49-F238E27FC236}">
                <a16:creationId xmlns:a16="http://schemas.microsoft.com/office/drawing/2014/main" id="{8A90FACE-C8F8-2F45-83C5-54164AA7B9C4}"/>
              </a:ext>
            </a:extLst>
          </p:cNvPr>
          <p:cNvSpPr>
            <a:spLocks noGrp="1"/>
          </p:cNvSpPr>
          <p:nvPr>
            <p:ph idx="1"/>
          </p:nvPr>
        </p:nvSpPr>
        <p:spPr>
          <a:xfrm>
            <a:off x="2231136" y="2752176"/>
            <a:ext cx="7729728" cy="2023533"/>
          </a:xfrm>
        </p:spPr>
        <p:txBody>
          <a:bodyPr numCol="1">
            <a:normAutofit/>
          </a:bodyPr>
          <a:lstStyle/>
          <a:p>
            <a:r>
              <a:rPr lang="en-US" sz="2800" dirty="0">
                <a:solidFill>
                  <a:schemeClr val="tx1"/>
                </a:solidFill>
                <a:latin typeface="Arial" panose="020B0604020202020204" pitchFamily="34" charset="0"/>
                <a:cs typeface="Arial" panose="020B0604020202020204" pitchFamily="34" charset="0"/>
              </a:rPr>
              <a:t>Identify the key aspects of Entrepreneurial education, following on from previous lesson. </a:t>
            </a:r>
          </a:p>
          <a:p>
            <a:r>
              <a:rPr lang="en-US" sz="2800" dirty="0">
                <a:solidFill>
                  <a:schemeClr val="tx1"/>
                </a:solidFill>
                <a:latin typeface="Arial" panose="020B0604020202020204" pitchFamily="34" charset="0"/>
                <a:cs typeface="Arial" panose="020B0604020202020204" pitchFamily="34" charset="0"/>
              </a:rPr>
              <a:t>Generalise Entrepreneurial Education within the classroom.</a:t>
            </a:r>
          </a:p>
        </p:txBody>
      </p:sp>
    </p:spTree>
    <p:extLst>
      <p:ext uri="{BB962C8B-B14F-4D97-AF65-F5344CB8AC3E}">
        <p14:creationId xmlns:p14="http://schemas.microsoft.com/office/powerpoint/2010/main" val="1926778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5630C-8F97-5E4A-99F0-6B63A7F8E311}"/>
              </a:ext>
            </a:extLst>
          </p:cNvPr>
          <p:cNvSpPr>
            <a:spLocks noGrp="1"/>
          </p:cNvSpPr>
          <p:nvPr>
            <p:ph type="title"/>
          </p:nvPr>
        </p:nvSpPr>
        <p:spPr/>
        <p:txBody>
          <a:bodyPr numCol="1"/>
          <a:lstStyle/>
          <a:p>
            <a:r>
              <a:rPr lang="en-US" dirty="0"/>
              <a:t>recap</a:t>
            </a:r>
          </a:p>
        </p:txBody>
      </p:sp>
      <p:sp>
        <p:nvSpPr>
          <p:cNvPr id="4" name="Rectangle 3">
            <a:extLst>
              <a:ext uri="{FF2B5EF4-FFF2-40B4-BE49-F238E27FC236}">
                <a16:creationId xmlns:a16="http://schemas.microsoft.com/office/drawing/2014/main" id="{3A475240-29A6-4948-80A7-2417469F6F3C}"/>
              </a:ext>
            </a:extLst>
          </p:cNvPr>
          <p:cNvSpPr/>
          <p:nvPr/>
        </p:nvSpPr>
        <p:spPr>
          <a:xfrm>
            <a:off x="573208" y="2493818"/>
            <a:ext cx="3315855" cy="830997"/>
          </a:xfrm>
          <a:prstGeom prst="rect">
            <a:avLst/>
          </a:prstGeom>
          <a:noFill/>
        </p:spPr>
        <p:txBody>
          <a:bodyPr wrap="square" lIns="91440" tIns="45720" rIns="91440" bIns="45720" numCol="1">
            <a:spAutoFit/>
          </a:bodyPr>
          <a:lstStyle/>
          <a:p>
            <a:pPr algn="ctr"/>
            <a:r>
              <a:rPr lang="en-US" sz="48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Creativity</a:t>
            </a:r>
          </a:p>
        </p:txBody>
      </p:sp>
      <p:sp>
        <p:nvSpPr>
          <p:cNvPr id="5" name="Rectangle 4">
            <a:extLst>
              <a:ext uri="{FF2B5EF4-FFF2-40B4-BE49-F238E27FC236}">
                <a16:creationId xmlns:a16="http://schemas.microsoft.com/office/drawing/2014/main" id="{F67E2143-59D0-4AE6-9852-32D7D62DE6A5}"/>
              </a:ext>
            </a:extLst>
          </p:cNvPr>
          <p:cNvSpPr/>
          <p:nvPr/>
        </p:nvSpPr>
        <p:spPr>
          <a:xfrm>
            <a:off x="857341" y="3429000"/>
            <a:ext cx="6505692" cy="830997"/>
          </a:xfrm>
          <a:prstGeom prst="rect">
            <a:avLst/>
          </a:prstGeom>
          <a:noFill/>
        </p:spPr>
        <p:txBody>
          <a:bodyPr wrap="none" lIns="91440" tIns="45720" rIns="91440" bIns="45720" numCol="1">
            <a:spAutoFit/>
          </a:bodyPr>
          <a:lstStyle/>
          <a:p>
            <a:pPr algn="ctr"/>
            <a:r>
              <a:rPr lang="en-US" sz="48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Communication Skills</a:t>
            </a:r>
          </a:p>
        </p:txBody>
      </p:sp>
      <p:sp>
        <p:nvSpPr>
          <p:cNvPr id="6" name="Rectangle 5">
            <a:extLst>
              <a:ext uri="{FF2B5EF4-FFF2-40B4-BE49-F238E27FC236}">
                <a16:creationId xmlns:a16="http://schemas.microsoft.com/office/drawing/2014/main" id="{03860CBD-A205-4363-B114-CEEC55500581}"/>
              </a:ext>
            </a:extLst>
          </p:cNvPr>
          <p:cNvSpPr/>
          <p:nvPr/>
        </p:nvSpPr>
        <p:spPr>
          <a:xfrm>
            <a:off x="573208" y="4345571"/>
            <a:ext cx="4889480" cy="830997"/>
          </a:xfrm>
          <a:prstGeom prst="rect">
            <a:avLst/>
          </a:prstGeom>
          <a:noFill/>
        </p:spPr>
        <p:txBody>
          <a:bodyPr wrap="none" lIns="91440" tIns="45720" rIns="91440" bIns="45720" numCol="1">
            <a:spAutoFit/>
          </a:bodyPr>
          <a:lstStyle/>
          <a:p>
            <a:pPr algn="ctr"/>
            <a:r>
              <a:rPr lang="en-US" sz="48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Decision Making</a:t>
            </a:r>
          </a:p>
        </p:txBody>
      </p:sp>
      <p:sp>
        <p:nvSpPr>
          <p:cNvPr id="7" name="Rectangle 6">
            <a:extLst>
              <a:ext uri="{FF2B5EF4-FFF2-40B4-BE49-F238E27FC236}">
                <a16:creationId xmlns:a16="http://schemas.microsoft.com/office/drawing/2014/main" id="{845D8907-CA09-4930-A99D-639A8E01BEDE}"/>
              </a:ext>
            </a:extLst>
          </p:cNvPr>
          <p:cNvSpPr/>
          <p:nvPr/>
        </p:nvSpPr>
        <p:spPr>
          <a:xfrm>
            <a:off x="7285846" y="5176568"/>
            <a:ext cx="3993401" cy="830997"/>
          </a:xfrm>
          <a:prstGeom prst="rect">
            <a:avLst/>
          </a:prstGeom>
          <a:noFill/>
        </p:spPr>
        <p:txBody>
          <a:bodyPr wrap="none" lIns="91440" tIns="45720" rIns="91440" bIns="45720" numCol="1">
            <a:spAutoFit/>
          </a:bodyPr>
          <a:lstStyle/>
          <a:p>
            <a:pPr algn="ctr"/>
            <a:r>
              <a:rPr lang="en-US" sz="48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Perseverance</a:t>
            </a:r>
          </a:p>
        </p:txBody>
      </p:sp>
      <p:sp>
        <p:nvSpPr>
          <p:cNvPr id="8" name="Rectangle 7">
            <a:extLst>
              <a:ext uri="{FF2B5EF4-FFF2-40B4-BE49-F238E27FC236}">
                <a16:creationId xmlns:a16="http://schemas.microsoft.com/office/drawing/2014/main" id="{8A93E8C0-6717-4F50-BBEE-D70D7360E257}"/>
              </a:ext>
            </a:extLst>
          </p:cNvPr>
          <p:cNvSpPr/>
          <p:nvPr/>
        </p:nvSpPr>
        <p:spPr>
          <a:xfrm>
            <a:off x="1084026" y="5176568"/>
            <a:ext cx="2294218" cy="830997"/>
          </a:xfrm>
          <a:prstGeom prst="rect">
            <a:avLst/>
          </a:prstGeom>
          <a:noFill/>
        </p:spPr>
        <p:txBody>
          <a:bodyPr wrap="none" lIns="91440" tIns="45720" rIns="91440" bIns="45720" numCol="1">
            <a:spAutoFit/>
          </a:bodyPr>
          <a:lstStyle/>
          <a:p>
            <a:pPr algn="ctr"/>
            <a:r>
              <a:rPr lang="en-US" sz="48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Debate</a:t>
            </a:r>
          </a:p>
        </p:txBody>
      </p:sp>
      <p:sp>
        <p:nvSpPr>
          <p:cNvPr id="9" name="Rectangle 8">
            <a:extLst>
              <a:ext uri="{FF2B5EF4-FFF2-40B4-BE49-F238E27FC236}">
                <a16:creationId xmlns:a16="http://schemas.microsoft.com/office/drawing/2014/main" id="{4768291B-70A4-485C-8C43-7EA759686D82}"/>
              </a:ext>
            </a:extLst>
          </p:cNvPr>
          <p:cNvSpPr/>
          <p:nvPr/>
        </p:nvSpPr>
        <p:spPr>
          <a:xfrm>
            <a:off x="5462688" y="2612942"/>
            <a:ext cx="4090671" cy="830997"/>
          </a:xfrm>
          <a:prstGeom prst="rect">
            <a:avLst/>
          </a:prstGeom>
          <a:noFill/>
        </p:spPr>
        <p:txBody>
          <a:bodyPr wrap="none" lIns="91440" tIns="45720" rIns="91440" bIns="45720" numCol="1">
            <a:spAutoFit/>
          </a:bodyPr>
          <a:lstStyle/>
          <a:p>
            <a:pPr algn="ctr"/>
            <a:r>
              <a:rPr lang="en-US" sz="48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Employability</a:t>
            </a:r>
          </a:p>
        </p:txBody>
      </p:sp>
      <p:sp>
        <p:nvSpPr>
          <p:cNvPr id="10" name="Rectangle 9">
            <a:extLst>
              <a:ext uri="{FF2B5EF4-FFF2-40B4-BE49-F238E27FC236}">
                <a16:creationId xmlns:a16="http://schemas.microsoft.com/office/drawing/2014/main" id="{67950DFD-BCBA-400B-8BE9-A3BD4BD6F4AB}"/>
              </a:ext>
            </a:extLst>
          </p:cNvPr>
          <p:cNvSpPr/>
          <p:nvPr/>
        </p:nvSpPr>
        <p:spPr>
          <a:xfrm>
            <a:off x="8001844" y="3887285"/>
            <a:ext cx="3103029" cy="830997"/>
          </a:xfrm>
          <a:prstGeom prst="rect">
            <a:avLst/>
          </a:prstGeom>
          <a:noFill/>
        </p:spPr>
        <p:txBody>
          <a:bodyPr wrap="none" lIns="91440" tIns="45720" rIns="91440" bIns="45720" numCol="1">
            <a:spAutoFit/>
          </a:bodyPr>
          <a:lstStyle/>
          <a:p>
            <a:pPr algn="ctr"/>
            <a:r>
              <a:rPr lang="en-US" sz="48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Marketing</a:t>
            </a:r>
          </a:p>
        </p:txBody>
      </p:sp>
    </p:spTree>
    <p:extLst>
      <p:ext uri="{BB962C8B-B14F-4D97-AF65-F5344CB8AC3E}">
        <p14:creationId xmlns:p14="http://schemas.microsoft.com/office/powerpoint/2010/main" val="1789962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7">
                                            <p:txEl>
                                              <p:pRg st="0" end="0"/>
                                            </p:txEl>
                                          </p:spTgt>
                                        </p:tgtEl>
                                        <p:attrNameLst>
                                          <p:attrName>style.visibility</p:attrName>
                                        </p:attrNameLst>
                                      </p:cBhvr>
                                      <p:to>
                                        <p:strVal val="visible"/>
                                      </p:to>
                                    </p:set>
                                    <p:anim calcmode="lin" valueType="num">
                                      <p:cBhvr additive="base">
                                        <p:cTn id="4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8" grpId="0"/>
      <p:bldP spid="9"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92C4F-1DE2-4BAE-A013-54C7AC177FAB}"/>
              </a:ext>
            </a:extLst>
          </p:cNvPr>
          <p:cNvSpPr>
            <a:spLocks noGrp="1"/>
          </p:cNvSpPr>
          <p:nvPr>
            <p:ph type="title"/>
          </p:nvPr>
        </p:nvSpPr>
        <p:spPr/>
        <p:txBody>
          <a:bodyPr numCol="1"/>
          <a:lstStyle/>
          <a:p>
            <a:r>
              <a:rPr lang="en-GB" altLang="en-GB" dirty="0"/>
              <a:t>Young enterprise </a:t>
            </a:r>
          </a:p>
        </p:txBody>
      </p:sp>
      <p:sp>
        <p:nvSpPr>
          <p:cNvPr id="4" name="Rectangle 3">
            <a:extLst>
              <a:ext uri="{FF2B5EF4-FFF2-40B4-BE49-F238E27FC236}">
                <a16:creationId xmlns:a16="http://schemas.microsoft.com/office/drawing/2014/main" id="{74268520-25E5-4FB9-979D-C15158A72147}"/>
              </a:ext>
            </a:extLst>
          </p:cNvPr>
          <p:cNvSpPr/>
          <p:nvPr/>
        </p:nvSpPr>
        <p:spPr>
          <a:xfrm>
            <a:off x="2648710" y="3288299"/>
            <a:ext cx="6894580" cy="923330"/>
          </a:xfrm>
          <a:prstGeom prst="rect">
            <a:avLst/>
          </a:prstGeom>
          <a:noFill/>
        </p:spPr>
        <p:txBody>
          <a:bodyPr wrap="none" lIns="91440" tIns="45720" rIns="91440" bIns="45720" numCol="1">
            <a:spAutoFit/>
          </a:bodyPr>
          <a:lstStyle/>
          <a:p>
            <a:pPr algn="ctr"/>
            <a:r>
              <a:rPr lang="en-GB" altLang="en-GB"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The Fiver Challenge </a:t>
            </a:r>
            <a:endParaRPr lang="en-GB" alt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pic>
        <p:nvPicPr>
          <p:cNvPr id="14" name="Picture 13">
            <a:extLst>
              <a:ext uri="{FF2B5EF4-FFF2-40B4-BE49-F238E27FC236}">
                <a16:creationId xmlns:a16="http://schemas.microsoft.com/office/drawing/2014/main" id="{BA2C71D3-18EA-4BA5-8CB5-E5711213809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3749964"/>
            <a:ext cx="4549316" cy="3108699"/>
          </a:xfrm>
          <a:prstGeom prst="rect">
            <a:avLst/>
          </a:prstGeom>
        </p:spPr>
      </p:pic>
      <p:sp>
        <p:nvSpPr>
          <p:cNvPr id="15" name="TextBox 14">
            <a:extLst>
              <a:ext uri="{FF2B5EF4-FFF2-40B4-BE49-F238E27FC236}">
                <a16:creationId xmlns:a16="http://schemas.microsoft.com/office/drawing/2014/main" id="{12E7ADDF-7A33-4A7C-AC7E-7D5CD3AB43E9}"/>
              </a:ext>
            </a:extLst>
          </p:cNvPr>
          <p:cNvSpPr txBox="1"/>
          <p:nvPr/>
        </p:nvSpPr>
        <p:spPr>
          <a:xfrm>
            <a:off x="9766810" y="6461760"/>
            <a:ext cx="2600960" cy="615553"/>
          </a:xfrm>
          <a:prstGeom prst="rect">
            <a:avLst/>
          </a:prstGeom>
          <a:noFill/>
        </p:spPr>
        <p:txBody>
          <a:bodyPr wrap="square" numCol="1" rtlCol="0">
            <a:spAutoFit/>
          </a:bodyPr>
          <a:lstStyle/>
          <a:p>
            <a:r>
              <a:rPr lang="en-GB" altLang="en-GB" sz="1600" dirty="0">
                <a:latin typeface="Arial" panose="020B0604020202020204" pitchFamily="34" charset="0"/>
                <a:cs typeface="Arial" panose="020B0604020202020204" pitchFamily="34" charset="0"/>
              </a:rPr>
              <a:t>(Young Enterprise, 2018)</a:t>
            </a:r>
          </a:p>
          <a:p>
            <a:endParaRPr lang="en-GB" altLang="en-GB" dirty="0"/>
          </a:p>
        </p:txBody>
      </p:sp>
    </p:spTree>
    <p:extLst>
      <p:ext uri="{BB962C8B-B14F-4D97-AF65-F5344CB8AC3E}">
        <p14:creationId xmlns:p14="http://schemas.microsoft.com/office/powerpoint/2010/main" val="11126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BA47F-019A-4633-BC84-90A9811505BD}"/>
              </a:ext>
            </a:extLst>
          </p:cNvPr>
          <p:cNvSpPr>
            <a:spLocks noGrp="1"/>
          </p:cNvSpPr>
          <p:nvPr>
            <p:ph type="title"/>
          </p:nvPr>
        </p:nvSpPr>
        <p:spPr/>
        <p:txBody>
          <a:bodyPr numCol="1"/>
          <a:lstStyle/>
          <a:p>
            <a:r>
              <a:rPr lang="en-GB" altLang="en-GB" dirty="0"/>
              <a:t>The blindfold exercise</a:t>
            </a:r>
          </a:p>
        </p:txBody>
      </p:sp>
      <p:sp>
        <p:nvSpPr>
          <p:cNvPr id="8" name="Content Placeholder 7">
            <a:extLst>
              <a:ext uri="{FF2B5EF4-FFF2-40B4-BE49-F238E27FC236}">
                <a16:creationId xmlns:a16="http://schemas.microsoft.com/office/drawing/2014/main" id="{1777D1A3-DCBF-4109-B4AE-FC75E4D64412}"/>
              </a:ext>
            </a:extLst>
          </p:cNvPr>
          <p:cNvSpPr>
            <a:spLocks noGrp="1"/>
          </p:cNvSpPr>
          <p:nvPr>
            <p:ph idx="1"/>
          </p:nvPr>
        </p:nvSpPr>
        <p:spPr>
          <a:xfrm>
            <a:off x="2231136" y="2465324"/>
            <a:ext cx="7729728" cy="4128516"/>
          </a:xfrm>
        </p:spPr>
        <p:txBody>
          <a:bodyPr numCol="1">
            <a:normAutofit/>
          </a:bodyPr>
          <a:lstStyle/>
          <a:p>
            <a:r>
              <a:rPr lang="en-GB" altLang="en-GB" sz="2400" dirty="0">
                <a:latin typeface="Arial" panose="020B0604020202020204" pitchFamily="34" charset="0"/>
                <a:cs typeface="Arial" panose="020B0604020202020204" pitchFamily="34" charset="0"/>
              </a:rPr>
              <a:t>Each player must pick a partner.</a:t>
            </a:r>
          </a:p>
          <a:p>
            <a:r>
              <a:rPr lang="en-GB" altLang="en-GB" sz="2400" dirty="0">
                <a:latin typeface="Arial" panose="020B0604020202020204" pitchFamily="34" charset="0"/>
                <a:cs typeface="Arial" panose="020B0604020202020204" pitchFamily="34" charset="0"/>
              </a:rPr>
              <a:t>Out of the two individuals, one player must wear a blindfold. </a:t>
            </a:r>
          </a:p>
          <a:p>
            <a:r>
              <a:rPr lang="en-GB" altLang="en-GB" sz="2400" dirty="0">
                <a:latin typeface="Arial" panose="020B0604020202020204" pitchFamily="34" charset="0"/>
                <a:cs typeface="Arial" panose="020B0604020202020204" pitchFamily="34" charset="0"/>
              </a:rPr>
              <a:t>The other player must navigate their partners around the building, using only speech. </a:t>
            </a:r>
          </a:p>
          <a:p>
            <a:r>
              <a:rPr lang="en-GB" altLang="en-GB" sz="2400" dirty="0">
                <a:latin typeface="Arial" panose="020B0604020202020204" pitchFamily="34" charset="0"/>
                <a:cs typeface="Arial" panose="020B0604020202020204" pitchFamily="34" charset="0"/>
              </a:rPr>
              <a:t>Once completed, students must then reflect on and examine the activity: for example ‘what skills were used?’ ‘Did you gain more confidence?’ ‘Was team-work enhanced?’</a:t>
            </a:r>
          </a:p>
          <a:p>
            <a:endParaRPr lang="en-GB" altLang="en-GB" dirty="0"/>
          </a:p>
        </p:txBody>
      </p:sp>
    </p:spTree>
    <p:extLst>
      <p:ext uri="{BB962C8B-B14F-4D97-AF65-F5344CB8AC3E}">
        <p14:creationId xmlns:p14="http://schemas.microsoft.com/office/powerpoint/2010/main" val="1937392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4A715-2D55-4B19-8645-67D886C1C2B7}"/>
              </a:ext>
            </a:extLst>
          </p:cNvPr>
          <p:cNvSpPr>
            <a:spLocks noGrp="1"/>
          </p:cNvSpPr>
          <p:nvPr>
            <p:ph type="title"/>
          </p:nvPr>
        </p:nvSpPr>
        <p:spPr/>
        <p:txBody>
          <a:bodyPr numCol="1"/>
          <a:lstStyle/>
          <a:p>
            <a:r>
              <a:rPr sz="3600">
                <a:latin typeface="Gill Sans MT"/>
              </a:rPr>
              <a:t>Ethics</a:t>
            </a:r>
            <a:endParaRPr lang="en-GB" altLang="en-GB"/>
          </a:p>
        </p:txBody>
      </p:sp>
      <p:sp>
        <p:nvSpPr>
          <p:cNvPr id="3" name="Content Placeholder 2">
            <a:extLst>
              <a:ext uri="{FF2B5EF4-FFF2-40B4-BE49-F238E27FC236}">
                <a16:creationId xmlns:a16="http://schemas.microsoft.com/office/drawing/2014/main" id="{BE27F954-AE30-45A0-9328-131916609A9F}"/>
              </a:ext>
            </a:extLst>
          </p:cNvPr>
          <p:cNvSpPr>
            <a:spLocks noGrp="1"/>
          </p:cNvSpPr>
          <p:nvPr>
            <p:ph idx="1"/>
          </p:nvPr>
        </p:nvSpPr>
        <p:spPr/>
        <p:txBody>
          <a:bodyPr numCol="1">
            <a:normAutofit fontScale="85000" lnSpcReduction="10000"/>
          </a:bodyPr>
          <a:lstStyle/>
          <a:p>
            <a:r>
              <a:rPr sz="2400" dirty="0">
                <a:latin typeface="Arial" panose="020B0604020202020204" pitchFamily="34" charset="0"/>
                <a:cs typeface="Arial" panose="020B0604020202020204" pitchFamily="34" charset="0"/>
              </a:rPr>
              <a:t>All participants have the right to decline the opportunity to play the game.</a:t>
            </a:r>
            <a:endParaRPr lang="en-GB" altLang="en-GB" sz="2400" dirty="0">
              <a:latin typeface="Arial" panose="020B0604020202020204" pitchFamily="34" charset="0"/>
              <a:cs typeface="Arial" panose="020B0604020202020204" pitchFamily="34" charset="0"/>
            </a:endParaRPr>
          </a:p>
          <a:p>
            <a:r>
              <a:rPr sz="2400" dirty="0">
                <a:latin typeface="Arial" panose="020B0604020202020204" pitchFamily="34" charset="0"/>
                <a:cs typeface="Arial" panose="020B0604020202020204" pitchFamily="34" charset="0"/>
              </a:rPr>
              <a:t>All participants have the right to withdraw from the game at any given time. </a:t>
            </a:r>
          </a:p>
          <a:p>
            <a:r>
              <a:rPr sz="2400" dirty="0">
                <a:latin typeface="Arial" panose="020B0604020202020204" pitchFamily="34" charset="0"/>
                <a:cs typeface="Arial" panose="020B0604020202020204" pitchFamily="34" charset="0"/>
              </a:rPr>
              <a:t>If participants want to withdraw from the game, please shout "STOP" and I will come and remove the blindfold right away. </a:t>
            </a:r>
          </a:p>
          <a:p>
            <a:r>
              <a:rPr sz="2400" dirty="0">
                <a:latin typeface="Arial" panose="020B0604020202020204" pitchFamily="34" charset="0"/>
                <a:cs typeface="Arial" panose="020B0604020202020204" pitchFamily="34" charset="0"/>
              </a:rPr>
              <a:t>Please be aware that you may bump into obstacles during the activity. </a:t>
            </a:r>
          </a:p>
          <a:p>
            <a:r>
              <a:rPr sz="2400" dirty="0">
                <a:latin typeface="Arial" panose="020B0604020202020204" pitchFamily="34" charset="0"/>
                <a:cs typeface="Arial" panose="020B0604020202020204" pitchFamily="34" charset="0"/>
              </a:rPr>
              <a:t>AND HAVE FUN!!</a:t>
            </a:r>
          </a:p>
          <a:p>
            <a:endParaRPr dirty="0"/>
          </a:p>
        </p:txBody>
      </p:sp>
    </p:spTree>
    <p:extLst>
      <p:ext uri="{BB962C8B-B14F-4D97-AF65-F5344CB8AC3E}">
        <p14:creationId xmlns:p14="http://schemas.microsoft.com/office/powerpoint/2010/main" val="357750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3A746-6DE3-E647-8B1C-5479957C2E2D}"/>
              </a:ext>
            </a:extLst>
          </p:cNvPr>
          <p:cNvSpPr>
            <a:spLocks noGrp="1"/>
          </p:cNvSpPr>
          <p:nvPr>
            <p:ph type="title"/>
          </p:nvPr>
        </p:nvSpPr>
        <p:spPr/>
        <p:txBody>
          <a:bodyPr numCol="1"/>
          <a:lstStyle/>
          <a:p>
            <a:r>
              <a:t>Reflection</a:t>
            </a:r>
            <a:endParaRPr lang="en-US"/>
          </a:p>
        </p:txBody>
      </p:sp>
      <p:sp>
        <p:nvSpPr>
          <p:cNvPr id="3" name="Content Placeholder 2">
            <a:extLst>
              <a:ext uri="{FF2B5EF4-FFF2-40B4-BE49-F238E27FC236}">
                <a16:creationId xmlns:a16="http://schemas.microsoft.com/office/drawing/2014/main" id="{CA582CBC-F0DE-8240-B903-4479D0013904}"/>
              </a:ext>
            </a:extLst>
          </p:cNvPr>
          <p:cNvSpPr>
            <a:spLocks noGrp="1"/>
          </p:cNvSpPr>
          <p:nvPr>
            <p:ph idx="1"/>
          </p:nvPr>
        </p:nvSpPr>
        <p:spPr/>
        <p:txBody>
          <a:bodyPr numCol="1">
            <a:normAutofit fontScale="92500" lnSpcReduction="20000"/>
          </a:bodyPr>
          <a:lstStyle/>
          <a:p>
            <a:pPr marL="0" indent="0">
              <a:buNone/>
            </a:pPr>
            <a:r>
              <a:rPr sz="2600" b="1" i="1" dirty="0">
                <a:latin typeface="Arial" panose="020B0604020202020204" pitchFamily="34" charset="0"/>
                <a:cs typeface="Arial" panose="020B0604020202020204" pitchFamily="34" charset="0"/>
              </a:rPr>
              <a:t>Questions to consider:</a:t>
            </a:r>
          </a:p>
          <a:p>
            <a:r>
              <a:rPr sz="2600" dirty="0">
                <a:latin typeface="Arial" panose="020B0604020202020204" pitchFamily="34" charset="0"/>
                <a:cs typeface="Arial" panose="020B0604020202020204" pitchFamily="34" charset="0"/>
              </a:rPr>
              <a:t>Did you enjoy?</a:t>
            </a:r>
          </a:p>
          <a:p>
            <a:r>
              <a:rPr sz="2600" dirty="0">
                <a:latin typeface="Arial" panose="020B0604020202020204" pitchFamily="34" charset="0"/>
                <a:cs typeface="Arial" panose="020B0604020202020204" pitchFamily="34" charset="0"/>
              </a:rPr>
              <a:t>What skills do you think were learnt from this activity?</a:t>
            </a:r>
          </a:p>
          <a:p>
            <a:r>
              <a:rPr sz="2600" dirty="0">
                <a:latin typeface="Arial" panose="020B0604020202020204" pitchFamily="34" charset="0"/>
                <a:cs typeface="Arial" panose="020B0604020202020204" pitchFamily="34" charset="0"/>
              </a:rPr>
              <a:t>What frameworks do you think were covered during this activity?</a:t>
            </a:r>
          </a:p>
          <a:p>
            <a:r>
              <a:rPr sz="2600" dirty="0">
                <a:latin typeface="Arial" panose="020B0604020202020204" pitchFamily="34" charset="0"/>
                <a:cs typeface="Arial" panose="020B0604020202020204" pitchFamily="34" charset="0"/>
              </a:rPr>
              <a:t>Do you feel this was a good way of using the skills used?</a:t>
            </a:r>
          </a:p>
          <a:p>
            <a:r>
              <a:rPr sz="2600" dirty="0">
                <a:latin typeface="Arial" panose="020B0604020202020204" pitchFamily="34" charset="0"/>
                <a:cs typeface="Arial" panose="020B0604020202020204" pitchFamily="34" charset="0"/>
              </a:rPr>
              <a:t>Could this activity be incorporated into teaching?</a:t>
            </a:r>
          </a:p>
          <a:p>
            <a:endParaRPr sz="2400" dirty="0"/>
          </a:p>
        </p:txBody>
      </p:sp>
    </p:spTree>
    <p:extLst>
      <p:ext uri="{BB962C8B-B14F-4D97-AF65-F5344CB8AC3E}">
        <p14:creationId xmlns:p14="http://schemas.microsoft.com/office/powerpoint/2010/main" val="28232840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BFA07-63FB-41E8-BD28-6DA5C48A166F}"/>
              </a:ext>
            </a:extLst>
          </p:cNvPr>
          <p:cNvSpPr>
            <a:spLocks noGrp="1"/>
          </p:cNvSpPr>
          <p:nvPr>
            <p:ph type="title"/>
          </p:nvPr>
        </p:nvSpPr>
        <p:spPr>
          <a:xfrm flipH="1">
            <a:off x="4899323" y="1971848"/>
            <a:ext cx="3510644" cy="273330"/>
          </a:xfrm>
        </p:spPr>
        <p:txBody>
          <a:bodyPr numCol="1">
            <a:normAutofit fontScale="90000"/>
          </a:bodyPr>
          <a:lstStyle/>
          <a:p>
            <a:endParaRPr lang="en-GB" altLang="en-GB"/>
          </a:p>
        </p:txBody>
      </p:sp>
      <p:pic>
        <p:nvPicPr>
          <p:cNvPr id="4" name="Picture 4">
            <a:extLst>
              <a:ext uri="{FF2B5EF4-FFF2-40B4-BE49-F238E27FC236}">
                <a16:creationId xmlns:a16="http://schemas.microsoft.com/office/drawing/2014/main" id="{C64CC803-377D-314D-942E-A83CF0857DB3}"/>
              </a:ext>
            </a:extLst>
          </p:cNvPr>
          <p:cNvPicPr>
            <a:picLocks noGrp="1" noChangeAspect="1"/>
          </p:cNvPicPr>
          <p:nvPr>
            <p:ph idx="1"/>
          </p:nvPr>
        </p:nvPicPr>
        <p:blipFill>
          <a:blip r:embed="rId3"/>
          <a:stretch>
            <a:fillRect/>
          </a:stretch>
        </p:blipFill>
        <p:spPr>
          <a:xfrm>
            <a:off x="1781780" y="427264"/>
            <a:ext cx="8628439" cy="5973536"/>
          </a:xfrm>
          <a:prstGeom prst="rect">
            <a:avLst/>
          </a:prstGeom>
        </p:spPr>
      </p:pic>
      <p:sp>
        <p:nvSpPr>
          <p:cNvPr id="6" name="TextBox 5">
            <a:extLst>
              <a:ext uri="{FF2B5EF4-FFF2-40B4-BE49-F238E27FC236}">
                <a16:creationId xmlns:a16="http://schemas.microsoft.com/office/drawing/2014/main" id="{05B1AB75-AFAE-3144-A543-071E99EAC72E}"/>
              </a:ext>
            </a:extLst>
          </p:cNvPr>
          <p:cNvSpPr txBox="1"/>
          <p:nvPr/>
        </p:nvSpPr>
        <p:spPr>
          <a:xfrm>
            <a:off x="10410219" y="6519446"/>
            <a:ext cx="1860913" cy="338554"/>
          </a:xfrm>
          <a:prstGeom prst="rect">
            <a:avLst/>
          </a:prstGeom>
          <a:noFill/>
        </p:spPr>
        <p:txBody>
          <a:bodyPr wrap="square" rtlCol="0">
            <a:spAutoFit/>
          </a:bodyPr>
          <a:lstStyle/>
          <a:p>
            <a:pPr algn="l"/>
            <a:r>
              <a:rPr lang="en-US" sz="1600" dirty="0" err="1">
                <a:latin typeface="Arial" panose="020B0604020202020204" pitchFamily="34" charset="0"/>
                <a:cs typeface="Arial" panose="020B0604020202020204" pitchFamily="34" charset="0"/>
              </a:rPr>
              <a:t>Entrecomp</a:t>
            </a:r>
            <a:r>
              <a:rPr lang="en-US" sz="1600" dirty="0">
                <a:latin typeface="Arial" panose="020B0604020202020204" pitchFamily="34" charset="0"/>
                <a:cs typeface="Arial" panose="020B0604020202020204" pitchFamily="34" charset="0"/>
              </a:rPr>
              <a:t> (2016)</a:t>
            </a:r>
          </a:p>
        </p:txBody>
      </p:sp>
    </p:spTree>
    <p:extLst>
      <p:ext uri="{BB962C8B-B14F-4D97-AF65-F5344CB8AC3E}">
        <p14:creationId xmlns:p14="http://schemas.microsoft.com/office/powerpoint/2010/main" val="129558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721A-5F6F-4B3D-9955-72A252DFD618}"/>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81B7E1F5-005B-49FF-84D7-013B05CCC988}"/>
              </a:ext>
            </a:extLst>
          </p:cNvPr>
          <p:cNvPicPr>
            <a:picLocks noGrp="1" noChangeAspect="1"/>
          </p:cNvPicPr>
          <p:nvPr>
            <p:ph idx="1"/>
          </p:nvPr>
        </p:nvPicPr>
        <p:blipFill>
          <a:blip r:embed="rId3"/>
          <a:stretch>
            <a:fillRect/>
          </a:stretch>
        </p:blipFill>
        <p:spPr>
          <a:xfrm>
            <a:off x="0" y="0"/>
            <a:ext cx="12192000" cy="6858000"/>
          </a:xfrm>
        </p:spPr>
      </p:pic>
      <p:sp>
        <p:nvSpPr>
          <p:cNvPr id="6" name="TextBox 5">
            <a:extLst>
              <a:ext uri="{FF2B5EF4-FFF2-40B4-BE49-F238E27FC236}">
                <a16:creationId xmlns:a16="http://schemas.microsoft.com/office/drawing/2014/main" id="{8E0F4A1C-E4AF-485E-82F8-574D2913E2BD}"/>
              </a:ext>
            </a:extLst>
          </p:cNvPr>
          <p:cNvSpPr txBox="1"/>
          <p:nvPr/>
        </p:nvSpPr>
        <p:spPr>
          <a:xfrm>
            <a:off x="10393680" y="6400800"/>
            <a:ext cx="1798320" cy="369332"/>
          </a:xfrm>
          <a:prstGeom prst="rect">
            <a:avLst/>
          </a:prstGeom>
          <a:noFill/>
        </p:spPr>
        <p:txBody>
          <a:bodyPr wrap="square" rtlCol="0">
            <a:spAutoFit/>
          </a:bodyPr>
          <a:lstStyle/>
          <a:p>
            <a:r>
              <a:rPr lang="en-GB" dirty="0">
                <a:solidFill>
                  <a:schemeClr val="bg1"/>
                </a:solidFill>
              </a:rPr>
              <a:t>Goalcast (2019)</a:t>
            </a:r>
          </a:p>
        </p:txBody>
      </p:sp>
    </p:spTree>
    <p:extLst>
      <p:ext uri="{BB962C8B-B14F-4D97-AF65-F5344CB8AC3E}">
        <p14:creationId xmlns:p14="http://schemas.microsoft.com/office/powerpoint/2010/main" val="209576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5B727-B536-4C4B-9F22-AF965E78599C}"/>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BA3C520B-FB4A-4710-82DF-725DF7393452}"/>
              </a:ext>
            </a:extLst>
          </p:cNvPr>
          <p:cNvSpPr>
            <a:spLocks noGrp="1"/>
          </p:cNvSpPr>
          <p:nvPr>
            <p:ph idx="1"/>
          </p:nvPr>
        </p:nvSpPr>
        <p:spPr>
          <a:xfrm>
            <a:off x="2231136" y="2800605"/>
            <a:ext cx="7729728" cy="2391156"/>
          </a:xfrm>
        </p:spPr>
        <p:txBody>
          <a:bodyPr>
            <a:normAutofit lnSpcReduction="10000"/>
          </a:bodyPr>
          <a:lstStyle/>
          <a:p>
            <a:pPr marL="0" indent="0">
              <a:buNone/>
            </a:pPr>
            <a:r>
              <a:rPr lang="en-GB" sz="1500" dirty="0" err="1">
                <a:latin typeface="Arial" panose="020B0604020202020204" pitchFamily="34" charset="0"/>
                <a:cs typeface="Arial" panose="020B0604020202020204" pitchFamily="34" charset="0"/>
              </a:rPr>
              <a:t>Entrecomp</a:t>
            </a:r>
            <a:r>
              <a:rPr lang="en-GB" sz="1500" dirty="0">
                <a:latin typeface="Arial" panose="020B0604020202020204" pitchFamily="34" charset="0"/>
                <a:cs typeface="Arial" panose="020B0604020202020204" pitchFamily="34" charset="0"/>
              </a:rPr>
              <a:t> (2016) </a:t>
            </a:r>
            <a:r>
              <a:rPr lang="en-GB" sz="1500" i="1" dirty="0" err="1">
                <a:latin typeface="Arial" panose="020B0604020202020204" pitchFamily="34" charset="0"/>
                <a:cs typeface="Arial" panose="020B0604020202020204" pitchFamily="34" charset="0"/>
              </a:rPr>
              <a:t>Entrecomp</a:t>
            </a:r>
            <a:r>
              <a:rPr lang="en-GB" sz="1500" i="1" dirty="0">
                <a:latin typeface="Arial" panose="020B0604020202020204" pitchFamily="34" charset="0"/>
                <a:cs typeface="Arial" panose="020B0604020202020204" pitchFamily="34" charset="0"/>
              </a:rPr>
              <a:t> into Action Get Inspired Make It Happen:  A user guide to the European Entrepreneurship Competence Framework. </a:t>
            </a:r>
            <a:r>
              <a:rPr lang="en-GB" sz="1500" dirty="0">
                <a:latin typeface="Arial" panose="020B0604020202020204" pitchFamily="34" charset="0"/>
                <a:cs typeface="Arial" panose="020B0604020202020204" pitchFamily="34" charset="0"/>
              </a:rPr>
              <a:t>Available at: file:///C:/Users/1301714/Downloads/jrc109128_entrecomp_into_action_-_final.pdf (Accessed: 13/11/2019).</a:t>
            </a:r>
            <a:endParaRPr lang="en-GB" sz="1500" i="1" dirty="0">
              <a:latin typeface="Arial" panose="020B0604020202020204" pitchFamily="34" charset="0"/>
              <a:cs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Goalcast (2019) </a:t>
            </a:r>
            <a:r>
              <a:rPr lang="en-GB" sz="1500" i="1" dirty="0">
                <a:latin typeface="Arial" panose="020B0604020202020204" pitchFamily="34" charset="0"/>
                <a:cs typeface="Arial" panose="020B0604020202020204" pitchFamily="34" charset="0"/>
              </a:rPr>
              <a:t>Top 30 Nelson Mandela Quotes to Inspire You to Believe </a:t>
            </a:r>
            <a:r>
              <a:rPr lang="en-GB" sz="1500" dirty="0">
                <a:latin typeface="Arial" panose="020B0604020202020204" pitchFamily="34" charset="0"/>
                <a:cs typeface="Arial" panose="020B0604020202020204" pitchFamily="34" charset="0"/>
              </a:rPr>
              <a:t>[video].  Available at: https://www.goalcast.com/2017/05/02/top-nelson-mandela-quotes-inspire-you-to-believe/ (Accessed: 14/11/2019).</a:t>
            </a:r>
            <a:endParaRPr lang="en-GB" sz="1500" i="1" dirty="0">
              <a:latin typeface="Arial" panose="020B0604020202020204" pitchFamily="34" charset="0"/>
              <a:cs typeface="Arial" panose="020B0604020202020204" pitchFamily="34" charset="0"/>
            </a:endParaRPr>
          </a:p>
          <a:p>
            <a:pPr marL="0" indent="0">
              <a:buNone/>
            </a:pPr>
            <a:r>
              <a:rPr lang="en-US" sz="1500" dirty="0">
                <a:latin typeface="Arial" panose="020B0604020202020204" pitchFamily="34" charset="0"/>
                <a:cs typeface="Arial" panose="020B0604020202020204" pitchFamily="34" charset="0"/>
              </a:rPr>
              <a:t>Young Enterprise. (2018) </a:t>
            </a:r>
            <a:r>
              <a:rPr lang="en-US" sz="1500" i="1" dirty="0">
                <a:latin typeface="Arial" panose="020B0604020202020204" pitchFamily="34" charset="0"/>
                <a:cs typeface="Arial" panose="020B0604020202020204" pitchFamily="34" charset="0"/>
              </a:rPr>
              <a:t>YE Fiver Challenge. </a:t>
            </a:r>
            <a:r>
              <a:rPr lang="en-US" sz="1500" dirty="0">
                <a:latin typeface="Arial" panose="020B0604020202020204" pitchFamily="34" charset="0"/>
                <a:cs typeface="Arial" panose="020B0604020202020204" pitchFamily="34" charset="0"/>
              </a:rPr>
              <a:t>Available at: </a:t>
            </a:r>
            <a:r>
              <a:rPr lang="en-GB" sz="1500" dirty="0">
                <a:latin typeface="Arial" panose="020B0604020202020204" pitchFamily="34" charset="0"/>
                <a:cs typeface="Arial" panose="020B0604020202020204" pitchFamily="34" charset="0"/>
              </a:rPr>
              <a:t>https://www.young-enterprise.org.uk/fiver-challenge-awards-2019-the-highlights/ (Accessed: 09/11/2019)</a:t>
            </a:r>
          </a:p>
        </p:txBody>
      </p:sp>
    </p:spTree>
    <p:extLst>
      <p:ext uri="{BB962C8B-B14F-4D97-AF65-F5344CB8AC3E}">
        <p14:creationId xmlns:p14="http://schemas.microsoft.com/office/powerpoint/2010/main" val="342784478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792</TotalTime>
  <Words>1055</Words>
  <Application>Microsoft Office PowerPoint</Application>
  <PresentationFormat>Widescreen</PresentationFormat>
  <Paragraphs>75</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Gill Sans MT</vt:lpstr>
      <vt:lpstr>Parcel</vt:lpstr>
      <vt:lpstr>Entrepreneurial education</vt:lpstr>
      <vt:lpstr>Objectives</vt:lpstr>
      <vt:lpstr>recap</vt:lpstr>
      <vt:lpstr>Young enterprise </vt:lpstr>
      <vt:lpstr>The blindfold exercise</vt:lpstr>
      <vt:lpstr>Ethics</vt:lpstr>
      <vt:lpstr>Reflection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Entrepreneurial education</dc:title>
  <dc:creator>Charlotte Davies</dc:creator>
  <cp:lastModifiedBy>Ross Abraham</cp:lastModifiedBy>
  <cp:revision>35</cp:revision>
  <cp:lastPrinted>2019-11-18T12:39:42Z</cp:lastPrinted>
  <dcterms:created xsi:type="dcterms:W3CDTF">2019-11-12T12:19:40Z</dcterms:created>
  <dcterms:modified xsi:type="dcterms:W3CDTF">2019-12-15T15:30:36Z</dcterms:modified>
</cp:coreProperties>
</file>