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24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396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363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3352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27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729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GB"/>
              <a:t>Click to edit Master text styles</a:t>
            </a:r>
          </a:p>
          <a:p>
            <a:pPr marL="228600" lvl="1" indent="-228600"/>
            <a:r>
              <a:rPr lang="en-GB"/>
              <a:t>Second level</a:t>
            </a:r>
          </a:p>
          <a:p>
            <a:pPr marL="228600" lvl="2" indent="-228600"/>
            <a:r>
              <a:rPr lang="en-GB"/>
              <a:t>Third level</a:t>
            </a:r>
          </a:p>
          <a:p>
            <a:pPr marL="228600" lvl="3" indent="-228600"/>
            <a:r>
              <a:rPr lang="en-GB"/>
              <a:t>Fourth level</a:t>
            </a:r>
          </a:p>
          <a:p>
            <a:pPr marL="228600" lvl="4" indent="-228600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646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092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572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880962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0216376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5256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4626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679765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3548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4802521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043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9326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19078822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084453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948009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90686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37148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9356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8057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6787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980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651461EC-6545-4032-AD1B-41B1E09E7DE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5530A9D2-4563-4815-ADA4-C05A823C5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7114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>
          <p15:clr>
            <a:srgbClr val="F26B43"/>
          </p15:clr>
        </p15:guide>
        <p15:guide id="4" orient="horz" pos="264">
          <p15:clr>
            <a:srgbClr val="F26B43"/>
          </p15:clr>
        </p15:guide>
        <p15:guide id="5" pos="7416">
          <p15:clr>
            <a:srgbClr val="F26B43"/>
          </p15:clr>
        </p15:guide>
        <p15:guide id="12" pos="4632">
          <p15:clr>
            <a:srgbClr val="F26B43"/>
          </p15:clr>
        </p15:guide>
        <p15:guide id="13" pos="5544">
          <p15:clr>
            <a:srgbClr val="F26B43"/>
          </p15:clr>
        </p15:guide>
        <p15:guide id="26" pos="2784">
          <p15:clr>
            <a:srgbClr val="F26B43"/>
          </p15:clr>
        </p15:guide>
        <p15:guide id="27" pos="3048">
          <p15:clr>
            <a:srgbClr val="F26B43"/>
          </p15:clr>
        </p15:guide>
        <p15:guide id="29" pos="3960">
          <p15:clr>
            <a:srgbClr val="F26B43"/>
          </p15:clr>
        </p15:guide>
        <p15:guide id="30" pos="1176">
          <p15:clr>
            <a:srgbClr val="F26B43"/>
          </p15:clr>
        </p15:guide>
        <p15:guide id="31" pos="912">
          <p15:clr>
            <a:srgbClr val="F26B43"/>
          </p15:clr>
        </p15:guide>
        <p15:guide id="32" pos="3696">
          <p15:clr>
            <a:srgbClr val="F26B43"/>
          </p15:clr>
        </p15:guide>
        <p15:guide id="33" pos="1848">
          <p15:clr>
            <a:srgbClr val="F26B43"/>
          </p15:clr>
        </p15:guide>
        <p15:guide id="34" pos="2112">
          <p15:clr>
            <a:srgbClr val="F26B43"/>
          </p15:clr>
        </p15:guide>
        <p15:guide id="36" pos="6528">
          <p15:clr>
            <a:srgbClr val="F26B43"/>
          </p15:clr>
        </p15:guide>
        <p15:guide id="37" pos="6744">
          <p15:clr>
            <a:srgbClr val="F26B43"/>
          </p15:clr>
        </p15:guide>
        <p15:guide id="42" orient="horz" pos="39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9FD25-5EE8-E162-7B3B-7902AECB66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84072"/>
            <a:ext cx="9144000" cy="1489856"/>
          </a:xfrm>
        </p:spPr>
        <p:txBody>
          <a:bodyPr>
            <a:normAutofit/>
          </a:bodyPr>
          <a:lstStyle/>
          <a:p>
            <a:r>
              <a:rPr lang="en-GB" dirty="0"/>
              <a:t>Evaluating the Care and Support Needs of Older People in the UK.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7CB521-0742-E676-F23C-A2D6BD5DA2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816" y="5220976"/>
            <a:ext cx="5341495" cy="1329726"/>
          </a:xfrm>
        </p:spPr>
        <p:txBody>
          <a:bodyPr>
            <a:normAutofit/>
          </a:bodyPr>
          <a:lstStyle/>
          <a:p>
            <a:r>
              <a:rPr lang="en-GB" dirty="0"/>
              <a:t>Student name: Francesca Florescu</a:t>
            </a:r>
          </a:p>
          <a:p>
            <a:r>
              <a:rPr lang="en-GB" dirty="0"/>
              <a:t>Student number: 2332791</a:t>
            </a:r>
          </a:p>
          <a:p>
            <a:r>
              <a:rPr lang="en-GB" dirty="0"/>
              <a:t>Module: BMHP6027</a:t>
            </a:r>
          </a:p>
        </p:txBody>
      </p:sp>
    </p:spTree>
    <p:extLst>
      <p:ext uri="{BB962C8B-B14F-4D97-AF65-F5344CB8AC3E}">
        <p14:creationId xmlns:p14="http://schemas.microsoft.com/office/powerpoint/2010/main" val="1783174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5EF4F-EE29-DA24-F693-D3F671E8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17" y="588854"/>
            <a:ext cx="9942409" cy="876193"/>
          </a:xfrm>
        </p:spPr>
        <p:txBody>
          <a:bodyPr/>
          <a:lstStyle/>
          <a:p>
            <a:r>
              <a:rPr lang="en-GB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50E26-AE18-FB2E-7A45-C4942FF41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416" y="1293419"/>
            <a:ext cx="9942409" cy="2573311"/>
          </a:xfrm>
        </p:spPr>
        <p:txBody>
          <a:bodyPr>
            <a:normAutofit/>
          </a:bodyPr>
          <a:lstStyle/>
          <a:p>
            <a:r>
              <a:rPr lang="en-GB" dirty="0"/>
              <a:t>Older people may experience changes in their physical health, mental wellbeing and ability to manage everyday activities.</a:t>
            </a:r>
          </a:p>
          <a:p>
            <a:r>
              <a:rPr lang="en-GB" dirty="0"/>
              <a:t>Care and support can help maintain independence, dignity and quality of life.</a:t>
            </a:r>
          </a:p>
          <a:p>
            <a:r>
              <a:rPr lang="en-GB" dirty="0"/>
              <a:t>Every older person has different needs, preferences and life experiences.</a:t>
            </a:r>
          </a:p>
          <a:p>
            <a:r>
              <a:rPr lang="en-GB" dirty="0"/>
              <a:t>Person-centred care focuses on individual needs, choices and wellbeing (Department of Health and Social Care, 2024).</a:t>
            </a:r>
          </a:p>
          <a:p>
            <a:r>
              <a:rPr lang="en-GB" dirty="0"/>
              <a:t>Effective support should promote independence while ensuring people’s safety and wellbeing.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23559F-D249-8EF2-4BBD-7D1809564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416" y="3960660"/>
            <a:ext cx="3969426" cy="2636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943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8A902-4C07-4287-6CE4-D0253FF8C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>
            <a:normAutofit/>
          </a:bodyPr>
          <a:lstStyle/>
          <a:p>
            <a:r>
              <a:rPr lang="en-GB" sz="2300"/>
              <a:t>Care and Support Needs of Older People</a:t>
            </a:r>
            <a:br>
              <a:rPr lang="en-GB" sz="2300"/>
            </a:br>
            <a:endParaRPr lang="en-GB" sz="2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CB4B1-00D9-5E62-BD81-96361891802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>
            <a:normAutofit/>
          </a:bodyPr>
          <a:lstStyle/>
          <a:p>
            <a:r>
              <a:rPr lang="en-GB" sz="1300"/>
              <a:t>Physical needs</a:t>
            </a:r>
          </a:p>
          <a:p>
            <a:r>
              <a:rPr lang="en-GB" sz="1300"/>
              <a:t>Support with mobility, personal care and daily activities.</a:t>
            </a:r>
          </a:p>
          <a:p>
            <a:r>
              <a:rPr lang="en-GB" sz="1300"/>
              <a:t>Help managing long-term health conditions.</a:t>
            </a:r>
          </a:p>
          <a:p>
            <a:r>
              <a:rPr lang="en-GB" sz="1300"/>
              <a:t>Psychological needs</a:t>
            </a:r>
          </a:p>
          <a:p>
            <a:r>
              <a:rPr lang="en-GB" sz="1300"/>
              <a:t>Support with mental wellbeing, anxiety and bereavement.</a:t>
            </a:r>
          </a:p>
          <a:p>
            <a:r>
              <a:rPr lang="en-GB" sz="1300"/>
              <a:t>Understanding and support for cognitive changes.</a:t>
            </a:r>
          </a:p>
          <a:p>
            <a:r>
              <a:rPr lang="en-GB" sz="1300"/>
              <a:t>Social needs</a:t>
            </a:r>
          </a:p>
          <a:p>
            <a:r>
              <a:rPr lang="en-GB" sz="1300"/>
              <a:t>Opportunities to maintain friendships and family relationships.</a:t>
            </a:r>
          </a:p>
          <a:p>
            <a:r>
              <a:rPr lang="en-GB" sz="1300"/>
              <a:t>Access to community activities to reduce isolation.</a:t>
            </a:r>
          </a:p>
          <a:p>
            <a:r>
              <a:rPr lang="en-GB" sz="1300"/>
              <a:t>Emotional needs</a:t>
            </a:r>
          </a:p>
          <a:p>
            <a:r>
              <a:rPr lang="en-GB" sz="1300"/>
              <a:t>Feeling valued, respected and understood.</a:t>
            </a:r>
          </a:p>
          <a:p>
            <a:r>
              <a:rPr lang="en-GB" sz="1300"/>
              <a:t>Maintaining dignity, confidence and a sense of belonging.</a:t>
            </a:r>
          </a:p>
          <a:p>
            <a:endParaRPr lang="en-GB" sz="13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AA8699-DFE7-B5ED-CAFC-A7BAD21EAB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04" r="-2" b="-2"/>
          <a:stretch>
            <a:fillRect/>
          </a:stretch>
        </p:blipFill>
        <p:spPr>
          <a:xfrm>
            <a:off x="6338887" y="1585444"/>
            <a:ext cx="4924425" cy="43481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4294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1B123-A5FD-1C15-E78F-3F2FB1734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186" y="541277"/>
            <a:ext cx="4419600" cy="1640774"/>
          </a:xfrm>
        </p:spPr>
        <p:txBody>
          <a:bodyPr>
            <a:normAutofit/>
          </a:bodyPr>
          <a:lstStyle/>
          <a:p>
            <a:r>
              <a:rPr lang="en-GB" sz="2800" dirty="0"/>
              <a:t>Independence, Empowerment and Choice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AB2A14-4CBF-57D1-25A1-3B24D386B5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48" r="22583" b="-1"/>
          <a:stretch>
            <a:fillRect/>
          </a:stretch>
        </p:blipFill>
        <p:spPr>
          <a:xfrm>
            <a:off x="208593" y="2102542"/>
            <a:ext cx="4836786" cy="4214181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ACA9A-BB31-6CC7-421D-BF8F3E7E190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01236" y="1209831"/>
            <a:ext cx="5750381" cy="5143500"/>
          </a:xfrm>
        </p:spPr>
        <p:txBody>
          <a:bodyPr>
            <a:normAutofit/>
          </a:bodyPr>
          <a:lstStyle/>
          <a:p>
            <a:r>
              <a:rPr lang="en-GB" dirty="0"/>
              <a:t>Independence: Supporting older people to manage daily activities as much as possible.</a:t>
            </a:r>
          </a:p>
          <a:p>
            <a:r>
              <a:rPr lang="en-GB" dirty="0"/>
              <a:t>Empowerment: Involving older people in decisions about their care.</a:t>
            </a:r>
          </a:p>
          <a:p>
            <a:r>
              <a:rPr lang="en-GB" dirty="0"/>
              <a:t>Choice: Respecting personal preferences, routines and lifestyle.</a:t>
            </a:r>
          </a:p>
          <a:p>
            <a:r>
              <a:rPr lang="en-GB" dirty="0"/>
              <a:t>Dignity: Treating every person with respect and protecting their privacy.</a:t>
            </a:r>
          </a:p>
          <a:p>
            <a:r>
              <a:rPr lang="en-GB" dirty="0"/>
              <a:t>Assistive support: Using mobility aids, home adaptations and personal alarms where appropriate.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9637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E8C91-C34D-85C0-E647-F72317FD8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>
            <a:normAutofit/>
          </a:bodyPr>
          <a:lstStyle/>
          <a:p>
            <a:r>
              <a:rPr lang="en-GB" sz="2300"/>
              <a:t>Challenges to Maintaining Independence</a:t>
            </a:r>
            <a:br>
              <a:rPr lang="en-GB" sz="2300"/>
            </a:br>
            <a:endParaRPr lang="en-GB" sz="2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7668B-CFDC-4D50-9DD0-B2FC3192A2E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>
            <a:normAutofit/>
          </a:bodyPr>
          <a:lstStyle/>
          <a:p>
            <a:r>
              <a:rPr lang="en-GB" dirty="0"/>
              <a:t>Physical health: Long-term conditions, reduced mobility and the risk of falls.</a:t>
            </a:r>
          </a:p>
          <a:p>
            <a:r>
              <a:rPr lang="en-GB" dirty="0"/>
              <a:t>Mental wellbeing: Anxiety, depression, bereavement and reduced confidence.</a:t>
            </a:r>
          </a:p>
          <a:p>
            <a:r>
              <a:rPr lang="en-GB" dirty="0"/>
              <a:t>Social isolation: Living alone or having limited contact with family and friends.</a:t>
            </a:r>
          </a:p>
          <a:p>
            <a:r>
              <a:rPr lang="en-GB" dirty="0"/>
              <a:t>Financial difficulties: Limited income can make transport, heating and social activities harder to afford.</a:t>
            </a:r>
          </a:p>
          <a:p>
            <a:r>
              <a:rPr lang="en-GB" dirty="0"/>
              <a:t>Environmental barriers: Inaccessible housing, stairs and limited public transport.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702417-2558-13EF-27A2-E3F3A2A7CC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04" r="-2" b="-2"/>
          <a:stretch>
            <a:fillRect/>
          </a:stretch>
        </p:blipFill>
        <p:spPr>
          <a:xfrm>
            <a:off x="5878824" y="1900238"/>
            <a:ext cx="4924425" cy="43481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96330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C9689-B47E-37DB-3402-759A1F932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845745"/>
            <a:ext cx="8382000" cy="701657"/>
          </a:xfrm>
        </p:spPr>
        <p:txBody>
          <a:bodyPr>
            <a:normAutofit/>
          </a:bodyPr>
          <a:lstStyle/>
          <a:p>
            <a:r>
              <a:rPr lang="en-GB" sz="2300"/>
              <a:t>UK Policies and Theories</a:t>
            </a:r>
            <a:br>
              <a:rPr lang="en-GB" sz="2300"/>
            </a:br>
            <a:endParaRPr lang="en-GB" sz="2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22FB4-C57C-8573-D407-098479F821C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Care Act 2014:</a:t>
            </a:r>
          </a:p>
          <a:p>
            <a:r>
              <a:rPr lang="en-GB" dirty="0"/>
              <a:t>Promotes wellbeing, dignity and control over daily life.</a:t>
            </a:r>
          </a:p>
          <a:p>
            <a:r>
              <a:rPr lang="en-GB" dirty="0"/>
              <a:t>Encourages prevention and individual needs assessments.</a:t>
            </a:r>
          </a:p>
          <a:p>
            <a:pPr marL="0" indent="0">
              <a:buNone/>
            </a:pPr>
            <a:r>
              <a:rPr lang="en-GB" dirty="0"/>
              <a:t>Person-centred care:</a:t>
            </a:r>
          </a:p>
          <a:p>
            <a:r>
              <a:rPr lang="en-GB" dirty="0"/>
              <a:t>Focuses on the person’s needs, preferences and values.</a:t>
            </a:r>
          </a:p>
          <a:p>
            <a:r>
              <a:rPr lang="en-GB" dirty="0"/>
              <a:t>Involves older people in decisions about their care.</a:t>
            </a:r>
          </a:p>
          <a:p>
            <a:pPr marL="0" indent="0">
              <a:buNone/>
            </a:pPr>
            <a:r>
              <a:rPr lang="en-GB" dirty="0"/>
              <a:t>Active ageing:</a:t>
            </a:r>
          </a:p>
          <a:p>
            <a:r>
              <a:rPr lang="en-GB" dirty="0"/>
              <a:t>Encourages health, participation and independence.</a:t>
            </a:r>
          </a:p>
          <a:p>
            <a:r>
              <a:rPr lang="en-GB" dirty="0"/>
              <a:t>Supports opportunities to remain active in the community.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E57AC8-D9F8-6102-A631-AB68E133F6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59" r="9843" b="-2"/>
          <a:stretch>
            <a:fillRect/>
          </a:stretch>
        </p:blipFill>
        <p:spPr>
          <a:xfrm>
            <a:off x="5878824" y="1900242"/>
            <a:ext cx="4924425" cy="43481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16164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7FF78-B958-63FD-3AF0-F43ABD342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>
            <a:normAutofit/>
          </a:bodyPr>
          <a:lstStyle/>
          <a:p>
            <a:r>
              <a:rPr lang="en-GB" sz="2300"/>
              <a:t>Current Care and Support Services</a:t>
            </a:r>
            <a:br>
              <a:rPr lang="en-GB" sz="2300"/>
            </a:br>
            <a:endParaRPr lang="en-GB" sz="2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148D2-DF72-6704-68F3-3759B4BAEAA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>
            <a:normAutofit/>
          </a:bodyPr>
          <a:lstStyle/>
          <a:p>
            <a:r>
              <a:rPr lang="en-GB" dirty="0"/>
              <a:t>NHS services: Medical treatment, health monitoring and rehabilitation.</a:t>
            </a:r>
          </a:p>
          <a:p>
            <a:r>
              <a:rPr lang="en-GB" dirty="0"/>
              <a:t>Home care: Help with personal care, meals and everyday activities.</a:t>
            </a:r>
          </a:p>
          <a:p>
            <a:r>
              <a:rPr lang="en-GB" dirty="0"/>
              <a:t>Residential and nursing care: Accommodation and support for people with different levels of care needs.</a:t>
            </a:r>
          </a:p>
          <a:p>
            <a:r>
              <a:rPr lang="en-GB" dirty="0"/>
              <a:t>Community services: Social activities, befriending and support to reduce isolation.</a:t>
            </a:r>
          </a:p>
          <a:p>
            <a:r>
              <a:rPr lang="en-GB" dirty="0"/>
              <a:t>Occupational therapy and adaptations: Equipment and changes to the home to support independence.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C70009-3944-13B3-239A-2BE9C7DEF0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4" r="3666" b="3"/>
          <a:stretch>
            <a:fillRect/>
          </a:stretch>
        </p:blipFill>
        <p:spPr>
          <a:xfrm>
            <a:off x="8350689" y="3429000"/>
            <a:ext cx="3409511" cy="3010525"/>
          </a:xfrm>
          <a:prstGeom prst="rect">
            <a:avLst/>
          </a:prstGeom>
          <a:noFill/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EA72E2B-344B-4295-37FF-F11730A779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1088" y="268529"/>
            <a:ext cx="3702715" cy="282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936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A6425-48F3-DDC7-C20E-C52D37588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4422098" cy="1325563"/>
          </a:xfrm>
        </p:spPr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80850-1833-D4E1-DB31-BA54192B9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257" y="594259"/>
            <a:ext cx="11833485" cy="6263741"/>
          </a:xfrm>
        </p:spPr>
        <p:txBody>
          <a:bodyPr>
            <a:noAutofit/>
          </a:bodyPr>
          <a:lstStyle/>
          <a:p>
            <a:r>
              <a:rPr lang="en-GB" sz="1500" dirty="0"/>
              <a:t>Department of Health and Social Care (2025) Care and support statutory guidance. Available at: https://www.gov.uk/government/publications/care-act-statutory-guidance/care-and-support-statutory-guidance (Accessed: 24 October 2026).</a:t>
            </a:r>
          </a:p>
          <a:p>
            <a:r>
              <a:rPr lang="en-GB" sz="1500" dirty="0"/>
              <a:t>National Institute for Health and Care Excellence (2015) Older people: independence and mental wellbeing. NICE guideline NG32. Available at: https://www.nice.org.uk/guidance/ng32 (Accessed: 24 October 2026).</a:t>
            </a:r>
          </a:p>
          <a:p>
            <a:r>
              <a:rPr lang="en-GB" sz="1500" dirty="0"/>
              <a:t>National Institute for Health and Care Excellence (2025) Falls: assessment and prevention in older people and in people 50 and over at higher risk. NICE guideline NG249. Available at: https://www.nice.org.uk/guidance/ng249 (Accessed: 24 October 2026).</a:t>
            </a:r>
          </a:p>
          <a:p>
            <a:r>
              <a:rPr lang="en-GB" sz="1500" dirty="0"/>
              <a:t>NHS (n.d.-a) Help at home from a paid carer. Available at: https://www.nhs.uk/social-care-and-support/care-services-equipment-and-care-homes/homecare/ (Accessed: 24 October 2026).</a:t>
            </a:r>
          </a:p>
          <a:p>
            <a:r>
              <a:rPr lang="en-GB" sz="1500" dirty="0"/>
              <a:t>NHS (n.d.-b) Care homes. Available at: https://www.nhs.uk/social-care-and-support/care-services-equipment-and-care-homes/care-homes/ (Accessed: 24 October 2026).</a:t>
            </a:r>
          </a:p>
          <a:p>
            <a:r>
              <a:rPr lang="en-GB" sz="1500" dirty="0"/>
              <a:t>NHS (n.d.-c) Care and support plans. Available at: https://www.nhs.uk/social-care-and-support/help-from-social-services-and-charities/care-and-support-plans/ (Accessed: 24 October 2026).</a:t>
            </a:r>
          </a:p>
          <a:p>
            <a:r>
              <a:rPr lang="en-GB" sz="1500" dirty="0"/>
              <a:t>UK Parliament (2014) Care Act 2014, c. 23. Available at: https://www.legislation.gov.uk/ukpga/2014/23/contents (Accessed: 24 October 2026).</a:t>
            </a:r>
          </a:p>
          <a:p>
            <a:r>
              <a:rPr lang="en-GB" sz="1500" dirty="0"/>
              <a:t>World Health Organization (2002) Active ageing: a policy framework. Geneva: World Health Organization.</a:t>
            </a:r>
          </a:p>
          <a:p>
            <a:r>
              <a:rPr lang="en-GB" sz="1500" dirty="0"/>
              <a:t>World Health Organization (n.d.) Healthy ageing and functional ability. Available at: https://www.who.int/news-room/questions-and-answers/item/healthy-ageing-and-functional-ability (Accessed: 24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3630354847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4524321E-1019-4E52-AA1C-5D37B75CD749}" vid="{4A46179B-AA1B-40E1-9320-430DA2EBD8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31</TotalTime>
  <Words>820</Words>
  <Application>Microsoft Office PowerPoint</Application>
  <PresentationFormat>Widescreen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Neue Haas Grotesk Text Pro</vt:lpstr>
      <vt:lpstr>Film Burn</vt:lpstr>
      <vt:lpstr>Evaluating the Care and Support Needs of Older People in the UK.</vt:lpstr>
      <vt:lpstr>Introduction:</vt:lpstr>
      <vt:lpstr>Care and Support Needs of Older People </vt:lpstr>
      <vt:lpstr>Independence, Empowerment and Choice </vt:lpstr>
      <vt:lpstr>Challenges to Maintaining Independence </vt:lpstr>
      <vt:lpstr>UK Policies and Theories </vt:lpstr>
      <vt:lpstr>Current Care and Support Services 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Francesca Georgiana Florescu (2332791)</dc:creator>
  <cp:lastModifiedBy>Francesca Georgiana Florescu (2332791)</cp:lastModifiedBy>
  <cp:revision>3</cp:revision>
  <dcterms:created xsi:type="dcterms:W3CDTF">2026-10-25T01:09:12Z</dcterms:created>
  <dcterms:modified xsi:type="dcterms:W3CDTF">2026-10-25T10:38:18Z</dcterms:modified>
</cp:coreProperties>
</file>