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theme/theme2.xml" ContentType="application/vnd.openxmlformats-officedocument.theme+xml"/>
  <Override PartName="/ppt/slideLayouts/slideLayout32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48"/>
  </p:notesMasterIdLst>
  <p:handoutMasterIdLst>
    <p:handoutMasterId r:id="rId49"/>
  </p:handoutMasterIdLst>
  <p:sldIdLst>
    <p:sldId id="474" r:id="rId4"/>
    <p:sldId id="475" r:id="rId5"/>
    <p:sldId id="1087" r:id="rId6"/>
    <p:sldId id="1285" r:id="rId7"/>
    <p:sldId id="1352" r:id="rId8"/>
    <p:sldId id="1288" r:id="rId9"/>
    <p:sldId id="1385" r:id="rId10"/>
    <p:sldId id="1287" r:id="rId11"/>
    <p:sldId id="1361" r:id="rId12"/>
    <p:sldId id="1386" r:id="rId13"/>
    <p:sldId id="1387" r:id="rId14"/>
    <p:sldId id="1355" r:id="rId15"/>
    <p:sldId id="1362" r:id="rId16"/>
    <p:sldId id="1488" r:id="rId17"/>
    <p:sldId id="1503" r:id="rId18"/>
    <p:sldId id="1504" r:id="rId19"/>
    <p:sldId id="1582" r:id="rId20"/>
    <p:sldId id="1583" r:id="rId21"/>
    <p:sldId id="1581" r:id="rId22"/>
    <p:sldId id="1307" r:id="rId23"/>
    <p:sldId id="1308" r:id="rId24"/>
    <p:sldId id="1309" r:id="rId25"/>
    <p:sldId id="1311" r:id="rId26"/>
    <p:sldId id="1312" r:id="rId27"/>
    <p:sldId id="1310" r:id="rId28"/>
    <p:sldId id="1313" r:id="rId29"/>
    <p:sldId id="1489" r:id="rId30"/>
    <p:sldId id="1501" r:id="rId31"/>
    <p:sldId id="1419" r:id="rId32"/>
    <p:sldId id="1418" r:id="rId33"/>
    <p:sldId id="1490" r:id="rId34"/>
    <p:sldId id="1460" r:id="rId35"/>
    <p:sldId id="1577" r:id="rId36"/>
    <p:sldId id="1575" r:id="rId37"/>
    <p:sldId id="1576" r:id="rId38"/>
    <p:sldId id="1584" r:id="rId39"/>
    <p:sldId id="1585" r:id="rId40"/>
    <p:sldId id="1491" r:id="rId41"/>
    <p:sldId id="1586" r:id="rId42"/>
    <p:sldId id="1571" r:id="rId43"/>
    <p:sldId id="1573" r:id="rId44"/>
    <p:sldId id="1390" r:id="rId45"/>
    <p:sldId id="1402" r:id="rId46"/>
    <p:sldId id="1505" r:id="rId47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8AD8"/>
    <a:srgbClr val="E3FAC8"/>
    <a:srgbClr val="FFFFD3"/>
    <a:srgbClr val="BDCFA4"/>
    <a:srgbClr val="B5D8B9"/>
    <a:srgbClr val="B3EC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321"/>
    <p:restoredTop sz="79032" autoAdjust="0"/>
  </p:normalViewPr>
  <p:slideViewPr>
    <p:cSldViewPr snapToGrid="0" snapToObjects="1">
      <p:cViewPr varScale="1">
        <p:scale>
          <a:sx n="73" d="100"/>
          <a:sy n="73" d="100"/>
        </p:scale>
        <p:origin x="216" y="16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presProps" Target="presProps.xml"/><Relationship Id="rId7" Type="http://schemas.openxmlformats.org/officeDocument/2006/relationships/slide" Target="slides/slide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tableStyles" Target="tableStyles.xml"/><Relationship Id="rId5" Type="http://schemas.openxmlformats.org/officeDocument/2006/relationships/slide" Target="slides/slide2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theme" Target="theme/theme1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notesMaster" Target="notesMasters/notesMaster1.xml"/><Relationship Id="rId8" Type="http://schemas.openxmlformats.org/officeDocument/2006/relationships/slide" Target="slides/slide5.xml"/><Relationship Id="rId51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25/04/2022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4/25/22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2847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57985907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5559603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4229853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p5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10" name="Google Shape;110;p5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0632876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8399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97841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4/25/22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4/25/22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4/25/22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4/25/22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8AE3F-C5B7-9541-ADB2-646DAE7700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E34541-A792-D847-A64E-9E577ED541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F493F34-B4BF-D945-962F-05FBAB6BC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98A608-F849-A249-A1B2-89433DF9E780}" type="datetimeFigureOut">
              <a:rPr lang="cy-GB" smtClean="0"/>
              <a:t>25/04/22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E9908C-A00B-AC42-A547-2310EBFA29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87CBA3-F41D-D44B-8965-0A1B5CB2E8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CA2B17-CDC4-D644-8C30-48F66DE6BD8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2262859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B7A7FCD-4FBB-C540-A035-61436D08E2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836F4E-7EF1-5E4B-97B5-41035DAA4A11}" type="datetimeFigureOut">
              <a:rPr lang="cy-GB" smtClean="0"/>
              <a:t>25/04/22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434B23-AC59-DB4D-A905-F3ECE990D0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844AD9B-F4CE-2F41-93BA-30BC4229F9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2505D-BC1F-3148-AB10-3D51D039E6A3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0667021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4/25/22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822316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4/25/22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547087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5" Type="http://schemas.openxmlformats.org/officeDocument/2006/relationships/theme" Target="../theme/theme2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24" Type="http://schemas.openxmlformats.org/officeDocument/2006/relationships/slideLayout" Target="../slideLayouts/slideLayout31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23" Type="http://schemas.openxmlformats.org/officeDocument/2006/relationships/slideLayout" Target="../slideLayouts/slideLayout30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slideLayout" Target="../slideLayouts/slideLayout29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  <p:sldLayoutId id="2147484114" r:id="rId22"/>
    <p:sldLayoutId id="2147484115" r:id="rId23"/>
    <p:sldLayoutId id="2147484116" r:id="rId2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0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8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tiff"/><Relationship Id="rId2" Type="http://schemas.openxmlformats.org/officeDocument/2006/relationships/image" Target="../media/image15.tiff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17.tiff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tiff"/><Relationship Id="rId1" Type="http://schemas.openxmlformats.org/officeDocument/2006/relationships/slideLayout" Target="../slideLayouts/slideLayout29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2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tiff"/><Relationship Id="rId1" Type="http://schemas.openxmlformats.org/officeDocument/2006/relationships/slideLayout" Target="../slideLayouts/slideLayout2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tiff"/><Relationship Id="rId1" Type="http://schemas.openxmlformats.org/officeDocument/2006/relationships/slideLayout" Target="../slideLayouts/slideLayout29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tiff"/><Relationship Id="rId1" Type="http://schemas.openxmlformats.org/officeDocument/2006/relationships/slideLayout" Target="../slideLayouts/slideLayout28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8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8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1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9.xml"/><Relationship Id="rId4" Type="http://schemas.openxmlformats.org/officeDocument/2006/relationships/image" Target="../media/image32.tiff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1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www.google.co.uk/url?sa=t&amp;rct=j&amp;q=&amp;esrc=s&amp;source=web&amp;cd=&amp;ved=2ahUKEwjCguXOyOj2AhUJiFwKHX7lBkcQFnoECA0QAQ&amp;url=https%3A%2F%2Fwww.cbac.co.uk%2Fcymwysterau%2Fcymraeg-i-oedolion-sylfaen%2F&amp;usg=AOvVaw1xA-KP3QVP42sTNiE-to6F" TargetMode="External"/><Relationship Id="rId1" Type="http://schemas.openxmlformats.org/officeDocument/2006/relationships/slideLayout" Target="../slideLayouts/slideLayout31.xml"/><Relationship Id="rId5" Type="http://schemas.openxmlformats.org/officeDocument/2006/relationships/hyperlink" Target="https://www.google.co.uk/url?sa=t&amp;rct=j&amp;q=&amp;esrc=s&amp;source=web&amp;cd=&amp;cad=rja&amp;uact=8&amp;ved=2ahUKEwiH1NXEyuj2AhXDlFwKHeSRAEQQFnoECBAQAQ&amp;url=https%3A%2F%2Fwww.cbac.co.uk%2Fcymwysterau%2Fcymraeg-i-oedolion-canolradd%2F&amp;usg=AOvVaw0YTfPER5RFHLBYe1HoDWxQ" TargetMode="External"/><Relationship Id="rId4" Type="http://schemas.openxmlformats.org/officeDocument/2006/relationships/hyperlink" Target="https://www.google.co.uk/url?sa=t&amp;rct=j&amp;q=&amp;esrc=s&amp;source=web&amp;cd=&amp;cad=rja&amp;uact=8&amp;ved=2ahUKEwjqs4Wmyuj2AhVRUMAKHeaRB_YQFnoECAYQAQ&amp;url=https%3A%2F%2Fwww.cbac.co.uk%2Fcymwysterau%2Fcymraeg-i-oedolion-mynediad%2F&amp;usg=AOvVaw13Hgv-ujh0qrz-21LTEbmE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8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tiff"/><Relationship Id="rId2" Type="http://schemas.openxmlformats.org/officeDocument/2006/relationships/image" Target="../media/image39.tiff"/><Relationship Id="rId1" Type="http://schemas.openxmlformats.org/officeDocument/2006/relationships/slideLayout" Target="../slideLayouts/slideLayout29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42.tiff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1.xml"/><Relationship Id="rId4" Type="http://schemas.openxmlformats.org/officeDocument/2006/relationships/image" Target="../media/image41.pn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4.tiff"/><Relationship Id="rId1" Type="http://schemas.openxmlformats.org/officeDocument/2006/relationships/slideLayout" Target="../slideLayouts/slideLayout29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tiff"/><Relationship Id="rId2" Type="http://schemas.openxmlformats.org/officeDocument/2006/relationships/image" Target="../media/image45.tiff"/><Relationship Id="rId1" Type="http://schemas.openxmlformats.org/officeDocument/2006/relationships/slideLayout" Target="../slideLayouts/slideLayout28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58DFE55-F09E-4349-84B6-DD79C9E2D226}"/>
              </a:ext>
            </a:extLst>
          </p:cNvPr>
          <p:cNvSpPr txBox="1"/>
          <p:nvPr/>
        </p:nvSpPr>
        <p:spPr>
          <a:xfrm>
            <a:off x="2338385" y="4162535"/>
            <a:ext cx="7515225" cy="24622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>
                <a:solidFill>
                  <a:schemeClr val="bg1"/>
                </a:solidFill>
              </a:rPr>
              <a:t>Grŵp</a:t>
            </a:r>
            <a:r>
              <a:rPr lang="en-US" sz="2400" b="1" dirty="0">
                <a:solidFill>
                  <a:schemeClr val="bg1"/>
                </a:solidFill>
              </a:rPr>
              <a:t> B</a:t>
            </a:r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r>
              <a:rPr lang="en-US" sz="2400" b="1" dirty="0">
                <a:solidFill>
                  <a:schemeClr val="bg1"/>
                </a:solidFill>
              </a:rPr>
              <a:t>Catrin Evans-Thomas</a:t>
            </a:r>
          </a:p>
          <a:p>
            <a:pPr algn="ctr"/>
            <a:endParaRPr lang="en-US" sz="2400" b="1" dirty="0">
              <a:solidFill>
                <a:schemeClr val="bg1"/>
              </a:solidFill>
            </a:endParaRPr>
          </a:p>
          <a:p>
            <a:pPr algn="ctr"/>
            <a:r>
              <a:rPr lang="en-US" sz="2000" dirty="0" err="1">
                <a:solidFill>
                  <a:schemeClr val="bg1"/>
                </a:solidFill>
              </a:rPr>
              <a:t>c.evans-thomas@pcydds.ac.uk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pPr algn="ctr"/>
            <a:endParaRPr lang="en-US" sz="200" b="1" dirty="0">
              <a:solidFill>
                <a:schemeClr val="bg1"/>
              </a:solidFill>
            </a:endParaRPr>
          </a:p>
          <a:p>
            <a:endParaRPr lang="en-US" sz="2400" dirty="0">
              <a:solidFill>
                <a:schemeClr val="bg1"/>
              </a:solidFill>
            </a:endParaRPr>
          </a:p>
          <a:p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2908298" y="1589986"/>
            <a:ext cx="6375400" cy="2384187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40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40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40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0CC457F-9971-2C47-968F-1C607F21F0B2}"/>
              </a:ext>
            </a:extLst>
          </p:cNvPr>
          <p:cNvSpPr/>
          <p:nvPr/>
        </p:nvSpPr>
        <p:spPr>
          <a:xfrm>
            <a:off x="9386855" y="1751695"/>
            <a:ext cx="2441694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altLang="cy-GB" sz="2400" b="1" dirty="0" err="1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Darlith</a:t>
            </a:r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/Lecture 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10</a:t>
            </a:r>
          </a:p>
          <a:p>
            <a:pPr algn="ctr"/>
            <a:r>
              <a:rPr lang="en-US" altLang="cy-GB" sz="2400" b="1" dirty="0">
                <a:solidFill>
                  <a:schemeClr val="bg1"/>
                </a:solidFill>
                <a:latin typeface="Arial" panose="020B0604020202020204" pitchFamily="34" charset="0"/>
                <a:cs typeface="Arial Unicode MS" panose="020B0604020202020204" pitchFamily="34" charset="-128"/>
              </a:rPr>
              <a:t>26.4.2022</a:t>
            </a:r>
          </a:p>
        </p:txBody>
      </p:sp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Box 21">
            <a:extLst>
              <a:ext uri="{FF2B5EF4-FFF2-40B4-BE49-F238E27FC236}">
                <a16:creationId xmlns:a16="http://schemas.microsoft.com/office/drawing/2014/main" id="{B173E096-BB55-472B-BC17-90588069DAE9}"/>
              </a:ext>
            </a:extLst>
          </p:cNvPr>
          <p:cNvSpPr txBox="1"/>
          <p:nvPr/>
        </p:nvSpPr>
        <p:spPr>
          <a:xfrm>
            <a:off x="1288996" y="548736"/>
            <a:ext cx="4299406" cy="1200329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600" dirty="0">
                <a:latin typeface="Tw Cen MT" panose="020B0602020104020603" pitchFamily="34" charset="0"/>
              </a:rPr>
              <a:t>Nod Ac </a:t>
            </a:r>
            <a:r>
              <a:rPr lang="en-US" sz="3600" dirty="0" err="1">
                <a:latin typeface="Tw Cen MT" panose="020B0602020104020603" pitchFamily="34" charset="0"/>
              </a:rPr>
              <a:t>Amcanion</a:t>
            </a:r>
            <a:br>
              <a:rPr lang="en-US" sz="3600" dirty="0">
                <a:latin typeface="Tw Cen MT" panose="020B0602020104020603" pitchFamily="34" charset="0"/>
              </a:rPr>
            </a:br>
            <a:r>
              <a:rPr lang="en-US" sz="3600" dirty="0">
                <a:latin typeface="Tw Cen MT" panose="020B0602020104020603" pitchFamily="34" charset="0"/>
              </a:rPr>
              <a:t>Aims and 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739937E-2886-984A-8BC2-EB8D1AFFEC7E}"/>
              </a:ext>
            </a:extLst>
          </p:cNvPr>
          <p:cNvSpPr txBox="1"/>
          <p:nvPr/>
        </p:nvSpPr>
        <p:spPr>
          <a:xfrm>
            <a:off x="5715000" y="380047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EAF5BE-537D-0241-BA4E-75D8A6378AC2}"/>
              </a:ext>
            </a:extLst>
          </p:cNvPr>
          <p:cNvSpPr txBox="1">
            <a:spLocks/>
          </p:cNvSpPr>
          <p:nvPr/>
        </p:nvSpPr>
        <p:spPr>
          <a:xfrm>
            <a:off x="1288996" y="2323115"/>
            <a:ext cx="4341123" cy="1968328"/>
          </a:xfrm>
          <a:prstGeom prst="rect">
            <a:avLst/>
          </a:prstGeom>
          <a:pattFill prst="pct5">
            <a:fgClr>
              <a:schemeClr val="accent5">
                <a:lumMod val="20000"/>
                <a:lumOff val="80000"/>
              </a:schemeClr>
            </a:fgClr>
            <a:bgClr>
              <a:schemeClr val="bg1"/>
            </a:bgClr>
          </a:pattFill>
          <a:ln>
            <a:solidFill>
              <a:srgbClr val="7030A0"/>
            </a:solidFill>
          </a:ln>
        </p:spPr>
        <p:txBody>
          <a:bodyPr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0"/>
              </a:spcBef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>
                <a:latin typeface="+mj-lt"/>
                <a:cs typeface="Cavolini" panose="03000502040302020204" pitchFamily="66" charset="0"/>
              </a:rPr>
              <a:t>Trafod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y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portffolio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dirty="0">
                <a:latin typeface="+mj-lt"/>
                <a:cs typeface="Cavolini" panose="03000502040302020204" pitchFamily="66" charset="0"/>
              </a:rPr>
              <a:t>   </a:t>
            </a:r>
            <a:r>
              <a:rPr lang="en-US" sz="2400" i="1" dirty="0">
                <a:latin typeface="+mj-lt"/>
                <a:cs typeface="Cavolini" panose="03000502040302020204" pitchFamily="66" charset="0"/>
              </a:rPr>
              <a:t>Discuss the portfolio.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i="1" dirty="0">
              <a:latin typeface="+mj-lt"/>
              <a:cs typeface="Cavolini" panose="03000502040302020204" pitchFamily="66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  <a:defRPr/>
            </a:pPr>
            <a:r>
              <a:rPr lang="en-US" sz="2400" dirty="0" err="1">
                <a:latin typeface="+mj-lt"/>
                <a:cs typeface="Cavolini" panose="03000502040302020204" pitchFamily="66" charset="0"/>
              </a:rPr>
              <a:t>Trafod</a:t>
            </a:r>
            <a:r>
              <a:rPr lang="en-US" sz="2400" dirty="0">
                <a:latin typeface="+mj-lt"/>
                <a:cs typeface="Cavolini" panose="03000502040302020204" pitchFamily="66" charset="0"/>
              </a:rPr>
              <a:t> </a:t>
            </a:r>
            <a:r>
              <a:rPr lang="en-US" sz="2400" dirty="0" err="1">
                <a:latin typeface="+mj-lt"/>
                <a:cs typeface="Cavolini" panose="03000502040302020204" pitchFamily="66" charset="0"/>
              </a:rPr>
              <a:t>gweithgareddau</a:t>
            </a: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r>
              <a:rPr lang="en-US" sz="2400" i="1" dirty="0">
                <a:latin typeface="+mj-lt"/>
                <a:cs typeface="Cavolini" panose="03000502040302020204" pitchFamily="66" charset="0"/>
              </a:rPr>
              <a:t>   Discuss activities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  <a:defRPr/>
            </a:pPr>
            <a:endParaRPr lang="en-US" sz="2400" dirty="0">
              <a:latin typeface="+mj-lt"/>
              <a:cs typeface="Cavolini" panose="03000502040302020204" pitchFamily="66" charset="0"/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6C2595F-6D93-8C4E-9E46-CEA6FA98D14C}"/>
              </a:ext>
            </a:extLst>
          </p:cNvPr>
          <p:cNvSpPr txBox="1">
            <a:spLocks/>
          </p:cNvSpPr>
          <p:nvPr/>
        </p:nvSpPr>
        <p:spPr>
          <a:xfrm>
            <a:off x="7200899" y="777862"/>
            <a:ext cx="4025901" cy="1942407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Llwybr</a:t>
            </a:r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 y </a:t>
            </a:r>
            <a:r>
              <a:rPr lang="en-GB" sz="2800" b="1" dirty="0" err="1">
                <a:solidFill>
                  <a:srgbClr val="002060"/>
                </a:solidFill>
                <a:latin typeface="Segoe Print" panose="02000800000000000000" pitchFamily="2" charset="0"/>
              </a:rPr>
              <a:t>Gymraeg</a:t>
            </a:r>
            <a:endParaRPr lang="en-GB" sz="2800" b="1" dirty="0">
              <a:solidFill>
                <a:srgbClr val="002060"/>
              </a:solidFill>
              <a:latin typeface="Segoe Print" panose="02000800000000000000" pitchFamily="2" charset="0"/>
            </a:endParaRP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Welsh Pathway</a:t>
            </a:r>
          </a:p>
          <a:p>
            <a:pPr algn="ctr"/>
            <a:r>
              <a:rPr lang="en-GB" sz="2800" b="1" dirty="0">
                <a:solidFill>
                  <a:srgbClr val="002060"/>
                </a:solidFill>
                <a:latin typeface="Segoe Print" panose="02000800000000000000" pitchFamily="2" charset="0"/>
              </a:rPr>
              <a:t>BA2 2021-22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26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132CF837-360F-8B45-810B-3EAEA9D529AE}"/>
              </a:ext>
            </a:extLst>
          </p:cNvPr>
          <p:cNvSpPr txBox="1">
            <a:spLocks/>
          </p:cNvSpPr>
          <p:nvPr/>
        </p:nvSpPr>
        <p:spPr>
          <a:xfrm>
            <a:off x="406400" y="180515"/>
            <a:ext cx="6807200" cy="126220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A70354D9-C8C3-2F43-88D5-F02717FFB68C}"/>
              </a:ext>
            </a:extLst>
          </p:cNvPr>
          <p:cNvSpPr txBox="1">
            <a:spLocks/>
          </p:cNvSpPr>
          <p:nvPr/>
        </p:nvSpPr>
        <p:spPr>
          <a:xfrm>
            <a:off x="-243840" y="-162562"/>
            <a:ext cx="7631335" cy="183786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Ble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mae’r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wybodaeth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?</a:t>
            </a:r>
          </a:p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Where can I find the information I need?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C89602A-19E1-494A-938D-A829398D0D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68160" y="1785797"/>
            <a:ext cx="4888135" cy="3995793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CC4AE1B-7759-094B-BDB8-DF0420CE8168}"/>
              </a:ext>
            </a:extLst>
          </p:cNvPr>
          <p:cNvSpPr txBox="1"/>
          <p:nvPr/>
        </p:nvSpPr>
        <p:spPr>
          <a:xfrm>
            <a:off x="406400" y="1785797"/>
            <a:ext cx="6136640" cy="1785104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200" dirty="0" err="1"/>
              <a:t>Fframwaith</a:t>
            </a:r>
            <a:r>
              <a:rPr lang="en-US" sz="2200" dirty="0"/>
              <a:t> </a:t>
            </a:r>
            <a:r>
              <a:rPr lang="en-US" sz="2200" dirty="0" err="1"/>
              <a:t>Cymwyseddau</a:t>
            </a:r>
            <a:r>
              <a:rPr lang="en-US" sz="2200" dirty="0"/>
              <a:t> </a:t>
            </a:r>
            <a:r>
              <a:rPr lang="en-US" sz="2200" dirty="0" err="1"/>
              <a:t>iaith</a:t>
            </a:r>
            <a:r>
              <a:rPr lang="en-US" sz="2200" dirty="0"/>
              <a:t> i </a:t>
            </a:r>
            <a:r>
              <a:rPr lang="en-US" sz="2200" dirty="0" err="1"/>
              <a:t>Athrawon</a:t>
            </a:r>
            <a:endParaRPr lang="en-US" sz="2200" dirty="0"/>
          </a:p>
          <a:p>
            <a:r>
              <a:rPr lang="en-US" sz="2200" dirty="0" err="1"/>
              <a:t>Portffolio</a:t>
            </a:r>
            <a:r>
              <a:rPr lang="en-US" sz="2200" dirty="0"/>
              <a:t> </a:t>
            </a:r>
            <a:r>
              <a:rPr lang="en-US" sz="2200" dirty="0" err="1"/>
              <a:t>Cymraeg</a:t>
            </a:r>
            <a:endParaRPr lang="en-US" sz="2200" dirty="0"/>
          </a:p>
          <a:p>
            <a:endParaRPr lang="en-US" sz="2200" dirty="0"/>
          </a:p>
          <a:p>
            <a:r>
              <a:rPr lang="en-US" sz="2200" i="1" dirty="0"/>
              <a:t>Welsh Language Competency Framework</a:t>
            </a:r>
          </a:p>
          <a:p>
            <a:r>
              <a:rPr lang="en-US" sz="2200" i="1" dirty="0"/>
              <a:t>Welsh Portfolio</a:t>
            </a:r>
          </a:p>
        </p:txBody>
      </p:sp>
    </p:spTree>
    <p:extLst>
      <p:ext uri="{BB962C8B-B14F-4D97-AF65-F5344CB8AC3E}">
        <p14:creationId xmlns:p14="http://schemas.microsoft.com/office/powerpoint/2010/main" val="21919247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E6646241-6B10-1742-AB71-C55D4FC9CE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0952" y="426720"/>
            <a:ext cx="8919075" cy="6008064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2CFC20B-2D60-2648-BC78-627054238C6A}"/>
              </a:ext>
            </a:extLst>
          </p:cNvPr>
          <p:cNvSpPr txBox="1"/>
          <p:nvPr/>
        </p:nvSpPr>
        <p:spPr>
          <a:xfrm>
            <a:off x="194888" y="426720"/>
            <a:ext cx="2365432" cy="1477328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y </a:t>
            </a:r>
            <a:r>
              <a:rPr lang="en-US" dirty="0" err="1"/>
              <a:t>Llywodraeth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Welsh Government version</a:t>
            </a:r>
          </a:p>
        </p:txBody>
      </p:sp>
    </p:spTree>
    <p:extLst>
      <p:ext uri="{BB962C8B-B14F-4D97-AF65-F5344CB8AC3E}">
        <p14:creationId xmlns:p14="http://schemas.microsoft.com/office/powerpoint/2010/main" val="24196800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311454B-00C4-4540-B6A5-98FB0733A6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7126" y="830863"/>
            <a:ext cx="8985071" cy="565860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227CEE0-49FA-7D43-A051-F3DFEA49180D}"/>
              </a:ext>
            </a:extLst>
          </p:cNvPr>
          <p:cNvSpPr txBox="1"/>
          <p:nvPr/>
        </p:nvSpPr>
        <p:spPr>
          <a:xfrm>
            <a:off x="194888" y="426720"/>
            <a:ext cx="2365432" cy="1477328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y </a:t>
            </a:r>
            <a:r>
              <a:rPr lang="en-US" dirty="0" err="1"/>
              <a:t>Llywodraeth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Welsh Government version</a:t>
            </a:r>
          </a:p>
        </p:txBody>
      </p:sp>
    </p:spTree>
    <p:extLst>
      <p:ext uri="{BB962C8B-B14F-4D97-AF65-F5344CB8AC3E}">
        <p14:creationId xmlns:p14="http://schemas.microsoft.com/office/powerpoint/2010/main" val="3681343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DB6D4FF-3A0C-BF40-B7D3-7A7C8CA8B9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51" y="1686560"/>
            <a:ext cx="7940928" cy="4616436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B9D41B1-11CD-7F44-A0C0-94BAF6130CB1}"/>
              </a:ext>
            </a:extLst>
          </p:cNvPr>
          <p:cNvSpPr txBox="1"/>
          <p:nvPr/>
        </p:nvSpPr>
        <p:spPr>
          <a:xfrm>
            <a:off x="266008" y="365239"/>
            <a:ext cx="4082472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wreiddiol</a:t>
            </a:r>
            <a:r>
              <a:rPr lang="en-US" dirty="0"/>
              <a:t> </a:t>
            </a:r>
            <a:r>
              <a:rPr lang="en-US" dirty="0" err="1"/>
              <a:t>Rhagoriaith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Original version by </a:t>
            </a:r>
            <a:r>
              <a:rPr lang="en-US" dirty="0" err="1"/>
              <a:t>Rhagoriaith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6635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20BAC5B-D947-F544-8BFF-1442BC7C21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050" y="1611336"/>
            <a:ext cx="11391900" cy="4749800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0ADF077-D767-7143-9001-BCBE7D718212}"/>
              </a:ext>
            </a:extLst>
          </p:cNvPr>
          <p:cNvSpPr txBox="1"/>
          <p:nvPr/>
        </p:nvSpPr>
        <p:spPr>
          <a:xfrm>
            <a:off x="3333404" y="243319"/>
            <a:ext cx="5525192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wreiddiol</a:t>
            </a:r>
            <a:r>
              <a:rPr lang="en-US" dirty="0"/>
              <a:t> </a:t>
            </a:r>
            <a:r>
              <a:rPr lang="en-US" dirty="0" err="1"/>
              <a:t>Rhagoriaith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Original version by </a:t>
            </a:r>
            <a:r>
              <a:rPr lang="en-US" dirty="0" err="1"/>
              <a:t>Rhagoriaith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915895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A0342FD5-B8A0-F14E-B4AE-6D4BF1AC95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4742" y="1403004"/>
            <a:ext cx="9647382" cy="504777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CF52FD1-0328-984A-9B9B-929CB2707466}"/>
              </a:ext>
            </a:extLst>
          </p:cNvPr>
          <p:cNvSpPr txBox="1"/>
          <p:nvPr/>
        </p:nvSpPr>
        <p:spPr>
          <a:xfrm>
            <a:off x="3333404" y="243319"/>
            <a:ext cx="5525192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wreiddiol</a:t>
            </a:r>
            <a:r>
              <a:rPr lang="en-US" dirty="0"/>
              <a:t> </a:t>
            </a:r>
            <a:r>
              <a:rPr lang="en-US" dirty="0" err="1"/>
              <a:t>Rhagoriaith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dirty="0"/>
              <a:t>Original version by </a:t>
            </a:r>
            <a:r>
              <a:rPr lang="en-US" dirty="0" err="1"/>
              <a:t>Rhagoriaith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8511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473746" y="379029"/>
            <a:ext cx="7685658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A3E38BB-80D8-C247-9A85-F3091897461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3746" y="1512954"/>
            <a:ext cx="7685658" cy="491395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8696960" y="1512954"/>
            <a:ext cx="3028075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 err="1"/>
              <a:t>Canllawiau</a:t>
            </a:r>
            <a:r>
              <a:rPr lang="en-US" i="1" dirty="0"/>
              <a:t> </a:t>
            </a:r>
            <a:r>
              <a:rPr lang="en-US" i="1" dirty="0" err="1"/>
              <a:t>ar</a:t>
            </a:r>
            <a:r>
              <a:rPr lang="en-US" i="1" dirty="0"/>
              <a:t> Moodle</a:t>
            </a:r>
          </a:p>
          <a:p>
            <a:pPr algn="ctr"/>
            <a:endParaRPr lang="en-US" i="1" dirty="0"/>
          </a:p>
          <a:p>
            <a:pPr algn="ctr"/>
            <a:r>
              <a:rPr lang="en-US" i="1" dirty="0"/>
              <a:t>Introduction and Guidelines available on Moodle.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658567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473746" y="379029"/>
            <a:ext cx="7685658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8696960" y="1512954"/>
            <a:ext cx="3028075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 err="1"/>
              <a:t>Canllawiau</a:t>
            </a:r>
            <a:r>
              <a:rPr lang="en-US" i="1" dirty="0"/>
              <a:t> </a:t>
            </a:r>
            <a:r>
              <a:rPr lang="en-US" i="1" dirty="0" err="1"/>
              <a:t>ar</a:t>
            </a:r>
            <a:r>
              <a:rPr lang="en-US" i="1" dirty="0"/>
              <a:t> Moodle</a:t>
            </a:r>
          </a:p>
          <a:p>
            <a:pPr algn="ctr"/>
            <a:endParaRPr lang="en-US" i="1" dirty="0"/>
          </a:p>
          <a:p>
            <a:pPr algn="ctr"/>
            <a:r>
              <a:rPr lang="en-US" i="1" dirty="0"/>
              <a:t>Introduction and Guidelines available on Moodle.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40E2A6-9F56-A645-BD26-9F5A717E0A3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404" y="1512954"/>
            <a:ext cx="7620000" cy="495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20383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473746" y="379029"/>
            <a:ext cx="7685658" cy="70788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/>
              <a:t>Y </a:t>
            </a:r>
            <a:r>
              <a:rPr lang="en-US" sz="2000" dirty="0" err="1"/>
              <a:t>Portffolio</a:t>
            </a:r>
            <a:r>
              <a:rPr lang="en-US" sz="2000" dirty="0"/>
              <a:t>: </a:t>
            </a:r>
            <a:r>
              <a:rPr lang="en-US" sz="2000" dirty="0" err="1"/>
              <a:t>Canllaw</a:t>
            </a:r>
            <a:r>
              <a:rPr lang="en-US" sz="2000" dirty="0"/>
              <a:t> </a:t>
            </a:r>
            <a:r>
              <a:rPr lang="en-US" sz="2000" dirty="0" err="1"/>
              <a:t>i’r</a:t>
            </a:r>
            <a:r>
              <a:rPr lang="en-US" sz="2000" dirty="0"/>
              <a:t> </a:t>
            </a:r>
            <a:r>
              <a:rPr lang="en-US" sz="2000" dirty="0" err="1"/>
              <a:t>mathau</a:t>
            </a:r>
            <a:r>
              <a:rPr lang="en-US" sz="2000" dirty="0"/>
              <a:t> o </a:t>
            </a:r>
            <a:r>
              <a:rPr lang="en-US" sz="2000" dirty="0" err="1"/>
              <a:t>dystiolaeth</a:t>
            </a:r>
            <a:r>
              <a:rPr lang="en-US" sz="2000" dirty="0"/>
              <a:t> </a:t>
            </a:r>
            <a:r>
              <a:rPr lang="en-US" sz="2000" dirty="0" err="1"/>
              <a:t>i’w</a:t>
            </a:r>
            <a:r>
              <a:rPr lang="en-US" sz="2000" dirty="0"/>
              <a:t> </a:t>
            </a:r>
            <a:r>
              <a:rPr lang="en-US" sz="2000" dirty="0" err="1"/>
              <a:t>cynnwys</a:t>
            </a:r>
            <a:endParaRPr lang="en-US" sz="2000" dirty="0"/>
          </a:p>
          <a:p>
            <a:pPr algn="ctr"/>
            <a:r>
              <a:rPr lang="en-US" sz="2000" i="1" dirty="0"/>
              <a:t>The Portfolio: Guidelines on the types of evidence to be included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C56D119-F331-D946-A834-6C070BBAF3CE}"/>
              </a:ext>
            </a:extLst>
          </p:cNvPr>
          <p:cNvSpPr txBox="1"/>
          <p:nvPr/>
        </p:nvSpPr>
        <p:spPr>
          <a:xfrm>
            <a:off x="8696960" y="1512954"/>
            <a:ext cx="3028075" cy="120032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i="1" dirty="0" err="1"/>
              <a:t>Canllawiau</a:t>
            </a:r>
            <a:r>
              <a:rPr lang="en-US" i="1" dirty="0"/>
              <a:t> </a:t>
            </a:r>
            <a:r>
              <a:rPr lang="en-US" i="1" dirty="0" err="1"/>
              <a:t>ar</a:t>
            </a:r>
            <a:r>
              <a:rPr lang="en-US" i="1" dirty="0"/>
              <a:t> Moodle</a:t>
            </a:r>
          </a:p>
          <a:p>
            <a:pPr algn="ctr"/>
            <a:endParaRPr lang="en-US" i="1" dirty="0"/>
          </a:p>
          <a:p>
            <a:pPr algn="ctr"/>
            <a:r>
              <a:rPr lang="en-US" i="1" dirty="0"/>
              <a:t>Introduction and Guidelines available on Moodle.</a:t>
            </a:r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EE78BE4-B517-8346-9B28-F3BF0A6A14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204" y="1820403"/>
            <a:ext cx="7569200" cy="3022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425752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8ACF75D8-AF81-AC47-9CF7-7ACE237208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2529" y="4495318"/>
            <a:ext cx="10166931" cy="108931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DF125382-CFFA-8C4B-8088-D270E7F2F353}"/>
              </a:ext>
            </a:extLst>
          </p:cNvPr>
          <p:cNvSpPr txBox="1">
            <a:spLocks/>
          </p:cNvSpPr>
          <p:nvPr/>
        </p:nvSpPr>
        <p:spPr>
          <a:xfrm>
            <a:off x="2692399" y="352449"/>
            <a:ext cx="6807200" cy="1151232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4AEC2C73-D271-F341-B5A2-25291A28011D}"/>
              </a:ext>
            </a:extLst>
          </p:cNvPr>
          <p:cNvSpPr txBox="1">
            <a:spLocks/>
          </p:cNvSpPr>
          <p:nvPr/>
        </p:nvSpPr>
        <p:spPr>
          <a:xfrm>
            <a:off x="2280331" y="-43192"/>
            <a:ext cx="7631335" cy="183786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Dysgu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ac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Addysgu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  <a:p>
            <a:pPr algn="ctr">
              <a:spcAft>
                <a:spcPts val="600"/>
              </a:spcAft>
            </a:pP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Teaching and Learning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8E9193E-B938-184E-B6FE-77BE371CE0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113FADA-3B8C-BC41-A94B-5392A4C7DC3C}"/>
              </a:ext>
            </a:extLst>
          </p:cNvPr>
          <p:cNvSpPr/>
          <p:nvPr/>
        </p:nvSpPr>
        <p:spPr>
          <a:xfrm>
            <a:off x="1889756" y="1885519"/>
            <a:ext cx="8412479" cy="1752869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Sut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ydych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datblygu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sgiliau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iaith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dysgwyr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Ydych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defnyddio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amrywiaeth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o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strategaethau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addysgu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?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sz="2000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/>
            <a:r>
              <a:rPr lang="en-US" sz="2000" dirty="0"/>
              <a:t>How are you developing the pupils’ language skills?</a:t>
            </a:r>
          </a:p>
          <a:p>
            <a:pPr algn="ctr"/>
            <a:r>
              <a:rPr lang="en-US" sz="2000" dirty="0"/>
              <a:t>Are you using a variety o teaching and learning strategies?</a:t>
            </a:r>
          </a:p>
        </p:txBody>
      </p:sp>
    </p:spTree>
    <p:extLst>
      <p:ext uri="{BB962C8B-B14F-4D97-AF65-F5344CB8AC3E}">
        <p14:creationId xmlns:p14="http://schemas.microsoft.com/office/powerpoint/2010/main" val="3107880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0A92E96-7A9E-3B44-99B7-5E11E5E21668}"/>
              </a:ext>
            </a:extLst>
          </p:cNvPr>
          <p:cNvSpPr txBox="1"/>
          <p:nvPr/>
        </p:nvSpPr>
        <p:spPr>
          <a:xfrm>
            <a:off x="281354" y="205081"/>
            <a:ext cx="2644726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/>
              <a:t>Cyngor</a:t>
            </a:r>
            <a:r>
              <a:rPr lang="en-US" sz="2000" dirty="0"/>
              <a:t> Doeth</a:t>
            </a:r>
          </a:p>
          <a:p>
            <a:endParaRPr lang="en-US" sz="2000" dirty="0"/>
          </a:p>
          <a:p>
            <a:pPr algn="ctr"/>
            <a:r>
              <a:rPr lang="en-US" sz="2000" i="1" dirty="0"/>
              <a:t>Top Tips!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2933021-94BF-AF4F-AE4E-6E237985B85C}"/>
              </a:ext>
            </a:extLst>
          </p:cNvPr>
          <p:cNvSpPr/>
          <p:nvPr/>
        </p:nvSpPr>
        <p:spPr>
          <a:xfrm>
            <a:off x="4006948" y="337336"/>
            <a:ext cx="3215472" cy="10705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Perthnasol</a:t>
            </a:r>
            <a:endParaRPr lang="en-US" dirty="0"/>
          </a:p>
          <a:p>
            <a:pPr algn="ctr"/>
            <a:endParaRPr lang="en-US" dirty="0"/>
          </a:p>
          <a:p>
            <a:pPr algn="ctr"/>
            <a:r>
              <a:rPr lang="en-US" i="1" dirty="0"/>
              <a:t>Relevant evidence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F807347-21D5-4E44-8224-1A00D9E5EEA6}"/>
              </a:ext>
            </a:extLst>
          </p:cNvPr>
          <p:cNvSpPr/>
          <p:nvPr/>
        </p:nvSpPr>
        <p:spPr>
          <a:xfrm>
            <a:off x="8525858" y="2483048"/>
            <a:ext cx="3215472" cy="156948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Digon</a:t>
            </a:r>
            <a:r>
              <a:rPr lang="en-US" dirty="0"/>
              <a:t> </a:t>
            </a:r>
            <a:r>
              <a:rPr lang="en-US" dirty="0" err="1"/>
              <a:t>ond</a:t>
            </a:r>
            <a:r>
              <a:rPr lang="en-US" dirty="0"/>
              <a:t> dim </a:t>
            </a:r>
            <a:r>
              <a:rPr lang="en-US" dirty="0" err="1"/>
              <a:t>gormod</a:t>
            </a:r>
            <a:r>
              <a:rPr lang="en-US" dirty="0"/>
              <a:t>.</a:t>
            </a:r>
          </a:p>
          <a:p>
            <a:pPr algn="ctr"/>
            <a:endParaRPr lang="en-US" dirty="0"/>
          </a:p>
          <a:p>
            <a:pPr algn="ctr"/>
            <a:r>
              <a:rPr lang="en-US" i="1" dirty="0"/>
              <a:t>Enough evidence but try not to overload.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FE954BF8-7F66-E841-B00E-7232C10E6782}"/>
              </a:ext>
            </a:extLst>
          </p:cNvPr>
          <p:cNvSpPr/>
          <p:nvPr/>
        </p:nvSpPr>
        <p:spPr>
          <a:xfrm>
            <a:off x="390128" y="1828801"/>
            <a:ext cx="3616820" cy="22542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i="1" dirty="0" err="1"/>
              <a:t>Dewiswch</a:t>
            </a:r>
            <a:r>
              <a:rPr lang="en-US" i="1" dirty="0"/>
              <a:t> </a:t>
            </a:r>
            <a:r>
              <a:rPr lang="en-US" i="1" dirty="0" err="1"/>
              <a:t>yn</a:t>
            </a:r>
            <a:r>
              <a:rPr lang="en-US" i="1" dirty="0"/>
              <a:t> </a:t>
            </a:r>
            <a:r>
              <a:rPr lang="en-US" i="1" dirty="0" err="1"/>
              <a:t>ddoeth</a:t>
            </a:r>
            <a:r>
              <a:rPr lang="en-US" i="1" dirty="0"/>
              <a:t>!</a:t>
            </a:r>
          </a:p>
          <a:p>
            <a:pPr algn="ctr"/>
            <a:endParaRPr lang="en-US" i="1" dirty="0"/>
          </a:p>
          <a:p>
            <a:pPr algn="ctr"/>
            <a:r>
              <a:rPr lang="en-US" i="1" dirty="0"/>
              <a:t>Choose evidence carefully:</a:t>
            </a:r>
          </a:p>
          <a:p>
            <a:pPr algn="ctr"/>
            <a:r>
              <a:rPr lang="en-US" i="1" dirty="0"/>
              <a:t>Is it relevant?</a:t>
            </a:r>
          </a:p>
          <a:p>
            <a:pPr algn="ctr"/>
            <a:r>
              <a:rPr lang="en-US" i="1" dirty="0"/>
              <a:t>Is it appropriate?</a:t>
            </a:r>
          </a:p>
          <a:p>
            <a:pPr algn="ctr"/>
            <a:r>
              <a:rPr lang="en-US" i="1" dirty="0"/>
              <a:t>What does it show?</a:t>
            </a:r>
          </a:p>
          <a:p>
            <a:pPr algn="ctr"/>
            <a:r>
              <a:rPr lang="en-US" i="1" dirty="0"/>
              <a:t>Why is it there?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1A8A7EA4-9875-6042-BF69-D9A24765FA07}"/>
              </a:ext>
            </a:extLst>
          </p:cNvPr>
          <p:cNvSpPr/>
          <p:nvPr/>
        </p:nvSpPr>
        <p:spPr>
          <a:xfrm>
            <a:off x="1324540" y="4691154"/>
            <a:ext cx="7201318" cy="179082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i="1" dirty="0"/>
              <a:t>Film of micro lesson – could evidence more than one skill, e.g. speaking, listening and reading</a:t>
            </a:r>
          </a:p>
          <a:p>
            <a:pPr algn="ctr"/>
            <a:r>
              <a:rPr lang="en-US" b="1" i="1" u="sng" dirty="0"/>
              <a:t>Only upload once: </a:t>
            </a:r>
            <a:r>
              <a:rPr lang="en-US" i="1" dirty="0"/>
              <a:t>make clear in the introduction where you’ve uploaded the micro lesson.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26603580-A5E7-A549-9224-EB32B12E7B8B}"/>
              </a:ext>
            </a:extLst>
          </p:cNvPr>
          <p:cNvSpPr/>
          <p:nvPr/>
        </p:nvSpPr>
        <p:spPr>
          <a:xfrm>
            <a:off x="7996527" y="268272"/>
            <a:ext cx="3994219" cy="163849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Dyma’ch</a:t>
            </a:r>
            <a:r>
              <a:rPr lang="en-US" dirty="0"/>
              <a:t> </a:t>
            </a:r>
            <a:r>
              <a:rPr lang="en-US" dirty="0" err="1"/>
              <a:t>cyfle</a:t>
            </a:r>
            <a:r>
              <a:rPr lang="en-US" dirty="0"/>
              <a:t> i </a:t>
            </a:r>
            <a:r>
              <a:rPr lang="en-US" dirty="0" err="1"/>
              <a:t>ddisgleirio</a:t>
            </a:r>
            <a:r>
              <a:rPr lang="en-US" dirty="0"/>
              <a:t>!</a:t>
            </a:r>
          </a:p>
          <a:p>
            <a:pPr algn="ctr"/>
            <a:endParaRPr lang="en-US" dirty="0"/>
          </a:p>
          <a:p>
            <a:pPr algn="ctr"/>
            <a:r>
              <a:rPr lang="en-US" i="1" dirty="0"/>
              <a:t>Your portfolio is your showcase: choose your best bits.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697B30C1-2C70-4443-8F64-76A891ED6139}"/>
              </a:ext>
            </a:extLst>
          </p:cNvPr>
          <p:cNvSpPr/>
          <p:nvPr/>
        </p:nvSpPr>
        <p:spPr>
          <a:xfrm>
            <a:off x="4376643" y="2143361"/>
            <a:ext cx="3779520" cy="2144159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err="1"/>
              <a:t>Mae’n</a:t>
            </a:r>
            <a:r>
              <a:rPr lang="en-US" dirty="0"/>
              <a:t> haws </a:t>
            </a:r>
            <a:r>
              <a:rPr lang="en-US" dirty="0" err="1"/>
              <a:t>chwynnu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</a:t>
            </a:r>
            <a:r>
              <a:rPr lang="en-US" dirty="0" err="1"/>
              <a:t>chasglu</a:t>
            </a:r>
            <a:r>
              <a:rPr lang="en-US" dirty="0"/>
              <a:t> </a:t>
            </a:r>
            <a:r>
              <a:rPr lang="en-US" dirty="0" err="1"/>
              <a:t>o’r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.</a:t>
            </a:r>
          </a:p>
          <a:p>
            <a:pPr algn="ctr"/>
            <a:endParaRPr lang="en-US" dirty="0"/>
          </a:p>
          <a:p>
            <a:pPr algn="ctr"/>
            <a:r>
              <a:rPr lang="en-US" i="1" dirty="0"/>
              <a:t>It’s easier to sort a full desktop file than to collect evidence from new before the deadline.</a:t>
            </a:r>
          </a:p>
        </p:txBody>
      </p:sp>
      <p:pic>
        <p:nvPicPr>
          <p:cNvPr id="1026" name="Picture 2" descr="Top tips for Remote learning and live lessons – Holland Park Primary  School, Essex">
            <a:extLst>
              <a:ext uri="{FF2B5EF4-FFF2-40B4-BE49-F238E27FC236}">
                <a16:creationId xmlns:a16="http://schemas.microsoft.com/office/drawing/2014/main" id="{EB3F9471-DFE0-D24F-90E6-5A00FB3381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0342" y="4691154"/>
            <a:ext cx="2182427" cy="1636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0990902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16-Point Star 6">
            <a:extLst>
              <a:ext uri="{FF2B5EF4-FFF2-40B4-BE49-F238E27FC236}">
                <a16:creationId xmlns:a16="http://schemas.microsoft.com/office/drawing/2014/main" id="{7646EE9F-3C2D-454E-A22C-844FF04E17AE}"/>
              </a:ext>
            </a:extLst>
          </p:cNvPr>
          <p:cNvSpPr/>
          <p:nvPr/>
        </p:nvSpPr>
        <p:spPr>
          <a:xfrm>
            <a:off x="2680447" y="161365"/>
            <a:ext cx="6831106" cy="1809676"/>
          </a:xfrm>
          <a:prstGeom prst="star16">
            <a:avLst/>
          </a:prstGeom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Tasgau</a:t>
            </a:r>
            <a:r>
              <a:rPr lang="en-US" sz="2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llafar</a:t>
            </a:r>
            <a:r>
              <a:rPr lang="en-US" sz="2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posib</a:t>
            </a:r>
            <a:endParaRPr lang="en-US" sz="2800" b="1" dirty="0">
              <a:solidFill>
                <a:srgbClr val="FF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28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Possible</a:t>
            </a:r>
            <a:r>
              <a:rPr lang="en-US" sz="2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2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oracy</a:t>
            </a:r>
            <a:r>
              <a:rPr lang="en-US" sz="2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tasks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9060A1-08C4-6146-B04A-4AE92D50A5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6339" y="2462285"/>
            <a:ext cx="9980660" cy="3609830"/>
          </a:xfrm>
          <a:prstGeom prst="rect">
            <a:avLst/>
          </a:prstGeom>
        </p:spPr>
      </p:pic>
      <p:sp>
        <p:nvSpPr>
          <p:cNvPr id="5" name="Oval 4">
            <a:extLst>
              <a:ext uri="{FF2B5EF4-FFF2-40B4-BE49-F238E27FC236}">
                <a16:creationId xmlns:a16="http://schemas.microsoft.com/office/drawing/2014/main" id="{2D473802-DA8B-C040-ACFE-950D73434397}"/>
              </a:ext>
            </a:extLst>
          </p:cNvPr>
          <p:cNvSpPr/>
          <p:nvPr/>
        </p:nvSpPr>
        <p:spPr>
          <a:xfrm>
            <a:off x="3406588" y="4267200"/>
            <a:ext cx="5002305" cy="132677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50451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0D3C40A-42C4-0B43-A615-E2A4D6F298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81121" y="324801"/>
            <a:ext cx="5030044" cy="2825208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8" name="12-Point Star 7">
            <a:extLst>
              <a:ext uri="{FF2B5EF4-FFF2-40B4-BE49-F238E27FC236}">
                <a16:creationId xmlns:a16="http://schemas.microsoft.com/office/drawing/2014/main" id="{14AD1051-E241-DF48-B570-6ECF11491D88}"/>
              </a:ext>
            </a:extLst>
          </p:cNvPr>
          <p:cNvSpPr/>
          <p:nvPr/>
        </p:nvSpPr>
        <p:spPr>
          <a:xfrm>
            <a:off x="152400" y="782320"/>
            <a:ext cx="3881121" cy="138176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Meicro-ddysgu</a:t>
            </a:r>
            <a:endParaRPr lang="en-US" b="1" dirty="0"/>
          </a:p>
          <a:p>
            <a:pPr algn="ctr"/>
            <a:r>
              <a:rPr lang="en-US" b="1" i="1" dirty="0"/>
              <a:t>Micro-teach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986628A-A4F4-2649-B138-9A35F50CDF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0103" y="3607528"/>
            <a:ext cx="3146836" cy="277662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356D0195-8ABA-5347-9584-BFC46BB49BAD}"/>
              </a:ext>
            </a:extLst>
          </p:cNvPr>
          <p:cNvSpPr/>
          <p:nvPr/>
        </p:nvSpPr>
        <p:spPr>
          <a:xfrm>
            <a:off x="0" y="4979463"/>
            <a:ext cx="3116547" cy="138176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Darllen</a:t>
            </a:r>
            <a:r>
              <a:rPr lang="en-US" b="1" dirty="0"/>
              <a:t> </a:t>
            </a:r>
            <a:r>
              <a:rPr lang="en-US" b="1" dirty="0" err="1"/>
              <a:t>stori</a:t>
            </a:r>
            <a:endParaRPr lang="en-US" b="1" dirty="0"/>
          </a:p>
          <a:p>
            <a:pPr algn="ctr"/>
            <a:r>
              <a:rPr lang="en-US" b="1" i="1" dirty="0"/>
              <a:t>Reading a story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19D8904-E265-7241-BC70-3225718F0A01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573" t="5347" r="6724" b="7073"/>
          <a:stretch/>
        </p:blipFill>
        <p:spPr>
          <a:xfrm>
            <a:off x="6240007" y="3614078"/>
            <a:ext cx="3654070" cy="2770070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12" name="12-Point Star 11">
            <a:extLst>
              <a:ext uri="{FF2B5EF4-FFF2-40B4-BE49-F238E27FC236}">
                <a16:creationId xmlns:a16="http://schemas.microsoft.com/office/drawing/2014/main" id="{3FB081B4-9CAE-A64E-8CCC-B56FE0592BEF}"/>
              </a:ext>
            </a:extLst>
          </p:cNvPr>
          <p:cNvSpPr/>
          <p:nvPr/>
        </p:nvSpPr>
        <p:spPr>
          <a:xfrm>
            <a:off x="8911165" y="4979463"/>
            <a:ext cx="3190313" cy="1381760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Siarad</a:t>
            </a:r>
            <a:r>
              <a:rPr lang="en-US" b="1" dirty="0"/>
              <a:t> </a:t>
            </a:r>
            <a:r>
              <a:rPr lang="en-US" b="1" dirty="0" err="1"/>
              <a:t>Cymraeg</a:t>
            </a:r>
            <a:endParaRPr lang="en-US" b="1" dirty="0"/>
          </a:p>
          <a:p>
            <a:pPr algn="ctr"/>
            <a:r>
              <a:rPr lang="en-US" b="1" i="1" dirty="0"/>
              <a:t>Speaking Welsh</a:t>
            </a:r>
          </a:p>
        </p:txBody>
      </p:sp>
    </p:spTree>
    <p:extLst>
      <p:ext uri="{BB962C8B-B14F-4D97-AF65-F5344CB8AC3E}">
        <p14:creationId xmlns:p14="http://schemas.microsoft.com/office/powerpoint/2010/main" val="3310654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E39C50C-FD59-AB4E-9DF0-C29A0DD2BDDD}"/>
              </a:ext>
            </a:extLst>
          </p:cNvPr>
          <p:cNvSpPr txBox="1">
            <a:spLocks/>
          </p:cNvSpPr>
          <p:nvPr/>
        </p:nvSpPr>
        <p:spPr>
          <a:xfrm>
            <a:off x="2153920" y="1582595"/>
            <a:ext cx="7741920" cy="298940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8BA4929-CDFC-C54F-9B99-71F86019FE3C}"/>
              </a:ext>
            </a:extLst>
          </p:cNvPr>
          <p:cNvSpPr txBox="1">
            <a:spLocks/>
          </p:cNvSpPr>
          <p:nvPr/>
        </p:nvSpPr>
        <p:spPr>
          <a:xfrm>
            <a:off x="2153920" y="1582595"/>
            <a:ext cx="7631335" cy="298940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Gweithgareddau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posib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i’w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cynnwys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ac i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adolygu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  <a:p>
            <a:pPr algn="ctr">
              <a:spcAft>
                <a:spcPts val="600"/>
              </a:spcAft>
            </a:pP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  <a:p>
            <a:pPr algn="ctr"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Marker Felt Thin" panose="02000400000000000000" pitchFamily="2" charset="77"/>
              </a:rPr>
              <a:t>Revision activities that could be included</a:t>
            </a:r>
          </a:p>
        </p:txBody>
      </p:sp>
    </p:spTree>
    <p:extLst>
      <p:ext uri="{BB962C8B-B14F-4D97-AF65-F5344CB8AC3E}">
        <p14:creationId xmlns:p14="http://schemas.microsoft.com/office/powerpoint/2010/main" val="3219282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DFBEC80-9A46-0D4B-B117-66F68FE92AC5}"/>
              </a:ext>
            </a:extLst>
          </p:cNvPr>
          <p:cNvSpPr/>
          <p:nvPr/>
        </p:nvSpPr>
        <p:spPr>
          <a:xfrm>
            <a:off x="2145792" y="1754384"/>
            <a:ext cx="7918207" cy="4853680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B3FADEC-6267-294C-ABEF-0A5E6237939B}"/>
              </a:ext>
            </a:extLst>
          </p:cNvPr>
          <p:cNvSpPr txBox="1">
            <a:spLocks/>
          </p:cNvSpPr>
          <p:nvPr/>
        </p:nvSpPr>
        <p:spPr>
          <a:xfrm>
            <a:off x="2322079" y="155263"/>
            <a:ext cx="7741920" cy="119804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4490A0E-105B-964F-A656-37919D8CF5B2}"/>
              </a:ext>
            </a:extLst>
          </p:cNvPr>
          <p:cNvSpPr txBox="1">
            <a:spLocks/>
          </p:cNvSpPr>
          <p:nvPr/>
        </p:nvSpPr>
        <p:spPr>
          <a:xfrm>
            <a:off x="2322079" y="41904"/>
            <a:ext cx="7631335" cy="142476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Cwestiynau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ac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atebion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allweddol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  <a:p>
            <a:pPr algn="ctr"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Marker Felt Thin" panose="02000400000000000000" pitchFamily="2" charset="77"/>
              </a:rPr>
              <a:t>Key questions and answers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8960195-25ED-AD4F-885F-4524A75B90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03419663"/>
              </p:ext>
            </p:extLst>
          </p:nvPr>
        </p:nvGraphicFramePr>
        <p:xfrm>
          <a:off x="2731008" y="1903447"/>
          <a:ext cx="7674367" cy="455555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2400">
                  <a:extLst>
                    <a:ext uri="{9D8B030D-6E8A-4147-A177-3AD203B41FA5}">
                      <a16:colId xmlns:a16="http://schemas.microsoft.com/office/drawing/2014/main" val="3301149074"/>
                    </a:ext>
                  </a:extLst>
                </a:gridCol>
                <a:gridCol w="3711967">
                  <a:extLst>
                    <a:ext uri="{9D8B030D-6E8A-4147-A177-3AD203B41FA5}">
                      <a16:colId xmlns:a16="http://schemas.microsoft.com/office/drawing/2014/main" val="117822643"/>
                    </a:ext>
                  </a:extLst>
                </a:gridCol>
              </a:tblGrid>
              <a:tr h="15450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Pwy wyt ti?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Beth ydy dy enw di?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Ble wyt ti’n byw?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Faint ydy dy oed di?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Pryd mae dy ben-blwydd?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Beth wyt ti’n hoffi?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Beth ydy dy hobi?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Oes brawd gyda ti?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2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Oes chwaer gyda ti?</a:t>
                      </a: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Who are you?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What’s your name?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Where do you live?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How old are you?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When is your birthday?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What do you like?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What is your hobby?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Do you have a brother?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200" b="0" i="1" dirty="0">
                          <a:solidFill>
                            <a:schemeClr val="tx1"/>
                          </a:solidFill>
                          <a:latin typeface="+mj-lt"/>
                        </a:rPr>
                        <a:t>Do you have a sister?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91148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825848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DDFBEC80-9A46-0D4B-B117-66F68FE92AC5}"/>
              </a:ext>
            </a:extLst>
          </p:cNvPr>
          <p:cNvSpPr/>
          <p:nvPr/>
        </p:nvSpPr>
        <p:spPr>
          <a:xfrm>
            <a:off x="1426464" y="1536192"/>
            <a:ext cx="9290304" cy="5117434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>
            <a:lvl1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2200" i="1" dirty="0">
              <a:solidFill>
                <a:schemeClr val="tx1"/>
              </a:solidFill>
              <a:latin typeface="Arial Rounded MT Bold" panose="020F0704030504030204" pitchFamily="34" charset="77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2200" dirty="0">
                <a:solidFill>
                  <a:srgbClr val="7030A0"/>
                </a:solidFill>
                <a:latin typeface="Arial Rounded MT Bold" panose="020F0704030504030204" pitchFamily="34" charset="77"/>
                <a:ea typeface="Verdana" panose="020B0604030504040204" pitchFamily="34" charset="0"/>
                <a:cs typeface="Verdana" panose="020B0604030504040204" pitchFamily="34" charset="0"/>
              </a:rPr>
              <a:t>  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B3FADEC-6267-294C-ABEF-0A5E6237939B}"/>
              </a:ext>
            </a:extLst>
          </p:cNvPr>
          <p:cNvSpPr txBox="1">
            <a:spLocks/>
          </p:cNvSpPr>
          <p:nvPr/>
        </p:nvSpPr>
        <p:spPr>
          <a:xfrm>
            <a:off x="2322079" y="155263"/>
            <a:ext cx="7741920" cy="1173665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4490A0E-105B-964F-A656-37919D8CF5B2}"/>
              </a:ext>
            </a:extLst>
          </p:cNvPr>
          <p:cNvSpPr txBox="1">
            <a:spLocks/>
          </p:cNvSpPr>
          <p:nvPr/>
        </p:nvSpPr>
        <p:spPr>
          <a:xfrm>
            <a:off x="2377371" y="29712"/>
            <a:ext cx="7631335" cy="142476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Cwestiynau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ac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atebion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allweddol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  <a:p>
            <a:pPr algn="ctr"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Marker Felt Thin" panose="02000400000000000000" pitchFamily="2" charset="77"/>
              </a:rPr>
              <a:t>Key questions and answers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8960195-25ED-AD4F-885F-4524A75B90B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2777132"/>
              </p:ext>
            </p:extLst>
          </p:nvPr>
        </p:nvGraphicFramePr>
        <p:xfrm>
          <a:off x="2011680" y="1454477"/>
          <a:ext cx="10814304" cy="50641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72058">
                  <a:extLst>
                    <a:ext uri="{9D8B030D-6E8A-4147-A177-3AD203B41FA5}">
                      <a16:colId xmlns:a16="http://schemas.microsoft.com/office/drawing/2014/main" val="3301149074"/>
                    </a:ext>
                  </a:extLst>
                </a:gridCol>
                <a:gridCol w="5642246">
                  <a:extLst>
                    <a:ext uri="{9D8B030D-6E8A-4147-A177-3AD203B41FA5}">
                      <a16:colId xmlns:a16="http://schemas.microsoft.com/office/drawing/2014/main" val="117822643"/>
                    </a:ext>
                  </a:extLst>
                </a:gridCol>
              </a:tblGrid>
              <a:tr h="154508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_______ ydw i.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Fy enw i ydy _______ .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Rydw i’n byw yn _______ .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Rydw i’n ______ oed.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Mae fy mhen-blwydd i ar _______.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Rydw i’n hoffi _______ .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Fy hobi ydy ________ .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Mae ____ brawd gyda fi. / 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dirty="0">
                          <a:solidFill>
                            <a:schemeClr val="tx1"/>
                          </a:solidFill>
                          <a:effectLst/>
                          <a:latin typeface="+mj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     Does dim brawd gyda fi. 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Mae ____ chwaer gyda fi. / </a:t>
                      </a:r>
                    </a:p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y-GB" sz="2000" b="1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mbria" panose="02040503050406030204" pitchFamily="18" charset="0"/>
                          <a:cs typeface="Arial" panose="020B0604020202020204" pitchFamily="34" charset="0"/>
                        </a:rPr>
                        <a:t>     Does dim chwaer gyda fi. </a:t>
                      </a:r>
                    </a:p>
                  </a:txBody>
                  <a:tcPr marL="68580" marR="6858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dirty="0">
                          <a:solidFill>
                            <a:schemeClr val="tx1"/>
                          </a:solidFill>
                          <a:latin typeface="+mj-lt"/>
                        </a:rPr>
                        <a:t>I’m _______ 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dirty="0">
                          <a:solidFill>
                            <a:schemeClr val="tx1"/>
                          </a:solidFill>
                          <a:latin typeface="+mj-lt"/>
                        </a:rPr>
                        <a:t>My name is ______ 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dirty="0">
                          <a:solidFill>
                            <a:schemeClr val="tx1"/>
                          </a:solidFill>
                          <a:latin typeface="+mj-lt"/>
                        </a:rPr>
                        <a:t>I live in _______ 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dirty="0">
                          <a:solidFill>
                            <a:schemeClr val="tx1"/>
                          </a:solidFill>
                          <a:latin typeface="+mj-lt"/>
                        </a:rPr>
                        <a:t>I’m _______ years old.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dirty="0">
                          <a:solidFill>
                            <a:schemeClr val="tx1"/>
                          </a:solidFill>
                          <a:latin typeface="+mj-lt"/>
                        </a:rPr>
                        <a:t>My birthday is on ________ 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dirty="0">
                          <a:solidFill>
                            <a:schemeClr val="tx1"/>
                          </a:solidFill>
                          <a:latin typeface="+mj-lt"/>
                        </a:rPr>
                        <a:t>I like ________ 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dirty="0">
                          <a:solidFill>
                            <a:schemeClr val="tx1"/>
                          </a:solidFill>
                          <a:latin typeface="+mj-lt"/>
                        </a:rPr>
                        <a:t>My hobby is ________ .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dirty="0">
                          <a:solidFill>
                            <a:schemeClr val="tx1"/>
                          </a:solidFill>
                          <a:latin typeface="+mj-lt"/>
                        </a:rPr>
                        <a:t>I have _____ brother(s). /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dirty="0">
                          <a:solidFill>
                            <a:schemeClr val="tx1"/>
                          </a:solidFill>
                          <a:latin typeface="+mj-lt"/>
                        </a:rPr>
                        <a:t>     I don’t have any brothers.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I have _____ sister(s). / </a:t>
                      </a:r>
                    </a:p>
                    <a:p>
                      <a:pPr>
                        <a:lnSpc>
                          <a:spcPct val="150000"/>
                        </a:lnSpc>
                      </a:pPr>
                      <a:r>
                        <a:rPr lang="en-US" sz="2000" b="0" i="1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     I don’t have any sisters. </a:t>
                      </a:r>
                    </a:p>
                  </a:txBody>
                  <a:tcPr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4911483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2254338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66981941"/>
              </p:ext>
            </p:extLst>
          </p:nvPr>
        </p:nvGraphicFramePr>
        <p:xfrm>
          <a:off x="4596937" y="427630"/>
          <a:ext cx="7038108" cy="54870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21544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Owen </a:t>
                      </a:r>
                      <a:r>
                        <a:rPr lang="en-US" dirty="0" err="1"/>
                        <a:t>Jac</a:t>
                      </a:r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ysgol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pista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sglodion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1 </a:t>
                      </a:r>
                      <a:r>
                        <a:rPr lang="en-US" dirty="0" err="1"/>
                        <a:t>brawd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7A84208-6C9B-534D-8AA4-4ADEDB2409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8964" y="706870"/>
            <a:ext cx="2464261" cy="4928522"/>
          </a:xfrm>
          <a:prstGeom prst="rect">
            <a:avLst/>
          </a:prstGeom>
        </p:spPr>
      </p:pic>
      <p:sp>
        <p:nvSpPr>
          <p:cNvPr id="7" name="Explosion 2 6">
            <a:extLst>
              <a:ext uri="{FF2B5EF4-FFF2-40B4-BE49-F238E27FC236}">
                <a16:creationId xmlns:a16="http://schemas.microsoft.com/office/drawing/2014/main" id="{6BB9915F-72F9-C94C-81AA-1CA3C0CBB34D}"/>
              </a:ext>
            </a:extLst>
          </p:cNvPr>
          <p:cNvSpPr/>
          <p:nvPr/>
        </p:nvSpPr>
        <p:spPr>
          <a:xfrm>
            <a:off x="0" y="20809"/>
            <a:ext cx="252825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1398AC66-6EF9-8345-87A4-D7E672F35C72}"/>
              </a:ext>
            </a:extLst>
          </p:cNvPr>
          <p:cNvSpPr txBox="1">
            <a:spLocks/>
          </p:cNvSpPr>
          <p:nvPr/>
        </p:nvSpPr>
        <p:spPr>
          <a:xfrm>
            <a:off x="556986" y="910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819248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Caerfyrddin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7fed o </a:t>
                      </a:r>
                      <a:r>
                        <a:rPr lang="en-US" dirty="0" err="1"/>
                        <a:t>Hydref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chwaerae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gemau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cyfriadurol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 comics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2 </a:t>
                      </a:r>
                      <a:r>
                        <a:rPr lang="en-US" dirty="0" err="1"/>
                        <a:t>chwaer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C7A84208-6C9B-534D-8AA4-4ADEDB2409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7877" y="276320"/>
            <a:ext cx="2649104" cy="5298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9956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  <a:r>
                        <a:rPr lang="en-US" dirty="0" err="1"/>
                        <a:t>Efan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Siôn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awyr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iach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cinio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rhost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2 </a:t>
                      </a:r>
                      <a:r>
                        <a:rPr lang="en-US" dirty="0" err="1"/>
                        <a:t>frawd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BF376187-F53C-A743-BDD2-DD2DE17783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413"/>
          <a:stretch/>
        </p:blipFill>
        <p:spPr>
          <a:xfrm>
            <a:off x="1139535" y="276320"/>
            <a:ext cx="3446319" cy="5523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156961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Pontardawe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Ionawr</a:t>
                      </a:r>
                      <a:r>
                        <a:rPr lang="en-US" dirty="0"/>
                        <a:t> 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rygbi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pêl-droed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2" name="Picture 1">
            <a:extLst>
              <a:ext uri="{FF2B5EF4-FFF2-40B4-BE49-F238E27FC236}">
                <a16:creationId xmlns:a16="http://schemas.microsoft.com/office/drawing/2014/main" id="{BF376187-F53C-A743-BDD2-DD2DE17783F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6413"/>
          <a:stretch/>
        </p:blipFill>
        <p:spPr>
          <a:xfrm>
            <a:off x="1139535" y="276320"/>
            <a:ext cx="3446319" cy="5523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705952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Isabella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traeth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ffrindiau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1 </a:t>
                      </a:r>
                      <a:r>
                        <a:rPr lang="en-US" dirty="0" err="1"/>
                        <a:t>brawd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bach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7D8B6A7-A199-BC4D-A4C0-22A6D977CA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686" y="973281"/>
            <a:ext cx="37211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85716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791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Dinbych</a:t>
                      </a:r>
                      <a:r>
                        <a:rPr lang="en-US" dirty="0"/>
                        <a:t> y </a:t>
                      </a:r>
                      <a:r>
                        <a:rPr lang="en-US" dirty="0" err="1"/>
                        <a:t>Pysgod</a:t>
                      </a:r>
                      <a:r>
                        <a:rPr lang="en-US" dirty="0"/>
                        <a:t>, Sir </a:t>
                      </a:r>
                      <a:r>
                        <a:rPr lang="en-US" dirty="0" err="1"/>
                        <a:t>Benfro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Medi</a:t>
                      </a:r>
                      <a:r>
                        <a:rPr lang="en-US" dirty="0"/>
                        <a:t> 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darllen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ysgrifennu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storïau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sinema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 </a:t>
                      </a:r>
                      <a:r>
                        <a:rPr lang="en-US" dirty="0" err="1"/>
                        <a:t>chwaer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fach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37D8B6A7-A199-BC4D-A4C0-22A6D977CAB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8686" y="973281"/>
            <a:ext cx="37211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535937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5175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  <a:r>
                        <a:rPr lang="en-US" dirty="0" err="1"/>
                        <a:t>Catrin</a:t>
                      </a:r>
                      <a:r>
                        <a:rPr lang="en-US" dirty="0"/>
                        <a:t> Mai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awyr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iach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mynd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i’r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traeth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US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16AE340F-3B5B-3F48-9123-EC47DCFD2F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843288"/>
            <a:ext cx="2692848" cy="404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733039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9C0222A-6F23-C047-AC11-F9DC9A027AE6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779817" y="276320"/>
          <a:ext cx="7038108" cy="57918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99856">
                  <a:extLst>
                    <a:ext uri="{9D8B030D-6E8A-4147-A177-3AD203B41FA5}">
                      <a16:colId xmlns:a16="http://schemas.microsoft.com/office/drawing/2014/main" val="3964472505"/>
                    </a:ext>
                  </a:extLst>
                </a:gridCol>
                <a:gridCol w="4738252">
                  <a:extLst>
                    <a:ext uri="{9D8B030D-6E8A-4147-A177-3AD203B41FA5}">
                      <a16:colId xmlns:a16="http://schemas.microsoft.com/office/drawing/2014/main" val="4213059518"/>
                    </a:ext>
                  </a:extLst>
                </a:gridCol>
              </a:tblGrid>
              <a:tr h="609686">
                <a:tc gridSpan="2">
                  <a:txBody>
                    <a:bodyPr/>
                    <a:lstStyle/>
                    <a:p>
                      <a:pPr algn="ctr"/>
                      <a:r>
                        <a:rPr lang="en-US" sz="3200" dirty="0">
                          <a:solidFill>
                            <a:schemeClr val="tx1"/>
                          </a:solidFill>
                          <a:latin typeface="Arial Rounded MT Bold" panose="020F0704030504030204" pitchFamily="34" charset="77"/>
                        </a:rPr>
                        <a:t>Partner B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2253915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Enw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0734320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Cartref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Aberystwyth</a:t>
                      </a:r>
                      <a:r>
                        <a:rPr lang="en-US" dirty="0"/>
                        <a:t>, Ceredigion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820406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Oed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0091981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/>
                        <a:t>Pen-</a:t>
                      </a:r>
                      <a:r>
                        <a:rPr lang="en-US" dirty="0" err="1"/>
                        <a:t>blwydd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Mai 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600952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Hoffi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71842087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Hobi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chwarae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hoci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Pêl-droed</a:t>
                      </a:r>
                      <a:endParaRPr lang="en-US" dirty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dirty="0" err="1"/>
                        <a:t>Marchogaeth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ceffylau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50429274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Brawd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30199058"/>
                  </a:ext>
                </a:extLst>
              </a:tr>
              <a:tr h="609686">
                <a:tc>
                  <a:txBody>
                    <a:bodyPr/>
                    <a:lstStyle/>
                    <a:p>
                      <a:r>
                        <a:rPr lang="en-US" dirty="0" err="1"/>
                        <a:t>Chwaer</a:t>
                      </a:r>
                      <a:r>
                        <a:rPr lang="en-US" dirty="0"/>
                        <a:t>: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908648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00B6D20D-9FC4-9042-82D7-2F153E38BF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4400" y="843288"/>
            <a:ext cx="2692848" cy="40423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9639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16-Point Star 6">
            <a:extLst>
              <a:ext uri="{FF2B5EF4-FFF2-40B4-BE49-F238E27FC236}">
                <a16:creationId xmlns:a16="http://schemas.microsoft.com/office/drawing/2014/main" id="{7646EE9F-3C2D-454E-A22C-844FF04E17AE}"/>
              </a:ext>
            </a:extLst>
          </p:cNvPr>
          <p:cNvSpPr/>
          <p:nvPr/>
        </p:nvSpPr>
        <p:spPr>
          <a:xfrm>
            <a:off x="2277035" y="161394"/>
            <a:ext cx="7566212" cy="2474259"/>
          </a:xfrm>
          <a:prstGeom prst="star16">
            <a:avLst/>
          </a:prstGeom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Tasgau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gwrando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posib</a:t>
            </a:r>
            <a:endParaRPr lang="en-US" sz="3200" b="1" dirty="0">
              <a:solidFill>
                <a:srgbClr val="FF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Possible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listening tasks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4C654D3-258B-FB4B-8780-9100507E71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56" t="13540" r="1632"/>
          <a:stretch/>
        </p:blipFill>
        <p:spPr>
          <a:xfrm>
            <a:off x="1426514" y="2718081"/>
            <a:ext cx="10040471" cy="123594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749D65C-1BD5-8848-95B0-4FCBAC6496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582" t="4638"/>
          <a:stretch/>
        </p:blipFill>
        <p:spPr>
          <a:xfrm>
            <a:off x="1426514" y="3923541"/>
            <a:ext cx="10040471" cy="1992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90174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16-Point Star 6">
            <a:extLst>
              <a:ext uri="{FF2B5EF4-FFF2-40B4-BE49-F238E27FC236}">
                <a16:creationId xmlns:a16="http://schemas.microsoft.com/office/drawing/2014/main" id="{7646EE9F-3C2D-454E-A22C-844FF04E17AE}"/>
              </a:ext>
            </a:extLst>
          </p:cNvPr>
          <p:cNvSpPr/>
          <p:nvPr/>
        </p:nvSpPr>
        <p:spPr>
          <a:xfrm>
            <a:off x="2312894" y="197253"/>
            <a:ext cx="7566212" cy="2474259"/>
          </a:xfrm>
          <a:prstGeom prst="star16">
            <a:avLst/>
          </a:prstGeom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Tasgau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gwrando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posibl</a:t>
            </a:r>
            <a:endParaRPr lang="en-US" sz="3200" b="1" dirty="0">
              <a:solidFill>
                <a:srgbClr val="FF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Possible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listening tasks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2514A8-D854-CA49-9A88-6D46B1659EAF}"/>
              </a:ext>
            </a:extLst>
          </p:cNvPr>
          <p:cNvSpPr txBox="1"/>
          <p:nvPr/>
        </p:nvSpPr>
        <p:spPr>
          <a:xfrm>
            <a:off x="349638" y="2829621"/>
            <a:ext cx="7815072" cy="323165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dirty="0"/>
              <a:t>1</a:t>
            </a:r>
            <a:r>
              <a:rPr lang="en-US" sz="2400" dirty="0"/>
              <a:t>.</a:t>
            </a:r>
            <a:r>
              <a:rPr lang="en-US" sz="2000" dirty="0"/>
              <a:t>Tasg </a:t>
            </a:r>
            <a:r>
              <a:rPr lang="en-US" sz="2000" dirty="0" err="1"/>
              <a:t>wrando</a:t>
            </a:r>
            <a:r>
              <a:rPr lang="en-US" sz="2000" dirty="0"/>
              <a:t> / Listening task – </a:t>
            </a:r>
            <a:r>
              <a:rPr lang="en-US" sz="2000" dirty="0" err="1"/>
              <a:t>Rhifau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2. </a:t>
            </a:r>
            <a:r>
              <a:rPr lang="en-US" sz="2000" dirty="0" err="1"/>
              <a:t>Tasg</a:t>
            </a:r>
            <a:r>
              <a:rPr lang="en-US" sz="2000" dirty="0"/>
              <a:t> </a:t>
            </a:r>
            <a:r>
              <a:rPr lang="en-US" sz="2000" dirty="0" err="1"/>
              <a:t>wrando</a:t>
            </a:r>
            <a:r>
              <a:rPr lang="en-US" sz="2000" dirty="0"/>
              <a:t> / Listening task – </a:t>
            </a:r>
            <a:r>
              <a:rPr lang="en-US" sz="2000" dirty="0" err="1"/>
              <a:t>Bwletin</a:t>
            </a:r>
            <a:r>
              <a:rPr lang="en-US" sz="2000" dirty="0"/>
              <a:t> y </a:t>
            </a:r>
            <a:r>
              <a:rPr lang="en-US" sz="2000" dirty="0" err="1"/>
              <a:t>Tywydd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3. </a:t>
            </a:r>
            <a:r>
              <a:rPr lang="en-US" sz="2000" dirty="0" err="1"/>
              <a:t>Tasg</a:t>
            </a:r>
            <a:r>
              <a:rPr lang="en-US" sz="2000" dirty="0"/>
              <a:t> </a:t>
            </a:r>
            <a:r>
              <a:rPr lang="en-US" sz="2000" dirty="0" err="1"/>
              <a:t>wrando</a:t>
            </a:r>
            <a:r>
              <a:rPr lang="en-US" sz="2000" dirty="0"/>
              <a:t> / Listening task – </a:t>
            </a:r>
            <a:r>
              <a:rPr lang="en-US" sz="2000" dirty="0" err="1"/>
              <a:t>Ble</a:t>
            </a:r>
            <a:r>
              <a:rPr lang="en-US" sz="2000" dirty="0"/>
              <a:t> </a:t>
            </a:r>
            <a:r>
              <a:rPr lang="en-US" sz="2000" dirty="0" err="1"/>
              <a:t>mae’r</a:t>
            </a:r>
            <a:r>
              <a:rPr lang="en-US" sz="2000" dirty="0"/>
              <a:t> </a:t>
            </a:r>
            <a:r>
              <a:rPr lang="en-US" sz="2000" dirty="0" err="1"/>
              <a:t>bobl</a:t>
            </a:r>
            <a:r>
              <a:rPr lang="en-US" sz="2000" dirty="0"/>
              <a:t>?</a:t>
            </a:r>
          </a:p>
          <a:p>
            <a:endParaRPr lang="en-US" sz="2000" dirty="0"/>
          </a:p>
          <a:p>
            <a:r>
              <a:rPr lang="en-US" sz="2000" dirty="0"/>
              <a:t>4. </a:t>
            </a:r>
            <a:r>
              <a:rPr lang="en-US" sz="2000" dirty="0" err="1"/>
              <a:t>Tasg</a:t>
            </a:r>
            <a:r>
              <a:rPr lang="en-US" sz="2000" dirty="0"/>
              <a:t> </a:t>
            </a:r>
            <a:r>
              <a:rPr lang="en-US" sz="2000" dirty="0" err="1"/>
              <a:t>wrando</a:t>
            </a:r>
            <a:r>
              <a:rPr lang="en-US" sz="2000" dirty="0"/>
              <a:t> / Listening task – </a:t>
            </a:r>
            <a:r>
              <a:rPr lang="en-US" sz="2000" dirty="0" err="1"/>
              <a:t>Amser</a:t>
            </a:r>
            <a:r>
              <a:rPr lang="en-US" sz="2000" dirty="0"/>
              <a:t> – Partner A / Partner B</a:t>
            </a:r>
          </a:p>
          <a:p>
            <a:endParaRPr lang="en-US" sz="2000" dirty="0"/>
          </a:p>
          <a:p>
            <a:r>
              <a:rPr lang="en-US" sz="2000" dirty="0"/>
              <a:t>4. </a:t>
            </a:r>
            <a:r>
              <a:rPr lang="en-US" sz="2000" dirty="0" err="1"/>
              <a:t>Tasg</a:t>
            </a:r>
            <a:r>
              <a:rPr lang="en-US" sz="2000" dirty="0"/>
              <a:t> </a:t>
            </a:r>
            <a:r>
              <a:rPr lang="en-US" sz="2000" dirty="0" err="1"/>
              <a:t>wrando</a:t>
            </a:r>
            <a:r>
              <a:rPr lang="en-US" sz="2000" dirty="0"/>
              <a:t> / Listening task – CBAC (Entry Level)</a:t>
            </a:r>
          </a:p>
          <a:p>
            <a:endParaRPr lang="en-US" sz="20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4DC4AC8-9942-C740-B16A-9C4E402B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54854" y="4793063"/>
            <a:ext cx="3428791" cy="1791820"/>
          </a:xfrm>
          <a:prstGeom prst="rect">
            <a:avLst/>
          </a:prstGeom>
        </p:spPr>
      </p:pic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72871602-C29A-0540-BBE6-A2AC43B47304}"/>
              </a:ext>
            </a:extLst>
          </p:cNvPr>
          <p:cNvCxnSpPr>
            <a:cxnSpLocks/>
          </p:cNvCxnSpPr>
          <p:nvPr/>
        </p:nvCxnSpPr>
        <p:spPr>
          <a:xfrm>
            <a:off x="6997146" y="5234029"/>
            <a:ext cx="1557708" cy="740051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6743073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12-Point Star 9">
            <a:extLst>
              <a:ext uri="{FF2B5EF4-FFF2-40B4-BE49-F238E27FC236}">
                <a16:creationId xmlns:a16="http://schemas.microsoft.com/office/drawing/2014/main" id="{37EBA09E-CA2D-9D42-9610-8CC06B4447EC}"/>
              </a:ext>
            </a:extLst>
          </p:cNvPr>
          <p:cNvSpPr/>
          <p:nvPr/>
        </p:nvSpPr>
        <p:spPr>
          <a:xfrm>
            <a:off x="4400356" y="229847"/>
            <a:ext cx="3256219" cy="114604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Gwaith </a:t>
            </a:r>
            <a:r>
              <a:rPr lang="en-US" sz="2000" b="1" dirty="0" err="1">
                <a:solidFill>
                  <a:schemeClr val="tx1"/>
                </a:solidFill>
              </a:rPr>
              <a:t>pâr</a:t>
            </a:r>
            <a:endParaRPr lang="en-US" sz="2000" b="1" dirty="0">
              <a:solidFill>
                <a:schemeClr val="tx1"/>
              </a:solidFill>
            </a:endParaRPr>
          </a:p>
          <a:p>
            <a:pPr algn="ctr"/>
            <a:endParaRPr lang="en-US" sz="2000" b="1" dirty="0">
              <a:solidFill>
                <a:schemeClr val="tx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66B69B-22A6-7648-BB48-ED4435DEBB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8429" y="1847364"/>
            <a:ext cx="10039269" cy="387723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Explosion 2 4">
            <a:extLst>
              <a:ext uri="{FF2B5EF4-FFF2-40B4-BE49-F238E27FC236}">
                <a16:creationId xmlns:a16="http://schemas.microsoft.com/office/drawing/2014/main" id="{47BC455C-7D63-3C40-A819-E70E6DCFC7B6}"/>
              </a:ext>
            </a:extLst>
          </p:cNvPr>
          <p:cNvSpPr/>
          <p:nvPr/>
        </p:nvSpPr>
        <p:spPr>
          <a:xfrm>
            <a:off x="320094" y="49127"/>
            <a:ext cx="252825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A6AE2CA-8144-6C4E-8A55-04A5C3BAE621}"/>
              </a:ext>
            </a:extLst>
          </p:cNvPr>
          <p:cNvSpPr txBox="1">
            <a:spLocks/>
          </p:cNvSpPr>
          <p:nvPr/>
        </p:nvSpPr>
        <p:spPr>
          <a:xfrm>
            <a:off x="877080" y="29228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556035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12-Point Star 9">
            <a:extLst>
              <a:ext uri="{FF2B5EF4-FFF2-40B4-BE49-F238E27FC236}">
                <a16:creationId xmlns:a16="http://schemas.microsoft.com/office/drawing/2014/main" id="{37EBA09E-CA2D-9D42-9610-8CC06B4447EC}"/>
              </a:ext>
            </a:extLst>
          </p:cNvPr>
          <p:cNvSpPr/>
          <p:nvPr/>
        </p:nvSpPr>
        <p:spPr>
          <a:xfrm>
            <a:off x="4733604" y="158975"/>
            <a:ext cx="3415355" cy="1194338"/>
          </a:xfrm>
          <a:prstGeom prst="star12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>
                <a:solidFill>
                  <a:schemeClr val="tx1"/>
                </a:solidFill>
              </a:rPr>
              <a:t>Gwaith </a:t>
            </a:r>
            <a:r>
              <a:rPr lang="en-US" sz="2000" b="1" dirty="0" err="1">
                <a:solidFill>
                  <a:schemeClr val="tx1"/>
                </a:solidFill>
              </a:rPr>
              <a:t>pâr</a:t>
            </a:r>
            <a:endParaRPr lang="en-US" sz="2000" b="1" dirty="0">
              <a:solidFill>
                <a:schemeClr val="tx1"/>
              </a:solidFill>
            </a:endParaRPr>
          </a:p>
          <a:p>
            <a:pPr algn="ctr"/>
            <a:endParaRPr lang="en-US" sz="2000" b="1" dirty="0">
              <a:solidFill>
                <a:schemeClr val="tx1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A9737D-A4DE-1D4D-A546-F21DD6AF1A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5360" y="1787315"/>
            <a:ext cx="10591946" cy="3861646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419908471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16-Point Star 6">
            <a:extLst>
              <a:ext uri="{FF2B5EF4-FFF2-40B4-BE49-F238E27FC236}">
                <a16:creationId xmlns:a16="http://schemas.microsoft.com/office/drawing/2014/main" id="{7646EE9F-3C2D-454E-A22C-844FF04E17AE}"/>
              </a:ext>
            </a:extLst>
          </p:cNvPr>
          <p:cNvSpPr/>
          <p:nvPr/>
        </p:nvSpPr>
        <p:spPr>
          <a:xfrm>
            <a:off x="2714157" y="368010"/>
            <a:ext cx="7291383" cy="2099609"/>
          </a:xfrm>
          <a:prstGeom prst="star16">
            <a:avLst/>
          </a:prstGeom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Tasgau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darllen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posib</a:t>
            </a:r>
            <a:endParaRPr lang="en-US" sz="3200" b="1" dirty="0">
              <a:solidFill>
                <a:srgbClr val="FF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Possible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reading tasks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BF3C80-32F4-F648-8D30-E37C91CEBB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7019" y="2887068"/>
            <a:ext cx="8885660" cy="182047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67C8078-24A1-FE4F-80BE-FFCBC177D5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17019" y="4863691"/>
            <a:ext cx="8885660" cy="14022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97097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B149DB64-3882-AB44-A61E-767860ED8A4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64" t="6977" r="1732"/>
          <a:stretch/>
        </p:blipFill>
        <p:spPr>
          <a:xfrm>
            <a:off x="5803392" y="247904"/>
            <a:ext cx="5783072" cy="639720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9533F5E-F163-8B40-9023-461E3DBBE0D4}"/>
              </a:ext>
            </a:extLst>
          </p:cNvPr>
          <p:cNvSpPr txBox="1"/>
          <p:nvPr/>
        </p:nvSpPr>
        <p:spPr>
          <a:xfrm>
            <a:off x="219456" y="1150112"/>
            <a:ext cx="4767072" cy="163121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5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endParaRPr lang="en-US" sz="2200" dirty="0">
              <a:ea typeface="Ayuthaya" pitchFamily="2" charset="-34"/>
              <a:cs typeface="Ayuthaya" pitchFamily="2" charset="-3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ea typeface="Ayuthaya" pitchFamily="2" charset="-34"/>
                <a:cs typeface="Ayuthaya" pitchFamily="2" charset="-34"/>
              </a:rPr>
              <a:t>Darllewnch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 y </a:t>
            </a:r>
            <a:r>
              <a:rPr lang="en-US" sz="2000" dirty="0" err="1">
                <a:ea typeface="Ayuthaya" pitchFamily="2" charset="-34"/>
                <a:cs typeface="Ayuthaya" pitchFamily="2" charset="-34"/>
              </a:rPr>
              <a:t>brawddegau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2000" dirty="0" err="1">
                <a:ea typeface="Ayuthaya" pitchFamily="2" charset="-34"/>
                <a:cs typeface="Ayuthaya" pitchFamily="2" charset="-34"/>
              </a:rPr>
              <a:t>Cymraeg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ea typeface="Ayuthaya" pitchFamily="2" charset="-34"/>
                <a:cs typeface="Ayuthaya" pitchFamily="2" charset="-34"/>
              </a:rPr>
              <a:t>Darllenwch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 y </a:t>
            </a:r>
            <a:r>
              <a:rPr lang="en-US" sz="2000" dirty="0" err="1">
                <a:ea typeface="Ayuthaya" pitchFamily="2" charset="-34"/>
                <a:cs typeface="Ayuthaya" pitchFamily="2" charset="-34"/>
              </a:rPr>
              <a:t>brawddegau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2000" dirty="0" err="1">
                <a:ea typeface="Ayuthaya" pitchFamily="2" charset="-34"/>
                <a:cs typeface="Ayuthaya" pitchFamily="2" charset="-34"/>
              </a:rPr>
              <a:t>Saesneg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>
                <a:ea typeface="Ayuthaya" pitchFamily="2" charset="-34"/>
                <a:cs typeface="Ayuthaya" pitchFamily="2" charset="-34"/>
              </a:rPr>
              <a:t>Ysgrifennwch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 y </a:t>
            </a:r>
            <a:r>
              <a:rPr lang="en-US" sz="2000" dirty="0" err="1">
                <a:ea typeface="Ayuthaya" pitchFamily="2" charset="-34"/>
                <a:cs typeface="Ayuthaya" pitchFamily="2" charset="-34"/>
              </a:rPr>
              <a:t>parau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2000" dirty="0" err="1">
                <a:ea typeface="Ayuthaya" pitchFamily="2" charset="-34"/>
                <a:cs typeface="Ayuthaya" pitchFamily="2" charset="-34"/>
              </a:rPr>
              <a:t>cywir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 </a:t>
            </a:r>
            <a:r>
              <a:rPr lang="en-US" sz="2000" dirty="0" err="1">
                <a:ea typeface="Ayuthaya" pitchFamily="2" charset="-34"/>
                <a:cs typeface="Ayuthaya" pitchFamily="2" charset="-34"/>
              </a:rPr>
              <a:t>yn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 y </a:t>
            </a:r>
            <a:r>
              <a:rPr lang="en-US" sz="2000" dirty="0" err="1">
                <a:ea typeface="Ayuthaya" pitchFamily="2" charset="-34"/>
                <a:cs typeface="Ayuthaya" pitchFamily="2" charset="-34"/>
              </a:rPr>
              <a:t>tabl</a:t>
            </a:r>
            <a:r>
              <a:rPr lang="en-US" sz="2000" dirty="0">
                <a:ea typeface="Ayuthaya" pitchFamily="2" charset="-34"/>
                <a:cs typeface="Ayuthaya" pitchFamily="2" charset="-34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8" name="Explosion 2 7">
            <a:extLst>
              <a:ext uri="{FF2B5EF4-FFF2-40B4-BE49-F238E27FC236}">
                <a16:creationId xmlns:a16="http://schemas.microsoft.com/office/drawing/2014/main" id="{E951E806-B067-544C-8F73-907859307202}"/>
              </a:ext>
            </a:extLst>
          </p:cNvPr>
          <p:cNvSpPr/>
          <p:nvPr/>
        </p:nvSpPr>
        <p:spPr>
          <a:xfrm>
            <a:off x="320094" y="49127"/>
            <a:ext cx="252825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58808839-1E1B-4843-9880-DF87294274A4}"/>
              </a:ext>
            </a:extLst>
          </p:cNvPr>
          <p:cNvSpPr txBox="1">
            <a:spLocks/>
          </p:cNvSpPr>
          <p:nvPr/>
        </p:nvSpPr>
        <p:spPr>
          <a:xfrm>
            <a:off x="877080" y="29228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9654255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B2C39A2-516E-9040-B2AB-27F0844AE4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7837" y="481573"/>
            <a:ext cx="5012168" cy="594969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422F08D-FE5C-8145-9EBB-905DC96582C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220" b="4232"/>
          <a:stretch/>
        </p:blipFill>
        <p:spPr>
          <a:xfrm>
            <a:off x="2032106" y="481573"/>
            <a:ext cx="4693920" cy="6042703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10" name="Explosion 2 9">
            <a:extLst>
              <a:ext uri="{FF2B5EF4-FFF2-40B4-BE49-F238E27FC236}">
                <a16:creationId xmlns:a16="http://schemas.microsoft.com/office/drawing/2014/main" id="{A422F684-B67C-7E4C-96C2-2344348EB1A4}"/>
              </a:ext>
            </a:extLst>
          </p:cNvPr>
          <p:cNvSpPr/>
          <p:nvPr/>
        </p:nvSpPr>
        <p:spPr>
          <a:xfrm>
            <a:off x="320094" y="49127"/>
            <a:ext cx="252825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6E0594F0-5C6F-144C-BEBD-B13D46F2B652}"/>
              </a:ext>
            </a:extLst>
          </p:cNvPr>
          <p:cNvSpPr txBox="1">
            <a:spLocks/>
          </p:cNvSpPr>
          <p:nvPr/>
        </p:nvSpPr>
        <p:spPr>
          <a:xfrm>
            <a:off x="877080" y="29228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42FD64F-A0FD-5945-9D40-31DD8348037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5618155">
            <a:off x="234694" y="1473811"/>
            <a:ext cx="1622504" cy="1612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752604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2615096-58FA-404E-AAAA-196F7539B58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5982" y="64453"/>
            <a:ext cx="4756161" cy="6482651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801EFCFE-4C41-B748-803F-48214E80AF08}"/>
              </a:ext>
            </a:extLst>
          </p:cNvPr>
          <p:cNvSpPr/>
          <p:nvPr/>
        </p:nvSpPr>
        <p:spPr>
          <a:xfrm>
            <a:off x="5803392" y="231085"/>
            <a:ext cx="5963694" cy="2630000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Darllenwch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y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testun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Meddyliwch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10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cwestiwn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i’w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gofyn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am y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testun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Cofiwch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ddefnyddio’r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holl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batrymau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chi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wedi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eu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dysgu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ac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rydych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chi’n</a:t>
            </a:r>
            <a:r>
              <a:rPr lang="en-GB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 </a:t>
            </a:r>
            <a:r>
              <a:rPr lang="en-GB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wybod</a:t>
            </a:r>
            <a:endParaRPr lang="en-GB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endParaRPr lang="en-GB" b="1" i="1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Read the text.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Think of 10 questions to ask about the text.</a:t>
            </a:r>
          </a:p>
          <a:p>
            <a:pPr algn="ctr" fontAlgn="auto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defRPr/>
            </a:pPr>
            <a:r>
              <a:rPr lang="en-GB" b="1" i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Remember to vary the questions, using patterns you have learnt and you already know. </a:t>
            </a:r>
            <a:endParaRPr lang="en-US" i="1" dirty="0">
              <a:latin typeface="Cavolini" panose="03000502040302020204" pitchFamily="66" charset="0"/>
              <a:cs typeface="Cavolini" panose="03000502040302020204" pitchFamily="66" charset="0"/>
            </a:endParaRP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D4410A3D-C271-A745-B138-CD3DD2924BFE}"/>
              </a:ext>
            </a:extLst>
          </p:cNvPr>
          <p:cNvSpPr/>
          <p:nvPr/>
        </p:nvSpPr>
        <p:spPr>
          <a:xfrm>
            <a:off x="6883153" y="3535680"/>
            <a:ext cx="3546288" cy="2182368"/>
          </a:xfrm>
          <a:prstGeom prst="roundRect">
            <a:avLst/>
          </a:prstGeom>
          <a:solidFill>
            <a:srgbClr val="E3FAC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>
              <a:lnSpc>
                <a:spcPct val="150000"/>
              </a:lnSpc>
            </a:pP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e.e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.</a:t>
            </a:r>
          </a:p>
          <a:p>
            <a:pPr>
              <a:lnSpc>
                <a:spcPct val="150000"/>
              </a:lnSpc>
            </a:pP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Pwy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…?     Beth…?    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Ble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…? </a:t>
            </a:r>
          </a:p>
          <a:p>
            <a:pPr>
              <a:lnSpc>
                <a:spcPct val="150000"/>
              </a:lnSpc>
            </a:pP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Ydy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…?    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Oes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…?     </a:t>
            </a: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Sawl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…? </a:t>
            </a:r>
          </a:p>
          <a:p>
            <a:pPr>
              <a:lnSpc>
                <a:spcPct val="150000"/>
              </a:lnSpc>
            </a:pPr>
            <a:r>
              <a:rPr lang="en-GB" sz="2000" b="1" dirty="0" err="1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Pryd</a:t>
            </a:r>
            <a:r>
              <a:rPr lang="en-GB" sz="2000" b="1" dirty="0">
                <a:solidFill>
                  <a:schemeClr val="tx1"/>
                </a:solidFill>
                <a:latin typeface="Cavolini" panose="03000502040302020204" pitchFamily="66" charset="0"/>
                <a:cs typeface="Cavolini" panose="03000502040302020204" pitchFamily="66" charset="0"/>
              </a:rPr>
              <a:t>…?    Faint …?</a:t>
            </a:r>
            <a:endParaRPr lang="en-GB" sz="2000" dirty="0">
              <a:solidFill>
                <a:schemeClr val="tx1"/>
              </a:solidFill>
              <a:latin typeface="Cavolini" panose="03000502040302020204" pitchFamily="66" charset="0"/>
              <a:cs typeface="Cavolini" panose="03000502040302020204" pitchFamily="66" charset="0"/>
            </a:endParaRPr>
          </a:p>
          <a:p>
            <a:pPr>
              <a:lnSpc>
                <a:spcPct val="150000"/>
              </a:lnSpc>
            </a:pPr>
            <a:endParaRPr lang="en-GB" i="1" dirty="0">
              <a:solidFill>
                <a:schemeClr val="tx1"/>
              </a:solidFill>
              <a:latin typeface="+mj-lt"/>
              <a:ea typeface="Verdana" panose="020B0604030504040204" pitchFamily="34" charset="0"/>
              <a:cs typeface="Verdana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0963703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2BCB73C-2CC6-8046-B527-55DC50540F1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0826" t="46828" r="23239" b="13496"/>
          <a:stretch/>
        </p:blipFill>
        <p:spPr>
          <a:xfrm>
            <a:off x="6955333" y="172521"/>
            <a:ext cx="5138672" cy="276819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D90E8B25-BFF2-9046-B58C-8C53BB49A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34893" t="17561" r="26490" b="38211"/>
          <a:stretch/>
        </p:blipFill>
        <p:spPr>
          <a:xfrm>
            <a:off x="149407" y="2023872"/>
            <a:ext cx="6732774" cy="4651132"/>
          </a:xfrm>
          <a:prstGeom prst="rect">
            <a:avLst/>
          </a:prstGeom>
        </p:spPr>
      </p:pic>
      <p:sp>
        <p:nvSpPr>
          <p:cNvPr id="11" name="Explosion 2 10">
            <a:extLst>
              <a:ext uri="{FF2B5EF4-FFF2-40B4-BE49-F238E27FC236}">
                <a16:creationId xmlns:a16="http://schemas.microsoft.com/office/drawing/2014/main" id="{7A132E87-580F-794E-A19C-2B58F519A0B1}"/>
              </a:ext>
            </a:extLst>
          </p:cNvPr>
          <p:cNvSpPr/>
          <p:nvPr/>
        </p:nvSpPr>
        <p:spPr>
          <a:xfrm>
            <a:off x="320094" y="49127"/>
            <a:ext cx="2541650" cy="1584601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2" name="Title 1">
            <a:extLst>
              <a:ext uri="{FF2B5EF4-FFF2-40B4-BE49-F238E27FC236}">
                <a16:creationId xmlns:a16="http://schemas.microsoft.com/office/drawing/2014/main" id="{50DA24CD-7E15-8945-8009-CED28A14EA4C}"/>
              </a:ext>
            </a:extLst>
          </p:cNvPr>
          <p:cNvSpPr txBox="1">
            <a:spLocks/>
          </p:cNvSpPr>
          <p:nvPr/>
        </p:nvSpPr>
        <p:spPr>
          <a:xfrm>
            <a:off x="877080" y="29228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2237534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2E1ACBF-6B54-714F-A8B6-4E257BAE3A0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985" b="4393"/>
          <a:stretch/>
        </p:blipFill>
        <p:spPr>
          <a:xfrm>
            <a:off x="2064512" y="782972"/>
            <a:ext cx="4572000" cy="566158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CFFD021-A4EE-024A-9123-66B68C1FC3C2}"/>
              </a:ext>
            </a:extLst>
          </p:cNvPr>
          <p:cNvSpPr txBox="1"/>
          <p:nvPr/>
        </p:nvSpPr>
        <p:spPr>
          <a:xfrm>
            <a:off x="6766560" y="2397760"/>
            <a:ext cx="46939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Lefel</a:t>
            </a:r>
            <a:r>
              <a:rPr lang="en-US" sz="2400" b="1" dirty="0"/>
              <a:t> </a:t>
            </a:r>
            <a:r>
              <a:rPr lang="en-US" sz="2400" b="1" dirty="0" err="1"/>
              <a:t>Mynediad</a:t>
            </a:r>
            <a:r>
              <a:rPr lang="en-US" sz="2400" b="1" dirty="0"/>
              <a:t> / </a:t>
            </a:r>
            <a:r>
              <a:rPr lang="en-US" sz="2400" b="1" i="1" dirty="0"/>
              <a:t>Entry Level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Ferswin</a:t>
            </a:r>
            <a:r>
              <a:rPr lang="en-US" sz="2400" b="1" dirty="0"/>
              <a:t> y De / </a:t>
            </a:r>
            <a:r>
              <a:rPr lang="en-US" sz="2400" b="1" i="1" dirty="0"/>
              <a:t>South Wales Version</a:t>
            </a:r>
            <a:endParaRPr lang="en-US" b="1" i="1" dirty="0"/>
          </a:p>
        </p:txBody>
      </p:sp>
      <p:sp>
        <p:nvSpPr>
          <p:cNvPr id="6" name="Explosion 2 5">
            <a:extLst>
              <a:ext uri="{FF2B5EF4-FFF2-40B4-BE49-F238E27FC236}">
                <a16:creationId xmlns:a16="http://schemas.microsoft.com/office/drawing/2014/main" id="{1A57EF74-B4B7-1E4D-A412-196EF11BC967}"/>
              </a:ext>
            </a:extLst>
          </p:cNvPr>
          <p:cNvSpPr/>
          <p:nvPr/>
        </p:nvSpPr>
        <p:spPr>
          <a:xfrm>
            <a:off x="320094" y="49127"/>
            <a:ext cx="252825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31CFEB29-2118-FE47-9F58-F261EDE7BFCA}"/>
              </a:ext>
            </a:extLst>
          </p:cNvPr>
          <p:cNvSpPr txBox="1">
            <a:spLocks/>
          </p:cNvSpPr>
          <p:nvPr/>
        </p:nvSpPr>
        <p:spPr>
          <a:xfrm>
            <a:off x="877080" y="29228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18925302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C5977-00C3-A347-A4DB-0E6C753EF3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91AF8B0-39E8-AD42-ADFA-9859663279C6}"/>
              </a:ext>
            </a:extLst>
          </p:cNvPr>
          <p:cNvSpPr/>
          <p:nvPr/>
        </p:nvSpPr>
        <p:spPr>
          <a:xfrm>
            <a:off x="845312" y="3703753"/>
            <a:ext cx="106883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FF000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Lefel Sylfaen / Foundation Level:</a:t>
            </a:r>
          </a:p>
          <a:p>
            <a:r>
              <a:rPr lang="en-US" dirty="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https://www.google.co.uk/url?sa=t&amp;rct=j&amp;q=&amp;esrc=s&amp;source=web&amp;cd=&amp;ved=2ahUKEwjCguXOyOj2AhUJiFwKHX7lBkcQFnoECA0QAQ&amp;url=https%3A%2F%2Fwww.cbac.co.uk%2Fcymwysterau%2Fcymraeg-i-oedolion-sylfaen%2F&amp;usg=AOvVaw1xA-KP3QVP42sTNiE-to6F</a:t>
            </a:r>
            <a:endParaRPr lang="en-US" dirty="0"/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245DDD9-F10C-BF4C-8C8F-3E24461B7E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51720" y="170141"/>
            <a:ext cx="1752600" cy="148590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B509973-E3B9-2645-8DFD-3B91EAAC73FC}"/>
              </a:ext>
            </a:extLst>
          </p:cNvPr>
          <p:cNvSpPr/>
          <p:nvPr/>
        </p:nvSpPr>
        <p:spPr>
          <a:xfrm>
            <a:off x="845312" y="2163617"/>
            <a:ext cx="106883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u="sng" dirty="0" err="1">
                <a:solidFill>
                  <a:srgbClr val="FF0000"/>
                </a:solidFill>
              </a:rPr>
              <a:t>Lefel</a:t>
            </a:r>
            <a:r>
              <a:rPr lang="en-US" b="1" u="sng" dirty="0">
                <a:solidFill>
                  <a:srgbClr val="FF0000"/>
                </a:solidFill>
              </a:rPr>
              <a:t> </a:t>
            </a:r>
            <a:r>
              <a:rPr lang="en-US" b="1" u="sng" dirty="0" err="1">
                <a:solidFill>
                  <a:srgbClr val="FF0000"/>
                </a:solidFill>
              </a:rPr>
              <a:t>Mynediad</a:t>
            </a:r>
            <a:r>
              <a:rPr lang="en-US" b="1" u="sng" dirty="0">
                <a:solidFill>
                  <a:srgbClr val="FF0000"/>
                </a:solidFill>
              </a:rPr>
              <a:t> / Entry level:</a:t>
            </a:r>
          </a:p>
          <a:p>
            <a:r>
              <a:rPr lang="en-US" dirty="0">
                <a:hlinkClick r:id="rId4"/>
              </a:rPr>
              <a:t>https://www.google.co.uk/url?sa=t&amp;rct=j&amp;q=&amp;esrc=s&amp;source=web&amp;cd=&amp;cad=rja&amp;uact=8&amp;ved=2ahUKEwjqs4Wmyuj2AhVRUMAKHeaRB_YQFnoECAYQAQ&amp;url=https%3A%2F%2Fwww.cbac.co.uk%2Fcymwysterau%2Fcymraeg-i-oedolion-mynediad%2F&amp;usg=AOvVaw13Hgv-ujh0qrz-21LTEbmE</a:t>
            </a:r>
            <a:endParaRPr lang="en-US" dirty="0"/>
          </a:p>
          <a:p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193015C-AC6C-DB43-ADD8-37D3C7F69961}"/>
              </a:ext>
            </a:extLst>
          </p:cNvPr>
          <p:cNvSpPr/>
          <p:nvPr/>
        </p:nvSpPr>
        <p:spPr>
          <a:xfrm>
            <a:off x="845312" y="5243889"/>
            <a:ext cx="1068832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u="sng" dirty="0" err="1">
                <a:solidFill>
                  <a:srgbClr val="FF0000"/>
                </a:solidFill>
              </a:rPr>
              <a:t>Lefel</a:t>
            </a:r>
            <a:r>
              <a:rPr lang="en-US" b="1" u="sng" dirty="0">
                <a:solidFill>
                  <a:srgbClr val="FF0000"/>
                </a:solidFill>
              </a:rPr>
              <a:t> </a:t>
            </a:r>
            <a:r>
              <a:rPr lang="en-US" b="1" u="sng" dirty="0" err="1">
                <a:solidFill>
                  <a:srgbClr val="FF0000"/>
                </a:solidFill>
              </a:rPr>
              <a:t>Canolradd</a:t>
            </a:r>
            <a:r>
              <a:rPr lang="en-US" b="1" u="sng" dirty="0">
                <a:solidFill>
                  <a:srgbClr val="FF0000"/>
                </a:solidFill>
              </a:rPr>
              <a:t> / Intermediate level:</a:t>
            </a:r>
          </a:p>
          <a:p>
            <a:r>
              <a:rPr lang="en-US" dirty="0">
                <a:hlinkClick r:id="rId5"/>
              </a:rPr>
              <a:t>https://www.google.co.uk/url?sa=t&amp;rct=j&amp;q=&amp;esrc=s&amp;source=web&amp;cd=&amp;cad=rja&amp;uact=8&amp;ved=2ahUKEwiH1NXEyuj2AhXDlFwKHeSRAEQQFnoECBAQAQ&amp;url=https%3A%2F%2Fwww.cbac.co.uk%2Fcymwysterau%2Fcymraeg-i-oedolion-canolradd%2F&amp;usg=AOvVaw0YTfPER5RFHLBYe1HoDWxQ</a:t>
            </a:r>
            <a:endParaRPr lang="en-US" dirty="0"/>
          </a:p>
          <a:p>
            <a:endParaRPr lang="en-US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1E6EF289-9D5D-BA48-9200-6F32749B9D08}"/>
              </a:ext>
            </a:extLst>
          </p:cNvPr>
          <p:cNvSpPr txBox="1">
            <a:spLocks/>
          </p:cNvSpPr>
          <p:nvPr/>
        </p:nvSpPr>
        <p:spPr>
          <a:xfrm>
            <a:off x="3492511" y="270761"/>
            <a:ext cx="4932161" cy="1198049"/>
          </a:xfrm>
          <a:prstGeom prst="rect">
            <a:avLst/>
          </a:prstGeom>
          <a:solidFill>
            <a:srgbClr val="FFFFD3"/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1500" b="1" dirty="0">
              <a:solidFill>
                <a:srgbClr val="002060"/>
              </a:solidFill>
            </a:endParaRP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62B24725-B281-9B41-B89C-B545BC3C7885}"/>
              </a:ext>
            </a:extLst>
          </p:cNvPr>
          <p:cNvSpPr txBox="1">
            <a:spLocks/>
          </p:cNvSpPr>
          <p:nvPr/>
        </p:nvSpPr>
        <p:spPr>
          <a:xfrm>
            <a:off x="3492511" y="157402"/>
            <a:ext cx="4932161" cy="1424765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Gweithgareddau</a:t>
            </a:r>
            <a:r>
              <a:rPr lang="en-US" sz="2800" dirty="0">
                <a:solidFill>
                  <a:srgbClr val="002060"/>
                </a:solidFill>
                <a:latin typeface="Marker Felt Thin" panose="02000400000000000000" pitchFamily="2" charset="77"/>
              </a:rPr>
              <a:t> </a:t>
            </a:r>
            <a:r>
              <a:rPr lang="en-US" sz="2800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darllen</a:t>
            </a:r>
            <a:endParaRPr lang="en-US" sz="2800" dirty="0">
              <a:solidFill>
                <a:srgbClr val="002060"/>
              </a:solidFill>
              <a:latin typeface="Marker Felt Thin" panose="02000400000000000000" pitchFamily="2" charset="77"/>
            </a:endParaRPr>
          </a:p>
          <a:p>
            <a:pPr algn="ctr">
              <a:spcAft>
                <a:spcPts val="600"/>
              </a:spcAft>
            </a:pPr>
            <a:r>
              <a:rPr lang="en-US" sz="2800" i="1" dirty="0">
                <a:solidFill>
                  <a:srgbClr val="002060"/>
                </a:solidFill>
                <a:latin typeface="Marker Felt Thin" panose="02000400000000000000" pitchFamily="2" charset="77"/>
              </a:rPr>
              <a:t>Reading </a:t>
            </a:r>
            <a:r>
              <a:rPr lang="en-US" sz="2800" i="1" dirty="0" err="1">
                <a:solidFill>
                  <a:srgbClr val="002060"/>
                </a:solidFill>
                <a:latin typeface="Marker Felt Thin" panose="02000400000000000000" pitchFamily="2" charset="77"/>
              </a:rPr>
              <a:t>activiteis</a:t>
            </a:r>
            <a:endParaRPr lang="en-US" sz="2800" i="1" dirty="0">
              <a:solidFill>
                <a:srgbClr val="002060"/>
              </a:solidFill>
              <a:latin typeface="Marker Felt Thin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35490342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16-Point Star 6">
            <a:extLst>
              <a:ext uri="{FF2B5EF4-FFF2-40B4-BE49-F238E27FC236}">
                <a16:creationId xmlns:a16="http://schemas.microsoft.com/office/drawing/2014/main" id="{7646EE9F-3C2D-454E-A22C-844FF04E17AE}"/>
              </a:ext>
            </a:extLst>
          </p:cNvPr>
          <p:cNvSpPr/>
          <p:nvPr/>
        </p:nvSpPr>
        <p:spPr>
          <a:xfrm>
            <a:off x="2312894" y="179292"/>
            <a:ext cx="7566212" cy="2474259"/>
          </a:xfrm>
          <a:prstGeom prst="star16">
            <a:avLst/>
          </a:prstGeom>
          <a:ln w="76200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Tasgau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ysgrifennu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3200" b="1" dirty="0" err="1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posib</a:t>
            </a:r>
            <a:endParaRPr lang="en-US" sz="3200" b="1" dirty="0">
              <a:solidFill>
                <a:srgbClr val="FF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  <a:p>
            <a:pPr algn="ctr"/>
            <a:r>
              <a:rPr lang="en-US" sz="3200" b="1" dirty="0">
                <a:solidFill>
                  <a:srgbClr val="FF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Possible</a:t>
            </a:r>
            <a:r>
              <a:rPr lang="en-US" sz="32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writing tasks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0AEF7A4-2FFE-724B-8F99-80E8C43448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364" y="2980957"/>
            <a:ext cx="9233647" cy="28850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D9AF0E1-D727-A649-93B4-6AC27D4C3CEA}"/>
              </a:ext>
            </a:extLst>
          </p:cNvPr>
          <p:cNvSpPr txBox="1"/>
          <p:nvPr/>
        </p:nvSpPr>
        <p:spPr>
          <a:xfrm>
            <a:off x="2599765" y="2653551"/>
            <a:ext cx="152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PRE-ENTRY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F479AE9-54BF-D14A-BE85-846B1A10C1FC}"/>
              </a:ext>
            </a:extLst>
          </p:cNvPr>
          <p:cNvSpPr txBox="1"/>
          <p:nvPr/>
        </p:nvSpPr>
        <p:spPr>
          <a:xfrm>
            <a:off x="3989295" y="2653551"/>
            <a:ext cx="152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ENTRY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30503A-A0F1-9E42-A88E-1973887CECF1}"/>
              </a:ext>
            </a:extLst>
          </p:cNvPr>
          <p:cNvSpPr txBox="1"/>
          <p:nvPr/>
        </p:nvSpPr>
        <p:spPr>
          <a:xfrm>
            <a:off x="5333999" y="2653551"/>
            <a:ext cx="152400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FOUNDATION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B4A821C-8A48-544A-AD48-736A5BEAA625}"/>
              </a:ext>
            </a:extLst>
          </p:cNvPr>
          <p:cNvSpPr txBox="1"/>
          <p:nvPr/>
        </p:nvSpPr>
        <p:spPr>
          <a:xfrm>
            <a:off x="6723529" y="2673180"/>
            <a:ext cx="17167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/>
              <a:t>INTERMEDIATE</a:t>
            </a:r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DE5A8694-A4F6-ED4A-A01C-26C9A5292C0D}"/>
              </a:ext>
            </a:extLst>
          </p:cNvPr>
          <p:cNvSpPr/>
          <p:nvPr/>
        </p:nvSpPr>
        <p:spPr>
          <a:xfrm>
            <a:off x="3989295" y="3980328"/>
            <a:ext cx="1694329" cy="52775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3D550F9A-EEAF-E940-9120-6EE337B61860}"/>
              </a:ext>
            </a:extLst>
          </p:cNvPr>
          <p:cNvSpPr/>
          <p:nvPr/>
        </p:nvSpPr>
        <p:spPr>
          <a:xfrm>
            <a:off x="5029201" y="4395434"/>
            <a:ext cx="1828799" cy="52775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64F8ABD8-F189-CC42-9E66-CC66349DFCB9}"/>
              </a:ext>
            </a:extLst>
          </p:cNvPr>
          <p:cNvSpPr/>
          <p:nvPr/>
        </p:nvSpPr>
        <p:spPr>
          <a:xfrm>
            <a:off x="6454589" y="4600059"/>
            <a:ext cx="1828799" cy="83552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40848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42FE40-80EC-7A44-A25D-146D4BC962A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283" y="2732464"/>
            <a:ext cx="4512134" cy="313155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FA0489B-9770-574D-830A-C20A27045FF6}"/>
              </a:ext>
            </a:extLst>
          </p:cNvPr>
          <p:cNvSpPr txBox="1"/>
          <p:nvPr/>
        </p:nvSpPr>
        <p:spPr>
          <a:xfrm>
            <a:off x="1855556" y="4800164"/>
            <a:ext cx="19855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fi / </a:t>
            </a:r>
            <a:r>
              <a:rPr lang="en-US" sz="4400" b="1" i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946BC8-C8A0-524A-9980-A8C031BB7345}"/>
              </a:ext>
            </a:extLst>
          </p:cNvPr>
          <p:cNvSpPr txBox="1"/>
          <p:nvPr/>
        </p:nvSpPr>
        <p:spPr>
          <a:xfrm>
            <a:off x="794214" y="4044793"/>
            <a:ext cx="130633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fe</a:t>
            </a:r>
            <a:r>
              <a:rPr lang="en-US" sz="28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/ </a:t>
            </a:r>
            <a:r>
              <a:rPr lang="en-US" sz="2800" b="1" i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FF69EB-A9E1-5C44-8D37-1769B7D0E5EC}"/>
              </a:ext>
            </a:extLst>
          </p:cNvPr>
          <p:cNvSpPr txBox="1"/>
          <p:nvPr/>
        </p:nvSpPr>
        <p:spPr>
          <a:xfrm>
            <a:off x="3320760" y="3982529"/>
            <a:ext cx="19855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hi / </a:t>
            </a:r>
            <a:r>
              <a:rPr lang="en-US" sz="2800" b="1" i="1" dirty="0">
                <a:solidFill>
                  <a:schemeClr val="bg1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her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08B8380C-ED2B-004C-A36A-88B22B54400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03675" y="313358"/>
            <a:ext cx="2100742" cy="183986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0507C0EA-AC1F-0A42-869B-383559471BE3}"/>
              </a:ext>
            </a:extLst>
          </p:cNvPr>
          <p:cNvSpPr/>
          <p:nvPr/>
        </p:nvSpPr>
        <p:spPr>
          <a:xfrm>
            <a:off x="5306348" y="2479075"/>
            <a:ext cx="6473189" cy="3758664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US" b="1" dirty="0" err="1"/>
              <a:t>Defnyddiwch</a:t>
            </a:r>
            <a:r>
              <a:rPr lang="en-US" b="1" dirty="0"/>
              <a:t> y </a:t>
            </a:r>
            <a:r>
              <a:rPr lang="en-US" b="1" dirty="0" err="1"/>
              <a:t>pasborts</a:t>
            </a:r>
            <a:r>
              <a:rPr lang="en-US" b="1" dirty="0"/>
              <a:t> </a:t>
            </a:r>
            <a:r>
              <a:rPr lang="en-US" b="1" dirty="0" err="1"/>
              <a:t>sydd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y </a:t>
            </a:r>
            <a:r>
              <a:rPr lang="en-US" b="1" dirty="0" err="1"/>
              <a:t>sleidiau</a:t>
            </a:r>
            <a:r>
              <a:rPr lang="en-US" b="1" dirty="0"/>
              <a:t> </a:t>
            </a:r>
            <a:r>
              <a:rPr lang="en-US" b="1" dirty="0" err="1"/>
              <a:t>nesaf</a:t>
            </a:r>
            <a:r>
              <a:rPr lang="en-US" b="1" dirty="0"/>
              <a:t> i </a:t>
            </a:r>
            <a:r>
              <a:rPr lang="en-US" b="1" dirty="0" err="1"/>
              <a:t>ysgrifennu</a:t>
            </a:r>
            <a:r>
              <a:rPr lang="en-US" b="1" dirty="0"/>
              <a:t> </a:t>
            </a:r>
            <a:r>
              <a:rPr lang="en-US" b="1" dirty="0" err="1"/>
              <a:t>portread</a:t>
            </a:r>
            <a:r>
              <a:rPr lang="en-US" b="1" dirty="0"/>
              <a:t> o:</a:t>
            </a:r>
          </a:p>
          <a:p>
            <a:pPr marL="342900" indent="-342900">
              <a:buAutoNum type="arabicPeriod"/>
            </a:pPr>
            <a:r>
              <a:rPr lang="en-US" b="1" dirty="0" err="1"/>
              <a:t>Tomos</a:t>
            </a:r>
            <a:r>
              <a:rPr lang="en-US" b="1" dirty="0"/>
              <a:t> John</a:t>
            </a:r>
          </a:p>
          <a:p>
            <a:pPr marL="342900" indent="-342900">
              <a:buAutoNum type="arabicPeriod"/>
            </a:pPr>
            <a:r>
              <a:rPr lang="en-US" b="1" dirty="0"/>
              <a:t>Martha </a:t>
            </a:r>
            <a:r>
              <a:rPr lang="en-US" b="1" dirty="0" err="1"/>
              <a:t>Dafydd</a:t>
            </a:r>
            <a:endParaRPr lang="en-US" b="1" dirty="0"/>
          </a:p>
          <a:p>
            <a:r>
              <a:rPr lang="en-US" b="1" dirty="0" err="1"/>
              <a:t>Cofiwch</a:t>
            </a:r>
            <a:r>
              <a:rPr lang="en-US" b="1" dirty="0"/>
              <a:t> </a:t>
            </a:r>
            <a:r>
              <a:rPr lang="en-US" b="1" dirty="0" err="1"/>
              <a:t>ysgrifennu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y </a:t>
            </a:r>
            <a:r>
              <a:rPr lang="en-US" b="1" dirty="0" err="1"/>
              <a:t>trydydd</a:t>
            </a:r>
            <a:r>
              <a:rPr lang="en-US" b="1" dirty="0"/>
              <a:t> person.</a:t>
            </a:r>
          </a:p>
          <a:p>
            <a:endParaRPr lang="en-US" b="1" dirty="0"/>
          </a:p>
          <a:p>
            <a:r>
              <a:rPr lang="en-US" b="1" i="1" dirty="0"/>
              <a:t>Use the passports on the following slides to write a portrait of:</a:t>
            </a:r>
          </a:p>
          <a:p>
            <a:pPr marL="457200" indent="-457200">
              <a:buAutoNum type="arabicPeriod"/>
            </a:pPr>
            <a:r>
              <a:rPr lang="en-US" b="1" i="1" dirty="0" err="1"/>
              <a:t>Tomos</a:t>
            </a:r>
            <a:r>
              <a:rPr lang="en-US" b="1" i="1" dirty="0"/>
              <a:t> John</a:t>
            </a:r>
          </a:p>
          <a:p>
            <a:pPr marL="457200" indent="-457200">
              <a:buAutoNum type="arabicPeriod"/>
            </a:pPr>
            <a:r>
              <a:rPr lang="en-US" b="1" i="1" dirty="0"/>
              <a:t>Martha </a:t>
            </a:r>
            <a:r>
              <a:rPr lang="en-US" b="1" i="1" dirty="0" err="1"/>
              <a:t>Dafydd</a:t>
            </a:r>
            <a:endParaRPr lang="en-US" b="1" i="1" dirty="0"/>
          </a:p>
          <a:p>
            <a:r>
              <a:rPr lang="en-US" b="1" i="1" dirty="0"/>
              <a:t>Remember to write in the third person.</a:t>
            </a:r>
          </a:p>
        </p:txBody>
      </p:sp>
      <p:sp>
        <p:nvSpPr>
          <p:cNvPr id="10" name="Explosion 2 9">
            <a:extLst>
              <a:ext uri="{FF2B5EF4-FFF2-40B4-BE49-F238E27FC236}">
                <a16:creationId xmlns:a16="http://schemas.microsoft.com/office/drawing/2014/main" id="{4919D9A9-1ADB-6748-B1C2-6F1491772BF8}"/>
              </a:ext>
            </a:extLst>
          </p:cNvPr>
          <p:cNvSpPr/>
          <p:nvPr/>
        </p:nvSpPr>
        <p:spPr>
          <a:xfrm>
            <a:off x="320094" y="49127"/>
            <a:ext cx="2528256" cy="1507489"/>
          </a:xfrm>
          <a:prstGeom prst="irregularSeal2">
            <a:avLst/>
          </a:prstGeom>
          <a:solidFill>
            <a:srgbClr val="00FFF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AA4404DD-1506-1C43-812A-83DA9D6A16A0}"/>
              </a:ext>
            </a:extLst>
          </p:cNvPr>
          <p:cNvSpPr txBox="1">
            <a:spLocks/>
          </p:cNvSpPr>
          <p:nvPr/>
        </p:nvSpPr>
        <p:spPr>
          <a:xfrm>
            <a:off x="877080" y="29228"/>
            <a:ext cx="1984664" cy="1507489"/>
          </a:xfr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dirty="0" err="1">
                <a:latin typeface="Ink Free" panose="03080402000500000000" pitchFamily="66" charset="0"/>
              </a:rPr>
              <a:t>Tasg</a:t>
            </a:r>
            <a:r>
              <a:rPr lang="en-US" b="1" dirty="0">
                <a:latin typeface="Ink Free" panose="03080402000500000000" pitchFamily="66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422301861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0" dirty="0" err="1">
                          <a:solidFill>
                            <a:schemeClr val="tx1"/>
                          </a:solidFill>
                        </a:rPr>
                        <a:t>Tomos</a:t>
                      </a:r>
                      <a:r>
                        <a:rPr lang="en-US" b="0" dirty="0">
                          <a:solidFill>
                            <a:schemeClr val="tx1"/>
                          </a:solidFill>
                        </a:rPr>
                        <a:t> John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Mawrth</a:t>
                      </a:r>
                      <a:r>
                        <a:rPr lang="en-US" dirty="0"/>
                        <a:t> 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fflat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Caerfyrddin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rhedeg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nofio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coginio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cyri</a:t>
                      </a:r>
                      <a:r>
                        <a:rPr lang="en-US" dirty="0"/>
                        <a:t> a reis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lasagne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</a:t>
                      </a:r>
                      <a:r>
                        <a:rPr lang="en-US" b="0" u="none" dirty="0" err="1"/>
                        <a:t>mwynhau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gyda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ffrindiau</a:t>
                      </a:r>
                      <a:r>
                        <a:rPr lang="en-US" b="0" u="none" dirty="0"/>
                        <a:t>, </a:t>
                      </a:r>
                      <a:r>
                        <a:rPr lang="en-US" b="0" u="none" dirty="0" err="1"/>
                        <a:t>mynd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i’r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sinema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oer</a:t>
                      </a:r>
                      <a:r>
                        <a:rPr lang="en-US" dirty="0"/>
                        <a:t>,  bore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brown, </a:t>
                      </a:r>
                      <a:r>
                        <a:rPr lang="en-US" dirty="0" err="1"/>
                        <a:t>byr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dirty="0"/>
                        <a:t>: 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/>
                        <a:t>Mam a Dad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dim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</a:t>
                      </a:r>
                      <a:r>
                        <a:rPr lang="en-US" dirty="0" err="1"/>
                        <a:t>r</a:t>
                      </a:r>
                      <a:r>
                        <a:rPr lang="en-US" dirty="0"/>
                        <a:t>: un </a:t>
                      </a:r>
                      <a:r>
                        <a:rPr lang="en-US" dirty="0" err="1"/>
                        <a:t>chwaer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cath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o’r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enw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Fflwffen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18257933-9EC1-4144-BB2D-7078085A570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967D897-314B-2B49-A42C-DB4C2A504D4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38884" t="5649" r="26535" b="72469"/>
          <a:stretch/>
        </p:blipFill>
        <p:spPr>
          <a:xfrm>
            <a:off x="9324083" y="518243"/>
            <a:ext cx="2176256" cy="2237734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F4C05E00-5574-5B4C-8C02-A721E94A38DA}"/>
              </a:ext>
            </a:extLst>
          </p:cNvPr>
          <p:cNvSpPr/>
          <p:nvPr/>
        </p:nvSpPr>
        <p:spPr>
          <a:xfrm rot="20790761">
            <a:off x="8234924" y="3306223"/>
            <a:ext cx="3776133" cy="1998134"/>
          </a:xfrm>
          <a:prstGeom prst="star1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accent2"/>
                </a:solidFill>
              </a:rPr>
              <a:t>Ei</a:t>
            </a:r>
            <a:r>
              <a:rPr lang="en-US" sz="2800" b="1" dirty="0">
                <a:solidFill>
                  <a:schemeClr val="accent2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b</a:t>
            </a:r>
            <a:r>
              <a:rPr lang="en-US" sz="2800" b="1" dirty="0" err="1">
                <a:solidFill>
                  <a:schemeClr val="accent2"/>
                </a:solidFill>
              </a:rPr>
              <a:t>asport</a:t>
            </a:r>
            <a:endParaRPr lang="en-US" sz="28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530185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 </a:t>
                      </a:r>
                      <a:r>
                        <a:rPr lang="en-US" b="0" u="none" dirty="0">
                          <a:solidFill>
                            <a:schemeClr val="tx1"/>
                          </a:solidFill>
                        </a:rPr>
                        <a:t>Martha </a:t>
                      </a:r>
                      <a:r>
                        <a:rPr lang="en-US" b="0" u="none" dirty="0" err="1">
                          <a:solidFill>
                            <a:schemeClr val="tx1"/>
                          </a:solidFill>
                        </a:rPr>
                        <a:t>Dafydd</a:t>
                      </a:r>
                      <a:endParaRPr lang="en-US" b="0" u="none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  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 </a:t>
                      </a:r>
                      <a:r>
                        <a:rPr lang="en-US" dirty="0" err="1"/>
                        <a:t>Chwefror</a:t>
                      </a:r>
                      <a:r>
                        <a:rPr lang="en-US" dirty="0"/>
                        <a:t> 5ed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 ty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wahân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Powys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gymnasteg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merlota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  </a:t>
                      </a:r>
                      <a:r>
                        <a:rPr lang="en-US" dirty="0" err="1"/>
                        <a:t>pitsa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sglodion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ffa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pôb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 </a:t>
                      </a:r>
                      <a:r>
                        <a:rPr lang="en-US" b="0" u="none" dirty="0" err="1"/>
                        <a:t>cerddoriaeth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ffôn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llyfrau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tywydd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braf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oer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helpu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ty,  </a:t>
                      </a:r>
                      <a:r>
                        <a:rPr lang="en-US" dirty="0" err="1"/>
                        <a:t>tacluso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brown </a:t>
                      </a:r>
                      <a:r>
                        <a:rPr lang="en-US" dirty="0" err="1"/>
                        <a:t>golau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hir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syth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glas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mawr</a:t>
                      </a:r>
                      <a:r>
                        <a:rPr lang="en-US" b="0" dirty="0"/>
                        <a:t> – Nain, </a:t>
                      </a:r>
                      <a:r>
                        <a:rPr lang="en-US" b="0" dirty="0" err="1"/>
                        <a:t>Taid</a:t>
                      </a:r>
                      <a:r>
                        <a:rPr lang="en-US" b="0" dirty="0"/>
                        <a:t>, Mam, Tad, </a:t>
                      </a:r>
                      <a:r>
                        <a:rPr lang="en-US" b="0" dirty="0" err="1"/>
                        <a:t>Llysfam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frawd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mawr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nac</a:t>
                      </a:r>
                      <a:r>
                        <a:rPr lang="en-US" b="0" dirty="0"/>
                        <a:t> </a:t>
                      </a:r>
                      <a:r>
                        <a:rPr lang="en-US" b="0" dirty="0" err="1"/>
                        <a:t>oes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3 chi a 2 </a:t>
                      </a:r>
                      <a:r>
                        <a:rPr lang="en-US" dirty="0" err="1"/>
                        <a:t>geffyl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accent2"/>
                </a:solidFill>
              </a:rPr>
              <a:t>Ei</a:t>
            </a:r>
            <a:r>
              <a:rPr lang="en-US" sz="2800" b="1" dirty="0">
                <a:solidFill>
                  <a:schemeClr val="accent2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ph</a:t>
            </a:r>
            <a:r>
              <a:rPr lang="en-US" sz="2800" b="1" dirty="0" err="1">
                <a:solidFill>
                  <a:schemeClr val="accent2"/>
                </a:solidFill>
              </a:rPr>
              <a:t>asport</a:t>
            </a:r>
            <a:endParaRPr lang="en-US" sz="2800" b="1" dirty="0">
              <a:solidFill>
                <a:schemeClr val="accent2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763978" y="2824649"/>
            <a:ext cx="2964960" cy="2732089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E6AC02-1EB1-EB4A-B752-18E14212C3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73965" t="1654" b="73827"/>
          <a:stretch/>
        </p:blipFill>
        <p:spPr>
          <a:xfrm>
            <a:off x="9068778" y="2950179"/>
            <a:ext cx="2404533" cy="2389063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EA7CD22-29FD-E54B-AE62-03C951B0DD3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26740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8D0D2B98-D896-BA4D-BA81-9CFF2F274A7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08" y="0"/>
            <a:ext cx="1215189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60193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723E755-D3D6-354A-8F78-5A7E4E3788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33454" y="1619061"/>
            <a:ext cx="2507667" cy="277905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4D9167F-93E5-9B43-89E6-FE48B26ABA7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41396" y="143435"/>
            <a:ext cx="4521521" cy="586160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241911205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5738E0AD-9DCF-C44B-ABA2-55BD65256557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93840092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3661</TotalTime>
  <Words>1559</Words>
  <Application>Microsoft Macintosh PowerPoint</Application>
  <PresentationFormat>Widescreen</PresentationFormat>
  <Paragraphs>382</Paragraphs>
  <Slides>44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14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44</vt:i4>
      </vt:variant>
    </vt:vector>
  </HeadingPairs>
  <TitlesOfParts>
    <vt:vector size="61" baseType="lpstr">
      <vt:lpstr>Arial Unicode MS</vt:lpstr>
      <vt:lpstr>Arial</vt:lpstr>
      <vt:lpstr>Arial Rounded MT Bold</vt:lpstr>
      <vt:lpstr>Ayuthaya</vt:lpstr>
      <vt:lpstr>Calibri</vt:lpstr>
      <vt:lpstr>Calibri Light</vt:lpstr>
      <vt:lpstr>Cambria</vt:lpstr>
      <vt:lpstr>Cavolini</vt:lpstr>
      <vt:lpstr>Ink Free</vt:lpstr>
      <vt:lpstr>Marker Felt Thin</vt:lpstr>
      <vt:lpstr>Noteworthy Light</vt:lpstr>
      <vt:lpstr>Segoe Print</vt:lpstr>
      <vt:lpstr>Tw Cen MT</vt:lpstr>
      <vt:lpstr>Verdana</vt:lpstr>
      <vt:lpstr>Cover and End Slide Master</vt:lpstr>
      <vt:lpstr>Contents Slide Master</vt:lpstr>
      <vt:lpstr>Section Break Slide Master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127</cp:revision>
  <dcterms:created xsi:type="dcterms:W3CDTF">2020-09-30T16:50:28Z</dcterms:created>
  <dcterms:modified xsi:type="dcterms:W3CDTF">2022-04-25T10:25:28Z</dcterms:modified>
</cp:coreProperties>
</file>