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5"/>
  </p:notesMasterIdLst>
  <p:sldIdLst>
    <p:sldId id="257" r:id="rId2"/>
    <p:sldId id="276" r:id="rId3"/>
    <p:sldId id="293" r:id="rId4"/>
    <p:sldId id="313" r:id="rId5"/>
    <p:sldId id="317" r:id="rId6"/>
    <p:sldId id="316" r:id="rId7"/>
    <p:sldId id="314" r:id="rId8"/>
    <p:sldId id="318" r:id="rId9"/>
    <p:sldId id="322" r:id="rId10"/>
    <p:sldId id="320" r:id="rId11"/>
    <p:sldId id="323" r:id="rId12"/>
    <p:sldId id="326" r:id="rId13"/>
    <p:sldId id="324" r:id="rId14"/>
    <p:sldId id="315" r:id="rId15"/>
    <p:sldId id="319" r:id="rId16"/>
    <p:sldId id="325" r:id="rId17"/>
    <p:sldId id="321" r:id="rId18"/>
    <p:sldId id="331" r:id="rId19"/>
    <p:sldId id="329" r:id="rId20"/>
    <p:sldId id="333" r:id="rId21"/>
    <p:sldId id="273" r:id="rId22"/>
    <p:sldId id="311" r:id="rId23"/>
    <p:sldId id="282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6D9F66E-5EB9-4882-86FB-DCBF35E3C3E4}" styleName="Medium Style 4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Medium Style 4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AF606853-7671-496A-8E4F-DF71F8EC918B}" styleName="Dark Style 1 - Accent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MasterView">
  <p:normalViewPr>
    <p:restoredLeft sz="10909"/>
    <p:restoredTop sz="58008"/>
  </p:normalViewPr>
  <p:slideViewPr>
    <p:cSldViewPr snapToGrid="0" snapToObjects="1">
      <p:cViewPr>
        <p:scale>
          <a:sx n="274" d="100"/>
          <a:sy n="274" d="100"/>
        </p:scale>
        <p:origin x="-12712" y="-37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A2C142-CB7B-7347-9B4B-24F19FD91A58}" type="datetimeFigureOut">
              <a:rPr lang="en-US" smtClean="0"/>
              <a:t>6/5/20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F44FBC-463B-564F-AAF0-0FA9EDC1D76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026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75613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F44FBC-463B-564F-AAF0-0FA9EDC1D76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19667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F44FBC-463B-564F-AAF0-0FA9EDC1D76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7338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F44FBC-463B-564F-AAF0-0FA9EDC1D76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4549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CECC3E-ED79-4946-8FB0-BC91252D72CB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70980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F44FBC-463B-564F-AAF0-0FA9EDC1D76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27050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F44FBC-463B-564F-AAF0-0FA9EDC1D76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25410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F44FBC-463B-564F-AAF0-0FA9EDC1D767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5450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F44FBC-463B-564F-AAF0-0FA9EDC1D767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66747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F44FBC-463B-564F-AAF0-0FA9EDC1D767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98389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25578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F44FBC-463B-564F-AAF0-0FA9EDC1D767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65688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304A26-0D3A-5541-86B8-46DA5CA36584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26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A1EB535-FD61-4A9C-9096-2BD4B955C174}" type="datetime1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78890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1746"/>
            <a:ext cx="10972800" cy="1143000"/>
          </a:xfrm>
        </p:spPr>
        <p:txBody>
          <a:bodyPr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400"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9EF55-93F3-4F59-B2CC-7FFC222AECF8}" type="datetime1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942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97E76-EFB2-4AF3-AA78-C4BDCD222E78}" type="datetime1">
              <a:rPr lang="en-GB" smtClean="0"/>
              <a:t>05/06/2020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7518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74A07F-3A93-4B0D-B98F-18F7D6B6F8F9}" type="datetime1">
              <a:rPr lang="en-GB" smtClean="0"/>
              <a:t>05/06/2020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216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C19E6F-DAA7-45F5-B261-DD074588C1C0}" type="datetime1">
              <a:rPr lang="en-GB" smtClean="0"/>
              <a:t>05/06/2020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6545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06A818-4D65-4773-95B1-ACD3D376FA51}" type="datetime1">
              <a:rPr lang="en-GB" smtClean="0"/>
              <a:t>05/06/2020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848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BDFB3-B3CA-4774-A124-EED5487DA404}" type="datetime1">
              <a:rPr lang="en-GB" smtClean="0"/>
              <a:t>05/06/2020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7385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7E4E5F-8B6A-428A-AFA4-33B6B75F534E}" type="datetime1">
              <a:rPr lang="en-GB" smtClean="0"/>
              <a:t>05/06/2020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78063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F45BF-86A6-4971-9911-E4ECF186F714}" type="datetime1">
              <a:rPr lang="en-GB" smtClean="0"/>
              <a:t>05/06/2020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687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69EA52-3928-4B5E-A0EE-C76291E66012}" type="datetime1">
              <a:rPr lang="en-GB" smtClean="0"/>
              <a:t>05/06/2020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845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ED639-EB68-42BD-BAA3-182B0CBB6A30}" type="datetime1">
              <a:rPr lang="en-GB" smtClean="0"/>
              <a:t>05/06/2020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7141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3E945C-4056-4F98-BB02-CCD2975A3A20}" type="datetime1">
              <a:rPr lang="en-GB" smtClean="0"/>
              <a:t>05/06/2020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65440-4880-415F-9146-4793BDD623F8}" type="slidenum">
              <a:rPr lang="en-GB" smtClean="0"/>
              <a:t>‹#›</a:t>
            </a:fld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1FCA4A94-EA50-5741-99A8-0A685A7BC2DA}"/>
              </a:ext>
            </a:extLst>
          </p:cNvPr>
          <p:cNvSpPr txBox="1">
            <a:spLocks/>
          </p:cNvSpPr>
          <p:nvPr userDrawn="1"/>
        </p:nvSpPr>
        <p:spPr>
          <a:xfrm>
            <a:off x="11329416" y="6619156"/>
            <a:ext cx="896111" cy="22292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05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900" dirty="0"/>
              <a:t>M. Bell-Davies</a:t>
            </a:r>
          </a:p>
        </p:txBody>
      </p:sp>
    </p:spTree>
    <p:extLst>
      <p:ext uri="{BB962C8B-B14F-4D97-AF65-F5344CB8AC3E}">
        <p14:creationId xmlns:p14="http://schemas.microsoft.com/office/powerpoint/2010/main" val="5439296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0C4C4-D4F9-AF47-9CE8-98B486B46F5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BA Management Skills for the Workplace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BMSK5003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F01303-D95B-654C-B7CE-C557920BD2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060" y="3744615"/>
            <a:ext cx="7989164" cy="529673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Understanding the Customer Experience 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3210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1624E0-EED6-F345-8795-C24FA88A2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US" sz="4000" b="1" dirty="0"/>
              <a:t>Assignment - recap</a:t>
            </a:r>
            <a:endParaRPr lang="en-US" sz="4000" dirty="0"/>
          </a:p>
          <a:p>
            <a:endParaRPr lang="en-US" sz="4000" dirty="0"/>
          </a:p>
          <a:p>
            <a:pPr marL="0" indent="0">
              <a:buNone/>
            </a:pPr>
            <a:r>
              <a:rPr lang="en-US" sz="4000" b="1" dirty="0"/>
              <a:t>Critically </a:t>
            </a:r>
            <a:r>
              <a:rPr lang="en-US" sz="4000" b="1" dirty="0" err="1"/>
              <a:t>analyse</a:t>
            </a:r>
            <a:r>
              <a:rPr lang="en-US" sz="4000" b="1" dirty="0"/>
              <a:t> the factors that impact on your </a:t>
            </a:r>
            <a:r>
              <a:rPr lang="en-US" sz="4000" b="1" dirty="0" err="1"/>
              <a:t>organisations</a:t>
            </a:r>
            <a:r>
              <a:rPr lang="en-US" sz="4000" b="1" dirty="0"/>
              <a:t> ability to </a:t>
            </a:r>
            <a:r>
              <a:rPr lang="en-US" sz="4000" b="1" dirty="0" err="1"/>
              <a:t>maximise</a:t>
            </a:r>
            <a:r>
              <a:rPr lang="en-US" sz="4000" b="1" dirty="0"/>
              <a:t> customer value. </a:t>
            </a:r>
          </a:p>
          <a:p>
            <a:pPr marL="0" indent="0">
              <a:buNone/>
            </a:pPr>
            <a:r>
              <a:rPr lang="en-US" sz="4000" dirty="0"/>
              <a:t>	a. </a:t>
            </a:r>
            <a:r>
              <a:rPr lang="en-US" sz="4000" dirty="0" err="1"/>
              <a:t>analyse</a:t>
            </a:r>
            <a:r>
              <a:rPr lang="en-US" sz="4000" dirty="0"/>
              <a:t> the customers’ experience of an </a:t>
            </a:r>
            <a:r>
              <a:rPr lang="en-US" sz="4000" dirty="0" err="1"/>
              <a:t>organisation</a:t>
            </a:r>
            <a:r>
              <a:rPr lang="en-US" sz="4000" dirty="0"/>
              <a:t>;</a:t>
            </a:r>
          </a:p>
          <a:p>
            <a:pPr marL="0" indent="0">
              <a:buNone/>
            </a:pPr>
            <a:r>
              <a:rPr lang="en-US" sz="4000" dirty="0"/>
              <a:t>	b. critically evaluate the benefits and challenges of developing and maintaining good customer relationships.</a:t>
            </a:r>
          </a:p>
          <a:p>
            <a:endParaRPr lang="en-US" sz="4000" dirty="0"/>
          </a:p>
          <a:p>
            <a:pPr marL="0" indent="0">
              <a:buNone/>
            </a:pPr>
            <a:r>
              <a:rPr lang="en-US" sz="4000" b="1" dirty="0"/>
              <a:t>Critical understanding of your </a:t>
            </a:r>
            <a:r>
              <a:rPr lang="en-US" sz="4000" b="1" dirty="0" err="1"/>
              <a:t>organisations</a:t>
            </a:r>
            <a:r>
              <a:rPr lang="en-US" sz="4000" b="1" dirty="0"/>
              <a:t> quality processes and its effectiveness in meeting customer requirements.</a:t>
            </a:r>
          </a:p>
          <a:p>
            <a:pPr marL="0" indent="0">
              <a:buNone/>
            </a:pPr>
            <a:r>
              <a:rPr lang="en-US" sz="4000" dirty="0"/>
              <a:t>	a. evidence a critical understanding of quality process in the workplace;</a:t>
            </a:r>
          </a:p>
          <a:p>
            <a:pPr marL="0" indent="0">
              <a:buNone/>
            </a:pPr>
            <a:r>
              <a:rPr lang="en-US" sz="4000" dirty="0"/>
              <a:t>	b. </a:t>
            </a:r>
            <a:r>
              <a:rPr lang="en-US" sz="4000" dirty="0" err="1"/>
              <a:t>analyse</a:t>
            </a:r>
            <a:r>
              <a:rPr lang="en-US" sz="4000" dirty="0"/>
              <a:t> the customers’ experience of an </a:t>
            </a:r>
            <a:r>
              <a:rPr lang="en-US" sz="4000" dirty="0" err="1"/>
              <a:t>organisation</a:t>
            </a:r>
            <a:r>
              <a:rPr lang="en-US" sz="4000" dirty="0"/>
              <a:t>;</a:t>
            </a:r>
          </a:p>
          <a:p>
            <a:pPr marL="0" indent="0">
              <a:buNone/>
            </a:pPr>
            <a:r>
              <a:rPr lang="en-US" sz="4000" dirty="0"/>
              <a:t>  </a:t>
            </a:r>
          </a:p>
          <a:p>
            <a:pPr marL="0" indent="0">
              <a:buNone/>
            </a:pPr>
            <a:r>
              <a:rPr lang="en-US" sz="4000" b="1" dirty="0"/>
              <a:t>Aim</a:t>
            </a:r>
          </a:p>
          <a:p>
            <a:pPr marL="0" indent="0">
              <a:buNone/>
            </a:pPr>
            <a:r>
              <a:rPr lang="en-US" sz="4000" dirty="0"/>
              <a:t>To instill a critical understanding of quality systems and controls for customers</a:t>
            </a:r>
          </a:p>
          <a:p>
            <a:endParaRPr lang="en-US" sz="4000" dirty="0"/>
          </a:p>
          <a:p>
            <a:pPr marL="0" indent="0">
              <a:buNone/>
            </a:pPr>
            <a:br>
              <a:rPr lang="en-US" sz="4000" b="1" dirty="0">
                <a:solidFill>
                  <a:srgbClr val="FF0000"/>
                </a:solidFill>
              </a:rPr>
            </a:br>
            <a:r>
              <a:rPr lang="en-US" sz="4000" b="1" dirty="0">
                <a:solidFill>
                  <a:srgbClr val="FF0000"/>
                </a:solidFill>
              </a:rPr>
              <a:t>							Submission Date: Sunday 19th July 2020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56B7B-4337-5C46-BFC8-BAF2878D3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</a:t>
            </a:fld>
            <a:endParaRPr lang="en-GB"/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D82B824D-014C-5E4D-BFDF-B892FA5C9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2395044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D0B4E8-0292-6F46-AD74-9509CAB79D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ECE98E-8BE4-E942-A046-7042179FA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3</a:t>
            </a:fld>
            <a:endParaRPr lang="en-GB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14E46C33-1EBF-4B44-91F2-B10CEE5E623F}"/>
              </a:ext>
            </a:extLst>
          </p:cNvPr>
          <p:cNvSpPr txBox="1">
            <a:spLocks/>
          </p:cNvSpPr>
          <p:nvPr/>
        </p:nvSpPr>
        <p:spPr>
          <a:xfrm>
            <a:off x="597778" y="1386809"/>
            <a:ext cx="5828506" cy="4329224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altLang="en-US" b="1" dirty="0">
                <a:cs typeface="Arial" panose="020B0604020202020204" pitchFamily="34" charset="0"/>
              </a:rPr>
              <a:t>Critically analyse the factors that impact on your organisations ability to maximise customer value</a:t>
            </a:r>
          </a:p>
          <a:p>
            <a:pPr marL="571500" indent="-571500">
              <a:buFont typeface="+mj-lt"/>
              <a:buAutoNum type="romanLcPeriod"/>
            </a:pPr>
            <a:endParaRPr lang="en-GB" altLang="en-US" sz="2200" i="1" dirty="0">
              <a:cs typeface="Arial" panose="020B0604020202020204" pitchFamily="34" charset="0"/>
            </a:endParaRPr>
          </a:p>
          <a:p>
            <a:r>
              <a:rPr lang="en-GB" altLang="en-US" sz="2500" dirty="0">
                <a:cs typeface="Arial" panose="020B0604020202020204" pitchFamily="34" charset="0"/>
              </a:rPr>
              <a:t>What is criticality?</a:t>
            </a:r>
          </a:p>
          <a:p>
            <a:r>
              <a:rPr lang="en-GB" altLang="en-US" sz="2500" dirty="0">
                <a:cs typeface="Arial" panose="020B0604020202020204" pitchFamily="34" charset="0"/>
              </a:rPr>
              <a:t>What factors?</a:t>
            </a:r>
          </a:p>
          <a:p>
            <a:r>
              <a:rPr lang="en-GB" altLang="en-US" sz="2500" dirty="0">
                <a:cs typeface="Arial" panose="020B0604020202020204" pitchFamily="34" charset="0"/>
              </a:rPr>
              <a:t>Who said what about factors?</a:t>
            </a:r>
          </a:p>
          <a:p>
            <a:r>
              <a:rPr lang="en-GB" altLang="en-US" sz="2500" dirty="0">
                <a:cs typeface="Arial" panose="020B0604020202020204" pitchFamily="34" charset="0"/>
              </a:rPr>
              <a:t>What maximises customer value?</a:t>
            </a:r>
          </a:p>
          <a:p>
            <a:r>
              <a:rPr lang="en-GB" altLang="en-US" sz="2500" dirty="0">
                <a:cs typeface="Arial" panose="020B0604020202020204" pitchFamily="34" charset="0"/>
              </a:rPr>
              <a:t>What is customer value? Who said?</a:t>
            </a:r>
          </a:p>
          <a:p>
            <a:r>
              <a:rPr lang="en-GB" altLang="en-US" sz="2500" dirty="0">
                <a:cs typeface="Arial" panose="020B0604020202020204" pitchFamily="34" charset="0"/>
              </a:rPr>
              <a:t>Where does your own organisation fit in?</a:t>
            </a:r>
          </a:p>
          <a:p>
            <a:pPr marL="0" indent="0">
              <a:buFont typeface="Arial" pitchFamily="34" charset="0"/>
              <a:buNone/>
            </a:pPr>
            <a:endParaRPr lang="en-GB" altLang="en-US" dirty="0"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</a:pPr>
            <a:r>
              <a:rPr lang="en-GB" altLang="en-US" b="1" dirty="0">
                <a:cs typeface="Arial" panose="020B0604020202020204" pitchFamily="34" charset="0"/>
              </a:rPr>
              <a:t>Demonstrate critical understanding of organisations quality processes and its effectiveness in meeting customer requirements. </a:t>
            </a:r>
          </a:p>
          <a:p>
            <a:pPr marL="0" indent="0">
              <a:buFont typeface="Arial" pitchFamily="34" charset="0"/>
              <a:buNone/>
            </a:pPr>
            <a:endParaRPr lang="en-GB" altLang="en-US" sz="2900" b="1" dirty="0">
              <a:cs typeface="Arial" panose="020B0604020202020204" pitchFamily="34" charset="0"/>
            </a:endParaRPr>
          </a:p>
          <a:p>
            <a:pPr marL="414900" algn="just">
              <a:lnSpc>
                <a:spcPts val="1060"/>
              </a:lnSpc>
              <a:tabLst>
                <a:tab pos="0" algn="l"/>
                <a:tab pos="108000" algn="l"/>
              </a:tabLst>
              <a:defRPr/>
            </a:pPr>
            <a:r>
              <a:rPr lang="en-GB" altLang="en-US" sz="2500" dirty="0"/>
              <a:t>What is Critical Understanding?</a:t>
            </a:r>
          </a:p>
          <a:p>
            <a:pPr marL="414900" algn="just">
              <a:lnSpc>
                <a:spcPts val="1060"/>
              </a:lnSpc>
              <a:tabLst>
                <a:tab pos="0" algn="l"/>
                <a:tab pos="108000" algn="l"/>
              </a:tabLst>
              <a:defRPr/>
            </a:pPr>
            <a:r>
              <a:rPr lang="en-GB" altLang="en-US" sz="2500" dirty="0"/>
              <a:t>What quality systems do your organisation and others have?</a:t>
            </a:r>
          </a:p>
          <a:p>
            <a:pPr marL="414900" algn="just">
              <a:lnSpc>
                <a:spcPts val="1060"/>
              </a:lnSpc>
              <a:tabLst>
                <a:tab pos="0" algn="l"/>
                <a:tab pos="108000" algn="l"/>
              </a:tabLst>
              <a:defRPr/>
            </a:pPr>
            <a:r>
              <a:rPr lang="en-GB" altLang="en-US" sz="2500" dirty="0"/>
              <a:t>How do they work?  Do they work? Are they effective?</a:t>
            </a:r>
          </a:p>
          <a:p>
            <a:pPr marL="414900" algn="just">
              <a:lnSpc>
                <a:spcPts val="1060"/>
              </a:lnSpc>
              <a:tabLst>
                <a:tab pos="0" algn="l"/>
                <a:tab pos="108000" algn="l"/>
              </a:tabLst>
              <a:defRPr/>
            </a:pPr>
            <a:r>
              <a:rPr lang="en-GB" altLang="en-US" sz="2500" dirty="0"/>
              <a:t>What do the customers want?</a:t>
            </a:r>
          </a:p>
          <a:p>
            <a:pPr marL="414900" algn="just">
              <a:lnSpc>
                <a:spcPts val="1060"/>
              </a:lnSpc>
              <a:tabLst>
                <a:tab pos="0" algn="l"/>
                <a:tab pos="108000" algn="l"/>
              </a:tabLst>
              <a:defRPr/>
            </a:pPr>
            <a:r>
              <a:rPr lang="en-GB" altLang="en-US" sz="2500" dirty="0"/>
              <a:t>Who are your customers?</a:t>
            </a:r>
          </a:p>
          <a:p>
            <a:pPr marL="0" indent="0">
              <a:buFont typeface="Arial" pitchFamily="34" charset="0"/>
              <a:buNone/>
            </a:pPr>
            <a:endParaRPr lang="en-GB" altLang="en-US" sz="2600" dirty="0">
              <a:cs typeface="Arial" panose="020B0604020202020204" pitchFamily="34" charset="0"/>
            </a:endParaRPr>
          </a:p>
          <a:p>
            <a:endParaRPr lang="en-GB" sz="2200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2956464-5E0D-2540-95E6-AFD4AF0A7E25}"/>
              </a:ext>
            </a:extLst>
          </p:cNvPr>
          <p:cNvSpPr txBox="1">
            <a:spLocks/>
          </p:cNvSpPr>
          <p:nvPr/>
        </p:nvSpPr>
        <p:spPr>
          <a:xfrm>
            <a:off x="6158270" y="1212531"/>
            <a:ext cx="6033730" cy="4135202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600" b="1" dirty="0"/>
              <a:t>Common Assessment Criteria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endParaRPr lang="en-GB" sz="3300" dirty="0"/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300" dirty="0"/>
              <a:t>Engagement with Literature Skills.			20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300" dirty="0"/>
              <a:t>Knowledge and Understanding Skills 			30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300" dirty="0"/>
              <a:t>Cognitive and Intellectual Skills          			30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300" dirty="0"/>
              <a:t>Practical Application Skills 				10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Font typeface="Arial" pitchFamily="34" charset="0"/>
              <a:buNone/>
            </a:pPr>
            <a:r>
              <a:rPr lang="en-GB" sz="3300" dirty="0"/>
              <a:t>Transferable Skills for Life and Professional Practice 	10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64708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A0966-DBF8-914E-8C16-717CCB78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7647709" cy="345148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/>
              <a:t>Session 7. – Overview.  The </a:t>
            </a:r>
            <a:r>
              <a:rPr lang="en-GB" b="1" dirty="0"/>
              <a:t>Buyer Process – 5 Step Process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Problem/Need Recognition</a:t>
            </a:r>
          </a:p>
          <a:p>
            <a:r>
              <a:rPr lang="en-GB" dirty="0"/>
              <a:t>Information Search</a:t>
            </a:r>
          </a:p>
          <a:p>
            <a:r>
              <a:rPr lang="en-GB" dirty="0"/>
              <a:t>Alternative Evaluation</a:t>
            </a:r>
          </a:p>
          <a:p>
            <a:r>
              <a:rPr lang="en-GB" dirty="0"/>
              <a:t>Decision to Purchase</a:t>
            </a:r>
          </a:p>
          <a:p>
            <a:r>
              <a:rPr lang="en-GB" dirty="0"/>
              <a:t>Post Purchase Behaviour</a:t>
            </a:r>
          </a:p>
          <a:p>
            <a:pPr marL="0" indent="0">
              <a:buNone/>
            </a:pPr>
            <a:br>
              <a:rPr lang="en-GB" b="1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5C463-9C87-6D44-A67B-AA9BB028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4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46B33D3-D484-B54D-9DBE-F7BB46E42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0A7689C-1DDE-3B44-B4B5-8B6FE7231D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98368" y="2248525"/>
            <a:ext cx="5179149" cy="3446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0842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C93FD-3EE0-E948-BEA2-3AD4132CE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b="1" dirty="0"/>
              <a:t>Session 7 – The </a:t>
            </a:r>
            <a:r>
              <a:rPr lang="en-GB" b="1" dirty="0"/>
              <a:t>Buyer Process – Overview</a:t>
            </a:r>
          </a:p>
          <a:p>
            <a:pPr marL="0" indent="0">
              <a:buNone/>
            </a:pPr>
            <a:endParaRPr lang="en-GB" b="1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A consumer purchase occurs as a response to a problem.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Consumers go through a number of different steps in order to make a purchase.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As  some purchases are more important than others, so the effort put into each decision to buy is different.</a:t>
            </a:r>
          </a:p>
          <a:p>
            <a:pPr marL="0" indent="0">
              <a:buNone/>
            </a:pPr>
            <a:endParaRPr lang="en-GB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61174-4EFD-6C47-A270-06E11E76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5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AAC42E-D3F5-1248-8EE5-81C7E7C7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21340486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C93FD-3EE0-E948-BEA2-3AD4132CE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spcBef>
                <a:spcPct val="50000"/>
              </a:spcBef>
              <a:buNone/>
            </a:pPr>
            <a:r>
              <a:rPr lang="en-GB" altLang="en-US" sz="3600" b="1" dirty="0"/>
              <a:t>Decision-making perspectives</a:t>
            </a:r>
            <a:r>
              <a:rPr lang="en-GB" altLang="en-US" b="1" dirty="0"/>
              <a:t>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b="1" i="1" dirty="0"/>
              <a:t>The rational perspective</a:t>
            </a:r>
            <a:r>
              <a:rPr lang="en-GB" altLang="en-US" dirty="0"/>
              <a:t> - people calmly and careful integrate as much information as possible with what they already know about a product and weigh up the pros and cons of each before making a decision.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b="1" i="1" dirty="0"/>
              <a:t>Behavioural</a:t>
            </a:r>
            <a:r>
              <a:rPr lang="en-GB" altLang="en-US" b="1" dirty="0"/>
              <a:t> </a:t>
            </a:r>
            <a:r>
              <a:rPr lang="en-GB" altLang="en-US" b="1" i="1" dirty="0"/>
              <a:t>Influence perspective</a:t>
            </a:r>
            <a:r>
              <a:rPr lang="en-GB" altLang="en-US" b="1" dirty="0"/>
              <a:t> -</a:t>
            </a:r>
            <a:r>
              <a:rPr lang="en-GB" altLang="en-US" dirty="0"/>
              <a:t> (in conditions of low involvement) where decisions are made  as a result of a learned response to environmental cues, e.g. buying on impulse as a result of a ‘special offer’.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b="1" i="1" dirty="0"/>
              <a:t>Experiential perspective</a:t>
            </a:r>
            <a:r>
              <a:rPr lang="en-GB" altLang="en-US" dirty="0"/>
              <a:t> - in conditions of high involvement but where the selection made cannot be entirely rational.</a:t>
            </a:r>
            <a:endParaRPr lang="en-GB" altLang="en-US" b="1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61174-4EFD-6C47-A270-06E11E76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6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AAC42E-D3F5-1248-8EE5-81C7E7C7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11376632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C93FD-3EE0-E948-BEA2-3AD4132CE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6390807" cy="588363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ct val="50000"/>
              </a:spcBef>
              <a:buNone/>
            </a:pPr>
            <a:r>
              <a:rPr lang="en-GB" altLang="en-US" sz="3600" b="1" dirty="0"/>
              <a:t>Decision-making perspectives</a:t>
            </a:r>
            <a:r>
              <a:rPr lang="en-GB" altLang="en-US" b="1" dirty="0"/>
              <a:t>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61174-4EFD-6C47-A270-06E11E76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7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AAC42E-D3F5-1248-8EE5-81C7E7C7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F22CEA4-EBD2-1042-A3B8-4810CEB5E3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804" y="2525945"/>
            <a:ext cx="9525000" cy="3035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76837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A0966-DBF8-914E-8C16-717CCB780F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5926111" cy="345148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US" b="1" dirty="0"/>
              <a:t>Session 7. The </a:t>
            </a:r>
            <a:r>
              <a:rPr lang="en-GB" b="1" dirty="0"/>
              <a:t>Buyer Process – 5 Step Process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Problem/Need Recognition</a:t>
            </a:r>
          </a:p>
          <a:p>
            <a:r>
              <a:rPr lang="en-GB" dirty="0"/>
              <a:t>Information Search</a:t>
            </a:r>
          </a:p>
          <a:p>
            <a:r>
              <a:rPr lang="en-GB" dirty="0"/>
              <a:t>Alternative Evaluation</a:t>
            </a:r>
          </a:p>
          <a:p>
            <a:r>
              <a:rPr lang="en-GB" dirty="0"/>
              <a:t>Decision to Purchase</a:t>
            </a:r>
          </a:p>
          <a:p>
            <a:r>
              <a:rPr lang="en-GB" dirty="0"/>
              <a:t>Post Purchase Behaviour</a:t>
            </a:r>
          </a:p>
          <a:p>
            <a:pPr marL="0" indent="0">
              <a:buNone/>
            </a:pPr>
            <a:br>
              <a:rPr lang="en-GB" b="1" dirty="0"/>
            </a:b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B55C463-9C87-6D44-A67B-AA9BB028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8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46B33D3-D484-B54D-9DBE-F7BB46E42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499605-AACF-2747-A04A-A93D7B25963E}"/>
              </a:ext>
            </a:extLst>
          </p:cNvPr>
          <p:cNvSpPr txBox="1"/>
          <p:nvPr/>
        </p:nvSpPr>
        <p:spPr>
          <a:xfrm>
            <a:off x="3239616" y="5115611"/>
            <a:ext cx="32960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(Lamb, Hair and McDaniel, 2009)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7988F2-0C79-2141-9575-09BF4500C2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7828" y="1600201"/>
            <a:ext cx="4889503" cy="40646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23318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C93FD-3EE0-E948-BEA2-3AD4132CE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50000"/>
              </a:spcBef>
              <a:buNone/>
            </a:pPr>
            <a:r>
              <a:rPr lang="en-GB" altLang="en-US" sz="2400" b="1" dirty="0"/>
              <a:t>Problem recognition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When a consumer recognises that there is a perceived problem to be solved.  The problem can be small or large, simple or complex.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sz="2400" dirty="0"/>
              <a:t>Need recognition can occur by a consumer running out of a product, assortment depletion or by the creation of a new need, e.g. after decorating a room replacement furnishings to match new colour scheme.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61174-4EFD-6C47-A270-06E11E76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9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AAC42E-D3F5-1248-8EE5-81C7E7C7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40107038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C93FD-3EE0-E948-BEA2-3AD4132CE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9758" y="793506"/>
            <a:ext cx="9148997" cy="468442"/>
          </a:xfrm>
        </p:spPr>
        <p:txBody>
          <a:bodyPr>
            <a:normAutofit fontScale="92500" lnSpcReduction="10000"/>
          </a:bodyPr>
          <a:lstStyle/>
          <a:p>
            <a:pPr marL="0" indent="0">
              <a:spcBef>
                <a:spcPct val="50000"/>
              </a:spcBef>
              <a:buNone/>
            </a:pPr>
            <a:r>
              <a:rPr lang="en-GB" altLang="en-US" b="1" dirty="0"/>
              <a:t>Characteristics of limited vs extended problem-solving</a:t>
            </a:r>
            <a:endParaRPr lang="en-GB" alt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61174-4EFD-6C47-A270-06E11E76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10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AAC42E-D3F5-1248-8EE5-81C7E7C7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947C664-2C46-6341-90F2-6794C2DB11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0490934"/>
              </p:ext>
            </p:extLst>
          </p:nvPr>
        </p:nvGraphicFramePr>
        <p:xfrm>
          <a:off x="579620" y="1261948"/>
          <a:ext cx="11112707" cy="4314392"/>
        </p:xfrm>
        <a:graphic>
          <a:graphicData uri="http://schemas.openxmlformats.org/drawingml/2006/table">
            <a:tbl>
              <a:tblPr firstRow="1" bandRow="1">
                <a:tableStyleId>{793D81CF-94F2-401A-BA57-92F5A7B2D0C5}</a:tableStyleId>
              </a:tblPr>
              <a:tblGrid>
                <a:gridCol w="2525155">
                  <a:extLst>
                    <a:ext uri="{9D8B030D-6E8A-4147-A177-3AD203B41FA5}">
                      <a16:colId xmlns:a16="http://schemas.microsoft.com/office/drawing/2014/main" val="292746448"/>
                    </a:ext>
                  </a:extLst>
                </a:gridCol>
                <a:gridCol w="4402575">
                  <a:extLst>
                    <a:ext uri="{9D8B030D-6E8A-4147-A177-3AD203B41FA5}">
                      <a16:colId xmlns:a16="http://schemas.microsoft.com/office/drawing/2014/main" val="3705859820"/>
                    </a:ext>
                  </a:extLst>
                </a:gridCol>
                <a:gridCol w="4184977">
                  <a:extLst>
                    <a:ext uri="{9D8B030D-6E8A-4147-A177-3AD203B41FA5}">
                      <a16:colId xmlns:a16="http://schemas.microsoft.com/office/drawing/2014/main" val="3199080486"/>
                    </a:ext>
                  </a:extLst>
                </a:gridCol>
              </a:tblGrid>
              <a:tr h="41438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Limited problem-solving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Extended problem-solving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85667644"/>
                  </a:ext>
                </a:extLst>
              </a:tr>
              <a:tr h="414388">
                <a:tc>
                  <a:txBody>
                    <a:bodyPr/>
                    <a:lstStyle/>
                    <a:p>
                      <a:r>
                        <a:rPr lang="en-US" dirty="0"/>
                        <a:t>Motivation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Low risk &amp; involvement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High risk &amp; involvement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4733775"/>
                  </a:ext>
                </a:extLst>
              </a:tr>
              <a:tr h="964448">
                <a:tc>
                  <a:txBody>
                    <a:bodyPr/>
                    <a:lstStyle/>
                    <a:p>
                      <a:r>
                        <a:rPr lang="en-US" dirty="0"/>
                        <a:t>Information Search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Little search</a:t>
                      </a:r>
                    </a:p>
                    <a:p>
                      <a:r>
                        <a:rPr lang="en-US" dirty="0"/>
                        <a:t>Information processed passively</a:t>
                      </a:r>
                    </a:p>
                    <a:p>
                      <a:r>
                        <a:rPr lang="en-US" dirty="0"/>
                        <a:t>In-store decision likely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Extensive search</a:t>
                      </a:r>
                    </a:p>
                    <a:p>
                      <a:r>
                        <a:rPr lang="en-US" dirty="0"/>
                        <a:t>Information processed actively</a:t>
                      </a:r>
                    </a:p>
                    <a:p>
                      <a:r>
                        <a:rPr lang="en-US" dirty="0"/>
                        <a:t>Multiple sources consulted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46139895"/>
                  </a:ext>
                </a:extLst>
              </a:tr>
              <a:tr h="1543117">
                <a:tc>
                  <a:txBody>
                    <a:bodyPr/>
                    <a:lstStyle/>
                    <a:p>
                      <a:r>
                        <a:rPr lang="en-US" dirty="0"/>
                        <a:t>Alternative evaluation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Weakly held beliefs</a:t>
                      </a:r>
                    </a:p>
                    <a:p>
                      <a:r>
                        <a:rPr lang="en-US" dirty="0"/>
                        <a:t>Only most prominent criteria used</a:t>
                      </a:r>
                    </a:p>
                    <a:p>
                      <a:r>
                        <a:rPr lang="en-US" dirty="0"/>
                        <a:t>Alternatives perceived as similar </a:t>
                      </a:r>
                    </a:p>
                    <a:p>
                      <a:r>
                        <a:rPr lang="en-US" dirty="0"/>
                        <a:t>Non-compensatory strategy used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Strongly held beliefs</a:t>
                      </a:r>
                    </a:p>
                    <a:p>
                      <a:r>
                        <a:rPr lang="en-US" dirty="0"/>
                        <a:t>Many criteria used</a:t>
                      </a:r>
                    </a:p>
                    <a:p>
                      <a:r>
                        <a:rPr lang="en-US" dirty="0"/>
                        <a:t>Significant difference perceived among alternatives</a:t>
                      </a:r>
                    </a:p>
                    <a:p>
                      <a:r>
                        <a:rPr lang="en-US" dirty="0"/>
                        <a:t>Compensatory strategy used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9311117"/>
                  </a:ext>
                </a:extLst>
              </a:tr>
              <a:tr h="978051">
                <a:tc>
                  <a:txBody>
                    <a:bodyPr/>
                    <a:lstStyle/>
                    <a:p>
                      <a:r>
                        <a:rPr lang="en-US" dirty="0"/>
                        <a:t>Purchase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Limited shopping time; may use self service</a:t>
                      </a:r>
                    </a:p>
                    <a:p>
                      <a:r>
                        <a:rPr lang="en-US" dirty="0"/>
                        <a:t>Choice often influenced by store display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Many outlets shopped if required</a:t>
                      </a:r>
                    </a:p>
                    <a:p>
                      <a:r>
                        <a:rPr lang="en-US" dirty="0"/>
                        <a:t>Communication with store personnel often desirable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511353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280469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C93FD-3EE0-E948-BEA2-3AD4132CE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Search Models Employed by Consumers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b="1" i="1" dirty="0"/>
              <a:t>Internal versus external information search</a:t>
            </a:r>
            <a:r>
              <a:rPr lang="en-GB" altLang="en-US" i="1" dirty="0"/>
              <a:t>  - </a:t>
            </a:r>
            <a:r>
              <a:rPr lang="en-GB" altLang="en-US" dirty="0"/>
              <a:t>Internal searches of our memory banks helps consumers assemble information about different product alternatives.  External information searches (advertisements, etc.) helps consumers to supplement current knowledge.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b="1" i="1" dirty="0"/>
              <a:t>Deliberate versus accidental search</a:t>
            </a:r>
            <a:r>
              <a:rPr lang="en-GB" altLang="en-US" b="1" dirty="0"/>
              <a:t> -</a:t>
            </a:r>
            <a:r>
              <a:rPr lang="en-GB" altLang="en-US" dirty="0"/>
              <a:t> Directed learning where consumers actively seek information or more incidental learning where consumers passively absorb information in their day to day routines.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61174-4EFD-6C47-A270-06E11E76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11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AAC42E-D3F5-1248-8EE5-81C7E7C7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155341999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C93FD-3EE0-E948-BEA2-3AD4132CE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1600201"/>
            <a:ext cx="7020393" cy="39170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Alternatives</a:t>
            </a:r>
            <a:endParaRPr lang="en-US" b="1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These are the dimensions used to judge the merits of competing options.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Marketers can play a role in educating consumers about which criteria should be used as determinant attributes.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61174-4EFD-6C47-A270-06E11E76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12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AAC42E-D3F5-1248-8EE5-81C7E7C7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F0C8A5-F868-F84C-8D66-BCBAA83608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29992" y="2886460"/>
            <a:ext cx="4422749" cy="2630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8736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C93FD-3EE0-E948-BEA2-3AD4132CE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spcBef>
                <a:spcPct val="50000"/>
              </a:spcBef>
              <a:buNone/>
            </a:pPr>
            <a:r>
              <a:rPr lang="en-GB" altLang="en-US" sz="3600" b="1" dirty="0"/>
              <a:t>Evaluation of alternatives</a:t>
            </a:r>
            <a:endParaRPr lang="en-GB" altLang="en-US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Much of the effort that goes into a purchase decision occurs at the stage where a choice must be made from  alternatives.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The alternatives actively considered are known as the evoked set.  These comprise those products already in memory (the retrieval set) plus those prominent in the retail environment.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Marketers want their products to be in the evoked set. 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61174-4EFD-6C47-A270-06E11E76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13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AAC42E-D3F5-1248-8EE5-81C7E7C7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6230787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C93FD-3EE0-E948-BEA2-3AD4132CE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spcBef>
                <a:spcPct val="50000"/>
              </a:spcBef>
              <a:buNone/>
            </a:pPr>
            <a:r>
              <a:rPr lang="en-GB" altLang="en-US" sz="3600" b="1" dirty="0"/>
              <a:t>Types of consumer decisions</a:t>
            </a:r>
            <a:br>
              <a:rPr lang="en-GB" altLang="en-US" sz="3600" b="1" dirty="0"/>
            </a:br>
            <a:endParaRPr lang="en-GB" altLang="en-US" sz="3600" dirty="0"/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b="1" i="1" dirty="0"/>
              <a:t>Habitual decision-making</a:t>
            </a:r>
            <a:r>
              <a:rPr lang="en-GB" altLang="en-US" dirty="0"/>
              <a:t> - those that are made routinely and with little or no conscious  effort.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b="1" i="1" dirty="0"/>
              <a:t>Extended decision-making</a:t>
            </a:r>
            <a:r>
              <a:rPr lang="en-GB" altLang="en-US" dirty="0"/>
              <a:t> - usually initiated by a motive that is fairly central to self-concept and the final decision is perceived to carry a fair degree of risk.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b="1" i="1" dirty="0"/>
              <a:t>Limited decision-making</a:t>
            </a:r>
            <a:r>
              <a:rPr lang="en-GB" altLang="en-US" b="1" dirty="0"/>
              <a:t> -</a:t>
            </a:r>
            <a:r>
              <a:rPr lang="en-GB" altLang="en-US" dirty="0"/>
              <a:t> usually straightforward and simple.  There is no real motivation to search for information and evaluate each alternative rigorously.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61174-4EFD-6C47-A270-06E11E76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14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AAC42E-D3F5-1248-8EE5-81C7E7C7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182449444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61174-4EFD-6C47-A270-06E11E76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15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AAC42E-D3F5-1248-8EE5-81C7E7C7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sp>
        <p:nvSpPr>
          <p:cNvPr id="7" name="Text Box 2">
            <a:extLst>
              <a:ext uri="{FF2B5EF4-FFF2-40B4-BE49-F238E27FC236}">
                <a16:creationId xmlns:a16="http://schemas.microsoft.com/office/drawing/2014/main" id="{7806CD53-A2A2-DC45-9928-48E8D0E23E4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4577" y="944179"/>
            <a:ext cx="83058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457200" indent="-457200"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GB" altLang="en-US" sz="2400" b="1" dirty="0"/>
              <a:t>Continuum of buying decision behaviour</a:t>
            </a:r>
            <a:endParaRPr lang="en-GB" altLang="en-US" sz="24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636BF54C-ADEE-B64A-9C6D-A2A3EDF0DA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59046" y="1391627"/>
            <a:ext cx="8525698" cy="393493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2B2E7BD-B17A-6E47-910D-934D29423DE6}"/>
              </a:ext>
            </a:extLst>
          </p:cNvPr>
          <p:cNvSpPr txBox="1"/>
          <p:nvPr/>
        </p:nvSpPr>
        <p:spPr>
          <a:xfrm>
            <a:off x="7379464" y="5341555"/>
            <a:ext cx="48125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(Solomon, </a:t>
            </a:r>
            <a:r>
              <a:rPr lang="en-GB" dirty="0" err="1"/>
              <a:t>Bamossy</a:t>
            </a:r>
            <a:r>
              <a:rPr lang="en-GB" dirty="0"/>
              <a:t>, </a:t>
            </a:r>
            <a:r>
              <a:rPr lang="en-GB" dirty="0" err="1"/>
              <a:t>Askegaard</a:t>
            </a:r>
            <a:r>
              <a:rPr lang="en-GB" dirty="0"/>
              <a:t> and Hogg, 2010)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590368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C93FD-3EE0-E948-BEA2-3AD4132CE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2087379"/>
          </a:xfrm>
        </p:spPr>
        <p:txBody>
          <a:bodyPr/>
          <a:lstStyle/>
          <a:p>
            <a:pPr marL="0" indent="0">
              <a:spcBef>
                <a:spcPct val="50000"/>
              </a:spcBef>
              <a:buNone/>
            </a:pPr>
            <a:r>
              <a:rPr lang="en-GB" altLang="en-US" sz="3600" b="1" dirty="0"/>
              <a:t>Product categorisation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Categorisation is a crucial determinant of how a product is evaluated.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Products in consumers’ evoked sets are likely to share similar features.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61174-4EFD-6C47-A270-06E11E76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16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AAC42E-D3F5-1248-8EE5-81C7E7C7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36304113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C93FD-3EE0-E948-BEA2-3AD4132CE0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spcBef>
                <a:spcPct val="50000"/>
              </a:spcBef>
              <a:buNone/>
            </a:pPr>
            <a:r>
              <a:rPr lang="en-GB" altLang="en-US" sz="4000" b="1" dirty="0"/>
              <a:t>Strategic implications for product categorisation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The way a product is grouped with others has important ramifications for determining its competitors for adoption and the criteria used to make this choice.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Product positioning - hinges on the marketer’s ability to convince consumers a product should be considered within a given category.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b="1" dirty="0"/>
              <a:t>Identifying competitors</a:t>
            </a:r>
            <a:r>
              <a:rPr lang="en-GB" altLang="en-US" dirty="0"/>
              <a:t> - many different product forms compete for membership of a category.   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altLang="en-US" dirty="0"/>
              <a:t>Where a product is a really good example of a category it is more familiar to consumers and is more easily recognised and recalled.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61174-4EFD-6C47-A270-06E11E76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17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AAC42E-D3F5-1248-8EE5-81C7E7C7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28627684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C93FD-3EE0-E948-BEA2-3AD4132CE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793506"/>
            <a:ext cx="5326505" cy="543392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Common Market Beliefs - Store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61174-4EFD-6C47-A270-06E11E76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18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AAC42E-D3F5-1248-8EE5-81C7E7C7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AD5DCA5-99DD-C042-8A55-CB8EAF9C9F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41894557"/>
              </p:ext>
            </p:extLst>
          </p:nvPr>
        </p:nvGraphicFramePr>
        <p:xfrm>
          <a:off x="602635" y="1378462"/>
          <a:ext cx="10864840" cy="4239443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0864840">
                  <a:extLst>
                    <a:ext uri="{9D8B030D-6E8A-4147-A177-3AD203B41FA5}">
                      <a16:colId xmlns:a16="http://schemas.microsoft.com/office/drawing/2014/main" val="594673170"/>
                    </a:ext>
                  </a:extLst>
                </a:gridCol>
              </a:tblGrid>
              <a:tr h="4239443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 err="1"/>
                        <a:t>Specialised</a:t>
                      </a:r>
                      <a:r>
                        <a:rPr lang="en-US" b="0" dirty="0"/>
                        <a:t> shops are good places to familiarize with the best brands.  Once you know what you want, its cheaper to buy elsewhere.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br>
                        <a:rPr lang="en-US" b="0" dirty="0"/>
                      </a:br>
                      <a:r>
                        <a:rPr lang="en-US" b="0" dirty="0"/>
                        <a:t>Stores character is reflected in outward display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Sales people in specialized shops more knowledgeable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Large stores offer better prices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Stores offering good value on own products offer good value on all products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Credit/return policies are better at larger stores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b="0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/>
                        <a:t>Newly opened stores have attractive prices</a:t>
                      </a: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0621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773124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C93FD-3EE0-E948-BEA2-3AD4132CE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793506"/>
            <a:ext cx="6091003" cy="54339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Common Market Beliefs - Brand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61174-4EFD-6C47-A270-06E11E76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19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AAC42E-D3F5-1248-8EE5-81C7E7C7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DAD5DCA5-99DD-C042-8A55-CB8EAF9C9F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3842459"/>
              </p:ext>
            </p:extLst>
          </p:nvPr>
        </p:nvGraphicFramePr>
        <p:xfrm>
          <a:off x="609599" y="1460260"/>
          <a:ext cx="9740578" cy="212583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740578">
                  <a:extLst>
                    <a:ext uri="{9D8B030D-6E8A-4147-A177-3AD203B41FA5}">
                      <a16:colId xmlns:a16="http://schemas.microsoft.com/office/drawing/2014/main" val="594673170"/>
                    </a:ext>
                  </a:extLst>
                </a:gridCol>
              </a:tblGrid>
              <a:tr h="2125831"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All brands are essentially the same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Generic products are simply name brands sold under a different label at a different [lower] price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Best brands are the ones purchased the most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/>
                        <a:t>When in doubt, a national brand is always the safest option</a:t>
                      </a:r>
                      <a:endParaRPr lang="en-US" b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0621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062679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7C93FD-3EE0-E948-BEA2-3AD4132CE0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9" y="793506"/>
            <a:ext cx="8340437" cy="35706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Post Purchase Behaviour </a:t>
            </a:r>
          </a:p>
          <a:p>
            <a:pPr marL="0" indent="0">
              <a:buNone/>
            </a:pPr>
            <a:endParaRPr lang="en-GB" dirty="0"/>
          </a:p>
          <a:p>
            <a:pPr marL="285750" indent="-285750"/>
            <a:r>
              <a:rPr lang="en-US" sz="2400" dirty="0"/>
              <a:t>First Use (out of box experience)</a:t>
            </a:r>
          </a:p>
          <a:p>
            <a:pPr marL="285750" indent="-285750"/>
            <a:r>
              <a:rPr lang="en-US" sz="2400" dirty="0"/>
              <a:t>Continued use</a:t>
            </a:r>
          </a:p>
          <a:p>
            <a:pPr marL="285750" indent="-285750"/>
            <a:r>
              <a:rPr lang="en-US" sz="2400" dirty="0"/>
              <a:t>Discontinue</a:t>
            </a:r>
          </a:p>
          <a:p>
            <a:pPr marL="285750" indent="-285750"/>
            <a:r>
              <a:rPr lang="en-US" sz="2400" dirty="0"/>
              <a:t>Renew/Recycle</a:t>
            </a:r>
          </a:p>
          <a:p>
            <a:pPr marL="0" indent="0">
              <a:buNone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61174-4EFD-6C47-A270-06E11E7639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20</a:t>
            </a:fld>
            <a:endParaRPr lang="en-GB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4AAC42E-D3F5-1248-8EE5-81C7E7C782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9E8369D-015F-0B4C-BFA0-5C15FE41301C}"/>
              </a:ext>
            </a:extLst>
          </p:cNvPr>
          <p:cNvSpPr/>
          <p:nvPr/>
        </p:nvSpPr>
        <p:spPr>
          <a:xfrm>
            <a:off x="3002935" y="3721681"/>
            <a:ext cx="271260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(Newbery, Farnham, 2013)</a:t>
            </a:r>
            <a:endParaRPr lang="en-US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E29BCA1-7915-0241-A942-5E0D1FD1394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06836" y="1720791"/>
            <a:ext cx="5971309" cy="39808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2663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21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157162" y="780138"/>
            <a:ext cx="2700338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Questions?</a:t>
            </a:r>
            <a:endParaRPr lang="en-US" sz="2400" dirty="0"/>
          </a:p>
          <a:p>
            <a:r>
              <a:rPr lang="en-US" sz="2200" dirty="0"/>
              <a:t>  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E32F50FD-A260-0740-95DC-3F1A4FF0198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3281" y="1239294"/>
            <a:ext cx="7872105" cy="44706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itle 1">
            <a:extLst>
              <a:ext uri="{FF2B5EF4-FFF2-40B4-BE49-F238E27FC236}">
                <a16:creationId xmlns:a16="http://schemas.microsoft.com/office/drawing/2014/main" id="{C9F92E14-77D9-4F48-B96D-6FE17F316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123571263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C6D76D-D70E-3B43-BEE5-367907A4DBC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b="1" dirty="0"/>
              <a:t>Session 7 – Buyer/Seller Relationships – </a:t>
            </a:r>
            <a:r>
              <a:rPr lang="en-GB" b="1" dirty="0"/>
              <a:t>Homework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How do low-involvement decisions differ from high-involvement decisions in terms of relevance, price, frequency, and the risks their buyers face? </a:t>
            </a:r>
          </a:p>
          <a:p>
            <a:r>
              <a:rPr lang="en-GB" dirty="0"/>
              <a:t>What stages do people go through in the buying process for high-involvement decisions? How do the stages vary for low-involvement decisions?</a:t>
            </a:r>
          </a:p>
          <a:p>
            <a:r>
              <a:rPr lang="en-GB" dirty="0"/>
              <a:t>What is post-purchase dissonance and what can companies do to reduce it?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EEC9B7-2AB7-F347-874B-295AFC69B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22</a:t>
            </a:fld>
            <a:endParaRPr lang="en-GB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43169DD3-4BD5-3C4D-9B8A-5A84B0369D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133991564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05796C-DAD5-E742-A4E9-1C38B10D1E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65440-4880-415F-9146-4793BDD623F8}" type="slidenum">
              <a:rPr lang="en-GB" smtClean="0"/>
              <a:t>23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6F2AED-3863-114E-901F-5E5C46917BDD}"/>
              </a:ext>
            </a:extLst>
          </p:cNvPr>
          <p:cNvSpPr txBox="1"/>
          <p:nvPr/>
        </p:nvSpPr>
        <p:spPr>
          <a:xfrm>
            <a:off x="689113" y="1174746"/>
            <a:ext cx="270033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References</a:t>
            </a:r>
            <a:endParaRPr lang="en-US" sz="24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2AD142F-1159-844D-826D-373F8A3BA0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113" y="1959566"/>
            <a:ext cx="10972800" cy="358679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/>
              <a:t>Hansen, T. 2005. Perspectives on consumer decision making: An integrated approach [Online] https://</a:t>
            </a:r>
            <a:r>
              <a:rPr lang="en-GB" sz="1800" dirty="0" err="1"/>
              <a:t>onlinelibrary.wiley.com</a:t>
            </a:r>
            <a:r>
              <a:rPr lang="en-GB" sz="1800" dirty="0"/>
              <a:t>/</a:t>
            </a:r>
            <a:r>
              <a:rPr lang="en-GB" sz="1800" dirty="0" err="1"/>
              <a:t>doi</a:t>
            </a:r>
            <a:r>
              <a:rPr lang="en-GB" sz="1800" dirty="0"/>
              <a:t>/10.1002/cb.33 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Lamb, C., Hair, J. and McDaniel, C., 2009. </a:t>
            </a:r>
            <a:r>
              <a:rPr lang="en-GB" sz="1800" i="1" dirty="0"/>
              <a:t>Essentials Of Marketing</a:t>
            </a:r>
            <a:r>
              <a:rPr lang="en-GB" sz="1800" dirty="0"/>
              <a:t>. 6th ed. Mason, OH: South-Western Cengage Learning.</a:t>
            </a: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Newbery, P. and K. Farnham, Experience design: A framework for integrating brand, experience, and value. 2013: John Wiley &amp; Sons.</a:t>
            </a:r>
            <a:endParaRPr lang="en-US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en-GB" sz="1800" dirty="0"/>
              <a:t>Solomon, M., </a:t>
            </a:r>
            <a:r>
              <a:rPr lang="en-GB" sz="1800" dirty="0" err="1"/>
              <a:t>Bamossy</a:t>
            </a:r>
            <a:r>
              <a:rPr lang="en-GB" sz="1800" dirty="0"/>
              <a:t>, G., </a:t>
            </a:r>
            <a:r>
              <a:rPr lang="en-GB" sz="1800" dirty="0" err="1"/>
              <a:t>Askegaard</a:t>
            </a:r>
            <a:r>
              <a:rPr lang="en-GB" sz="1800" dirty="0"/>
              <a:t>, S. and Hogg, M., 2010. </a:t>
            </a:r>
            <a:r>
              <a:rPr lang="en-GB" sz="1800" i="1" dirty="0"/>
              <a:t>Consumer Behaviour</a:t>
            </a:r>
            <a:r>
              <a:rPr lang="en-GB" sz="1800" dirty="0"/>
              <a:t>. 4th ed. Harlow: Financial Times Prentice Hall.</a:t>
            </a:r>
            <a:br>
              <a:rPr lang="en-GB" sz="1800" dirty="0"/>
            </a:br>
            <a:endParaRPr lang="en-US" sz="1800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9F7ACEA-B27A-4042-BF6C-B448A75124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2935" y="126752"/>
            <a:ext cx="6172200" cy="666754"/>
          </a:xfrm>
        </p:spPr>
        <p:txBody>
          <a:bodyPr>
            <a:normAutofit/>
          </a:bodyPr>
          <a:lstStyle/>
          <a:p>
            <a:r>
              <a:rPr lang="en-US" sz="2000" dirty="0"/>
              <a:t>Understanding the Customer Experience</a:t>
            </a:r>
          </a:p>
        </p:txBody>
      </p:sp>
    </p:spTree>
    <p:extLst>
      <p:ext uri="{BB962C8B-B14F-4D97-AF65-F5344CB8AC3E}">
        <p14:creationId xmlns:p14="http://schemas.microsoft.com/office/powerpoint/2010/main" val="25046553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F0835F6A-5680-114F-BFBE-3CDA6CAE3715}" vid="{89D54862-BCFF-594F-B14E-A9C3DC1AAF6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1979</TotalTime>
  <Words>1507</Words>
  <Application>Microsoft Macintosh PowerPoint</Application>
  <PresentationFormat>Widescreen</PresentationFormat>
  <Paragraphs>221</Paragraphs>
  <Slides>23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Calibri</vt:lpstr>
      <vt:lpstr>Myriad Pro</vt:lpstr>
      <vt:lpstr>20140311PresentationUWTSDTemplate</vt:lpstr>
      <vt:lpstr>BA Management Skills for the Workplace BMSK5003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  <vt:lpstr>Understanding the Customer Experience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Management Skills for the Workplace BMSK5003</dc:title>
  <dc:creator>Mark Bell-Davies</dc:creator>
  <cp:lastModifiedBy>Mark Bell-Davies</cp:lastModifiedBy>
  <cp:revision>26</cp:revision>
  <dcterms:created xsi:type="dcterms:W3CDTF">2020-06-03T12:09:13Z</dcterms:created>
  <dcterms:modified xsi:type="dcterms:W3CDTF">2020-06-06T18:16:47Z</dcterms:modified>
</cp:coreProperties>
</file>