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76" r:id="rId4"/>
    <p:sldId id="259" r:id="rId5"/>
    <p:sldId id="258" r:id="rId6"/>
    <p:sldId id="260" r:id="rId7"/>
    <p:sldId id="261" r:id="rId8"/>
    <p:sldId id="262" r:id="rId9"/>
    <p:sldId id="265" r:id="rId10"/>
    <p:sldId id="264" r:id="rId11"/>
    <p:sldId id="267" r:id="rId12"/>
    <p:sldId id="268" r:id="rId13"/>
    <p:sldId id="270" r:id="rId14"/>
    <p:sldId id="271" r:id="rId15"/>
    <p:sldId id="272" r:id="rId16"/>
    <p:sldId id="273" r:id="rId17"/>
    <p:sldId id="274" r:id="rId18"/>
    <p:sldId id="275" r:id="rId1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7" d="100"/>
          <a:sy n="87" d="100"/>
        </p:scale>
        <p:origin x="6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4DE9807-E3C6-476B-BD8B-AE464B86FF77}" type="datetimeFigureOut">
              <a:rPr lang="en-GB" smtClean="0"/>
              <a:t>11/01/2018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DD7C427-085D-4224-BCCD-B7912D341F9E}" type="slidenum">
              <a:rPr lang="en-GB" smtClean="0"/>
              <a:t>‹#›</a:t>
            </a:fld>
            <a:endParaRPr lang="en-GB"/>
          </a:p>
        </p:txBody>
      </p:sp>
    </p:spTree>
    <p:extLst>
      <p:ext uri="{BB962C8B-B14F-4D97-AF65-F5344CB8AC3E}">
        <p14:creationId xmlns:p14="http://schemas.microsoft.com/office/powerpoint/2010/main" val="1640731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a:t>
            </a:fld>
            <a:endParaRPr lang="en-GB"/>
          </a:p>
        </p:txBody>
      </p:sp>
    </p:spTree>
    <p:extLst>
      <p:ext uri="{BB962C8B-B14F-4D97-AF65-F5344CB8AC3E}">
        <p14:creationId xmlns:p14="http://schemas.microsoft.com/office/powerpoint/2010/main" val="2507235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2</a:t>
            </a:fld>
            <a:endParaRPr lang="en-GB"/>
          </a:p>
        </p:txBody>
      </p:sp>
    </p:spTree>
    <p:extLst>
      <p:ext uri="{BB962C8B-B14F-4D97-AF65-F5344CB8AC3E}">
        <p14:creationId xmlns:p14="http://schemas.microsoft.com/office/powerpoint/2010/main" val="1666455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FDB1E8-FB6F-43E2-8606-F819E7BC8103}" type="slidenum">
              <a:rPr lang="en-GB" smtClean="0"/>
              <a:t>3</a:t>
            </a:fld>
            <a:endParaRPr lang="en-GB"/>
          </a:p>
        </p:txBody>
      </p:sp>
    </p:spTree>
    <p:extLst>
      <p:ext uri="{BB962C8B-B14F-4D97-AF65-F5344CB8AC3E}">
        <p14:creationId xmlns:p14="http://schemas.microsoft.com/office/powerpoint/2010/main" val="2498982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seen in history</a:t>
            </a:r>
            <a:r>
              <a:rPr lang="en-GB" baseline="0" dirty="0" smtClean="0"/>
              <a:t> in the Poor Law Amendment act 1834 – workhouses (poor conditions) 1869 – charity organisation society set up to coordinate the work of organisations helping individuals – this laid the foundation for multiagency </a:t>
            </a:r>
          </a:p>
          <a:p>
            <a:r>
              <a:rPr lang="en-GB" dirty="0" smtClean="0"/>
              <a:t>Health and social services worked together to reduce poverty in England</a:t>
            </a:r>
          </a:p>
          <a:p>
            <a:r>
              <a:rPr lang="en-GB" dirty="0" smtClean="0"/>
              <a:t>Thatcher</a:t>
            </a:r>
            <a:r>
              <a:rPr lang="en-GB" baseline="0" dirty="0" smtClean="0"/>
              <a:t> – </a:t>
            </a:r>
          </a:p>
          <a:p>
            <a:r>
              <a:rPr lang="en-GB" baseline="0" dirty="0" smtClean="0"/>
              <a:t>Children’s act 1989 – interagency collaboration</a:t>
            </a:r>
            <a:endParaRPr lang="en-GB" dirty="0"/>
          </a:p>
        </p:txBody>
      </p:sp>
      <p:sp>
        <p:nvSpPr>
          <p:cNvPr id="4" name="Slide Number Placeholder 3"/>
          <p:cNvSpPr>
            <a:spLocks noGrp="1"/>
          </p:cNvSpPr>
          <p:nvPr>
            <p:ph type="sldNum" sz="quarter" idx="10"/>
          </p:nvPr>
        </p:nvSpPr>
        <p:spPr/>
        <p:txBody>
          <a:bodyPr/>
          <a:lstStyle/>
          <a:p>
            <a:fld id="{ADD7C427-085D-4224-BCCD-B7912D341F9E}" type="slidenum">
              <a:rPr lang="en-GB" smtClean="0"/>
              <a:t>4</a:t>
            </a:fld>
            <a:endParaRPr lang="en-GB"/>
          </a:p>
        </p:txBody>
      </p:sp>
    </p:spTree>
    <p:extLst>
      <p:ext uri="{BB962C8B-B14F-4D97-AF65-F5344CB8AC3E}">
        <p14:creationId xmlns:p14="http://schemas.microsoft.com/office/powerpoint/2010/main" val="3127825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Gave local authorities a duty to ensure that children in need are identified and their needs met by the arrangements established between statutory and voluntary services. Local authorities can ask for the help of any other authority, including health authorities, who are normally expected to comply. The act and subsequent guidance refer to parental responsibility, involvement of parents and children and the importance of inter-agency cooperation.</a:t>
            </a:r>
            <a:endParaRPr lang="en-GB" dirty="0"/>
          </a:p>
        </p:txBody>
      </p:sp>
      <p:sp>
        <p:nvSpPr>
          <p:cNvPr id="4" name="Slide Number Placeholder 3"/>
          <p:cNvSpPr>
            <a:spLocks noGrp="1"/>
          </p:cNvSpPr>
          <p:nvPr>
            <p:ph type="sldNum" sz="quarter" idx="10"/>
          </p:nvPr>
        </p:nvSpPr>
        <p:spPr/>
        <p:txBody>
          <a:bodyPr/>
          <a:lstStyle/>
          <a:p>
            <a:fld id="{ADD7C427-085D-4224-BCCD-B7912D341F9E}" type="slidenum">
              <a:rPr lang="en-GB" smtClean="0"/>
              <a:t>5</a:t>
            </a:fld>
            <a:endParaRPr lang="en-GB"/>
          </a:p>
        </p:txBody>
      </p:sp>
    </p:spTree>
    <p:extLst>
      <p:ext uri="{BB962C8B-B14F-4D97-AF65-F5344CB8AC3E}">
        <p14:creationId xmlns:p14="http://schemas.microsoft.com/office/powerpoint/2010/main" val="2781376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6</a:t>
            </a:fld>
            <a:endParaRPr lang="en-GB"/>
          </a:p>
        </p:txBody>
      </p:sp>
    </p:spTree>
    <p:extLst>
      <p:ext uri="{BB962C8B-B14F-4D97-AF65-F5344CB8AC3E}">
        <p14:creationId xmlns:p14="http://schemas.microsoft.com/office/powerpoint/2010/main" val="2173380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7</a:t>
            </a:fld>
            <a:endParaRPr lang="en-GB"/>
          </a:p>
        </p:txBody>
      </p:sp>
    </p:spTree>
    <p:extLst>
      <p:ext uri="{BB962C8B-B14F-4D97-AF65-F5344CB8AC3E}">
        <p14:creationId xmlns:p14="http://schemas.microsoft.com/office/powerpoint/2010/main" val="2917799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8</a:t>
            </a:fld>
            <a:endParaRPr lang="en-GB"/>
          </a:p>
        </p:txBody>
      </p:sp>
    </p:spTree>
    <p:extLst>
      <p:ext uri="{BB962C8B-B14F-4D97-AF65-F5344CB8AC3E}">
        <p14:creationId xmlns:p14="http://schemas.microsoft.com/office/powerpoint/2010/main" val="3444714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9</a:t>
            </a:fld>
            <a:endParaRPr lang="en-GB"/>
          </a:p>
        </p:txBody>
      </p:sp>
    </p:spTree>
    <p:extLst>
      <p:ext uri="{BB962C8B-B14F-4D97-AF65-F5344CB8AC3E}">
        <p14:creationId xmlns:p14="http://schemas.microsoft.com/office/powerpoint/2010/main" val="3606502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10</a:t>
            </a:fld>
            <a:endParaRPr lang="en-GB"/>
          </a:p>
        </p:txBody>
      </p:sp>
    </p:spTree>
    <p:extLst>
      <p:ext uri="{BB962C8B-B14F-4D97-AF65-F5344CB8AC3E}">
        <p14:creationId xmlns:p14="http://schemas.microsoft.com/office/powerpoint/2010/main" val="2724297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11</a:t>
            </a:fld>
            <a:endParaRPr lang="en-GB"/>
          </a:p>
        </p:txBody>
      </p:sp>
    </p:spTree>
    <p:extLst>
      <p:ext uri="{BB962C8B-B14F-4D97-AF65-F5344CB8AC3E}">
        <p14:creationId xmlns:p14="http://schemas.microsoft.com/office/powerpoint/2010/main" val="2901215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12</a:t>
            </a:fld>
            <a:endParaRPr lang="en-GB"/>
          </a:p>
        </p:txBody>
      </p:sp>
    </p:spTree>
    <p:extLst>
      <p:ext uri="{BB962C8B-B14F-4D97-AF65-F5344CB8AC3E}">
        <p14:creationId xmlns:p14="http://schemas.microsoft.com/office/powerpoint/2010/main" val="2667134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13</a:t>
            </a:fld>
            <a:endParaRPr lang="en-GB"/>
          </a:p>
        </p:txBody>
      </p:sp>
    </p:spTree>
    <p:extLst>
      <p:ext uri="{BB962C8B-B14F-4D97-AF65-F5344CB8AC3E}">
        <p14:creationId xmlns:p14="http://schemas.microsoft.com/office/powerpoint/2010/main" val="4826503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14</a:t>
            </a:fld>
            <a:endParaRPr lang="en-GB"/>
          </a:p>
        </p:txBody>
      </p:sp>
    </p:spTree>
    <p:extLst>
      <p:ext uri="{BB962C8B-B14F-4D97-AF65-F5344CB8AC3E}">
        <p14:creationId xmlns:p14="http://schemas.microsoft.com/office/powerpoint/2010/main" val="25570043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15</a:t>
            </a:fld>
            <a:endParaRPr lang="en-GB"/>
          </a:p>
        </p:txBody>
      </p:sp>
    </p:spTree>
    <p:extLst>
      <p:ext uri="{BB962C8B-B14F-4D97-AF65-F5344CB8AC3E}">
        <p14:creationId xmlns:p14="http://schemas.microsoft.com/office/powerpoint/2010/main" val="16255165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National Standards for under 8’s day care, 1989 – England</a:t>
            </a:r>
            <a:r>
              <a:rPr lang="en-US" altLang="en-US" baseline="0" dirty="0" smtClean="0"/>
              <a:t> (documentation and working in partnership, </a:t>
            </a:r>
            <a:r>
              <a:rPr lang="en-US" altLang="en-US" baseline="0" dirty="0" err="1" smtClean="0"/>
              <a:t>aswell</a:t>
            </a:r>
            <a:r>
              <a:rPr lang="en-US" altLang="en-US" baseline="0" dirty="0" smtClean="0"/>
              <a:t> as staffing, environment, food, play, care </a:t>
            </a:r>
            <a:r>
              <a:rPr lang="en-US" altLang="en-US" baseline="0" dirty="0" err="1" smtClean="0"/>
              <a:t>etc</a:t>
            </a:r>
            <a:r>
              <a:rPr lang="en-US" altLang="en-US" baseline="0" dirty="0" smtClean="0"/>
              <a:t>) </a:t>
            </a:r>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ADD7C427-085D-4224-BCCD-B7912D341F9E}" type="slidenum">
              <a:rPr lang="en-GB" smtClean="0"/>
              <a:t>16</a:t>
            </a:fld>
            <a:endParaRPr lang="en-GB"/>
          </a:p>
        </p:txBody>
      </p:sp>
    </p:spTree>
    <p:extLst>
      <p:ext uri="{BB962C8B-B14F-4D97-AF65-F5344CB8AC3E}">
        <p14:creationId xmlns:p14="http://schemas.microsoft.com/office/powerpoint/2010/main" val="25026401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acts refer to</a:t>
            </a:r>
            <a:r>
              <a:rPr lang="en-GB" baseline="0" dirty="0" smtClean="0"/>
              <a:t> </a:t>
            </a:r>
            <a:r>
              <a:rPr lang="en-GB" baseline="0" dirty="0" err="1" smtClean="0"/>
              <a:t>mutlagency</a:t>
            </a:r>
            <a:r>
              <a:rPr lang="en-GB" baseline="0" dirty="0" smtClean="0"/>
              <a:t> working </a:t>
            </a:r>
            <a:endParaRPr lang="en-GB" dirty="0"/>
          </a:p>
        </p:txBody>
      </p:sp>
      <p:sp>
        <p:nvSpPr>
          <p:cNvPr id="4" name="Slide Number Placeholder 3"/>
          <p:cNvSpPr>
            <a:spLocks noGrp="1"/>
          </p:cNvSpPr>
          <p:nvPr>
            <p:ph type="sldNum" sz="quarter" idx="10"/>
          </p:nvPr>
        </p:nvSpPr>
        <p:spPr/>
        <p:txBody>
          <a:bodyPr/>
          <a:lstStyle/>
          <a:p>
            <a:fld id="{ADD7C427-085D-4224-BCCD-B7912D341F9E}" type="slidenum">
              <a:rPr lang="en-GB" smtClean="0"/>
              <a:t>17</a:t>
            </a:fld>
            <a:endParaRPr lang="en-GB"/>
          </a:p>
        </p:txBody>
      </p:sp>
    </p:spTree>
    <p:extLst>
      <p:ext uri="{BB962C8B-B14F-4D97-AF65-F5344CB8AC3E}">
        <p14:creationId xmlns:p14="http://schemas.microsoft.com/office/powerpoint/2010/main" val="3825217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D7C427-085D-4224-BCCD-B7912D341F9E}" type="slidenum">
              <a:rPr lang="en-GB" smtClean="0"/>
              <a:t>18</a:t>
            </a:fld>
            <a:endParaRPr lang="en-GB"/>
          </a:p>
        </p:txBody>
      </p:sp>
    </p:spTree>
    <p:extLst>
      <p:ext uri="{BB962C8B-B14F-4D97-AF65-F5344CB8AC3E}">
        <p14:creationId xmlns:p14="http://schemas.microsoft.com/office/powerpoint/2010/main" val="11648251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xmlns="" id="{01AFD485-51B0-4D4E-B9A1-0CBDD3BC3ED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xmlns="" id="{9873EBF3-B2D2-49C4-8C89-9317C64BB40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xmlns="" id="{1D942D56-2B68-40CB-8F29-00F2547E9476}"/>
              </a:ext>
            </a:extLst>
          </p:cNvPr>
          <p:cNvSpPr>
            <a:spLocks noGrp="1" noChangeArrowheads="1"/>
          </p:cNvSpPr>
          <p:nvPr>
            <p:ph type="sldNum" sz="quarter" idx="12"/>
          </p:nvPr>
        </p:nvSpPr>
        <p:spPr>
          <a:ln/>
        </p:spPr>
        <p:txBody>
          <a:bodyPr/>
          <a:lstStyle>
            <a:lvl1pPr>
              <a:defRPr/>
            </a:lvl1pPr>
          </a:lstStyle>
          <a:p>
            <a:pPr>
              <a:defRPr/>
            </a:pPr>
            <a:fld id="{69A83D61-27C3-4E16-A967-AD09BB202909}" type="slidenum">
              <a:rPr lang="en-US" altLang="en-US"/>
              <a:pPr>
                <a:defRPr/>
              </a:pPr>
              <a:t>‹#›</a:t>
            </a:fld>
            <a:endParaRPr lang="en-US" altLang="en-US"/>
          </a:p>
        </p:txBody>
      </p:sp>
    </p:spTree>
    <p:extLst>
      <p:ext uri="{BB962C8B-B14F-4D97-AF65-F5344CB8AC3E}">
        <p14:creationId xmlns:p14="http://schemas.microsoft.com/office/powerpoint/2010/main" val="4064412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9.jpe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news.bbc.co.uk/1/hi/uk/2062590.st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Working in Partnerships</a:t>
            </a:r>
            <a:endParaRPr lang="en-GB" dirty="0"/>
          </a:p>
        </p:txBody>
      </p:sp>
      <p:sp>
        <p:nvSpPr>
          <p:cNvPr id="3" name="Subtitle 2"/>
          <p:cNvSpPr>
            <a:spLocks noGrp="1"/>
          </p:cNvSpPr>
          <p:nvPr>
            <p:ph type="subTitle" idx="1"/>
          </p:nvPr>
        </p:nvSpPr>
        <p:spPr/>
        <p:txBody>
          <a:bodyPr/>
          <a:lstStyle/>
          <a:p>
            <a:r>
              <a:rPr lang="en-GB" dirty="0" smtClean="0"/>
              <a:t>Multi-agency working</a:t>
            </a:r>
            <a:endParaRPr lang="en-GB" dirty="0"/>
          </a:p>
        </p:txBody>
      </p:sp>
    </p:spTree>
    <p:extLst>
      <p:ext uri="{BB962C8B-B14F-4D97-AF65-F5344CB8AC3E}">
        <p14:creationId xmlns:p14="http://schemas.microsoft.com/office/powerpoint/2010/main" val="611919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Today’s Session</a:t>
            </a:r>
            <a:endParaRPr lang="en-GB" dirty="0"/>
          </a:p>
        </p:txBody>
      </p:sp>
      <p:sp>
        <p:nvSpPr>
          <p:cNvPr id="3" name="Content Placeholder 2"/>
          <p:cNvSpPr>
            <a:spLocks noGrp="1"/>
          </p:cNvSpPr>
          <p:nvPr>
            <p:ph idx="1"/>
          </p:nvPr>
        </p:nvSpPr>
        <p:spPr/>
        <p:txBody>
          <a:bodyPr/>
          <a:lstStyle/>
          <a:p>
            <a:pPr>
              <a:buFont typeface="Wingdings" charset="2"/>
              <a:buChar char="s"/>
              <a:defRPr/>
            </a:pPr>
            <a:r>
              <a:rPr lang="en-US" dirty="0"/>
              <a:t>Definitions of multi-agency working</a:t>
            </a:r>
          </a:p>
          <a:p>
            <a:pPr>
              <a:buFont typeface="Wingdings" charset="2"/>
              <a:buChar char="s"/>
              <a:defRPr/>
            </a:pPr>
            <a:r>
              <a:rPr lang="en-US" dirty="0"/>
              <a:t>Historical drivers</a:t>
            </a:r>
          </a:p>
          <a:p>
            <a:pPr>
              <a:buFont typeface="Wingdings" charset="2"/>
              <a:buChar char="s"/>
              <a:defRPr/>
            </a:pPr>
            <a:r>
              <a:rPr lang="en-US" dirty="0"/>
              <a:t>Policy drivers</a:t>
            </a:r>
          </a:p>
          <a:p>
            <a:pPr marL="0" indent="0">
              <a:buNone/>
            </a:pPr>
            <a:endParaRPr lang="en-GB" dirty="0" smtClean="0"/>
          </a:p>
          <a:p>
            <a:pPr marL="0" indent="0">
              <a:buNone/>
            </a:pPr>
            <a:endParaRPr lang="en-GB" dirty="0"/>
          </a:p>
          <a:p>
            <a:pPr marL="0" indent="0">
              <a:buNone/>
            </a:pPr>
            <a:r>
              <a:rPr lang="en-GB" dirty="0" smtClean="0"/>
              <a:t>What do you already know?</a:t>
            </a:r>
            <a:endParaRPr lang="en-GB" dirty="0"/>
          </a:p>
        </p:txBody>
      </p:sp>
    </p:spTree>
    <p:extLst>
      <p:ext uri="{BB962C8B-B14F-4D97-AF65-F5344CB8AC3E}">
        <p14:creationId xmlns:p14="http://schemas.microsoft.com/office/powerpoint/2010/main" val="3548884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defRPr/>
            </a:pPr>
            <a:r>
              <a:rPr lang="en-GB" dirty="0"/>
              <a:t>Think about your own experiences and make a list of different professionals who might work with a </a:t>
            </a:r>
            <a:r>
              <a:rPr lang="en-GB" dirty="0" smtClean="0"/>
              <a:t>child/their </a:t>
            </a:r>
            <a:r>
              <a:rPr lang="en-GB" dirty="0" smtClean="0"/>
              <a:t>family</a:t>
            </a:r>
            <a:endParaRPr lang="en-GB" dirty="0"/>
          </a:p>
          <a:p>
            <a:pPr>
              <a:buFont typeface="Arial" pitchFamily="34" charset="0"/>
              <a:buChar char="•"/>
              <a:defRPr/>
            </a:pPr>
            <a:r>
              <a:rPr lang="en-GB" dirty="0"/>
              <a:t>Share your list with your </a:t>
            </a:r>
            <a:r>
              <a:rPr lang="en-GB" dirty="0" smtClean="0"/>
              <a:t>neighbour</a:t>
            </a:r>
            <a:endParaRPr lang="en-GB" dirty="0"/>
          </a:p>
        </p:txBody>
      </p:sp>
      <p:sp>
        <p:nvSpPr>
          <p:cNvPr id="3" name="Title 2"/>
          <p:cNvSpPr>
            <a:spLocks noGrp="1"/>
          </p:cNvSpPr>
          <p:nvPr>
            <p:ph type="title"/>
          </p:nvPr>
        </p:nvSpPr>
        <p:spPr/>
        <p:txBody>
          <a:bodyPr>
            <a:normAutofit fontScale="90000"/>
          </a:bodyPr>
          <a:lstStyle/>
          <a:p>
            <a:r>
              <a:rPr lang="en-GB" dirty="0"/>
              <a:t>Different agencies who might work with a family</a:t>
            </a:r>
          </a:p>
        </p:txBody>
      </p:sp>
    </p:spTree>
    <p:extLst>
      <p:ext uri="{BB962C8B-B14F-4D97-AF65-F5344CB8AC3E}">
        <p14:creationId xmlns:p14="http://schemas.microsoft.com/office/powerpoint/2010/main" val="2548078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xmlns="" id="{FE5699CD-21AA-4155-B09A-65893D21D9AA}"/>
              </a:ext>
            </a:extLst>
          </p:cNvPr>
          <p:cNvSpPr>
            <a:spLocks noGrp="1" noChangeArrowheads="1"/>
          </p:cNvSpPr>
          <p:nvPr>
            <p:ph type="title"/>
          </p:nvPr>
        </p:nvSpPr>
        <p:spPr/>
        <p:txBody>
          <a:bodyPr/>
          <a:lstStyle/>
          <a:p>
            <a:pPr eaLnBrk="1" hangingPunct="1">
              <a:defRPr/>
            </a:pPr>
            <a:r>
              <a:rPr lang="en-US">
                <a:cs typeface="+mj-cs"/>
              </a:rPr>
              <a:t>Historical drivers</a:t>
            </a:r>
          </a:p>
        </p:txBody>
      </p:sp>
      <p:sp>
        <p:nvSpPr>
          <p:cNvPr id="5123" name="Rectangle 3"/>
          <p:cNvSpPr>
            <a:spLocks noGrp="1" noChangeArrowheads="1"/>
          </p:cNvSpPr>
          <p:nvPr>
            <p:ph idx="1"/>
          </p:nvPr>
        </p:nvSpPr>
        <p:spPr/>
        <p:txBody>
          <a:bodyPr>
            <a:normAutofit fontScale="92500"/>
          </a:bodyPr>
          <a:lstStyle/>
          <a:p>
            <a:pPr eaLnBrk="1" hangingPunct="1">
              <a:lnSpc>
                <a:spcPct val="90000"/>
              </a:lnSpc>
            </a:pPr>
            <a:r>
              <a:rPr lang="en-US" altLang="en-US" sz="2800" dirty="0"/>
              <a:t>1980’s +</a:t>
            </a:r>
          </a:p>
          <a:p>
            <a:pPr eaLnBrk="1" hangingPunct="1">
              <a:lnSpc>
                <a:spcPct val="90000"/>
              </a:lnSpc>
            </a:pPr>
            <a:r>
              <a:rPr lang="en-US" altLang="en-US" sz="2800" dirty="0"/>
              <a:t>Government consultations with different agencies on tackling poverty </a:t>
            </a:r>
          </a:p>
          <a:p>
            <a:pPr eaLnBrk="1" hangingPunct="1">
              <a:lnSpc>
                <a:spcPct val="90000"/>
              </a:lnSpc>
            </a:pPr>
            <a:r>
              <a:rPr lang="en-US" altLang="en-US" sz="2800" dirty="0"/>
              <a:t>Recognition of multi-dimensional nature of disadvantage</a:t>
            </a:r>
          </a:p>
          <a:p>
            <a:pPr eaLnBrk="1" hangingPunct="1">
              <a:lnSpc>
                <a:spcPct val="90000"/>
              </a:lnSpc>
            </a:pPr>
            <a:r>
              <a:rPr lang="en-US" altLang="en-US" sz="2800" dirty="0"/>
              <a:t>Research projects linking economic poverty with other aspects of disadvantage - multi-dimensional approach </a:t>
            </a:r>
          </a:p>
          <a:p>
            <a:pPr eaLnBrk="1" hangingPunct="1">
              <a:lnSpc>
                <a:spcPct val="90000"/>
              </a:lnSpc>
            </a:pPr>
            <a:r>
              <a:rPr lang="en-US" altLang="en-US" sz="2800" dirty="0"/>
              <a:t>Increasing </a:t>
            </a:r>
            <a:r>
              <a:rPr lang="en-US" altLang="en-US" sz="2800" dirty="0" err="1"/>
              <a:t>realisation</a:t>
            </a:r>
            <a:r>
              <a:rPr lang="en-US" altLang="en-US" sz="2800" dirty="0"/>
              <a:t> of the importance early years intervention in tackling disadvantage</a:t>
            </a:r>
          </a:p>
          <a:p>
            <a:pPr eaLnBrk="1" hangingPunct="1">
              <a:lnSpc>
                <a:spcPct val="90000"/>
              </a:lnSpc>
            </a:pPr>
            <a:endParaRPr lang="en-US" altLang="en-US" sz="2800" dirty="0"/>
          </a:p>
          <a:p>
            <a:pPr eaLnBrk="1" hangingPunct="1">
              <a:lnSpc>
                <a:spcPct val="90000"/>
              </a:lnSpc>
            </a:pPr>
            <a:endParaRPr lang="en-US" altLang="en-US" sz="2800" dirty="0"/>
          </a:p>
        </p:txBody>
      </p:sp>
      <p:sp>
        <p:nvSpPr>
          <p:cNvPr id="4" name="Date Placeholder 3">
            <a:extLst>
              <a:ext uri="{FF2B5EF4-FFF2-40B4-BE49-F238E27FC236}">
                <a16:creationId xmlns:a16="http://schemas.microsoft.com/office/drawing/2014/main" xmlns="" id="{3ED1A630-C625-4417-8D9B-4513C1D6A386}"/>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3B43C58C-EFE6-4779-BB4B-1F2146770990}"/>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2550649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t>
            </a:r>
            <a:endParaRPr lang="en-GB" dirty="0"/>
          </a:p>
        </p:txBody>
      </p:sp>
      <p:sp>
        <p:nvSpPr>
          <p:cNvPr id="3" name="Content Placeholder 2"/>
          <p:cNvSpPr>
            <a:spLocks noGrp="1"/>
          </p:cNvSpPr>
          <p:nvPr>
            <p:ph idx="1"/>
          </p:nvPr>
        </p:nvSpPr>
        <p:spPr/>
        <p:txBody>
          <a:bodyPr/>
          <a:lstStyle/>
          <a:p>
            <a:pPr marL="0" indent="0">
              <a:buNone/>
            </a:pPr>
            <a:r>
              <a:rPr lang="en-GB" dirty="0" smtClean="0"/>
              <a:t>Children’s Act – 1989 </a:t>
            </a:r>
          </a:p>
          <a:p>
            <a:pPr marL="0" indent="0">
              <a:buNone/>
            </a:pPr>
            <a:r>
              <a:rPr lang="en-GB" dirty="0" smtClean="0"/>
              <a:t>Inter-agency collaboration</a:t>
            </a:r>
          </a:p>
          <a:p>
            <a:pPr>
              <a:buFontTx/>
              <a:buChar char="-"/>
            </a:pPr>
            <a:r>
              <a:rPr lang="en-GB" dirty="0" smtClean="0"/>
              <a:t>Partnerships between private, public and voluntary sectors</a:t>
            </a:r>
          </a:p>
          <a:p>
            <a:pPr>
              <a:buFontTx/>
              <a:buChar char="-"/>
            </a:pPr>
            <a:r>
              <a:rPr lang="en-GB" dirty="0" smtClean="0"/>
              <a:t>Focused on social exclusion, community safety and regeneration</a:t>
            </a:r>
          </a:p>
          <a:p>
            <a:pPr>
              <a:buFontTx/>
              <a:buChar char="-"/>
            </a:pPr>
            <a:endParaRPr lang="en-GB" dirty="0"/>
          </a:p>
          <a:p>
            <a:pPr>
              <a:buFontTx/>
              <a:buChar char="-"/>
            </a:pPr>
            <a:endParaRPr lang="en-GB" dirty="0"/>
          </a:p>
        </p:txBody>
      </p:sp>
    </p:spTree>
    <p:extLst>
      <p:ext uri="{BB962C8B-B14F-4D97-AF65-F5344CB8AC3E}">
        <p14:creationId xmlns:p14="http://schemas.microsoft.com/office/powerpoint/2010/main" val="1727800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xmlns="" id="{08B5A70F-2B49-4A38-BDE8-6B8571E88ED2}"/>
              </a:ext>
            </a:extLst>
          </p:cNvPr>
          <p:cNvSpPr>
            <a:spLocks noGrp="1" noChangeArrowheads="1"/>
          </p:cNvSpPr>
          <p:nvPr>
            <p:ph type="title"/>
          </p:nvPr>
        </p:nvSpPr>
        <p:spPr/>
        <p:txBody>
          <a:bodyPr/>
          <a:lstStyle/>
          <a:p>
            <a:pPr eaLnBrk="1" hangingPunct="1">
              <a:defRPr/>
            </a:pPr>
            <a:r>
              <a:rPr lang="en-US">
                <a:cs typeface="+mj-cs"/>
              </a:rPr>
              <a:t>Historical drivers</a:t>
            </a:r>
          </a:p>
        </p:txBody>
      </p:sp>
      <p:sp>
        <p:nvSpPr>
          <p:cNvPr id="6147" name="Rectangle 3"/>
          <p:cNvSpPr>
            <a:spLocks noGrp="1" noChangeArrowheads="1"/>
          </p:cNvSpPr>
          <p:nvPr>
            <p:ph idx="1"/>
          </p:nvPr>
        </p:nvSpPr>
        <p:spPr/>
        <p:txBody>
          <a:bodyPr/>
          <a:lstStyle/>
          <a:p>
            <a:pPr eaLnBrk="1" hangingPunct="1">
              <a:lnSpc>
                <a:spcPct val="90000"/>
              </a:lnSpc>
            </a:pPr>
            <a:r>
              <a:rPr lang="en-US" altLang="en-US"/>
              <a:t>1990’s +</a:t>
            </a:r>
          </a:p>
          <a:p>
            <a:pPr eaLnBrk="1" hangingPunct="1">
              <a:lnSpc>
                <a:spcPct val="90000"/>
              </a:lnSpc>
            </a:pPr>
            <a:r>
              <a:rPr lang="en-US" altLang="en-US"/>
              <a:t>Emerging partnership working arrangements, for instance, youth offending teams, children with special educational needs</a:t>
            </a:r>
          </a:p>
          <a:p>
            <a:pPr eaLnBrk="1" hangingPunct="1">
              <a:lnSpc>
                <a:spcPct val="90000"/>
              </a:lnSpc>
            </a:pPr>
            <a:r>
              <a:rPr lang="en-US" altLang="en-US"/>
              <a:t>New Labour policies emphasis on early years, childcare and working tax credit to challenge the effects of poverty - multi-agency approach to tackling disadvantage</a:t>
            </a:r>
          </a:p>
          <a:p>
            <a:pPr eaLnBrk="1" hangingPunct="1">
              <a:lnSpc>
                <a:spcPct val="90000"/>
              </a:lnSpc>
            </a:pPr>
            <a:endParaRPr lang="en-US" altLang="en-US"/>
          </a:p>
          <a:p>
            <a:pPr eaLnBrk="1" hangingPunct="1">
              <a:lnSpc>
                <a:spcPct val="90000"/>
              </a:lnSpc>
            </a:pPr>
            <a:endParaRPr lang="en-US" altLang="en-US"/>
          </a:p>
        </p:txBody>
      </p:sp>
      <p:sp>
        <p:nvSpPr>
          <p:cNvPr id="4" name="Date Placeholder 3">
            <a:extLst>
              <a:ext uri="{FF2B5EF4-FFF2-40B4-BE49-F238E27FC236}">
                <a16:creationId xmlns:a16="http://schemas.microsoft.com/office/drawing/2014/main" xmlns="" id="{E7B58A30-D7EF-4C86-8CEC-8B0F20724146}"/>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1168616D-CE2E-469C-AA75-FB72E6AA1860}"/>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13400163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Did it work?</a:t>
            </a:r>
            <a:endParaRPr lang="en-GB" dirty="0"/>
          </a:p>
        </p:txBody>
      </p:sp>
      <p:sp>
        <p:nvSpPr>
          <p:cNvPr id="3" name="Content Placeholder 2"/>
          <p:cNvSpPr>
            <a:spLocks noGrp="1"/>
          </p:cNvSpPr>
          <p:nvPr>
            <p:ph idx="1"/>
          </p:nvPr>
        </p:nvSpPr>
        <p:spPr/>
        <p:txBody>
          <a:bodyPr/>
          <a:lstStyle/>
          <a:p>
            <a:r>
              <a:rPr lang="en-GB" dirty="0" smtClean="0"/>
              <a:t>Discuss where improvements could have been made.</a:t>
            </a:r>
          </a:p>
          <a:p>
            <a:r>
              <a:rPr lang="en-GB" dirty="0" smtClean="0"/>
              <a:t>Was it successful?</a:t>
            </a:r>
          </a:p>
          <a:p>
            <a:r>
              <a:rPr lang="en-GB" dirty="0" smtClean="0"/>
              <a:t>Use the internet to help you</a:t>
            </a:r>
            <a:endParaRPr lang="en-GB" dirty="0"/>
          </a:p>
        </p:txBody>
      </p:sp>
    </p:spTree>
    <p:extLst>
      <p:ext uri="{BB962C8B-B14F-4D97-AF65-F5344CB8AC3E}">
        <p14:creationId xmlns:p14="http://schemas.microsoft.com/office/powerpoint/2010/main" val="2959522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a:t>
            </a:r>
            <a:br>
              <a:rPr lang="en-GB" dirty="0" smtClean="0"/>
            </a:br>
            <a:endParaRPr lang="en-GB" dirty="0"/>
          </a:p>
        </p:txBody>
      </p:sp>
      <p:sp>
        <p:nvSpPr>
          <p:cNvPr id="3" name="Content Placeholder 2"/>
          <p:cNvSpPr>
            <a:spLocks noGrp="1"/>
          </p:cNvSpPr>
          <p:nvPr>
            <p:ph idx="1"/>
          </p:nvPr>
        </p:nvSpPr>
        <p:spPr/>
        <p:txBody>
          <a:bodyPr/>
          <a:lstStyle/>
          <a:p>
            <a:r>
              <a:rPr lang="en-GB" dirty="0" smtClean="0"/>
              <a:t>Lack of sharing information – how/why?</a:t>
            </a:r>
          </a:p>
          <a:p>
            <a:r>
              <a:rPr lang="en-GB" dirty="0" smtClean="0"/>
              <a:t>Poor co-ordination across organisations</a:t>
            </a:r>
          </a:p>
          <a:p>
            <a:r>
              <a:rPr lang="en-GB" dirty="0" smtClean="0"/>
              <a:t>Inconsistent</a:t>
            </a:r>
          </a:p>
          <a:p>
            <a:r>
              <a:rPr lang="en-GB" dirty="0" smtClean="0"/>
              <a:t>Passing the buck</a:t>
            </a:r>
          </a:p>
        </p:txBody>
      </p:sp>
    </p:spTree>
    <p:extLst>
      <p:ext uri="{BB962C8B-B14F-4D97-AF65-F5344CB8AC3E}">
        <p14:creationId xmlns:p14="http://schemas.microsoft.com/office/powerpoint/2010/main" val="3636030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smtClean="0"/>
              <a:t>Find a case where multiagency partnership working has failed</a:t>
            </a:r>
          </a:p>
          <a:p>
            <a:r>
              <a:rPr lang="en-GB" dirty="0" smtClean="0"/>
              <a:t>Why did it fail?</a:t>
            </a:r>
          </a:p>
          <a:p>
            <a:r>
              <a:rPr lang="en-GB" dirty="0" smtClean="0"/>
              <a:t>What could have been done?</a:t>
            </a:r>
            <a:endParaRPr lang="en-GB" dirty="0"/>
          </a:p>
        </p:txBody>
      </p:sp>
    </p:spTree>
    <p:extLst>
      <p:ext uri="{BB962C8B-B14F-4D97-AF65-F5344CB8AC3E}">
        <p14:creationId xmlns:p14="http://schemas.microsoft.com/office/powerpoint/2010/main" val="3085708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xmlns="" id="{37F556B6-304E-4D4A-BF07-85D9D945BB83}"/>
              </a:ext>
            </a:extLst>
          </p:cNvPr>
          <p:cNvSpPr>
            <a:spLocks noGrp="1" noChangeArrowheads="1"/>
          </p:cNvSpPr>
          <p:nvPr>
            <p:ph type="title"/>
          </p:nvPr>
        </p:nvSpPr>
        <p:spPr/>
        <p:txBody>
          <a:bodyPr/>
          <a:lstStyle/>
          <a:p>
            <a:pPr eaLnBrk="1" hangingPunct="1">
              <a:defRPr/>
            </a:pPr>
            <a:r>
              <a:rPr lang="en-US">
                <a:cs typeface="+mj-cs"/>
              </a:rPr>
              <a:t>Historical Drivers</a:t>
            </a:r>
          </a:p>
        </p:txBody>
      </p:sp>
      <p:sp>
        <p:nvSpPr>
          <p:cNvPr id="7171" name="Rectangle 3"/>
          <p:cNvSpPr>
            <a:spLocks noGrp="1" noChangeArrowheads="1"/>
          </p:cNvSpPr>
          <p:nvPr>
            <p:ph type="body" sz="half" idx="1"/>
          </p:nvPr>
        </p:nvSpPr>
        <p:spPr/>
        <p:txBody>
          <a:bodyPr/>
          <a:lstStyle/>
          <a:p>
            <a:pPr eaLnBrk="1" hangingPunct="1">
              <a:lnSpc>
                <a:spcPct val="90000"/>
              </a:lnSpc>
            </a:pPr>
            <a:r>
              <a:rPr lang="en-US" altLang="en-US" dirty="0"/>
              <a:t>2000’s </a:t>
            </a:r>
            <a:r>
              <a:rPr lang="en-US" altLang="en-US" dirty="0" smtClean="0"/>
              <a:t>+</a:t>
            </a:r>
          </a:p>
          <a:p>
            <a:pPr eaLnBrk="1" hangingPunct="1">
              <a:lnSpc>
                <a:spcPct val="90000"/>
              </a:lnSpc>
            </a:pPr>
            <a:r>
              <a:rPr lang="en-US" altLang="en-US" dirty="0" smtClean="0"/>
              <a:t>Victoria </a:t>
            </a:r>
            <a:r>
              <a:rPr lang="en-US" altLang="en-US" dirty="0" err="1" smtClean="0"/>
              <a:t>Climbie</a:t>
            </a:r>
            <a:r>
              <a:rPr lang="en-US" altLang="en-US" dirty="0" smtClean="0"/>
              <a:t>…</a:t>
            </a:r>
          </a:p>
          <a:p>
            <a:pPr eaLnBrk="1" hangingPunct="1">
              <a:lnSpc>
                <a:spcPct val="90000"/>
              </a:lnSpc>
            </a:pPr>
            <a:r>
              <a:rPr lang="en-US" altLang="en-US" dirty="0" smtClean="0"/>
              <a:t>And others!</a:t>
            </a:r>
            <a:endParaRPr lang="en-US" altLang="en-US" dirty="0"/>
          </a:p>
        </p:txBody>
      </p:sp>
      <p:pic>
        <p:nvPicPr>
          <p:cNvPr id="7172" name="Picture 6" descr="victoria_climbi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495550" y="3716339"/>
            <a:ext cx="3240088" cy="1944687"/>
          </a:xfrm>
        </p:spPr>
      </p:pic>
      <p:sp>
        <p:nvSpPr>
          <p:cNvPr id="5" name="Date Placeholder 4">
            <a:extLst>
              <a:ext uri="{FF2B5EF4-FFF2-40B4-BE49-F238E27FC236}">
                <a16:creationId xmlns:a16="http://schemas.microsoft.com/office/drawing/2014/main" xmlns="" id="{5B18CE85-D46C-474B-8828-247479270D1E}"/>
              </a:ext>
            </a:extLst>
          </p:cNvPr>
          <p:cNvSpPr>
            <a:spLocks noGrp="1"/>
          </p:cNvSpPr>
          <p:nvPr>
            <p:ph type="dt" sz="quarter" idx="10"/>
          </p:nvPr>
        </p:nvSpPr>
        <p:spPr/>
        <p:txBody>
          <a:bodyPr/>
          <a:lstStyle/>
          <a:p>
            <a:pPr>
              <a:defRPr/>
            </a:pPr>
            <a:endParaRPr lang="en-US"/>
          </a:p>
        </p:txBody>
      </p:sp>
      <p:sp>
        <p:nvSpPr>
          <p:cNvPr id="6" name="Footer Placeholder 5">
            <a:extLst>
              <a:ext uri="{FF2B5EF4-FFF2-40B4-BE49-F238E27FC236}">
                <a16:creationId xmlns:a16="http://schemas.microsoft.com/office/drawing/2014/main" xmlns="" id="{18CA6679-43BE-4F0C-B414-54125292A642}"/>
              </a:ext>
            </a:extLst>
          </p:cNvPr>
          <p:cNvSpPr>
            <a:spLocks noGrp="1"/>
          </p:cNvSpPr>
          <p:nvPr>
            <p:ph type="ftr" sz="quarter" idx="11"/>
          </p:nvPr>
        </p:nvSpPr>
        <p:spPr/>
        <p:txBody>
          <a:bodyPr/>
          <a:lstStyle/>
          <a:p>
            <a:pPr>
              <a:defRPr/>
            </a:pPr>
            <a:endParaRPr lang="en-US"/>
          </a:p>
        </p:txBody>
      </p:sp>
      <p:pic>
        <p:nvPicPr>
          <p:cNvPr id="7175"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11900" y="2030414"/>
            <a:ext cx="33607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591175" y="4005263"/>
            <a:ext cx="3467100" cy="217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10263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noChangeArrowheads="1"/>
          </p:cNvSpPr>
          <p:nvPr>
            <p:ph type="title"/>
          </p:nvPr>
        </p:nvSpPr>
        <p:spPr/>
        <p:txBody>
          <a:bodyPr/>
          <a:lstStyle/>
          <a:p>
            <a:r>
              <a:rPr lang="en-GB" altLang="en-US" smtClean="0"/>
              <a:t>Every Child Matters (2006)</a:t>
            </a:r>
          </a:p>
        </p:txBody>
      </p:sp>
      <p:sp>
        <p:nvSpPr>
          <p:cNvPr id="8195" name="Content Placeholder 2"/>
          <p:cNvSpPr>
            <a:spLocks noGrp="1" noChangeArrowheads="1"/>
          </p:cNvSpPr>
          <p:nvPr>
            <p:ph idx="1"/>
          </p:nvPr>
        </p:nvSpPr>
        <p:spPr/>
        <p:txBody>
          <a:bodyPr/>
          <a:lstStyle/>
          <a:p>
            <a:r>
              <a:rPr lang="en-GB" altLang="en-US" sz="2000" b="1" dirty="0"/>
              <a:t>‘Victoria </a:t>
            </a:r>
            <a:r>
              <a:rPr lang="en-GB" altLang="en-US" sz="2000" b="1" dirty="0" err="1"/>
              <a:t>Climbié</a:t>
            </a:r>
            <a:r>
              <a:rPr lang="en-GB" altLang="en-US" sz="2000" b="1" dirty="0"/>
              <a:t> came into contact with several agencies, none of which acted on the warning signs. No one built up the full picture of her interactions with different services. Children with problems such as special educational needs, or behavioural disorders, or suffering from neglect, can also find that services often come too late.’ (Laming, 2003, p. 51</a:t>
            </a:r>
            <a:r>
              <a:rPr lang="en-GB" altLang="en-US" sz="2000" b="1" dirty="0" smtClean="0"/>
              <a:t>)</a:t>
            </a:r>
          </a:p>
          <a:p>
            <a:endParaRPr lang="en-GB" altLang="en-US" sz="2000" b="1" dirty="0"/>
          </a:p>
          <a:p>
            <a:r>
              <a:rPr lang="en-GB" altLang="en-US" sz="2000" dirty="0">
                <a:hlinkClick r:id="rId3"/>
              </a:rPr>
              <a:t>http://</a:t>
            </a:r>
            <a:r>
              <a:rPr lang="en-GB" altLang="en-US" sz="2000" dirty="0" smtClean="0">
                <a:hlinkClick r:id="rId3"/>
              </a:rPr>
              <a:t>news.bbc.co.uk/1/hi/uk/2062590.stm</a:t>
            </a:r>
            <a:endParaRPr lang="en-GB" altLang="en-US" sz="2000" dirty="0" smtClean="0"/>
          </a:p>
          <a:p>
            <a:endParaRPr lang="en-GB" altLang="en-US" sz="2000" dirty="0"/>
          </a:p>
        </p:txBody>
      </p:sp>
      <p:sp>
        <p:nvSpPr>
          <p:cNvPr id="4" name="Date Placeholder 3">
            <a:extLst>
              <a:ext uri="{FF2B5EF4-FFF2-40B4-BE49-F238E27FC236}">
                <a16:creationId xmlns:a16="http://schemas.microsoft.com/office/drawing/2014/main" xmlns="" id="{8B34536F-89A6-499F-89C4-83E85706D48A}"/>
              </a:ext>
            </a:extLst>
          </p:cNvPr>
          <p:cNvSpPr>
            <a:spLocks noGrp="1"/>
          </p:cNvSpPr>
          <p:nvPr>
            <p:ph type="dt" sz="quarter"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xmlns="" id="{60AD4572-7355-489A-822B-C0A470BD4828}"/>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29132831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xmlns="" id="{691C3FD7-B3B2-40C8-AB4A-8D4E6D5BE056}"/>
              </a:ext>
            </a:extLst>
          </p:cNvPr>
          <p:cNvSpPr>
            <a:spLocks noGrp="1" noChangeArrowheads="1"/>
          </p:cNvSpPr>
          <p:nvPr>
            <p:ph type="title"/>
          </p:nvPr>
        </p:nvSpPr>
        <p:spPr/>
        <p:txBody>
          <a:bodyPr/>
          <a:lstStyle/>
          <a:p>
            <a:pPr eaLnBrk="1" hangingPunct="1">
              <a:defRPr/>
            </a:pPr>
            <a:r>
              <a:rPr lang="en-US" dirty="0">
                <a:cs typeface="+mj-cs"/>
              </a:rPr>
              <a:t>Recommendation of the Laming Enquiry </a:t>
            </a:r>
          </a:p>
        </p:txBody>
      </p:sp>
      <p:sp>
        <p:nvSpPr>
          <p:cNvPr id="39939" name="Rectangle 3">
            <a:extLst>
              <a:ext uri="{FF2B5EF4-FFF2-40B4-BE49-F238E27FC236}">
                <a16:creationId xmlns:a16="http://schemas.microsoft.com/office/drawing/2014/main" xmlns="" id="{49AB0080-00A1-440D-9A5F-3FB21C722313}"/>
              </a:ext>
            </a:extLst>
          </p:cNvPr>
          <p:cNvSpPr>
            <a:spLocks noGrp="1" noChangeArrowheads="1"/>
          </p:cNvSpPr>
          <p:nvPr>
            <p:ph idx="1"/>
          </p:nvPr>
        </p:nvSpPr>
        <p:spPr>
          <a:xfrm>
            <a:off x="1692007" y="2743200"/>
            <a:ext cx="7989888" cy="4114800"/>
          </a:xfrm>
        </p:spPr>
        <p:txBody>
          <a:bodyPr/>
          <a:lstStyle/>
          <a:p>
            <a:pPr eaLnBrk="1" hangingPunct="1">
              <a:buFont typeface="Wingdings" charset="2"/>
              <a:buChar char="s"/>
              <a:defRPr/>
            </a:pPr>
            <a:r>
              <a:rPr lang="en-US" sz="2800" dirty="0">
                <a:latin typeface="Helvetica" charset="0"/>
              </a:rPr>
              <a:t>‘This Committee must ensure the services to children and families are properly </a:t>
            </a:r>
            <a:r>
              <a:rPr lang="en-US" sz="2800" dirty="0" err="1">
                <a:latin typeface="Helvetica" charset="0"/>
              </a:rPr>
              <a:t>co-ordinated</a:t>
            </a:r>
            <a:r>
              <a:rPr lang="en-US" sz="2800" dirty="0">
                <a:latin typeface="Helvetica" charset="0"/>
              </a:rPr>
              <a:t> and that the inter-agency dimension of this work is being managed effectively.’</a:t>
            </a:r>
          </a:p>
        </p:txBody>
      </p:sp>
      <p:sp>
        <p:nvSpPr>
          <p:cNvPr id="4" name="Date Placeholder 3">
            <a:extLst>
              <a:ext uri="{FF2B5EF4-FFF2-40B4-BE49-F238E27FC236}">
                <a16:creationId xmlns:a16="http://schemas.microsoft.com/office/drawing/2014/main" xmlns="" id="{DF3C9AB9-4C60-441A-8F0F-5B2784CE73E8}"/>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2B70BEB3-9259-4178-BB37-AE84555C010F}"/>
              </a:ext>
            </a:extLst>
          </p:cNvPr>
          <p:cNvSpPr>
            <a:spLocks noGrp="1"/>
          </p:cNvSpPr>
          <p:nvPr>
            <p:ph type="ftr" sz="quarter" idx="11"/>
          </p:nvPr>
        </p:nvSpPr>
        <p:spPr/>
        <p:txBody>
          <a:bodyPr/>
          <a:lstStyle/>
          <a:p>
            <a:pPr>
              <a:defRPr/>
            </a:pPr>
            <a:r>
              <a:rPr lang="en-US" dirty="0"/>
              <a:t>(Laming, 2003)</a:t>
            </a:r>
          </a:p>
        </p:txBody>
      </p:sp>
    </p:spTree>
    <p:extLst>
      <p:ext uri="{BB962C8B-B14F-4D97-AF65-F5344CB8AC3E}">
        <p14:creationId xmlns:p14="http://schemas.microsoft.com/office/powerpoint/2010/main" val="17905497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xmlns="" id="{0F6FB0BA-1373-4A06-B702-AEA19AF0DB4B}"/>
              </a:ext>
            </a:extLst>
          </p:cNvPr>
          <p:cNvSpPr>
            <a:spLocks noGrp="1" noChangeArrowheads="1"/>
          </p:cNvSpPr>
          <p:nvPr>
            <p:ph type="title"/>
          </p:nvPr>
        </p:nvSpPr>
        <p:spPr/>
        <p:txBody>
          <a:bodyPr/>
          <a:lstStyle/>
          <a:p>
            <a:pPr eaLnBrk="1" hangingPunct="1">
              <a:defRPr/>
            </a:pPr>
            <a:r>
              <a:rPr lang="en-US">
                <a:cs typeface="+mj-cs"/>
              </a:rPr>
              <a:t>Recommendation 13</a:t>
            </a:r>
          </a:p>
        </p:txBody>
      </p:sp>
      <p:sp>
        <p:nvSpPr>
          <p:cNvPr id="10243" name="Rectangle 3"/>
          <p:cNvSpPr>
            <a:spLocks noGrp="1" noChangeArrowheads="1"/>
          </p:cNvSpPr>
          <p:nvPr>
            <p:ph idx="1"/>
          </p:nvPr>
        </p:nvSpPr>
        <p:spPr/>
        <p:txBody>
          <a:bodyPr/>
          <a:lstStyle/>
          <a:p>
            <a:pPr eaLnBrk="1" hangingPunct="1"/>
            <a:r>
              <a:rPr lang="en-US" altLang="en-US" sz="2800">
                <a:latin typeface="Helvetica" panose="020B0604020202020204" pitchFamily="34" charset="0"/>
              </a:rPr>
              <a:t>The Department of Health should amalgamate the current Working Together and the National Assessment Framework documents into one simplified document. </a:t>
            </a:r>
          </a:p>
          <a:p>
            <a:pPr eaLnBrk="1" hangingPunct="1"/>
            <a:r>
              <a:rPr lang="en-US" altLang="en-US" sz="2800">
                <a:latin typeface="Helvetica" panose="020B0604020202020204" pitchFamily="34" charset="0"/>
              </a:rPr>
              <a:t>The document should tackle the following aspects in a clear and practical way:</a:t>
            </a:r>
          </a:p>
          <a:p>
            <a:pPr eaLnBrk="1" hangingPunct="1">
              <a:buFont typeface="Wingdings" panose="05000000000000000000" pitchFamily="2" charset="2"/>
              <a:buNone/>
            </a:pPr>
            <a:r>
              <a:rPr lang="en-US" altLang="en-US" smtClean="0">
                <a:latin typeface="Helvetica" panose="020B0604020202020204" pitchFamily="34" charset="0"/>
              </a:rPr>
              <a:t> </a:t>
            </a:r>
            <a:endParaRPr lang="en-US" altLang="en-US" smtClean="0"/>
          </a:p>
        </p:txBody>
      </p:sp>
      <p:sp>
        <p:nvSpPr>
          <p:cNvPr id="4" name="Date Placeholder 3">
            <a:extLst>
              <a:ext uri="{FF2B5EF4-FFF2-40B4-BE49-F238E27FC236}">
                <a16:creationId xmlns:a16="http://schemas.microsoft.com/office/drawing/2014/main" xmlns="" id="{6E4F8AE8-F480-4BFB-BF1A-6100D46A3BDE}"/>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A8A9178B-DA84-4E9B-AE23-39C8F2E6CB7B}"/>
              </a:ext>
            </a:extLst>
          </p:cNvPr>
          <p:cNvSpPr>
            <a:spLocks noGrp="1"/>
          </p:cNvSpPr>
          <p:nvPr>
            <p:ph type="ftr" sz="quarter" idx="11"/>
          </p:nvPr>
        </p:nvSpPr>
        <p:spPr/>
        <p:txBody>
          <a:bodyPr/>
          <a:lstStyle/>
          <a:p>
            <a:pPr>
              <a:defRPr/>
            </a:pPr>
            <a:r>
              <a:rPr lang="en-US" dirty="0"/>
              <a:t>(Laming, 2003)</a:t>
            </a:r>
          </a:p>
          <a:p>
            <a:pPr>
              <a:defRPr/>
            </a:pPr>
            <a:endParaRPr lang="en-US" dirty="0"/>
          </a:p>
        </p:txBody>
      </p:sp>
    </p:spTree>
    <p:extLst>
      <p:ext uri="{BB962C8B-B14F-4D97-AF65-F5344CB8AC3E}">
        <p14:creationId xmlns:p14="http://schemas.microsoft.com/office/powerpoint/2010/main" val="21633608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xmlns="" id="{31165624-C21D-45C9-869E-8D6676FAFCFC}"/>
              </a:ext>
            </a:extLst>
          </p:cNvPr>
          <p:cNvSpPr>
            <a:spLocks noGrp="1" noChangeArrowheads="1"/>
          </p:cNvSpPr>
          <p:nvPr>
            <p:ph type="title"/>
          </p:nvPr>
        </p:nvSpPr>
        <p:spPr/>
        <p:txBody>
          <a:bodyPr/>
          <a:lstStyle/>
          <a:p>
            <a:pPr eaLnBrk="1" hangingPunct="1">
              <a:defRPr/>
            </a:pPr>
            <a:r>
              <a:rPr lang="en-US">
                <a:cs typeface="+mj-cs"/>
              </a:rPr>
              <a:t>Recommendation 13</a:t>
            </a:r>
          </a:p>
        </p:txBody>
      </p:sp>
      <p:sp>
        <p:nvSpPr>
          <p:cNvPr id="23557" name="Rectangle 3">
            <a:extLst>
              <a:ext uri="{FF2B5EF4-FFF2-40B4-BE49-F238E27FC236}">
                <a16:creationId xmlns:a16="http://schemas.microsoft.com/office/drawing/2014/main" xmlns="" id="{43479D60-B26C-4C45-B020-652F706E739A}"/>
              </a:ext>
            </a:extLst>
          </p:cNvPr>
          <p:cNvSpPr>
            <a:spLocks noGrp="1" noChangeArrowheads="1"/>
          </p:cNvSpPr>
          <p:nvPr>
            <p:ph idx="1"/>
          </p:nvPr>
        </p:nvSpPr>
        <p:spPr/>
        <p:txBody>
          <a:bodyPr>
            <a:normAutofit lnSpcReduction="10000"/>
          </a:bodyPr>
          <a:lstStyle/>
          <a:p>
            <a:pPr eaLnBrk="1" hangingPunct="1">
              <a:lnSpc>
                <a:spcPct val="90000"/>
              </a:lnSpc>
              <a:defRPr/>
            </a:pPr>
            <a:r>
              <a:rPr lang="en-US" altLang="en-US" sz="2800" dirty="0"/>
              <a:t>‘</a:t>
            </a:r>
            <a:r>
              <a:rPr lang="en-US" altLang="en-US" sz="2800" dirty="0">
                <a:latin typeface="Helvetica" panose="020B0604020202020204" pitchFamily="34" charset="0"/>
              </a:rPr>
              <a:t>common language</a:t>
            </a:r>
            <a:r>
              <a:rPr lang="en-US" altLang="en-US" sz="2800" dirty="0"/>
              <a:t>’</a:t>
            </a:r>
            <a:r>
              <a:rPr lang="en-US" altLang="en-US" sz="2800" dirty="0">
                <a:latin typeface="Helvetica" panose="020B0604020202020204" pitchFamily="34" charset="0"/>
              </a:rPr>
              <a:t> for use across all agencies to help those agencies to identify</a:t>
            </a:r>
          </a:p>
          <a:p>
            <a:pPr eaLnBrk="1" hangingPunct="1">
              <a:lnSpc>
                <a:spcPct val="90000"/>
              </a:lnSpc>
              <a:defRPr/>
            </a:pPr>
            <a:r>
              <a:rPr lang="en-US" altLang="en-US" sz="2800" b="1" dirty="0">
                <a:latin typeface="Helvetica" panose="020B0604020202020204" pitchFamily="34" charset="0"/>
              </a:rPr>
              <a:t>who</a:t>
            </a:r>
            <a:r>
              <a:rPr lang="en-US" altLang="en-US" sz="2800" dirty="0">
                <a:latin typeface="Helvetica" panose="020B0604020202020204" pitchFamily="34" charset="0"/>
              </a:rPr>
              <a:t> they are concerned about</a:t>
            </a:r>
          </a:p>
          <a:p>
            <a:pPr eaLnBrk="1" hangingPunct="1">
              <a:lnSpc>
                <a:spcPct val="90000"/>
              </a:lnSpc>
              <a:defRPr/>
            </a:pPr>
            <a:r>
              <a:rPr lang="en-US" altLang="en-US" sz="2800" b="1" dirty="0">
                <a:latin typeface="Helvetica" panose="020B0604020202020204" pitchFamily="34" charset="0"/>
              </a:rPr>
              <a:t>why</a:t>
            </a:r>
            <a:r>
              <a:rPr lang="en-US" altLang="en-US" sz="2800" dirty="0">
                <a:latin typeface="Helvetica" panose="020B0604020202020204" pitchFamily="34" charset="0"/>
              </a:rPr>
              <a:t> they are concerned, </a:t>
            </a:r>
          </a:p>
          <a:p>
            <a:pPr eaLnBrk="1" hangingPunct="1">
              <a:lnSpc>
                <a:spcPct val="90000"/>
              </a:lnSpc>
              <a:defRPr/>
            </a:pPr>
            <a:r>
              <a:rPr lang="en-US" altLang="en-US" sz="2800" b="1" dirty="0">
                <a:latin typeface="Helvetica" panose="020B0604020202020204" pitchFamily="34" charset="0"/>
              </a:rPr>
              <a:t>who</a:t>
            </a:r>
            <a:r>
              <a:rPr lang="en-US" altLang="en-US" sz="2800" dirty="0">
                <a:latin typeface="Helvetica" panose="020B0604020202020204" pitchFamily="34" charset="0"/>
              </a:rPr>
              <a:t> </a:t>
            </a:r>
            <a:r>
              <a:rPr lang="en-US" altLang="en-US" sz="2800" b="1" dirty="0">
                <a:latin typeface="Helvetica" panose="020B0604020202020204" pitchFamily="34" charset="0"/>
              </a:rPr>
              <a:t>responds</a:t>
            </a:r>
            <a:r>
              <a:rPr lang="en-US" altLang="en-US" sz="2800" dirty="0">
                <a:latin typeface="Helvetica" panose="020B0604020202020204" pitchFamily="34" charset="0"/>
              </a:rPr>
              <a:t> to those concerns, and </a:t>
            </a:r>
          </a:p>
          <a:p>
            <a:pPr eaLnBrk="1" hangingPunct="1">
              <a:lnSpc>
                <a:spcPct val="90000"/>
              </a:lnSpc>
              <a:defRPr/>
            </a:pPr>
            <a:r>
              <a:rPr lang="en-US" altLang="en-US" sz="2800" b="1" dirty="0">
                <a:latin typeface="Helvetica" panose="020B0604020202020204" pitchFamily="34" charset="0"/>
              </a:rPr>
              <a:t>what</a:t>
            </a:r>
            <a:r>
              <a:rPr lang="en-US" altLang="en-US" sz="2800" dirty="0">
                <a:latin typeface="Helvetica" panose="020B0604020202020204" pitchFamily="34" charset="0"/>
              </a:rPr>
              <a:t> </a:t>
            </a:r>
            <a:r>
              <a:rPr lang="en-US" altLang="en-US" sz="2800" b="1" dirty="0">
                <a:latin typeface="Helvetica" panose="020B0604020202020204" pitchFamily="34" charset="0"/>
              </a:rPr>
              <a:t>outcome</a:t>
            </a:r>
            <a:r>
              <a:rPr lang="en-US" altLang="en-US" sz="2800" dirty="0">
                <a:latin typeface="Helvetica" panose="020B0604020202020204" pitchFamily="34" charset="0"/>
              </a:rPr>
              <a:t> is being sought from any planned response.</a:t>
            </a:r>
          </a:p>
          <a:p>
            <a:pPr marL="0" indent="0">
              <a:lnSpc>
                <a:spcPct val="90000"/>
              </a:lnSpc>
              <a:buNone/>
              <a:defRPr/>
            </a:pPr>
            <a:endParaRPr lang="en-US" altLang="en-US" sz="2800" dirty="0">
              <a:latin typeface="Helvetica" panose="020B0604020202020204" pitchFamily="34" charset="0"/>
            </a:endParaRPr>
          </a:p>
        </p:txBody>
      </p:sp>
      <p:sp>
        <p:nvSpPr>
          <p:cNvPr id="4" name="Date Placeholder 3">
            <a:extLst>
              <a:ext uri="{FF2B5EF4-FFF2-40B4-BE49-F238E27FC236}">
                <a16:creationId xmlns:a16="http://schemas.microsoft.com/office/drawing/2014/main" xmlns="" id="{13C127F7-B344-4402-A52F-8B8195DB04C1}"/>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C5F6E0AD-4ECF-4004-9F3A-2E45DA05B929}"/>
              </a:ext>
            </a:extLst>
          </p:cNvPr>
          <p:cNvSpPr>
            <a:spLocks noGrp="1"/>
          </p:cNvSpPr>
          <p:nvPr>
            <p:ph type="ftr" sz="quarter" idx="11"/>
          </p:nvPr>
        </p:nvSpPr>
        <p:spPr/>
        <p:txBody>
          <a:bodyPr/>
          <a:lstStyle/>
          <a:p>
            <a:pPr>
              <a:defRPr/>
            </a:pPr>
            <a:r>
              <a:rPr lang="en-US" dirty="0"/>
              <a:t>(Laming, 2003)</a:t>
            </a:r>
          </a:p>
          <a:p>
            <a:pPr>
              <a:defRPr/>
            </a:pPr>
            <a:endParaRPr lang="en-US" dirty="0"/>
          </a:p>
        </p:txBody>
      </p:sp>
    </p:spTree>
    <p:extLst>
      <p:ext uri="{BB962C8B-B14F-4D97-AF65-F5344CB8AC3E}">
        <p14:creationId xmlns:p14="http://schemas.microsoft.com/office/powerpoint/2010/main" val="10666192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noChangeArrowheads="1"/>
          </p:cNvSpPr>
          <p:nvPr>
            <p:ph type="title"/>
          </p:nvPr>
        </p:nvSpPr>
        <p:spPr/>
        <p:txBody>
          <a:bodyPr/>
          <a:lstStyle/>
          <a:p>
            <a:r>
              <a:rPr lang="en-GB" altLang="en-US" b="1" smtClean="0"/>
              <a:t>Every</a:t>
            </a:r>
            <a:r>
              <a:rPr lang="en-GB" altLang="en-US" smtClean="0"/>
              <a:t> Child Matters (2006) Focus</a:t>
            </a:r>
          </a:p>
        </p:txBody>
      </p:sp>
      <p:sp>
        <p:nvSpPr>
          <p:cNvPr id="12291" name="Content Placeholder 2"/>
          <p:cNvSpPr>
            <a:spLocks noGrp="1" noChangeArrowheads="1"/>
          </p:cNvSpPr>
          <p:nvPr>
            <p:ph idx="1"/>
          </p:nvPr>
        </p:nvSpPr>
        <p:spPr/>
        <p:txBody>
          <a:bodyPr/>
          <a:lstStyle/>
          <a:p>
            <a:r>
              <a:rPr lang="en-GB" altLang="en-US" smtClean="0"/>
              <a:t>To improve information sharing</a:t>
            </a:r>
          </a:p>
          <a:p>
            <a:r>
              <a:rPr lang="en-GB" altLang="en-US" smtClean="0"/>
              <a:t>Establishing a Common Assessment Framework</a:t>
            </a:r>
          </a:p>
          <a:p>
            <a:r>
              <a:rPr lang="en-GB" altLang="en-US" smtClean="0"/>
              <a:t>Introducing a ‘lead professional’ system</a:t>
            </a:r>
          </a:p>
          <a:p>
            <a:r>
              <a:rPr lang="en-GB" altLang="en-US" smtClean="0"/>
              <a:t>Establishing multi-disciplinary teams administering care ‘around the child’</a:t>
            </a:r>
          </a:p>
          <a:p>
            <a:r>
              <a:rPr lang="en-GB" altLang="en-US" smtClean="0"/>
              <a:t>Co-location of services</a:t>
            </a:r>
          </a:p>
        </p:txBody>
      </p:sp>
      <p:sp>
        <p:nvSpPr>
          <p:cNvPr id="4" name="Date Placeholder 3">
            <a:extLst>
              <a:ext uri="{FF2B5EF4-FFF2-40B4-BE49-F238E27FC236}">
                <a16:creationId xmlns:a16="http://schemas.microsoft.com/office/drawing/2014/main" xmlns="" id="{26A40B40-80A4-4DA8-B8DF-D47AA9EFC50E}"/>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a16="http://schemas.microsoft.com/office/drawing/2014/main" xmlns="" id="{3F0657FD-720A-45C1-A133-1D61314EB388}"/>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18544105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 xmlns:a16="http://schemas.microsoft.com/office/drawing/2014/main" id="{B7267971-59B4-41F1-A540-A13FA6D8653B}"/>
              </a:ext>
            </a:extLst>
          </p:cNvPr>
          <p:cNvSpPr>
            <a:spLocks noGrp="1" noChangeArrowheads="1"/>
          </p:cNvSpPr>
          <p:nvPr>
            <p:ph type="title"/>
          </p:nvPr>
        </p:nvSpPr>
        <p:spPr/>
        <p:txBody>
          <a:bodyPr/>
          <a:lstStyle/>
          <a:p>
            <a:pPr eaLnBrk="1" hangingPunct="1">
              <a:defRPr/>
            </a:pPr>
            <a:r>
              <a:rPr lang="en-US">
                <a:cs typeface="+mj-cs"/>
              </a:rPr>
              <a:t>Policy drivers</a:t>
            </a:r>
          </a:p>
        </p:txBody>
      </p:sp>
      <p:sp>
        <p:nvSpPr>
          <p:cNvPr id="13315" name="Rectangle 3"/>
          <p:cNvSpPr>
            <a:spLocks noGrp="1" noChangeArrowheads="1"/>
          </p:cNvSpPr>
          <p:nvPr>
            <p:ph idx="1"/>
          </p:nvPr>
        </p:nvSpPr>
        <p:spPr/>
        <p:txBody>
          <a:bodyPr/>
          <a:lstStyle/>
          <a:p>
            <a:pPr eaLnBrk="1" hangingPunct="1"/>
            <a:r>
              <a:rPr lang="en-US" altLang="en-US" dirty="0" smtClean="0"/>
              <a:t>Audit Commission Report: Managing Service More Effectively, 1989</a:t>
            </a:r>
          </a:p>
          <a:p>
            <a:pPr eaLnBrk="1" hangingPunct="1"/>
            <a:r>
              <a:rPr lang="en-US" altLang="en-US" dirty="0" smtClean="0"/>
              <a:t>The Children Act, 1989 (Includes guidance on ‘Working Together’)</a:t>
            </a:r>
          </a:p>
          <a:p>
            <a:pPr eaLnBrk="1" hangingPunct="1"/>
            <a:r>
              <a:rPr lang="en-US" altLang="en-US" dirty="0" smtClean="0"/>
              <a:t>National Standards for under 8’s day care, 1989</a:t>
            </a:r>
          </a:p>
        </p:txBody>
      </p:sp>
      <p:sp>
        <p:nvSpPr>
          <p:cNvPr id="4" name="Date Placeholder 3">
            <a:extLst>
              <a:ext uri="{FF2B5EF4-FFF2-40B4-BE49-F238E27FC236}">
                <a16:creationId xmlns="" xmlns:a16="http://schemas.microsoft.com/office/drawing/2014/main" id="{514FC40A-796C-4799-81B3-BCEF9A1253B2}"/>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 xmlns:a16="http://schemas.microsoft.com/office/drawing/2014/main" id="{36DA31A3-0F9C-4E7A-A9CE-B07F41DCDA64}"/>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28039069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 xmlns:a16="http://schemas.microsoft.com/office/drawing/2014/main" id="{1AEDD299-4E82-421B-8FA3-8BF76205AEBF}"/>
              </a:ext>
            </a:extLst>
          </p:cNvPr>
          <p:cNvSpPr>
            <a:spLocks noGrp="1" noChangeArrowheads="1"/>
          </p:cNvSpPr>
          <p:nvPr>
            <p:ph type="title"/>
          </p:nvPr>
        </p:nvSpPr>
        <p:spPr/>
        <p:txBody>
          <a:bodyPr/>
          <a:lstStyle/>
          <a:p>
            <a:pPr eaLnBrk="1" hangingPunct="1">
              <a:defRPr/>
            </a:pPr>
            <a:r>
              <a:rPr lang="en-US">
                <a:cs typeface="+mj-cs"/>
              </a:rPr>
              <a:t>Policy drivers</a:t>
            </a:r>
          </a:p>
        </p:txBody>
      </p:sp>
      <p:sp>
        <p:nvSpPr>
          <p:cNvPr id="30723" name="Rectangle 3">
            <a:extLst>
              <a:ext uri="{FF2B5EF4-FFF2-40B4-BE49-F238E27FC236}">
                <a16:creationId xmlns="" xmlns:a16="http://schemas.microsoft.com/office/drawing/2014/main" id="{D4FAA38E-88F5-4C1D-A6C9-B3BE09CE4A01}"/>
              </a:ext>
            </a:extLst>
          </p:cNvPr>
          <p:cNvSpPr>
            <a:spLocks noGrp="1" noChangeArrowheads="1"/>
          </p:cNvSpPr>
          <p:nvPr>
            <p:ph idx="1"/>
          </p:nvPr>
        </p:nvSpPr>
        <p:spPr>
          <a:xfrm>
            <a:off x="2214788" y="2743200"/>
            <a:ext cx="8062913" cy="4114800"/>
          </a:xfrm>
        </p:spPr>
        <p:txBody>
          <a:bodyPr/>
          <a:lstStyle/>
          <a:p>
            <a:pPr eaLnBrk="1" hangingPunct="1">
              <a:buFont typeface="Wingdings" charset="2"/>
              <a:buChar char="s"/>
              <a:defRPr/>
            </a:pPr>
            <a:r>
              <a:rPr lang="en-US" dirty="0"/>
              <a:t>Supporting Families: A Consultation Document, </a:t>
            </a:r>
            <a:r>
              <a:rPr lang="en-US" dirty="0" err="1"/>
              <a:t>Dept</a:t>
            </a:r>
            <a:r>
              <a:rPr lang="en-US" dirty="0"/>
              <a:t> of Health, 1998</a:t>
            </a:r>
          </a:p>
          <a:p>
            <a:pPr eaLnBrk="1" hangingPunct="1">
              <a:buFont typeface="Wingdings" charset="2"/>
              <a:buChar char="s"/>
              <a:defRPr/>
            </a:pPr>
            <a:r>
              <a:rPr lang="en-US" dirty="0"/>
              <a:t>Working Together Under The Children Act, </a:t>
            </a:r>
            <a:r>
              <a:rPr lang="en-US" dirty="0" err="1"/>
              <a:t>DoH</a:t>
            </a:r>
            <a:r>
              <a:rPr lang="en-US" dirty="0"/>
              <a:t>, 2001</a:t>
            </a:r>
          </a:p>
          <a:p>
            <a:pPr eaLnBrk="1" hangingPunct="1">
              <a:buFont typeface="Wingdings" charset="2"/>
              <a:buChar char="s"/>
              <a:defRPr/>
            </a:pPr>
            <a:r>
              <a:rPr lang="en-US" dirty="0"/>
              <a:t>Integrated Services for Older people: Building a Whole System Approach in England, Audit Commission, 2002</a:t>
            </a:r>
          </a:p>
        </p:txBody>
      </p:sp>
      <p:sp>
        <p:nvSpPr>
          <p:cNvPr id="4" name="Date Placeholder 3">
            <a:extLst>
              <a:ext uri="{FF2B5EF4-FFF2-40B4-BE49-F238E27FC236}">
                <a16:creationId xmlns="" xmlns:a16="http://schemas.microsoft.com/office/drawing/2014/main" id="{53750C13-2EAF-4E8C-9062-83DF04ADC958}"/>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 xmlns:a16="http://schemas.microsoft.com/office/drawing/2014/main" id="{D70C1168-F2EE-4B6C-9101-953810A94769}"/>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1884906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 xmlns:a16="http://schemas.microsoft.com/office/drawing/2014/main" id="{0C4B2149-7DB8-48D8-936C-35E25741297B}"/>
              </a:ext>
            </a:extLst>
          </p:cNvPr>
          <p:cNvSpPr>
            <a:spLocks noGrp="1" noChangeArrowheads="1"/>
          </p:cNvSpPr>
          <p:nvPr>
            <p:ph type="title"/>
          </p:nvPr>
        </p:nvSpPr>
        <p:spPr/>
        <p:txBody>
          <a:bodyPr/>
          <a:lstStyle/>
          <a:p>
            <a:pPr eaLnBrk="1" hangingPunct="1">
              <a:defRPr/>
            </a:pPr>
            <a:r>
              <a:rPr lang="en-US">
                <a:cs typeface="+mj-cs"/>
              </a:rPr>
              <a:t>Policy drivers</a:t>
            </a:r>
          </a:p>
        </p:txBody>
      </p:sp>
      <p:sp>
        <p:nvSpPr>
          <p:cNvPr id="15363" name="Rectangle 3"/>
          <p:cNvSpPr>
            <a:spLocks noGrp="1" noChangeArrowheads="1"/>
          </p:cNvSpPr>
          <p:nvPr>
            <p:ph idx="1"/>
          </p:nvPr>
        </p:nvSpPr>
        <p:spPr/>
        <p:txBody>
          <a:bodyPr>
            <a:normAutofit fontScale="85000" lnSpcReduction="10000"/>
          </a:bodyPr>
          <a:lstStyle/>
          <a:p>
            <a:pPr eaLnBrk="1" hangingPunct="1"/>
            <a:r>
              <a:rPr lang="en-US" altLang="en-US" sz="2000"/>
              <a:t>Every Child Matters, Green Paper, 2004</a:t>
            </a:r>
          </a:p>
          <a:p>
            <a:pPr eaLnBrk="1" hangingPunct="1"/>
            <a:r>
              <a:rPr lang="en-US" altLang="en-US" sz="2000"/>
              <a:t>Every Child Matters, 2006</a:t>
            </a:r>
          </a:p>
          <a:p>
            <a:pPr eaLnBrk="1" hangingPunct="1"/>
            <a:r>
              <a:rPr lang="en-US" altLang="en-US" sz="2000"/>
              <a:t>The Children Act, 2004 (Movement towards Children’s Trusts)</a:t>
            </a:r>
          </a:p>
          <a:p>
            <a:pPr eaLnBrk="1" hangingPunct="1"/>
            <a:r>
              <a:rPr lang="en-US" altLang="en-US" sz="2000"/>
              <a:t>The Children Act, 2006</a:t>
            </a:r>
          </a:p>
          <a:p>
            <a:pPr eaLnBrk="1" hangingPunct="1"/>
            <a:r>
              <a:rPr lang="en-US" altLang="en-US" sz="2000"/>
              <a:t>The Children’s Plan, 2007 </a:t>
            </a:r>
          </a:p>
          <a:p>
            <a:pPr eaLnBrk="1" hangingPunct="1"/>
            <a:r>
              <a:rPr lang="en-GB" altLang="en-US" sz="2000"/>
              <a:t>Working Together to Safeguard Children, 2013; </a:t>
            </a:r>
          </a:p>
          <a:p>
            <a:pPr eaLnBrk="1" hangingPunct="1"/>
            <a:r>
              <a:rPr lang="en-GB" altLang="en-US" sz="2000"/>
              <a:t>Munroe Review of Child Protection, 2011; No secrets: guidance on developing and implementing multi-agency policies and procedures to protect vulnerable adults from abuse, 2000;</a:t>
            </a:r>
          </a:p>
          <a:p>
            <a:pPr eaLnBrk="1" hangingPunct="1"/>
            <a:r>
              <a:rPr lang="en-GB" altLang="en-US" sz="2000"/>
              <a:t>Statement of Government Policy on Adult Safeguarding, 2013</a:t>
            </a:r>
            <a:endParaRPr lang="en-US" altLang="en-US" sz="2000"/>
          </a:p>
        </p:txBody>
      </p:sp>
      <p:sp>
        <p:nvSpPr>
          <p:cNvPr id="4" name="Date Placeholder 3">
            <a:extLst>
              <a:ext uri="{FF2B5EF4-FFF2-40B4-BE49-F238E27FC236}">
                <a16:creationId xmlns="" xmlns:a16="http://schemas.microsoft.com/office/drawing/2014/main" id="{3E8CF853-467F-48E4-AA41-C916EE40FD7F}"/>
              </a:ext>
            </a:extLst>
          </p:cNvPr>
          <p:cNvSpPr>
            <a:spLocks noGrp="1"/>
          </p:cNvSpPr>
          <p:nvPr>
            <p:ph type="dt" sz="quarter" idx="10"/>
          </p:nvPr>
        </p:nvSpPr>
        <p:spPr/>
        <p:txBody>
          <a:bodyPr/>
          <a:lstStyle/>
          <a:p>
            <a:pPr>
              <a:defRPr/>
            </a:pPr>
            <a:endParaRPr lang="en-US"/>
          </a:p>
        </p:txBody>
      </p:sp>
      <p:sp>
        <p:nvSpPr>
          <p:cNvPr id="5" name="Footer Placeholder 4">
            <a:extLst>
              <a:ext uri="{FF2B5EF4-FFF2-40B4-BE49-F238E27FC236}">
                <a16:creationId xmlns="" xmlns:a16="http://schemas.microsoft.com/office/drawing/2014/main" id="{98FE0A6B-2AF6-42EC-B436-73C863782CED}"/>
              </a:ext>
            </a:extLst>
          </p:cNvPr>
          <p:cNvSpPr>
            <a:spLocks noGrp="1"/>
          </p:cNvSpPr>
          <p:nvPr>
            <p:ph type="ftr" sz="quarter" idx="11"/>
          </p:nvPr>
        </p:nvSpPr>
        <p:spPr/>
        <p:txBody>
          <a:bodyPr/>
          <a:lstStyle/>
          <a:p>
            <a:pPr>
              <a:defRPr/>
            </a:pPr>
            <a:endParaRPr lang="en-US"/>
          </a:p>
        </p:txBody>
      </p:sp>
    </p:spTree>
    <p:extLst>
      <p:ext uri="{BB962C8B-B14F-4D97-AF65-F5344CB8AC3E}">
        <p14:creationId xmlns:p14="http://schemas.microsoft.com/office/powerpoint/2010/main" val="5123453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10254</TotalTime>
  <Words>822</Words>
  <Application>Microsoft Office PowerPoint</Application>
  <PresentationFormat>Widescreen</PresentationFormat>
  <Paragraphs>111</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Garamond</vt:lpstr>
      <vt:lpstr>Helvetica</vt:lpstr>
      <vt:lpstr>Wingdings</vt:lpstr>
      <vt:lpstr>Organic</vt:lpstr>
      <vt:lpstr>Working in Partnerships</vt:lpstr>
      <vt:lpstr>Today’s Session</vt:lpstr>
      <vt:lpstr>Different agencies who might work with a family</vt:lpstr>
      <vt:lpstr>Historical drivers</vt:lpstr>
      <vt:lpstr>History </vt:lpstr>
      <vt:lpstr>Historical drivers</vt:lpstr>
      <vt:lpstr>Did it work?</vt:lpstr>
      <vt:lpstr>Issues </vt:lpstr>
      <vt:lpstr>Examples</vt:lpstr>
      <vt:lpstr>Historical Drivers</vt:lpstr>
      <vt:lpstr>Every Child Matters (2006)</vt:lpstr>
      <vt:lpstr>Recommendation of the Laming Enquiry </vt:lpstr>
      <vt:lpstr>Recommendation 13</vt:lpstr>
      <vt:lpstr>Recommendation 13</vt:lpstr>
      <vt:lpstr>Every Child Matters (2006) Focus</vt:lpstr>
      <vt:lpstr>Policy drivers</vt:lpstr>
      <vt:lpstr>Policy drivers</vt:lpstr>
      <vt:lpstr>Policy drivers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Partnerships</dc:title>
  <dc:creator>Laura Hutchings</dc:creator>
  <cp:lastModifiedBy>Laura Hutchings</cp:lastModifiedBy>
  <cp:revision>4</cp:revision>
  <cp:lastPrinted>2018-01-11T13:33:33Z</cp:lastPrinted>
  <dcterms:created xsi:type="dcterms:W3CDTF">2018-01-10T10:18:15Z</dcterms:created>
  <dcterms:modified xsi:type="dcterms:W3CDTF">2018-01-18T13:01:42Z</dcterms:modified>
</cp:coreProperties>
</file>