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6" r:id="rId18"/>
    <p:sldId id="277" r:id="rId19"/>
    <p:sldId id="278" r:id="rId20"/>
    <p:sldId id="279" r:id="rId21"/>
    <p:sldId id="280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  <p:sldId id="292" r:id="rId31"/>
    <p:sldId id="293" r:id="rId32"/>
    <p:sldId id="294" r:id="rId33"/>
    <p:sldId id="295" r:id="rId34"/>
    <p:sldId id="296" r:id="rId35"/>
    <p:sldId id="297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198" y="804"/>
      </p:cViewPr>
      <p:guideLst>
        <p:guide orient="horz" pos="2160"/>
        <p:guide pos="2880"/>
      </p:guideLst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0B30E-BB8B-41B1-ACFF-F655FE4E1B12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61ABDB-DCC1-4024-9F7E-C1F42A1FA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514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61ABDB-DCC1-4024-9F7E-C1F42A1FA8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238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pPr algn="l" eaLnBrk="1" latinLnBrk="0" hangingPunct="1"/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92886-E571-45D5-8B56-343DC94F8FA6}" type="slidenum">
              <a:rPr kumimoji="0" lang="en-US" smtClean="0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pPr algn="l" eaLnBrk="1" latinLnBrk="0" hangingPunct="1"/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8C592886-E571-45D5-8B56-343DC94F8FA6}" type="slidenum">
              <a:rPr kumimoji="0" lang="en-US" smtClean="0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pPr algn="l" eaLnBrk="1" latinLnBrk="0" hangingPunct="1"/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GB">
                <a:solidFill>
                  <a:schemeClr val="lt1"/>
                </a:solidFill>
                <a:latin typeface="+mn-lt"/>
                <a:ea typeface="+mn-ea"/>
                <a:cs typeface="+mn-cs"/>
              </a:rPr>
              <a:t>Drag picture to placeholder or click icon to add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pPr algn="l" eaLnBrk="1" latinLnBrk="0" hangingPunct="1"/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92626-37D2-4832-BF7A-BC283494A20D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 algn="r" eaLnBrk="1" latinLnBrk="0" hangingPunct="1"/>
            <a:endParaRPr kumimoji="0" lang="en-US" sz="1300" dirty="0">
              <a:solidFill>
                <a:schemeClr val="bg2">
                  <a:tint val="60000"/>
                  <a:satMod val="155000"/>
                </a:schemeClr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 algn="l" eaLnBrk="1" latinLnBrk="0" hangingPunct="1"/>
            <a:fld id="{48D92626-37D2-4832-BF7A-BC283494A20D}" type="datetimeFigureOut">
              <a:rPr lang="en-US" smtClean="0"/>
              <a:t>2/8/2017</a:t>
            </a:fld>
            <a:endParaRPr lang="en-US" sz="1300" dirty="0">
              <a:solidFill>
                <a:schemeClr val="bg2">
                  <a:tint val="60000"/>
                  <a:satMod val="155000"/>
                </a:scheme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 sz="1600" b="1" dirty="0">
              <a:solidFill>
                <a:schemeClr val="tx2">
                  <a:shade val="90000"/>
                </a:schemeClr>
              </a:solidFill>
              <a:effectLst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Design and Typography Lecture Notes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194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Page Grids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	A grid helps maintain consistency</a:t>
            </a:r>
          </a:p>
          <a:p>
            <a:r>
              <a:rPr lang="en-US" dirty="0"/>
              <a:t>	2 column grids</a:t>
            </a:r>
          </a:p>
          <a:p>
            <a:pPr lvl="1"/>
            <a:r>
              <a:rPr lang="en-US" dirty="0"/>
              <a:t>	Uniform</a:t>
            </a:r>
          </a:p>
          <a:p>
            <a:pPr lvl="1"/>
            <a:r>
              <a:rPr lang="en-US" dirty="0"/>
              <a:t>	Inflexible</a:t>
            </a:r>
          </a:p>
          <a:p>
            <a:r>
              <a:rPr lang="en-US" dirty="0"/>
              <a:t>	3 column grids</a:t>
            </a:r>
          </a:p>
          <a:p>
            <a:pPr lvl="1"/>
            <a:r>
              <a:rPr lang="en-US" dirty="0"/>
              <a:t>	Notionally of equal size</a:t>
            </a:r>
          </a:p>
          <a:p>
            <a:pPr lvl="1"/>
            <a:r>
              <a:rPr lang="en-US" dirty="0"/>
              <a:t>	Add elements to straddle two columns</a:t>
            </a:r>
          </a:p>
          <a:p>
            <a:r>
              <a:rPr lang="en-US" dirty="0"/>
              <a:t>	Make a 2 column and 1 column layout</a:t>
            </a:r>
          </a:p>
        </p:txBody>
      </p:sp>
    </p:spTree>
    <p:extLst>
      <p:ext uri="{BB962C8B-B14F-4D97-AF65-F5344CB8AC3E}">
        <p14:creationId xmlns:p14="http://schemas.microsoft.com/office/powerpoint/2010/main" val="3898712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Page Grids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5 column grids are more flexible</a:t>
            </a:r>
          </a:p>
          <a:p>
            <a:r>
              <a:rPr lang="en-US" dirty="0"/>
              <a:t>5 equal size columns will be too narrow</a:t>
            </a:r>
          </a:p>
          <a:p>
            <a:r>
              <a:rPr lang="en-US" dirty="0"/>
              <a:t>Try a  2 column and a  3 column layout</a:t>
            </a:r>
          </a:p>
          <a:p>
            <a:r>
              <a:rPr lang="en-US" dirty="0"/>
              <a:t>Or a two 2  column with 1 small column layout</a:t>
            </a:r>
          </a:p>
        </p:txBody>
      </p:sp>
    </p:spTree>
    <p:extLst>
      <p:ext uri="{BB962C8B-B14F-4D97-AF65-F5344CB8AC3E}">
        <p14:creationId xmlns:p14="http://schemas.microsoft.com/office/powerpoint/2010/main" val="2606128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768" t="3009" r="35036" b="26962"/>
          <a:stretch/>
        </p:blipFill>
        <p:spPr>
          <a:xfrm>
            <a:off x="2983864" y="1530646"/>
            <a:ext cx="3783105" cy="4767247"/>
          </a:xfrm>
        </p:spPr>
      </p:pic>
    </p:spTree>
    <p:extLst>
      <p:ext uri="{BB962C8B-B14F-4D97-AF65-F5344CB8AC3E}">
        <p14:creationId xmlns:p14="http://schemas.microsoft.com/office/powerpoint/2010/main" val="954887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055" b="779"/>
          <a:stretch/>
        </p:blipFill>
        <p:spPr>
          <a:xfrm>
            <a:off x="951113" y="1555306"/>
            <a:ext cx="7359021" cy="4883716"/>
          </a:xfrm>
        </p:spPr>
      </p:pic>
    </p:spTree>
    <p:extLst>
      <p:ext uri="{BB962C8B-B14F-4D97-AF65-F5344CB8AC3E}">
        <p14:creationId xmlns:p14="http://schemas.microsoft.com/office/powerpoint/2010/main" val="1703624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Page Grids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Multi-column grids</a:t>
            </a:r>
          </a:p>
          <a:p>
            <a:pPr lvl="1"/>
            <a:r>
              <a:rPr lang="en-US" dirty="0"/>
              <a:t>Extremely flexible</a:t>
            </a:r>
          </a:p>
          <a:p>
            <a:pPr lvl="1"/>
            <a:r>
              <a:rPr lang="en-US" dirty="0"/>
              <a:t>Larger page size required</a:t>
            </a:r>
          </a:p>
          <a:p>
            <a:pPr lvl="1"/>
            <a:r>
              <a:rPr lang="en-US" dirty="0"/>
              <a:t>Example: Broadsheet newspaper</a:t>
            </a:r>
          </a:p>
        </p:txBody>
      </p:sp>
    </p:spTree>
    <p:extLst>
      <p:ext uri="{BB962C8B-B14F-4D97-AF65-F5344CB8AC3E}">
        <p14:creationId xmlns:p14="http://schemas.microsoft.com/office/powerpoint/2010/main" val="901870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Masthead and Headlines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Ensure that the masthead and headline are in balance</a:t>
            </a:r>
          </a:p>
          <a:p>
            <a:r>
              <a:rPr lang="en-US" dirty="0"/>
              <a:t>Masthead provides an identity</a:t>
            </a:r>
          </a:p>
          <a:p>
            <a:r>
              <a:rPr lang="en-US" dirty="0"/>
              <a:t>Neither masthead nor headline should dominate</a:t>
            </a:r>
          </a:p>
          <a:p>
            <a:r>
              <a:rPr lang="en-US" dirty="0"/>
              <a:t>Use capitals sparingly – they take up more space and are slower to read</a:t>
            </a:r>
          </a:p>
          <a:p>
            <a:r>
              <a:rPr lang="en-US" dirty="0"/>
              <a:t>Lower case is more legible</a:t>
            </a:r>
          </a:p>
          <a:p>
            <a:r>
              <a:rPr lang="en-US" dirty="0"/>
              <a:t>Consider a larger font size rather than capitals</a:t>
            </a:r>
          </a:p>
        </p:txBody>
      </p:sp>
    </p:spTree>
    <p:extLst>
      <p:ext uri="{BB962C8B-B14F-4D97-AF65-F5344CB8AC3E}">
        <p14:creationId xmlns:p14="http://schemas.microsoft.com/office/powerpoint/2010/main" val="1043159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8445" t="48795" r="25974" b="10881"/>
          <a:stretch/>
        </p:blipFill>
        <p:spPr>
          <a:xfrm>
            <a:off x="887767" y="1970843"/>
            <a:ext cx="1589103" cy="20152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707" t="2845" r="34069" b="16201"/>
          <a:stretch/>
        </p:blipFill>
        <p:spPr>
          <a:xfrm>
            <a:off x="2796465" y="1970843"/>
            <a:ext cx="2086254" cy="2601157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r>
              <a:rPr lang="en-US" dirty="0"/>
              <a:t>Masthead and Headlines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4482" t="2210" r="33473" b="17111"/>
          <a:stretch/>
        </p:blipFill>
        <p:spPr>
          <a:xfrm>
            <a:off x="5433134" y="2041863"/>
            <a:ext cx="2032986" cy="2592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289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Hierarchies and Consistency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 a visual hierarchy</a:t>
            </a:r>
          </a:p>
          <a:p>
            <a:r>
              <a:rPr lang="en-US" dirty="0"/>
              <a:t>Avoid uniformity</a:t>
            </a:r>
          </a:p>
          <a:p>
            <a:r>
              <a:rPr lang="en-US" dirty="0"/>
              <a:t>Arrange text into discrete groups</a:t>
            </a:r>
          </a:p>
          <a:p>
            <a:r>
              <a:rPr lang="en-US" dirty="0"/>
              <a:t>Be consistent in your use of headings</a:t>
            </a:r>
          </a:p>
          <a:p>
            <a:r>
              <a:rPr lang="en-US" dirty="0"/>
              <a:t>Border lines create a scholarly appearance</a:t>
            </a:r>
          </a:p>
          <a:p>
            <a:r>
              <a:rPr lang="en-US" dirty="0"/>
              <a:t>Borders can be defined by edges of type and artwork</a:t>
            </a:r>
          </a:p>
        </p:txBody>
      </p:sp>
    </p:spTree>
    <p:extLst>
      <p:ext uri="{BB962C8B-B14F-4D97-AF65-F5344CB8AC3E}">
        <p14:creationId xmlns:p14="http://schemas.microsoft.com/office/powerpoint/2010/main" val="1975835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906" y="1066336"/>
            <a:ext cx="7088187" cy="4728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920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199" y="647700"/>
            <a:ext cx="5629601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944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7"/>
          <a:stretch/>
        </p:blipFill>
        <p:spPr>
          <a:xfrm>
            <a:off x="875693" y="825036"/>
            <a:ext cx="7392613" cy="5277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288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9729" y="346775"/>
            <a:ext cx="4240471" cy="618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384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Emphasis and Contrast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Perfect balance lacks interest</a:t>
            </a:r>
          </a:p>
          <a:p>
            <a:r>
              <a:rPr lang="en-US" dirty="0" err="1"/>
              <a:t>Emphasise</a:t>
            </a:r>
            <a:r>
              <a:rPr lang="en-US" dirty="0"/>
              <a:t> graphics</a:t>
            </a:r>
          </a:p>
          <a:p>
            <a:r>
              <a:rPr lang="en-US" dirty="0"/>
              <a:t>Use boxes to draw attention to text that you wish to highlight</a:t>
            </a:r>
          </a:p>
          <a:p>
            <a:r>
              <a:rPr lang="en-US" dirty="0"/>
              <a:t>Use background screens or reversed text (white on black)</a:t>
            </a:r>
          </a:p>
          <a:p>
            <a:r>
              <a:rPr lang="en-US" dirty="0"/>
              <a:t>Use contrasting type styles and sizes</a:t>
            </a:r>
          </a:p>
          <a:p>
            <a:r>
              <a:rPr lang="en-US" dirty="0"/>
              <a:t>Lines and textures can also be used</a:t>
            </a:r>
          </a:p>
        </p:txBody>
      </p:sp>
    </p:spTree>
    <p:extLst>
      <p:ext uri="{BB962C8B-B14F-4D97-AF65-F5344CB8AC3E}">
        <p14:creationId xmlns:p14="http://schemas.microsoft.com/office/powerpoint/2010/main" val="4188116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26344" b="15162"/>
          <a:stretch/>
        </p:blipFill>
        <p:spPr>
          <a:xfrm>
            <a:off x="1041400" y="2055117"/>
            <a:ext cx="3314700" cy="36298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r="33128" b="26213"/>
          <a:stretch/>
        </p:blipFill>
        <p:spPr>
          <a:xfrm>
            <a:off x="5111850" y="2058135"/>
            <a:ext cx="3130450" cy="362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323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790698"/>
            <a:ext cx="3098022" cy="41413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1790698"/>
            <a:ext cx="3118513" cy="414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0777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Adding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Straddle columns to attract attention</a:t>
            </a:r>
          </a:p>
          <a:p>
            <a:r>
              <a:rPr lang="en-US" dirty="0"/>
              <a:t>Wrap text around irregular images</a:t>
            </a:r>
          </a:p>
          <a:p>
            <a:r>
              <a:rPr lang="en-US" dirty="0"/>
              <a:t>Or create circular cropped images</a:t>
            </a:r>
          </a:p>
          <a:p>
            <a:r>
              <a:rPr lang="en-US" dirty="0"/>
              <a:t>Don’t leave images ‘hanging’</a:t>
            </a:r>
          </a:p>
        </p:txBody>
      </p:sp>
    </p:spTree>
    <p:extLst>
      <p:ext uri="{BB962C8B-B14F-4D97-AF65-F5344CB8AC3E}">
        <p14:creationId xmlns:p14="http://schemas.microsoft.com/office/powerpoint/2010/main" val="4103470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01" r="30682" b="14940"/>
          <a:stretch/>
        </p:blipFill>
        <p:spPr>
          <a:xfrm>
            <a:off x="5883862" y="1733550"/>
            <a:ext cx="2912464" cy="36004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933" y="368300"/>
            <a:ext cx="4821297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6003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85659"/>
            <a:ext cx="2387600" cy="3238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0079" y="2047559"/>
            <a:ext cx="2590800" cy="3276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9337" y="1920559"/>
            <a:ext cx="2260600" cy="340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8720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Page Design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Format – Page size (A4)</a:t>
            </a:r>
          </a:p>
          <a:p>
            <a:r>
              <a:rPr lang="en-US" dirty="0"/>
              <a:t>Grid – for consistency</a:t>
            </a:r>
          </a:p>
          <a:p>
            <a:r>
              <a:rPr lang="en-US" dirty="0"/>
              <a:t>Masthead / Logo / Title – gives an identity and personality</a:t>
            </a:r>
          </a:p>
          <a:p>
            <a:r>
              <a:rPr lang="en-US" dirty="0"/>
              <a:t>Hierarchies – for clarity and order</a:t>
            </a:r>
          </a:p>
          <a:p>
            <a:r>
              <a:rPr lang="en-US" dirty="0"/>
              <a:t>Add emphasis and contrast</a:t>
            </a:r>
          </a:p>
          <a:p>
            <a:r>
              <a:rPr lang="en-US" dirty="0"/>
              <a:t>Use images for interest and impact</a:t>
            </a:r>
          </a:p>
        </p:txBody>
      </p:sp>
    </p:spTree>
    <p:extLst>
      <p:ext uri="{BB962C8B-B14F-4D97-AF65-F5344CB8AC3E}">
        <p14:creationId xmlns:p14="http://schemas.microsoft.com/office/powerpoint/2010/main" val="16626343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3137440" y="-103164"/>
            <a:ext cx="7695660" cy="759118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01568" rIns="152352" bIns="10156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0084FF"/>
                </a:solidFill>
                <a:effectLst/>
                <a:latin typeface="Helvetica Neue"/>
              </a:rPr>
              <a:t>ellibrogordodepetete.com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7" name="Picture 3" descr="graphic-design-resume.jpg (596×842): 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0" y="253536"/>
            <a:ext cx="4521200" cy="638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2325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Typographic Design</a:t>
            </a:r>
            <a:br>
              <a:rPr lang="en-US" dirty="0"/>
            </a:br>
            <a:r>
              <a:rPr lang="en-US" dirty="0"/>
              <a:t>and Tools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3852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2349" y="1498600"/>
            <a:ext cx="5759302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6523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Typographic definitions</a:t>
            </a:r>
          </a:p>
          <a:p>
            <a:r>
              <a:rPr lang="en-US" dirty="0"/>
              <a:t>InDesign typographic controls</a:t>
            </a:r>
          </a:p>
          <a:p>
            <a:r>
              <a:rPr lang="en-US" dirty="0"/>
              <a:t>Magazine typography</a:t>
            </a:r>
          </a:p>
        </p:txBody>
      </p:sp>
    </p:spTree>
    <p:extLst>
      <p:ext uri="{BB962C8B-B14F-4D97-AF65-F5344CB8AC3E}">
        <p14:creationId xmlns:p14="http://schemas.microsoft.com/office/powerpoint/2010/main" val="10521043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Glyphs are individual characters in a font</a:t>
            </a:r>
          </a:p>
          <a:p>
            <a:pPr lvl="1"/>
            <a:r>
              <a:rPr lang="en-US" dirty="0"/>
              <a:t>Can be a graphic</a:t>
            </a:r>
          </a:p>
          <a:p>
            <a:r>
              <a:rPr lang="en-US" dirty="0"/>
              <a:t>Combinations of Glyphs are called Ligatures,</a:t>
            </a:r>
          </a:p>
          <a:p>
            <a:pPr lvl="1"/>
            <a:r>
              <a:rPr lang="en-US" dirty="0"/>
              <a:t>e.g. “fi” and “</a:t>
            </a:r>
            <a:r>
              <a:rPr lang="en-US" dirty="0" err="1"/>
              <a:t>fl</a:t>
            </a:r>
            <a:r>
              <a:rPr lang="en-US" dirty="0"/>
              <a:t>”.</a:t>
            </a:r>
          </a:p>
          <a:p>
            <a:r>
              <a:rPr lang="en-US" dirty="0"/>
              <a:t>TrueType and Postscript fonts have 256 separate Glyphs</a:t>
            </a:r>
          </a:p>
          <a:p>
            <a:r>
              <a:rPr lang="en-US" dirty="0"/>
              <a:t>OpenType extends characters to thousands of Glyphs, including Ligatures and Symbols</a:t>
            </a:r>
          </a:p>
        </p:txBody>
      </p:sp>
    </p:spTree>
    <p:extLst>
      <p:ext uri="{BB962C8B-B14F-4D97-AF65-F5344CB8AC3E}">
        <p14:creationId xmlns:p14="http://schemas.microsoft.com/office/powerpoint/2010/main" val="33239302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Type family is a collection of fonts, such as Arial, Arial Bold, Arial Italic and so on</a:t>
            </a:r>
          </a:p>
          <a:p>
            <a:r>
              <a:rPr lang="en-US" dirty="0"/>
              <a:t>Font is a collection of glyphs, such as Arial Bold</a:t>
            </a:r>
          </a:p>
          <a:p>
            <a:r>
              <a:rPr lang="en-US" dirty="0"/>
              <a:t>Font size is the distance from baseline to baseline, such as top of ascender (b) to bottom of descender (y)</a:t>
            </a:r>
          </a:p>
          <a:p>
            <a:r>
              <a:rPr lang="en-US" dirty="0"/>
              <a:t>x-height is the height of the “x” character</a:t>
            </a:r>
          </a:p>
          <a:p>
            <a:pPr lvl="1"/>
            <a:r>
              <a:rPr lang="en-US" dirty="0"/>
              <a:t>Varies between fonts, affecting readability and </a:t>
            </a:r>
            <a:r>
              <a:rPr lang="en-US" dirty="0" err="1"/>
              <a:t>colour</a:t>
            </a:r>
            <a:r>
              <a:rPr lang="en-US" dirty="0"/>
              <a:t>. c.f. Times and Helvetica</a:t>
            </a:r>
          </a:p>
        </p:txBody>
      </p:sp>
    </p:spTree>
    <p:extLst>
      <p:ext uri="{BB962C8B-B14F-4D97-AF65-F5344CB8AC3E}">
        <p14:creationId xmlns:p14="http://schemas.microsoft.com/office/powerpoint/2010/main" val="2519707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art of moving letters closer together, in particular the following combinations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Pay attention to headlines (larger text)</a:t>
            </a:r>
          </a:p>
        </p:txBody>
      </p:sp>
      <p:pic>
        <p:nvPicPr>
          <p:cNvPr id="4" name="Picture 3" descr="Screen Shot 2017-02-08 at 18.04.5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593" y="2738136"/>
            <a:ext cx="4551052" cy="28284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905" y="2734439"/>
            <a:ext cx="2857500" cy="283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4767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Leading and </a:t>
            </a:r>
            <a:r>
              <a:rPr lang="en-US" dirty="0" err="1"/>
              <a:t>Colour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space between lines</a:t>
            </a:r>
          </a:p>
          <a:p>
            <a:r>
              <a:rPr lang="en-US" dirty="0"/>
              <a:t>Important for readability and the overall look of the page</a:t>
            </a:r>
          </a:p>
          <a:p>
            <a:r>
              <a:rPr lang="en-US" dirty="0"/>
              <a:t>Too much and lines can ‘float off’</a:t>
            </a:r>
          </a:p>
          <a:p>
            <a:r>
              <a:rPr lang="en-US" dirty="0"/>
              <a:t>Too little and text becomes dense and unreadable</a:t>
            </a:r>
          </a:p>
          <a:p>
            <a:r>
              <a:rPr lang="en-US" dirty="0"/>
              <a:t>Computers enable negative leading to make large type more coherent</a:t>
            </a:r>
          </a:p>
        </p:txBody>
      </p:sp>
    </p:spTree>
    <p:extLst>
      <p:ext uri="{BB962C8B-B14F-4D97-AF65-F5344CB8AC3E}">
        <p14:creationId xmlns:p14="http://schemas.microsoft.com/office/powerpoint/2010/main" val="5015585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Magazine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One of many ways that magazines communicate</a:t>
            </a:r>
          </a:p>
          <a:p>
            <a:r>
              <a:rPr lang="en-US" dirty="0"/>
              <a:t>May be columns of text or graphical elements, depending on content and audience</a:t>
            </a:r>
          </a:p>
          <a:p>
            <a:r>
              <a:rPr lang="en-US" dirty="0"/>
              <a:t>Three levels of text</a:t>
            </a:r>
          </a:p>
          <a:p>
            <a:pPr lvl="1"/>
            <a:r>
              <a:rPr lang="en-US" dirty="0"/>
              <a:t>Headlines/big display to attract interest of the reader</a:t>
            </a:r>
          </a:p>
          <a:p>
            <a:pPr lvl="1"/>
            <a:r>
              <a:rPr lang="en-US" dirty="0"/>
              <a:t>Small display to draw the reader into the page -subheads, subtitles, pull quotes</a:t>
            </a:r>
          </a:p>
          <a:p>
            <a:pPr lvl="1"/>
            <a:r>
              <a:rPr lang="en-US" dirty="0"/>
              <a:t>Body type for readable text</a:t>
            </a:r>
          </a:p>
          <a:p>
            <a:r>
              <a:rPr lang="en-US" dirty="0"/>
              <a:t>May also be a fourth level of </a:t>
            </a:r>
            <a:r>
              <a:rPr lang="en-US" dirty="0" err="1"/>
              <a:t>Infotext</a:t>
            </a:r>
            <a:r>
              <a:rPr lang="en-US" dirty="0"/>
              <a:t> for graphic labels, text in tables and lists</a:t>
            </a:r>
          </a:p>
        </p:txBody>
      </p:sp>
    </p:spTree>
    <p:extLst>
      <p:ext uri="{BB962C8B-B14F-4D97-AF65-F5344CB8AC3E}">
        <p14:creationId xmlns:p14="http://schemas.microsoft.com/office/powerpoint/2010/main" val="26851331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Character Palette</a:t>
            </a:r>
          </a:p>
        </p:txBody>
      </p:sp>
      <p:pic>
        <p:nvPicPr>
          <p:cNvPr id="4" name="Picture 3" descr="Screen Shot 2017-02-08 at 18.09.3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51" y="1758382"/>
            <a:ext cx="8526609" cy="396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6414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Paragraph Palette</a:t>
            </a:r>
          </a:p>
        </p:txBody>
      </p:sp>
      <p:pic>
        <p:nvPicPr>
          <p:cNvPr id="4" name="Picture 3" descr="Screen Shot 2017-02-08 at 18.09.46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28" y="2396904"/>
            <a:ext cx="8067052" cy="3257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8769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Justification Options</a:t>
            </a:r>
          </a:p>
        </p:txBody>
      </p:sp>
      <p:pic>
        <p:nvPicPr>
          <p:cNvPr id="4" name="Picture 3" descr="Screen Shot 2017-02-08 at 18.10.2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277512"/>
            <a:ext cx="8209094" cy="3659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8552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ct_1440.jpg"/>
          <p:cNvPicPr>
            <a:picLocks noGrp="1" noChangeAspect="1"/>
          </p:cNvPicPr>
          <p:nvPr>
            <p:ph idx="1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8" b="479"/>
          <a:stretch/>
        </p:blipFill>
        <p:spPr>
          <a:xfrm>
            <a:off x="457200" y="955507"/>
            <a:ext cx="8229600" cy="5060127"/>
          </a:xfrm>
        </p:spPr>
      </p:pic>
    </p:spTree>
    <p:extLst>
      <p:ext uri="{BB962C8B-B14F-4D97-AF65-F5344CB8AC3E}">
        <p14:creationId xmlns:p14="http://schemas.microsoft.com/office/powerpoint/2010/main" val="30006141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 descr="EoD_Grey_1440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840" y="955508"/>
            <a:ext cx="8096202" cy="5060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4704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Principles-of-Design-Grey-1440px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09" y="955508"/>
            <a:ext cx="8096202" cy="5060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3035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华文新魏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华文新魏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Foundry.thmx</Template>
  <TotalTime>122</TotalTime>
  <Words>548</Words>
  <Application>Microsoft Office PowerPoint</Application>
  <PresentationFormat>On-screen Show (4:3)</PresentationFormat>
  <Paragraphs>101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Helvetica Neue</vt:lpstr>
      <vt:lpstr>Rockwell</vt:lpstr>
      <vt:lpstr>Wingdings 2</vt:lpstr>
      <vt:lpstr>Foundry</vt:lpstr>
      <vt:lpstr>Design and Typography Lecture Notes</vt:lpstr>
      <vt:lpstr>Page Grids</vt:lpstr>
      <vt:lpstr>Page Grids</vt:lpstr>
      <vt:lpstr>PowerPoint Presentation</vt:lpstr>
      <vt:lpstr>PowerPoint Presentation</vt:lpstr>
      <vt:lpstr>Page Grids</vt:lpstr>
      <vt:lpstr>Masthead and Headlines</vt:lpstr>
      <vt:lpstr>Masthead and Headlines</vt:lpstr>
      <vt:lpstr>Hierarchies and Consistency </vt:lpstr>
      <vt:lpstr>PowerPoint Presentation</vt:lpstr>
      <vt:lpstr>PowerPoint Presentation</vt:lpstr>
      <vt:lpstr>PowerPoint Presentation</vt:lpstr>
      <vt:lpstr>PowerPoint Presentation</vt:lpstr>
      <vt:lpstr>Emphasis and Contrast </vt:lpstr>
      <vt:lpstr>PowerPoint Presentation</vt:lpstr>
      <vt:lpstr>PowerPoint Presentation</vt:lpstr>
      <vt:lpstr>Adding Images</vt:lpstr>
      <vt:lpstr>PowerPoint Presentation</vt:lpstr>
      <vt:lpstr>PowerPoint Presentation</vt:lpstr>
      <vt:lpstr>Page Design Elements</vt:lpstr>
      <vt:lpstr>PowerPoint Presentation</vt:lpstr>
      <vt:lpstr>Typographic Design and Tools</vt:lpstr>
      <vt:lpstr>PowerPoint Presentation</vt:lpstr>
      <vt:lpstr>Issues</vt:lpstr>
      <vt:lpstr>Type</vt:lpstr>
      <vt:lpstr>Type</vt:lpstr>
      <vt:lpstr>Kerning</vt:lpstr>
      <vt:lpstr>Leading and Colour</vt:lpstr>
      <vt:lpstr>Magazine Typography</vt:lpstr>
      <vt:lpstr>Character Palette</vt:lpstr>
      <vt:lpstr>Paragraph Palette</vt:lpstr>
      <vt:lpstr>Justification Options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and Typography Lecture Notes</dc:title>
  <dc:creator>brettadmin</dc:creator>
  <cp:lastModifiedBy>Brett Aggersberg</cp:lastModifiedBy>
  <cp:revision>15</cp:revision>
  <dcterms:created xsi:type="dcterms:W3CDTF">2017-02-08T17:44:23Z</dcterms:created>
  <dcterms:modified xsi:type="dcterms:W3CDTF">2017-02-08T22:55:48Z</dcterms:modified>
</cp:coreProperties>
</file>