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</p:sldMasterIdLst>
  <p:notesMasterIdLst>
    <p:notesMasterId r:id="rId16"/>
  </p:notesMasterIdLst>
  <p:sldIdLst>
    <p:sldId id="450" r:id="rId2"/>
    <p:sldId id="304" r:id="rId3"/>
    <p:sldId id="305" r:id="rId4"/>
    <p:sldId id="478" r:id="rId5"/>
    <p:sldId id="488" r:id="rId6"/>
    <p:sldId id="489" r:id="rId7"/>
    <p:sldId id="490" r:id="rId8"/>
    <p:sldId id="491" r:id="rId9"/>
    <p:sldId id="315" r:id="rId10"/>
    <p:sldId id="439" r:id="rId11"/>
    <p:sldId id="440" r:id="rId12"/>
    <p:sldId id="419" r:id="rId13"/>
    <p:sldId id="428" r:id="rId14"/>
    <p:sldId id="35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44" autoAdjust="0"/>
    <p:restoredTop sz="92131" autoAdjust="0"/>
  </p:normalViewPr>
  <p:slideViewPr>
    <p:cSldViewPr snapToGrid="0">
      <p:cViewPr varScale="1">
        <p:scale>
          <a:sx n="102" d="100"/>
          <a:sy n="102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28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Ref: https://en.wikipedia.org/wiki/GitHub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35CAD1-3F5E-4915-8F80-D7A7B7F05EF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171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Ref: http://cdn.highdefdigest.com/uploads/2014/06/05/LEGO_movie_fellowship.jpg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674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Ref: </a:t>
            </a:r>
            <a:r>
              <a:rPr lang="en-GB" sz="1200" dirty="0"/>
              <a:t>http://smartkids101.com/blog/lego-movie-lessons/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508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Ref: https://www.mindtools.com/pages/article/newLDR_86.htm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5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taskworld.com/" TargetMode="External"/><Relationship Id="rId13" Type="http://schemas.openxmlformats.org/officeDocument/2006/relationships/hyperlink" Target="https://hangouts.google.com/" TargetMode="External"/><Relationship Id="rId3" Type="http://schemas.openxmlformats.org/officeDocument/2006/relationships/hyperlink" Target="https://www.office.com/" TargetMode="External"/><Relationship Id="rId7" Type="http://schemas.openxmlformats.org/officeDocument/2006/relationships/hyperlink" Target="https://slack.com/" TargetMode="External"/><Relationship Id="rId12" Type="http://schemas.openxmlformats.org/officeDocument/2006/relationships/hyperlink" Target="http://www.adweek.com/fishbowlny/5-alternatives-to-ning-for-creating-a-social-network/241392" TargetMode="External"/><Relationship Id="rId2" Type="http://schemas.openxmlformats.org/officeDocument/2006/relationships/hyperlink" Target="https://drive.goog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ffice.com/apps" TargetMode="External"/><Relationship Id="rId11" Type="http://schemas.openxmlformats.org/officeDocument/2006/relationships/hyperlink" Target="https://www.yammer.com/" TargetMode="External"/><Relationship Id="rId5" Type="http://schemas.openxmlformats.org/officeDocument/2006/relationships/hyperlink" Target="https://jamboard.google.com/" TargetMode="External"/><Relationship Id="rId15" Type="http://schemas.openxmlformats.org/officeDocument/2006/relationships/hyperlink" Target="https://doodle.com/" TargetMode="External"/><Relationship Id="rId10" Type="http://schemas.openxmlformats.org/officeDocument/2006/relationships/hyperlink" Target="https://www.facebook.com/help/162866443847527/" TargetMode="External"/><Relationship Id="rId4" Type="http://schemas.openxmlformats.org/officeDocument/2006/relationships/hyperlink" Target="https://www.mindmeister.com/" TargetMode="External"/><Relationship Id="rId9" Type="http://schemas.openxmlformats.org/officeDocument/2006/relationships/hyperlink" Target="https://trello.com/" TargetMode="External"/><Relationship Id="rId14" Type="http://schemas.openxmlformats.org/officeDocument/2006/relationships/hyperlink" Target="https://support.skype.com/en/faq/FA2831/how-do-i-make-a-group-call-in-skype-for-windows-desktop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8krAMdGvC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0fKg7e37bQE" TargetMode="External"/><Relationship Id="rId5" Type="http://schemas.openxmlformats.org/officeDocument/2006/relationships/hyperlink" Target="https://www.youtube.com/watch?v=SWYqp7iY_Tc" TargetMode="External"/><Relationship Id="rId4" Type="http://schemas.openxmlformats.org/officeDocument/2006/relationships/hyperlink" Target="https://education.github.com/pac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umalliance.org/resources/agile-manifest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umalliance.org/resources/agile-manifest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tTqXEQ2l-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martkids101.com/blog/lego-movie-lesson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www.smartsheet.com/team-worki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LDR_86.ht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Tutorial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1200" y="1328057"/>
            <a:ext cx="107986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200" dirty="0"/>
              <a:t>Team-working Technology.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Team-progress sheets.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PLA: Personal Strengths identification.</a:t>
            </a:r>
          </a:p>
        </p:txBody>
      </p:sp>
    </p:spTree>
    <p:extLst>
      <p:ext uri="{BB962C8B-B14F-4D97-AF65-F5344CB8AC3E}">
        <p14:creationId xmlns:p14="http://schemas.microsoft.com/office/powerpoint/2010/main" val="135365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1786566" y="40566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b="1" u="sng" dirty="0"/>
              <a:t>Virtual or Digital Teams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1293956" y="1774208"/>
            <a:ext cx="9214820" cy="3180333"/>
          </a:xfrm>
        </p:spPr>
        <p:txBody>
          <a:bodyPr>
            <a:normAutofit lnSpcReduction="10000"/>
          </a:bodyPr>
          <a:lstStyle/>
          <a:p>
            <a:pPr marL="365760" indent="-256032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Today in </a:t>
            </a:r>
            <a:r>
              <a:rPr lang="en-GB" b="1" dirty="0"/>
              <a:t>Virtual Organisations or traditional teams, team members</a:t>
            </a:r>
            <a:r>
              <a:rPr lang="en-GB" dirty="0"/>
              <a:t> use Mobile and cloud technology to collaborate.</a:t>
            </a:r>
          </a:p>
          <a:p>
            <a:pPr marL="365760" indent="-256032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What collaborative technology is your team going to use? 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/>
              <a:t>See next slide. Discuss decide and document.</a:t>
            </a:r>
          </a:p>
          <a:p>
            <a:pPr marL="365760" indent="-256032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882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29" y="-7257"/>
            <a:ext cx="109728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/>
              <a:t>Team-working Tech:</a:t>
            </a:r>
            <a:endParaRPr lang="en-GB" sz="2400" dirty="0"/>
          </a:p>
          <a:p>
            <a:r>
              <a:rPr lang="en-GB" sz="2000" dirty="0"/>
              <a:t>Collaborative Tech can enable your Team to collaborate and work more effectively.</a:t>
            </a:r>
          </a:p>
          <a:p>
            <a:r>
              <a:rPr lang="en-GB" sz="2000" b="1" dirty="0"/>
              <a:t>Top Tip 1: </a:t>
            </a:r>
            <a:r>
              <a:rPr lang="en-GB" sz="2000" dirty="0"/>
              <a:t>Consider Accessibility i.e. Ensure </a:t>
            </a:r>
            <a:r>
              <a:rPr lang="en-GB" sz="2000" b="1" dirty="0"/>
              <a:t>EVERYONE</a:t>
            </a:r>
            <a:r>
              <a:rPr lang="en-GB" sz="2000" dirty="0"/>
              <a:t> has ease of access and choose whichever option is best for everyone in your team.</a:t>
            </a:r>
          </a:p>
          <a:p>
            <a:r>
              <a:rPr lang="en-GB" sz="2000" b="1" dirty="0"/>
              <a:t>Top Tip 2: </a:t>
            </a:r>
            <a:r>
              <a:rPr lang="en-GB" sz="2000" dirty="0"/>
              <a:t>Try and use a platform that provides </a:t>
            </a:r>
            <a:r>
              <a:rPr lang="en-GB" sz="2000" b="1" dirty="0"/>
              <a:t>EVERYTHING</a:t>
            </a:r>
            <a:r>
              <a:rPr lang="en-GB" sz="2000" dirty="0"/>
              <a:t> you need in one place so that everything can be stored centrally.</a:t>
            </a:r>
          </a:p>
          <a:p>
            <a:r>
              <a:rPr lang="en-GB" sz="2000" dirty="0"/>
              <a:t>Lots of options. There’s a lot more, but here are some example Tech to consider.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E-mail </a:t>
            </a:r>
            <a:r>
              <a:rPr lang="en-GB" sz="2000" dirty="0"/>
              <a:t>&amp;/or DM e.g. WhatsApp Group / Fb Group.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Online Docs </a:t>
            </a:r>
            <a:r>
              <a:rPr lang="en-GB" sz="2000" dirty="0"/>
              <a:t>e.g.</a:t>
            </a:r>
            <a:r>
              <a:rPr lang="en-GB" sz="2000" b="1" dirty="0"/>
              <a:t> </a:t>
            </a:r>
            <a:r>
              <a:rPr lang="en-GB" sz="2000" dirty="0">
                <a:hlinkClick r:id="rId2"/>
              </a:rPr>
              <a:t>Google Drive </a:t>
            </a:r>
            <a:r>
              <a:rPr lang="en-GB" sz="2000" dirty="0"/>
              <a:t>or </a:t>
            </a:r>
            <a:r>
              <a:rPr lang="en-GB" sz="2000" dirty="0">
                <a:hlinkClick r:id="rId3"/>
              </a:rPr>
              <a:t>Office365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Brainstorming: </a:t>
            </a:r>
            <a:r>
              <a:rPr lang="en-GB" sz="2000" dirty="0"/>
              <a:t>e.g. Mind-Mapping (e.g. </a:t>
            </a:r>
            <a:r>
              <a:rPr lang="en-GB" sz="2000" dirty="0">
                <a:hlinkClick r:id="rId4"/>
              </a:rPr>
              <a:t>MindMeister</a:t>
            </a:r>
            <a:r>
              <a:rPr lang="en-GB" sz="2000" dirty="0"/>
              <a:t>), </a:t>
            </a:r>
            <a:r>
              <a:rPr lang="en-GB" sz="2000" dirty="0">
                <a:hlinkClick r:id="rId5"/>
              </a:rPr>
              <a:t>Google </a:t>
            </a:r>
            <a:r>
              <a:rPr lang="en-GB" sz="2000" dirty="0" err="1">
                <a:hlinkClick r:id="rId5"/>
              </a:rPr>
              <a:t>Jamboard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Team Collaboration &amp; Project Management: </a:t>
            </a:r>
            <a:r>
              <a:rPr lang="en-GB" sz="2000" dirty="0"/>
              <a:t>e.g. </a:t>
            </a:r>
            <a:r>
              <a:rPr lang="en-GB" sz="2000" dirty="0">
                <a:hlinkClick r:id="rId6"/>
              </a:rPr>
              <a:t>Microsoft Teams</a:t>
            </a:r>
            <a:r>
              <a:rPr lang="en-GB" sz="2000" dirty="0"/>
              <a:t> / </a:t>
            </a:r>
            <a:r>
              <a:rPr lang="en-GB" sz="2000" dirty="0">
                <a:hlinkClick r:id="rId7"/>
              </a:rPr>
              <a:t>Slack Channel</a:t>
            </a:r>
            <a:r>
              <a:rPr lang="en-GB" sz="2000" dirty="0"/>
              <a:t> / </a:t>
            </a:r>
            <a:r>
              <a:rPr lang="en-GB" sz="2000" dirty="0" err="1">
                <a:hlinkClick r:id="rId8"/>
              </a:rPr>
              <a:t>TaskWorld</a:t>
            </a:r>
            <a:r>
              <a:rPr lang="en-GB" sz="2000" dirty="0"/>
              <a:t> / </a:t>
            </a:r>
            <a:r>
              <a:rPr lang="en-GB" sz="2000" dirty="0">
                <a:hlinkClick r:id="rId9"/>
              </a:rPr>
              <a:t>Trello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Private Team Network: </a:t>
            </a:r>
            <a:r>
              <a:rPr lang="en-GB" sz="2000" dirty="0"/>
              <a:t>e.g. </a:t>
            </a:r>
            <a:r>
              <a:rPr lang="en-GB" sz="2000" dirty="0">
                <a:hlinkClick r:id="rId10"/>
              </a:rPr>
              <a:t>Facebook Group </a:t>
            </a:r>
            <a:r>
              <a:rPr lang="en-GB" sz="2000" dirty="0"/>
              <a:t> /  </a:t>
            </a:r>
            <a:r>
              <a:rPr lang="en-GB" sz="2000" dirty="0">
                <a:hlinkClick r:id="rId11"/>
              </a:rPr>
              <a:t>Yammer </a:t>
            </a:r>
            <a:r>
              <a:rPr lang="en-GB" sz="2000" dirty="0"/>
              <a:t>(or other </a:t>
            </a:r>
            <a:r>
              <a:rPr lang="en-GB" sz="2000" dirty="0">
                <a:hlinkClick r:id="rId12"/>
              </a:rPr>
              <a:t>free alternative</a:t>
            </a:r>
            <a:r>
              <a:rPr lang="en-GB" sz="2000" dirty="0"/>
              <a:t>s).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Online meetings </a:t>
            </a:r>
            <a:r>
              <a:rPr lang="en-GB" sz="2000" dirty="0"/>
              <a:t>e.g.</a:t>
            </a:r>
            <a:r>
              <a:rPr lang="en-GB" sz="2000" b="1" dirty="0"/>
              <a:t> </a:t>
            </a:r>
            <a:r>
              <a:rPr lang="en-GB" sz="2000" dirty="0">
                <a:hlinkClick r:id="rId13"/>
              </a:rPr>
              <a:t>Google Hangouts</a:t>
            </a:r>
            <a:r>
              <a:rPr lang="en-GB" sz="2000" dirty="0"/>
              <a:t> or </a:t>
            </a:r>
            <a:r>
              <a:rPr lang="en-GB" sz="2000" dirty="0">
                <a:hlinkClick r:id="rId14"/>
              </a:rPr>
              <a:t>Skype Group Calls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Organise a Meeting </a:t>
            </a:r>
            <a:r>
              <a:rPr lang="en-GB" sz="2000" dirty="0"/>
              <a:t>e.g. </a:t>
            </a:r>
            <a:r>
              <a:rPr lang="en-GB" sz="2000" dirty="0">
                <a:hlinkClick r:id="rId15"/>
              </a:rPr>
              <a:t>Doodle Poll</a:t>
            </a:r>
            <a:r>
              <a:rPr lang="en-GB" sz="2000" dirty="0"/>
              <a:t>.</a:t>
            </a:r>
          </a:p>
          <a:p>
            <a:r>
              <a:rPr lang="en-GB" sz="2000" b="1" dirty="0"/>
              <a:t>Example solution: </a:t>
            </a:r>
            <a:r>
              <a:rPr lang="en-GB" sz="2000" dirty="0"/>
              <a:t>MS Student E-mail, Office365, </a:t>
            </a:r>
            <a:r>
              <a:rPr lang="en-GB" sz="2000" dirty="0" err="1"/>
              <a:t>Micorsoft</a:t>
            </a:r>
            <a:r>
              <a:rPr lang="en-GB" sz="2000" dirty="0"/>
              <a:t> Teams </a:t>
            </a:r>
            <a:r>
              <a:rPr lang="en-GB" sz="2000" dirty="0" err="1"/>
              <a:t>inc.</a:t>
            </a:r>
            <a:r>
              <a:rPr lang="en-GB" sz="2000" dirty="0"/>
              <a:t> built-in Skype features.</a:t>
            </a:r>
          </a:p>
        </p:txBody>
      </p:sp>
    </p:spTree>
    <p:extLst>
      <p:ext uri="{BB962C8B-B14F-4D97-AF65-F5344CB8AC3E}">
        <p14:creationId xmlns:p14="http://schemas.microsoft.com/office/powerpoint/2010/main" val="3698042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Bg. MS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Video Overview: </a:t>
            </a:r>
            <a:r>
              <a:rPr lang="en-GB" dirty="0">
                <a:hlinkClick r:id="rId2"/>
              </a:rPr>
              <a:t>https://www.youtube.com/watch?v=X8krAMdGvCQ</a:t>
            </a:r>
            <a:r>
              <a:rPr lang="en-GB" dirty="0"/>
              <a:t>.</a:t>
            </a:r>
          </a:p>
          <a:p>
            <a:r>
              <a:rPr lang="en-GB" dirty="0"/>
              <a:t>Until now there hasn’t been one hub where people can chat, collaborate and share content with the teams they work with, Microsoft Teams changes that.</a:t>
            </a:r>
          </a:p>
          <a:p>
            <a:r>
              <a:rPr lang="en-GB" dirty="0"/>
              <a:t> All UWTSD students and staff have access to Microsoft Teams enabling you to join or create your own Team with others helping to improve communication and collaboration.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Collaborate</a:t>
            </a:r>
            <a:r>
              <a:rPr lang="en-GB" dirty="0"/>
              <a:t> - Work with your team in real-time enabling you to collaboratively edit documents and discuss ideas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Group Chat</a:t>
            </a:r>
            <a:r>
              <a:rPr lang="en-GB" dirty="0"/>
              <a:t> - Send instant messages to your Team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Online Virtual Meeting</a:t>
            </a:r>
            <a:r>
              <a:rPr lang="en-GB" dirty="0"/>
              <a:t> - Host or join and collaborate with Virtual Meetings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Share</a:t>
            </a:r>
            <a:r>
              <a:rPr lang="en-GB" dirty="0"/>
              <a:t> - Your screen, PowerPoint Presentation, interactive white board &amp; more with other people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Audio Calls</a:t>
            </a:r>
            <a:r>
              <a:rPr lang="en-GB" dirty="0"/>
              <a:t> - Have High Quality Audio Calls within your team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Assignments</a:t>
            </a:r>
            <a:r>
              <a:rPr lang="en-GB" dirty="0"/>
              <a:t> - Support and discuss an assignment with a student group</a:t>
            </a:r>
          </a:p>
          <a:p>
            <a:r>
              <a:rPr lang="en-GB" dirty="0"/>
              <a:t>Teams will be replacing Skype for Business incorporating the calls and chat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215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163537"/>
            <a:ext cx="11067143" cy="46575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u="sng" dirty="0"/>
              <a:t>For software development projects:</a:t>
            </a:r>
            <a:r>
              <a:rPr lang="en-GB" b="1" dirty="0"/>
              <a:t> </a:t>
            </a:r>
            <a:r>
              <a:rPr lang="en-GB" sz="2400" dirty="0"/>
              <a:t>Consider</a:t>
            </a:r>
            <a:endParaRPr lang="en-GB" u="sng" dirty="0"/>
          </a:p>
          <a:p>
            <a:r>
              <a:rPr lang="en-GB" sz="2200" dirty="0">
                <a:hlinkClick r:id="rId3"/>
              </a:rPr>
              <a:t>GitHub.com</a:t>
            </a:r>
            <a:r>
              <a:rPr lang="en-GB" sz="2200" dirty="0"/>
              <a:t> is a web-based hosting service for </a:t>
            </a:r>
            <a:r>
              <a:rPr lang="en-GB" sz="2200" b="1" dirty="0"/>
              <a:t>version control</a:t>
            </a:r>
            <a:r>
              <a:rPr lang="en-GB" sz="2200" dirty="0"/>
              <a:t>.</a:t>
            </a:r>
          </a:p>
          <a:p>
            <a:r>
              <a:rPr lang="en-GB" sz="2200" dirty="0"/>
              <a:t>It is used for </a:t>
            </a:r>
            <a:r>
              <a:rPr lang="en-GB" sz="2200" b="1" dirty="0"/>
              <a:t>source-code management (SCM), </a:t>
            </a:r>
            <a:r>
              <a:rPr lang="en-GB" sz="2200" dirty="0"/>
              <a:t>for </a:t>
            </a:r>
            <a:r>
              <a:rPr lang="en-GB" sz="2200" b="1" dirty="0"/>
              <a:t>tracking changes in computer files </a:t>
            </a:r>
            <a:r>
              <a:rPr lang="en-GB" sz="2200" dirty="0"/>
              <a:t>and coordinating work on those files </a:t>
            </a:r>
            <a:r>
              <a:rPr lang="en-GB" sz="2200" b="1" dirty="0"/>
              <a:t>among multiple people</a:t>
            </a:r>
            <a:r>
              <a:rPr lang="en-GB" sz="2200" dirty="0"/>
              <a:t>. </a:t>
            </a:r>
          </a:p>
          <a:p>
            <a:r>
              <a:rPr lang="en-GB" sz="2200" dirty="0"/>
              <a:t>Commonly used to host open-source software projects. Launched in 2008, in 2018 it has over 28 million users and 57 million repositories making it the largest host of source code in the world.</a:t>
            </a:r>
          </a:p>
          <a:p>
            <a:r>
              <a:rPr lang="en-GB" sz="2200" dirty="0"/>
              <a:t>Microsoft acquired GitHub in 2018 for US$7.5 billion. GitHub will continue to operate independently as a community, platform and business.</a:t>
            </a:r>
          </a:p>
          <a:p>
            <a:r>
              <a:rPr lang="en-GB" sz="2200" dirty="0">
                <a:hlinkClick r:id="rId4"/>
              </a:rPr>
              <a:t>GitHub Student Developer Pack </a:t>
            </a:r>
            <a:r>
              <a:rPr lang="en-GB" sz="2200" dirty="0"/>
              <a:t>= </a:t>
            </a:r>
            <a:r>
              <a:rPr lang="en-GB" sz="2200" b="1" dirty="0"/>
              <a:t>free student access </a:t>
            </a:r>
            <a:r>
              <a:rPr lang="en-GB" sz="2200" dirty="0"/>
              <a:t>to great developer tools. How to get started: </a:t>
            </a:r>
            <a:r>
              <a:rPr lang="en-GB" sz="2200" dirty="0" err="1"/>
              <a:t>Github</a:t>
            </a:r>
            <a:r>
              <a:rPr lang="en-GB" sz="2200" dirty="0"/>
              <a:t> for Beginners: Overview </a:t>
            </a:r>
            <a:r>
              <a:rPr lang="en-GB" sz="2200" dirty="0">
                <a:hlinkClick r:id="rId5"/>
              </a:rPr>
              <a:t>Video 1</a:t>
            </a:r>
            <a:r>
              <a:rPr lang="en-GB" sz="2200" dirty="0"/>
              <a:t>, </a:t>
            </a:r>
            <a:r>
              <a:rPr lang="en-GB" sz="2200" dirty="0">
                <a:hlinkClick r:id="rId6"/>
              </a:rPr>
              <a:t>Video 2</a:t>
            </a:r>
            <a:r>
              <a:rPr lang="en-GB" sz="2200" dirty="0"/>
              <a:t>.</a:t>
            </a:r>
          </a:p>
          <a:p>
            <a:r>
              <a:rPr lang="en-GB" sz="2200" b="1" dirty="0"/>
              <a:t>Note: </a:t>
            </a:r>
            <a:r>
              <a:rPr lang="en-GB" sz="2200" dirty="0"/>
              <a:t>You can use your own version control method/system, or use VS or Unity with </a:t>
            </a:r>
            <a:r>
              <a:rPr lang="en-GB" sz="2200" dirty="0" err="1"/>
              <a:t>Github</a:t>
            </a:r>
            <a:r>
              <a:rPr lang="en-GB" sz="2200" dirty="0"/>
              <a:t>. </a:t>
            </a:r>
            <a:r>
              <a:rPr lang="en-GB" b="1" dirty="0"/>
              <a:t>With prototyping = Keep it Simple. You may not need version control</a:t>
            </a:r>
            <a:r>
              <a:rPr lang="en-GB" sz="2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0298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Agile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are building a software application you could use an Agile Development Method such as Scrum &amp;/or Kanban alongside the Team Progress sheets.</a:t>
            </a:r>
          </a:p>
          <a:p>
            <a:r>
              <a:rPr lang="en-GB" dirty="0"/>
              <a:t>Note: These Dev Methods are more suitable for larger projects. A Software Development method may not be needed and a simple prioritised ‘Requirements list’ for the prototype will suffice.</a:t>
            </a:r>
          </a:p>
          <a:p>
            <a:r>
              <a:rPr lang="en-GB" dirty="0"/>
              <a:t>It is worth considering the </a:t>
            </a:r>
            <a:r>
              <a:rPr lang="en-GB" dirty="0">
                <a:hlinkClick r:id="rId2"/>
              </a:rPr>
              <a:t>Agile Manifesto </a:t>
            </a:r>
            <a:r>
              <a:rPr lang="en-GB" dirty="0"/>
              <a:t>Values &amp; Principles. Even if you don’t use any of the methods.</a:t>
            </a:r>
          </a:p>
        </p:txBody>
      </p:sp>
    </p:spTree>
    <p:extLst>
      <p:ext uri="{BB962C8B-B14F-4D97-AF65-F5344CB8AC3E}">
        <p14:creationId xmlns:p14="http://schemas.microsoft.com/office/powerpoint/2010/main" val="2203579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Bg. </a:t>
            </a:r>
            <a:r>
              <a:rPr lang="en-GB" b="1" u="sng" dirty="0"/>
              <a:t>The Agile Manifesto</a:t>
            </a:r>
            <a:br>
              <a:rPr lang="en-GB" b="1" u="sng" dirty="0"/>
            </a:br>
            <a:r>
              <a:rPr lang="en-GB" b="1" u="sng" dirty="0"/>
              <a:t>The key values and principles of agile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b="1" dirty="0"/>
              <a:t>4 Values: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Individuals and interactions over processes and tools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Working software over comprehensive documentation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Customer collaboration over contract negotiation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Responding to change over following a plan</a:t>
            </a:r>
          </a:p>
          <a:p>
            <a:pPr marL="0" indent="0">
              <a:buNone/>
            </a:pPr>
            <a:r>
              <a:rPr lang="en-GB" b="1" dirty="0"/>
              <a:t>12 Principles: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Our highest priority is to satisfy the customer through early and continuous delivery of valuable software.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Welcome changing requirements, even late in development. Agile processes harness change for the customer's competitive advantage.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Deliver working software frequently, from a couple of weeks to a couple of months, with a preference to the shorter timescale.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Business people and developers must work together daily throughout the project.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Build projects around motivated individuals. Give them the environment and support they need, and trust them to get the job done.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most efficient and effective method of conveying information to and within a development team is face-to-face conversation.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Working software is the primary measure of progress.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Agile processes promote sustainable development. The sponsors, developers, and users should be able to maintain a constant pace indefinitely.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Continuous attention to technical excellence and good design enhances agility.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Simplicity--the art of maximizing the amount of work not done--is essential.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best architectures, requirements, and designs emerge from self-organizing teams.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At regular intervals, the team reflects on how to become more effective, then tunes and adjusts its </a:t>
            </a:r>
            <a:r>
              <a:rPr lang="en-GB" dirty="0" err="1"/>
              <a:t>behavior</a:t>
            </a:r>
            <a:r>
              <a:rPr lang="en-GB" dirty="0"/>
              <a:t> accordingly.</a:t>
            </a:r>
          </a:p>
          <a:p>
            <a:pPr marL="0" indent="0">
              <a:buNone/>
            </a:pPr>
            <a:r>
              <a:rPr lang="en-GB" dirty="0"/>
              <a:t>Ref source: </a:t>
            </a:r>
            <a:r>
              <a:rPr lang="en-GB" dirty="0">
                <a:hlinkClick r:id="rId2"/>
              </a:rPr>
              <a:t>https://www.scrumalliance.org/resources/agile-manifesto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784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Professionalism: Code of 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To ensure everyone within your team acts professionally and treats each person with respect you could look at some example </a:t>
            </a:r>
            <a:r>
              <a:rPr lang="en-GB" b="1" u="sng" dirty="0"/>
              <a:t>codes of conduct </a:t>
            </a:r>
            <a:r>
              <a:rPr lang="en-GB" dirty="0"/>
              <a:t>and create a simplified one for your Team.</a:t>
            </a:r>
          </a:p>
          <a:p>
            <a:r>
              <a:rPr lang="en-GB" dirty="0"/>
              <a:t>This could be placed in the appendix of your assessment submission.</a:t>
            </a:r>
          </a:p>
          <a:p>
            <a:r>
              <a:rPr lang="en-GB" dirty="0"/>
              <a:t>For example codes of conduct please see the </a:t>
            </a:r>
            <a:r>
              <a:rPr lang="en-GB" b="1" dirty="0"/>
              <a:t>code of conducts </a:t>
            </a:r>
            <a:r>
              <a:rPr lang="en-GB" dirty="0"/>
              <a:t>of the Professional Accreditation Institute related to your programme e.g. </a:t>
            </a:r>
            <a:r>
              <a:rPr lang="en-GB" b="1" dirty="0"/>
              <a:t>BCS – The Chartered Institute of IT </a:t>
            </a:r>
            <a:r>
              <a:rPr lang="en-GB" dirty="0"/>
              <a:t>or </a:t>
            </a:r>
            <a:r>
              <a:rPr lang="en-GB" b="1" dirty="0"/>
              <a:t>IET – The Institute of Engineering &amp; Technology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35099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Bg: </a:t>
            </a:r>
            <a:r>
              <a:rPr lang="en-GB" b="1" u="sng" dirty="0"/>
              <a:t>Video: A Good Team sticks together</a:t>
            </a:r>
          </a:p>
        </p:txBody>
      </p:sp>
      <p:pic>
        <p:nvPicPr>
          <p:cNvPr id="4" name="Content Placeholder 3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070" y="1690688"/>
            <a:ext cx="8799749" cy="36848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Picture 2" descr="http://www.clker.com/cliparts/U/2/w/h/l/f/mouse-pointer-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93012">
            <a:off x="9233018" y="3876202"/>
            <a:ext cx="1094945" cy="118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576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4 (Awesome) Lessons to Learn for The Lego Movie... conversations to have with your kids. from http://smartkids101.com #lego #movie #kids #parenti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479" y="2460873"/>
            <a:ext cx="5554321" cy="290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U/2/w/h/l/f/mouse-pointer-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16350">
            <a:off x="4699652" y="4006607"/>
            <a:ext cx="1487784" cy="161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37105" y="1830534"/>
            <a:ext cx="757896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1. It doesn’t have to be perfect to be great.</a:t>
            </a:r>
          </a:p>
          <a:p>
            <a:r>
              <a:rPr lang="en-GB" sz="3200" dirty="0"/>
              <a:t>2. Kindness shines through.</a:t>
            </a:r>
          </a:p>
          <a:p>
            <a:r>
              <a:rPr lang="en-GB" sz="3200" dirty="0"/>
              <a:t>3. Teamwork is important.</a:t>
            </a:r>
          </a:p>
          <a:p>
            <a:r>
              <a:rPr lang="en-GB" sz="3200" dirty="0"/>
              <a:t>4. Confidence builds Confidence.</a:t>
            </a:r>
          </a:p>
          <a:p>
            <a:r>
              <a:rPr lang="en-GB" dirty="0"/>
              <a:t>For more info </a:t>
            </a:r>
            <a:r>
              <a:rPr lang="en-GB" dirty="0">
                <a:hlinkClick r:id="rId3"/>
              </a:rPr>
              <a:t>click-here</a:t>
            </a:r>
            <a:r>
              <a:rPr lang="en-GB" dirty="0"/>
              <a:t>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4 Team-working Lessons to Learn</a:t>
            </a:r>
            <a:br>
              <a:rPr lang="en-GB" b="1" u="sng" dirty="0"/>
            </a:br>
            <a:r>
              <a:rPr lang="en-GB" b="1" u="sng" dirty="0"/>
              <a:t> from ‘The Lego Movie’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806916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263" y="-2752"/>
            <a:ext cx="8329612" cy="6860752"/>
          </a:xfrm>
          <a:prstGeom prst="rect">
            <a:avLst/>
          </a:prstGeom>
        </p:spPr>
      </p:pic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05875">
            <a:off x="10524862" y="3610465"/>
            <a:ext cx="1229155" cy="184143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413937"/>
            <a:ext cx="27467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Ref: </a:t>
            </a:r>
            <a:r>
              <a:rPr lang="en-GB" sz="1000" dirty="0">
                <a:hlinkClick r:id="rId2"/>
              </a:rPr>
              <a:t>https://www.smartsheet.com/team-working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51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091" y="270932"/>
            <a:ext cx="10877265" cy="96419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Teams can generally be organised into common categories such as: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359923" y="753027"/>
            <a:ext cx="7467600" cy="4655593"/>
            <a:chOff x="2359924" y="1567787"/>
            <a:chExt cx="7467600" cy="4655593"/>
          </a:xfrm>
        </p:grpSpPr>
        <p:pic>
          <p:nvPicPr>
            <p:cNvPr id="35842" name="Picture 2" descr="https://www.surfmerchant.ie/wp-content/uploads/2013/10/Digital-Marketing-Roles-Venn-Diagram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9924" y="1567787"/>
              <a:ext cx="7467600" cy="46555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7861110" y="5390866"/>
              <a:ext cx="1774209" cy="6687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56698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Bg: Video Clip: </a:t>
            </a:r>
            <a:r>
              <a:rPr lang="en-GB" b="1" dirty="0"/>
              <a:t>Tuckman’s</a:t>
            </a:r>
            <a:r>
              <a:rPr lang="en-GB" dirty="0"/>
              <a:t> Team formation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l="24545" t="10448" r="24372" b="33023"/>
          <a:stretch/>
        </p:blipFill>
        <p:spPr>
          <a:xfrm>
            <a:off x="2915665" y="1340620"/>
            <a:ext cx="6646461" cy="4135271"/>
          </a:xfrm>
          <a:prstGeom prst="rect">
            <a:avLst/>
          </a:prstGeom>
        </p:spPr>
      </p:pic>
      <p:pic>
        <p:nvPicPr>
          <p:cNvPr id="39938" name="Picture 2" descr="http://www.clker.com/cliparts/U/2/w/h/l/f/mouse-pointer-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93012">
            <a:off x="9014654" y="4084059"/>
            <a:ext cx="1094945" cy="118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9743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0</TotalTime>
  <Words>1193</Words>
  <Application>Microsoft Office PowerPoint</Application>
  <PresentationFormat>Widescreen</PresentationFormat>
  <Paragraphs>88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Courier New</vt:lpstr>
      <vt:lpstr>Myriad Pro</vt:lpstr>
      <vt:lpstr>Wingdings 3</vt:lpstr>
      <vt:lpstr>UWTSD Theme1</vt:lpstr>
      <vt:lpstr>Tutorial</vt:lpstr>
      <vt:lpstr>Virtual or Digital Teams</vt:lpstr>
      <vt:lpstr>PowerPoint Presentation</vt:lpstr>
      <vt:lpstr>Bg. MS Teams</vt:lpstr>
      <vt:lpstr>PowerPoint Presentation</vt:lpstr>
      <vt:lpstr>Agile Development</vt:lpstr>
      <vt:lpstr>Bg. The Agile Manifesto The key values and principles of agile</vt:lpstr>
      <vt:lpstr>Professionalism: Code of Conduct</vt:lpstr>
      <vt:lpstr>PowerPoint Presentation</vt:lpstr>
      <vt:lpstr>Bg: Video: A Good Team sticks together</vt:lpstr>
      <vt:lpstr>4 Team-working Lessons to Learn  from ‘The Lego Movie’</vt:lpstr>
      <vt:lpstr>PowerPoint Presentation</vt:lpstr>
      <vt:lpstr>PowerPoint Presentation</vt:lpstr>
      <vt:lpstr>Bg: Video Clip: Tuckman’s Team 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</dc:title>
  <dc:creator>james williams</dc:creator>
  <cp:lastModifiedBy>Mark Huntly</cp:lastModifiedBy>
  <cp:revision>161</cp:revision>
  <dcterms:created xsi:type="dcterms:W3CDTF">2015-11-30T12:26:37Z</dcterms:created>
  <dcterms:modified xsi:type="dcterms:W3CDTF">2024-05-31T12:12:57Z</dcterms:modified>
</cp:coreProperties>
</file>