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144460-A0D0-4C90-B05B-FF4DDD8D6677}"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882CBE6E-47AD-4565-9567-DE5BAA0AA975}">
      <dgm:prSet phldrT="[Text]"/>
      <dgm:spPr/>
      <dgm:t>
        <a:bodyPr/>
        <a:lstStyle/>
        <a:p>
          <a:r>
            <a:rPr lang="en-US" dirty="0" smtClean="0"/>
            <a:t>Evoking clues</a:t>
          </a:r>
          <a:endParaRPr lang="en-US" dirty="0"/>
        </a:p>
      </dgm:t>
    </dgm:pt>
    <dgm:pt modelId="{BCEBE2A7-A4D7-4528-85EA-AE97040FB4C3}" type="parTrans" cxnId="{F99063D4-C7B7-41C4-BFBA-66F51E9A9568}">
      <dgm:prSet/>
      <dgm:spPr/>
      <dgm:t>
        <a:bodyPr/>
        <a:lstStyle/>
        <a:p>
          <a:endParaRPr lang="en-US"/>
        </a:p>
      </dgm:t>
    </dgm:pt>
    <dgm:pt modelId="{DFA12637-DD0B-4AE0-A67F-8E384443A062}" type="sibTrans" cxnId="{F99063D4-C7B7-41C4-BFBA-66F51E9A9568}">
      <dgm:prSet/>
      <dgm:spPr/>
      <dgm:t>
        <a:bodyPr/>
        <a:lstStyle/>
        <a:p>
          <a:endParaRPr lang="en-US"/>
        </a:p>
      </dgm:t>
    </dgm:pt>
    <dgm:pt modelId="{A0AA19DE-30A3-4912-8FB1-B0E8D4EAF79B}">
      <dgm:prSet phldrT="[Text]"/>
      <dgm:spPr/>
      <dgm:t>
        <a:bodyPr/>
        <a:lstStyle/>
        <a:p>
          <a:r>
            <a:rPr lang="en-US" dirty="0" smtClean="0"/>
            <a:t>Emotion schemes</a:t>
          </a:r>
          <a:endParaRPr lang="en-US" dirty="0"/>
        </a:p>
      </dgm:t>
    </dgm:pt>
    <dgm:pt modelId="{1DDC9DF7-F8CD-483B-8163-85605435F8F7}" type="parTrans" cxnId="{04C803E9-73D3-4A4A-B291-820FF106FF18}">
      <dgm:prSet/>
      <dgm:spPr/>
      <dgm:t>
        <a:bodyPr/>
        <a:lstStyle/>
        <a:p>
          <a:endParaRPr lang="en-US"/>
        </a:p>
      </dgm:t>
    </dgm:pt>
    <dgm:pt modelId="{1541C7FC-36CF-435E-9D44-53AEA2F662D4}" type="sibTrans" cxnId="{04C803E9-73D3-4A4A-B291-820FF106FF18}">
      <dgm:prSet/>
      <dgm:spPr/>
      <dgm:t>
        <a:bodyPr/>
        <a:lstStyle/>
        <a:p>
          <a:endParaRPr lang="en-US"/>
        </a:p>
      </dgm:t>
    </dgm:pt>
    <dgm:pt modelId="{2436465B-3003-44DC-A82A-37F82DDE99B8}">
      <dgm:prSet phldrT="[Text]"/>
      <dgm:spPr/>
      <dgm:t>
        <a:bodyPr/>
        <a:lstStyle/>
        <a:p>
          <a:r>
            <a:rPr lang="en-US" dirty="0" smtClean="0"/>
            <a:t>Vulnerable self </a:t>
          </a:r>
          <a:r>
            <a:rPr lang="en-US" dirty="0" err="1" smtClean="0"/>
            <a:t>organisation</a:t>
          </a:r>
          <a:endParaRPr lang="en-US" dirty="0"/>
        </a:p>
      </dgm:t>
    </dgm:pt>
    <dgm:pt modelId="{C96E7527-0514-409A-8B69-DBB8E154CB37}" type="parTrans" cxnId="{1781A415-1D3E-47C6-B1A8-97E4D26F6D01}">
      <dgm:prSet/>
      <dgm:spPr/>
      <dgm:t>
        <a:bodyPr/>
        <a:lstStyle/>
        <a:p>
          <a:endParaRPr lang="en-US"/>
        </a:p>
      </dgm:t>
    </dgm:pt>
    <dgm:pt modelId="{1D396683-8D2C-4899-B9A4-DCAAD33F0F4D}" type="sibTrans" cxnId="{1781A415-1D3E-47C6-B1A8-97E4D26F6D01}">
      <dgm:prSet/>
      <dgm:spPr/>
      <dgm:t>
        <a:bodyPr/>
        <a:lstStyle/>
        <a:p>
          <a:endParaRPr lang="en-US"/>
        </a:p>
      </dgm:t>
    </dgm:pt>
    <dgm:pt modelId="{EC50D32E-770B-4DC8-BEE8-E70E2A40EE71}">
      <dgm:prSet phldrT="[Text]"/>
      <dgm:spPr/>
      <dgm:t>
        <a:bodyPr/>
        <a:lstStyle/>
        <a:p>
          <a:r>
            <a:rPr lang="en-US" dirty="0" smtClean="0"/>
            <a:t>Undifferentiated stress</a:t>
          </a:r>
          <a:endParaRPr lang="en-US" dirty="0"/>
        </a:p>
      </dgm:t>
    </dgm:pt>
    <dgm:pt modelId="{19A164DA-1643-418F-A10C-ED7648E63116}" type="parTrans" cxnId="{62DAC441-ECF8-4C46-925F-CF8C01A38F0A}">
      <dgm:prSet/>
      <dgm:spPr/>
      <dgm:t>
        <a:bodyPr/>
        <a:lstStyle/>
        <a:p>
          <a:endParaRPr lang="en-US"/>
        </a:p>
      </dgm:t>
    </dgm:pt>
    <dgm:pt modelId="{C5F95D94-0C4C-4702-AE01-49741104D0A8}" type="sibTrans" cxnId="{62DAC441-ECF8-4C46-925F-CF8C01A38F0A}">
      <dgm:prSet/>
      <dgm:spPr/>
      <dgm:t>
        <a:bodyPr/>
        <a:lstStyle/>
        <a:p>
          <a:endParaRPr lang="en-US"/>
        </a:p>
      </dgm:t>
    </dgm:pt>
    <dgm:pt modelId="{F8F9FC42-94C8-4BD0-AD7F-B36F8280CEF2}">
      <dgm:prSet phldrT="[Text]"/>
      <dgm:spPr/>
      <dgm:t>
        <a:bodyPr/>
        <a:lstStyle/>
        <a:p>
          <a:r>
            <a:rPr lang="en-US" dirty="0" smtClean="0"/>
            <a:t>Anxiety</a:t>
          </a:r>
          <a:endParaRPr lang="en-US" dirty="0"/>
        </a:p>
      </dgm:t>
    </dgm:pt>
    <dgm:pt modelId="{F8795398-1882-4BE2-A0D2-64FBBA517851}" type="parTrans" cxnId="{F44D61E1-DB68-4976-9B9C-B0E33966F0DC}">
      <dgm:prSet/>
      <dgm:spPr/>
      <dgm:t>
        <a:bodyPr/>
        <a:lstStyle/>
        <a:p>
          <a:endParaRPr lang="en-US"/>
        </a:p>
      </dgm:t>
    </dgm:pt>
    <dgm:pt modelId="{DEFD9BBA-A781-480D-BF21-0A4DC6BF0D47}" type="sibTrans" cxnId="{F44D61E1-DB68-4976-9B9C-B0E33966F0DC}">
      <dgm:prSet/>
      <dgm:spPr/>
      <dgm:t>
        <a:bodyPr/>
        <a:lstStyle/>
        <a:p>
          <a:endParaRPr lang="en-US"/>
        </a:p>
      </dgm:t>
    </dgm:pt>
    <dgm:pt modelId="{B9542333-839A-45F4-8010-CD7FF4FDB02F}">
      <dgm:prSet phldrT="[Text]"/>
      <dgm:spPr/>
      <dgm:t>
        <a:bodyPr/>
        <a:lstStyle/>
        <a:p>
          <a:r>
            <a:rPr lang="en-US" dirty="0" smtClean="0"/>
            <a:t>Protective worry</a:t>
          </a:r>
          <a:endParaRPr lang="en-US" dirty="0"/>
        </a:p>
      </dgm:t>
    </dgm:pt>
    <dgm:pt modelId="{D14A750E-819B-4792-9587-CF1BA0B6CB79}" type="parTrans" cxnId="{889104C3-A36D-47AE-9AA5-2A3AA5718D2A}">
      <dgm:prSet/>
      <dgm:spPr/>
      <dgm:t>
        <a:bodyPr/>
        <a:lstStyle/>
        <a:p>
          <a:endParaRPr lang="en-US"/>
        </a:p>
      </dgm:t>
    </dgm:pt>
    <dgm:pt modelId="{57F1F1CF-6E28-4663-AA80-804AD6CC4043}" type="sibTrans" cxnId="{889104C3-A36D-47AE-9AA5-2A3AA5718D2A}">
      <dgm:prSet/>
      <dgm:spPr/>
      <dgm:t>
        <a:bodyPr/>
        <a:lstStyle/>
        <a:p>
          <a:endParaRPr lang="en-US"/>
        </a:p>
      </dgm:t>
    </dgm:pt>
    <dgm:pt modelId="{2C1F5359-7E00-4F41-B69D-E6E637353F18}" type="pres">
      <dgm:prSet presAssocID="{2F144460-A0D0-4C90-B05B-FF4DDD8D6677}" presName="diagram" presStyleCnt="0">
        <dgm:presLayoutVars>
          <dgm:dir/>
          <dgm:resizeHandles val="exact"/>
        </dgm:presLayoutVars>
      </dgm:prSet>
      <dgm:spPr/>
    </dgm:pt>
    <dgm:pt modelId="{F3CB5450-12B0-4ED7-B11D-40EFD9DA0A7A}" type="pres">
      <dgm:prSet presAssocID="{882CBE6E-47AD-4565-9567-DE5BAA0AA975}" presName="node" presStyleLbl="node1" presStyleIdx="0" presStyleCnt="6">
        <dgm:presLayoutVars>
          <dgm:bulletEnabled val="1"/>
        </dgm:presLayoutVars>
      </dgm:prSet>
      <dgm:spPr/>
    </dgm:pt>
    <dgm:pt modelId="{C612ADB6-30EE-470B-9A7E-DFF300FD8011}" type="pres">
      <dgm:prSet presAssocID="{DFA12637-DD0B-4AE0-A67F-8E384443A062}" presName="sibTrans" presStyleLbl="sibTrans2D1" presStyleIdx="0" presStyleCnt="5"/>
      <dgm:spPr/>
    </dgm:pt>
    <dgm:pt modelId="{20E9558B-0392-4558-B606-A6DB9C848889}" type="pres">
      <dgm:prSet presAssocID="{DFA12637-DD0B-4AE0-A67F-8E384443A062}" presName="connectorText" presStyleLbl="sibTrans2D1" presStyleIdx="0" presStyleCnt="5"/>
      <dgm:spPr/>
    </dgm:pt>
    <dgm:pt modelId="{11F88B39-6D9B-4ED2-82D8-9AA2F3D273F2}" type="pres">
      <dgm:prSet presAssocID="{A0AA19DE-30A3-4912-8FB1-B0E8D4EAF79B}" presName="node" presStyleLbl="node1" presStyleIdx="1" presStyleCnt="6">
        <dgm:presLayoutVars>
          <dgm:bulletEnabled val="1"/>
        </dgm:presLayoutVars>
      </dgm:prSet>
      <dgm:spPr/>
    </dgm:pt>
    <dgm:pt modelId="{02DE56AD-E83A-4DE0-8B09-365663B7D67F}" type="pres">
      <dgm:prSet presAssocID="{1541C7FC-36CF-435E-9D44-53AEA2F662D4}" presName="sibTrans" presStyleLbl="sibTrans2D1" presStyleIdx="1" presStyleCnt="5"/>
      <dgm:spPr/>
    </dgm:pt>
    <dgm:pt modelId="{39149331-71CF-4E9B-BC30-696CCBD217A6}" type="pres">
      <dgm:prSet presAssocID="{1541C7FC-36CF-435E-9D44-53AEA2F662D4}" presName="connectorText" presStyleLbl="sibTrans2D1" presStyleIdx="1" presStyleCnt="5"/>
      <dgm:spPr/>
    </dgm:pt>
    <dgm:pt modelId="{A70D8423-FA75-4D2F-8E07-541C85C1008B}" type="pres">
      <dgm:prSet presAssocID="{2436465B-3003-44DC-A82A-37F82DDE99B8}" presName="node" presStyleLbl="node1" presStyleIdx="2" presStyleCnt="6">
        <dgm:presLayoutVars>
          <dgm:bulletEnabled val="1"/>
        </dgm:presLayoutVars>
      </dgm:prSet>
      <dgm:spPr/>
    </dgm:pt>
    <dgm:pt modelId="{57117F0F-8CC4-4969-AE86-8F2B948F4736}" type="pres">
      <dgm:prSet presAssocID="{1D396683-8D2C-4899-B9A4-DCAAD33F0F4D}" presName="sibTrans" presStyleLbl="sibTrans2D1" presStyleIdx="2" presStyleCnt="5"/>
      <dgm:spPr/>
    </dgm:pt>
    <dgm:pt modelId="{21087AE6-4A25-497C-8B9F-36F2D3D5A25D}" type="pres">
      <dgm:prSet presAssocID="{1D396683-8D2C-4899-B9A4-DCAAD33F0F4D}" presName="connectorText" presStyleLbl="sibTrans2D1" presStyleIdx="2" presStyleCnt="5"/>
      <dgm:spPr/>
    </dgm:pt>
    <dgm:pt modelId="{1963CA93-D3E4-4617-ABA7-A858B3D6833D}" type="pres">
      <dgm:prSet presAssocID="{EC50D32E-770B-4DC8-BEE8-E70E2A40EE71}" presName="node" presStyleLbl="node1" presStyleIdx="3" presStyleCnt="6">
        <dgm:presLayoutVars>
          <dgm:bulletEnabled val="1"/>
        </dgm:presLayoutVars>
      </dgm:prSet>
      <dgm:spPr/>
      <dgm:t>
        <a:bodyPr/>
        <a:lstStyle/>
        <a:p>
          <a:endParaRPr lang="en-US"/>
        </a:p>
      </dgm:t>
    </dgm:pt>
    <dgm:pt modelId="{FE7FAE11-4B23-4FA1-8824-DA6F80D01780}" type="pres">
      <dgm:prSet presAssocID="{C5F95D94-0C4C-4702-AE01-49741104D0A8}" presName="sibTrans" presStyleLbl="sibTrans2D1" presStyleIdx="3" presStyleCnt="5"/>
      <dgm:spPr/>
    </dgm:pt>
    <dgm:pt modelId="{DAE22051-B745-4D7C-A19D-1D472AF5991B}" type="pres">
      <dgm:prSet presAssocID="{C5F95D94-0C4C-4702-AE01-49741104D0A8}" presName="connectorText" presStyleLbl="sibTrans2D1" presStyleIdx="3" presStyleCnt="5"/>
      <dgm:spPr/>
    </dgm:pt>
    <dgm:pt modelId="{BFDB157B-A41B-421B-854E-2A100107C7AE}" type="pres">
      <dgm:prSet presAssocID="{F8F9FC42-94C8-4BD0-AD7F-B36F8280CEF2}" presName="node" presStyleLbl="node1" presStyleIdx="4" presStyleCnt="6">
        <dgm:presLayoutVars>
          <dgm:bulletEnabled val="1"/>
        </dgm:presLayoutVars>
      </dgm:prSet>
      <dgm:spPr/>
    </dgm:pt>
    <dgm:pt modelId="{C48FA69D-07A5-438F-A30D-EC4FACDAFB80}" type="pres">
      <dgm:prSet presAssocID="{DEFD9BBA-A781-480D-BF21-0A4DC6BF0D47}" presName="sibTrans" presStyleLbl="sibTrans2D1" presStyleIdx="4" presStyleCnt="5"/>
      <dgm:spPr/>
    </dgm:pt>
    <dgm:pt modelId="{040662B3-D07E-437C-BCC5-60347EA859DE}" type="pres">
      <dgm:prSet presAssocID="{DEFD9BBA-A781-480D-BF21-0A4DC6BF0D47}" presName="connectorText" presStyleLbl="sibTrans2D1" presStyleIdx="4" presStyleCnt="5"/>
      <dgm:spPr/>
    </dgm:pt>
    <dgm:pt modelId="{9A24B471-85B4-4692-97AC-392AD98677A1}" type="pres">
      <dgm:prSet presAssocID="{B9542333-839A-45F4-8010-CD7FF4FDB02F}" presName="node" presStyleLbl="node1" presStyleIdx="5" presStyleCnt="6" custLinFactNeighborX="-2800" custLinFactNeighborY="-4931">
        <dgm:presLayoutVars>
          <dgm:bulletEnabled val="1"/>
        </dgm:presLayoutVars>
      </dgm:prSet>
      <dgm:spPr/>
      <dgm:t>
        <a:bodyPr/>
        <a:lstStyle/>
        <a:p>
          <a:endParaRPr lang="en-US"/>
        </a:p>
      </dgm:t>
    </dgm:pt>
  </dgm:ptLst>
  <dgm:cxnLst>
    <dgm:cxn modelId="{5CBF0A7C-9694-4ED7-850E-24AD38A7E7E6}" type="presOf" srcId="{1541C7FC-36CF-435E-9D44-53AEA2F662D4}" destId="{39149331-71CF-4E9B-BC30-696CCBD217A6}" srcOrd="1" destOrd="0" presId="urn:microsoft.com/office/officeart/2005/8/layout/process5"/>
    <dgm:cxn modelId="{318EEE85-68A5-42B6-B19E-EFA37C2F3D32}" type="presOf" srcId="{A0AA19DE-30A3-4912-8FB1-B0E8D4EAF79B}" destId="{11F88B39-6D9B-4ED2-82D8-9AA2F3D273F2}" srcOrd="0" destOrd="0" presId="urn:microsoft.com/office/officeart/2005/8/layout/process5"/>
    <dgm:cxn modelId="{4E4BE44F-AD04-4E2A-900C-D20614E6C245}" type="presOf" srcId="{C5F95D94-0C4C-4702-AE01-49741104D0A8}" destId="{FE7FAE11-4B23-4FA1-8824-DA6F80D01780}" srcOrd="0" destOrd="0" presId="urn:microsoft.com/office/officeart/2005/8/layout/process5"/>
    <dgm:cxn modelId="{07718814-E7BE-4AC2-9ACD-820000A76BB6}" type="presOf" srcId="{882CBE6E-47AD-4565-9567-DE5BAA0AA975}" destId="{F3CB5450-12B0-4ED7-B11D-40EFD9DA0A7A}" srcOrd="0" destOrd="0" presId="urn:microsoft.com/office/officeart/2005/8/layout/process5"/>
    <dgm:cxn modelId="{322B1F33-A2E8-43A5-85DB-C6A4145D3BFE}" type="presOf" srcId="{F8F9FC42-94C8-4BD0-AD7F-B36F8280CEF2}" destId="{BFDB157B-A41B-421B-854E-2A100107C7AE}" srcOrd="0" destOrd="0" presId="urn:microsoft.com/office/officeart/2005/8/layout/process5"/>
    <dgm:cxn modelId="{15A2774E-8C52-43FA-B6B8-0447E186A944}" type="presOf" srcId="{DFA12637-DD0B-4AE0-A67F-8E384443A062}" destId="{C612ADB6-30EE-470B-9A7E-DFF300FD8011}" srcOrd="0" destOrd="0" presId="urn:microsoft.com/office/officeart/2005/8/layout/process5"/>
    <dgm:cxn modelId="{05F4AD9A-8981-463D-9FFC-DEDA06BFE560}" type="presOf" srcId="{DFA12637-DD0B-4AE0-A67F-8E384443A062}" destId="{20E9558B-0392-4558-B606-A6DB9C848889}" srcOrd="1" destOrd="0" presId="urn:microsoft.com/office/officeart/2005/8/layout/process5"/>
    <dgm:cxn modelId="{889104C3-A36D-47AE-9AA5-2A3AA5718D2A}" srcId="{2F144460-A0D0-4C90-B05B-FF4DDD8D6677}" destId="{B9542333-839A-45F4-8010-CD7FF4FDB02F}" srcOrd="5" destOrd="0" parTransId="{D14A750E-819B-4792-9587-CF1BA0B6CB79}" sibTransId="{57F1F1CF-6E28-4663-AA80-804AD6CC4043}"/>
    <dgm:cxn modelId="{F99063D4-C7B7-41C4-BFBA-66F51E9A9568}" srcId="{2F144460-A0D0-4C90-B05B-FF4DDD8D6677}" destId="{882CBE6E-47AD-4565-9567-DE5BAA0AA975}" srcOrd="0" destOrd="0" parTransId="{BCEBE2A7-A4D7-4528-85EA-AE97040FB4C3}" sibTransId="{DFA12637-DD0B-4AE0-A67F-8E384443A062}"/>
    <dgm:cxn modelId="{F44D61E1-DB68-4976-9B9C-B0E33966F0DC}" srcId="{2F144460-A0D0-4C90-B05B-FF4DDD8D6677}" destId="{F8F9FC42-94C8-4BD0-AD7F-B36F8280CEF2}" srcOrd="4" destOrd="0" parTransId="{F8795398-1882-4BE2-A0D2-64FBBA517851}" sibTransId="{DEFD9BBA-A781-480D-BF21-0A4DC6BF0D47}"/>
    <dgm:cxn modelId="{F0140455-F756-466D-BF21-2965A774B552}" type="presOf" srcId="{DEFD9BBA-A781-480D-BF21-0A4DC6BF0D47}" destId="{C48FA69D-07A5-438F-A30D-EC4FACDAFB80}" srcOrd="0" destOrd="0" presId="urn:microsoft.com/office/officeart/2005/8/layout/process5"/>
    <dgm:cxn modelId="{EA3CF022-CC16-4B84-A57B-FDDC74B7B2FB}" type="presOf" srcId="{DEFD9BBA-A781-480D-BF21-0A4DC6BF0D47}" destId="{040662B3-D07E-437C-BCC5-60347EA859DE}" srcOrd="1" destOrd="0" presId="urn:microsoft.com/office/officeart/2005/8/layout/process5"/>
    <dgm:cxn modelId="{55A92AFB-D496-4ABC-88BD-BF467BB081CC}" type="presOf" srcId="{2F144460-A0D0-4C90-B05B-FF4DDD8D6677}" destId="{2C1F5359-7E00-4F41-B69D-E6E637353F18}" srcOrd="0" destOrd="0" presId="urn:microsoft.com/office/officeart/2005/8/layout/process5"/>
    <dgm:cxn modelId="{23ADAD3E-72FB-4309-9853-1CF2ED456BDC}" type="presOf" srcId="{1D396683-8D2C-4899-B9A4-DCAAD33F0F4D}" destId="{21087AE6-4A25-497C-8B9F-36F2D3D5A25D}" srcOrd="1" destOrd="0" presId="urn:microsoft.com/office/officeart/2005/8/layout/process5"/>
    <dgm:cxn modelId="{4B4CD5DB-356C-4F1D-B683-F0B6BCD9B36D}" type="presOf" srcId="{1D396683-8D2C-4899-B9A4-DCAAD33F0F4D}" destId="{57117F0F-8CC4-4969-AE86-8F2B948F4736}" srcOrd="0" destOrd="0" presId="urn:microsoft.com/office/officeart/2005/8/layout/process5"/>
    <dgm:cxn modelId="{81E5DC18-2B0F-4AB2-852E-724BD0E34E59}" type="presOf" srcId="{C5F95D94-0C4C-4702-AE01-49741104D0A8}" destId="{DAE22051-B745-4D7C-A19D-1D472AF5991B}" srcOrd="1" destOrd="0" presId="urn:microsoft.com/office/officeart/2005/8/layout/process5"/>
    <dgm:cxn modelId="{C127AFF8-5468-4754-AF55-2983F6D785A1}" type="presOf" srcId="{1541C7FC-36CF-435E-9D44-53AEA2F662D4}" destId="{02DE56AD-E83A-4DE0-8B09-365663B7D67F}" srcOrd="0" destOrd="0" presId="urn:microsoft.com/office/officeart/2005/8/layout/process5"/>
    <dgm:cxn modelId="{04C803E9-73D3-4A4A-B291-820FF106FF18}" srcId="{2F144460-A0D0-4C90-B05B-FF4DDD8D6677}" destId="{A0AA19DE-30A3-4912-8FB1-B0E8D4EAF79B}" srcOrd="1" destOrd="0" parTransId="{1DDC9DF7-F8CD-483B-8163-85605435F8F7}" sibTransId="{1541C7FC-36CF-435E-9D44-53AEA2F662D4}"/>
    <dgm:cxn modelId="{1781A415-1D3E-47C6-B1A8-97E4D26F6D01}" srcId="{2F144460-A0D0-4C90-B05B-FF4DDD8D6677}" destId="{2436465B-3003-44DC-A82A-37F82DDE99B8}" srcOrd="2" destOrd="0" parTransId="{C96E7527-0514-409A-8B69-DBB8E154CB37}" sibTransId="{1D396683-8D2C-4899-B9A4-DCAAD33F0F4D}"/>
    <dgm:cxn modelId="{62DAC441-ECF8-4C46-925F-CF8C01A38F0A}" srcId="{2F144460-A0D0-4C90-B05B-FF4DDD8D6677}" destId="{EC50D32E-770B-4DC8-BEE8-E70E2A40EE71}" srcOrd="3" destOrd="0" parTransId="{19A164DA-1643-418F-A10C-ED7648E63116}" sibTransId="{C5F95D94-0C4C-4702-AE01-49741104D0A8}"/>
    <dgm:cxn modelId="{A943D283-6554-4CEF-9A8E-048215DD713E}" type="presOf" srcId="{B9542333-839A-45F4-8010-CD7FF4FDB02F}" destId="{9A24B471-85B4-4692-97AC-392AD98677A1}" srcOrd="0" destOrd="0" presId="urn:microsoft.com/office/officeart/2005/8/layout/process5"/>
    <dgm:cxn modelId="{EB34F1C8-F502-44F0-B669-CA3F43C00341}" type="presOf" srcId="{2436465B-3003-44DC-A82A-37F82DDE99B8}" destId="{A70D8423-FA75-4D2F-8E07-541C85C1008B}" srcOrd="0" destOrd="0" presId="urn:microsoft.com/office/officeart/2005/8/layout/process5"/>
    <dgm:cxn modelId="{84DCE170-062A-4B8E-8F79-8ED6FB21A935}" type="presOf" srcId="{EC50D32E-770B-4DC8-BEE8-E70E2A40EE71}" destId="{1963CA93-D3E4-4617-ABA7-A858B3D6833D}" srcOrd="0" destOrd="0" presId="urn:microsoft.com/office/officeart/2005/8/layout/process5"/>
    <dgm:cxn modelId="{CE9EEFFE-2FEA-4425-9C3C-35FDF7BF9EAB}" type="presParOf" srcId="{2C1F5359-7E00-4F41-B69D-E6E637353F18}" destId="{F3CB5450-12B0-4ED7-B11D-40EFD9DA0A7A}" srcOrd="0" destOrd="0" presId="urn:microsoft.com/office/officeart/2005/8/layout/process5"/>
    <dgm:cxn modelId="{880A1935-4833-46B0-8244-F13905E00A34}" type="presParOf" srcId="{2C1F5359-7E00-4F41-B69D-E6E637353F18}" destId="{C612ADB6-30EE-470B-9A7E-DFF300FD8011}" srcOrd="1" destOrd="0" presId="urn:microsoft.com/office/officeart/2005/8/layout/process5"/>
    <dgm:cxn modelId="{1C9339A7-F75E-467D-8D8F-F935BFF12081}" type="presParOf" srcId="{C612ADB6-30EE-470B-9A7E-DFF300FD8011}" destId="{20E9558B-0392-4558-B606-A6DB9C848889}" srcOrd="0" destOrd="0" presId="urn:microsoft.com/office/officeart/2005/8/layout/process5"/>
    <dgm:cxn modelId="{0511AD1C-5BB9-4773-936E-B9EAD5C6488F}" type="presParOf" srcId="{2C1F5359-7E00-4F41-B69D-E6E637353F18}" destId="{11F88B39-6D9B-4ED2-82D8-9AA2F3D273F2}" srcOrd="2" destOrd="0" presId="urn:microsoft.com/office/officeart/2005/8/layout/process5"/>
    <dgm:cxn modelId="{11D5635B-FC8E-443D-8F8A-C3B0545F253C}" type="presParOf" srcId="{2C1F5359-7E00-4F41-B69D-E6E637353F18}" destId="{02DE56AD-E83A-4DE0-8B09-365663B7D67F}" srcOrd="3" destOrd="0" presId="urn:microsoft.com/office/officeart/2005/8/layout/process5"/>
    <dgm:cxn modelId="{BF83EA06-B112-4917-AC9F-A8610CED3F43}" type="presParOf" srcId="{02DE56AD-E83A-4DE0-8B09-365663B7D67F}" destId="{39149331-71CF-4E9B-BC30-696CCBD217A6}" srcOrd="0" destOrd="0" presId="urn:microsoft.com/office/officeart/2005/8/layout/process5"/>
    <dgm:cxn modelId="{EFD530BA-F2C3-4ECA-9FAA-799A395B92EF}" type="presParOf" srcId="{2C1F5359-7E00-4F41-B69D-E6E637353F18}" destId="{A70D8423-FA75-4D2F-8E07-541C85C1008B}" srcOrd="4" destOrd="0" presId="urn:microsoft.com/office/officeart/2005/8/layout/process5"/>
    <dgm:cxn modelId="{3DDDF2AE-1ADD-44F5-94F8-51DA7FB3FBC4}" type="presParOf" srcId="{2C1F5359-7E00-4F41-B69D-E6E637353F18}" destId="{57117F0F-8CC4-4969-AE86-8F2B948F4736}" srcOrd="5" destOrd="0" presId="urn:microsoft.com/office/officeart/2005/8/layout/process5"/>
    <dgm:cxn modelId="{E5AFDF17-DB07-4140-B227-3C31B6111BB7}" type="presParOf" srcId="{57117F0F-8CC4-4969-AE86-8F2B948F4736}" destId="{21087AE6-4A25-497C-8B9F-36F2D3D5A25D}" srcOrd="0" destOrd="0" presId="urn:microsoft.com/office/officeart/2005/8/layout/process5"/>
    <dgm:cxn modelId="{AF170404-8070-4BFE-8BC5-1B46002CED2A}" type="presParOf" srcId="{2C1F5359-7E00-4F41-B69D-E6E637353F18}" destId="{1963CA93-D3E4-4617-ABA7-A858B3D6833D}" srcOrd="6" destOrd="0" presId="urn:microsoft.com/office/officeart/2005/8/layout/process5"/>
    <dgm:cxn modelId="{92D1D3CB-2C51-44C8-885B-211AF78D60B8}" type="presParOf" srcId="{2C1F5359-7E00-4F41-B69D-E6E637353F18}" destId="{FE7FAE11-4B23-4FA1-8824-DA6F80D01780}" srcOrd="7" destOrd="0" presId="urn:microsoft.com/office/officeart/2005/8/layout/process5"/>
    <dgm:cxn modelId="{8BA7D179-93FE-4A4E-98C9-2193B3436B76}" type="presParOf" srcId="{FE7FAE11-4B23-4FA1-8824-DA6F80D01780}" destId="{DAE22051-B745-4D7C-A19D-1D472AF5991B}" srcOrd="0" destOrd="0" presId="urn:microsoft.com/office/officeart/2005/8/layout/process5"/>
    <dgm:cxn modelId="{86E09D92-8A32-4143-9F25-373C4F821C86}" type="presParOf" srcId="{2C1F5359-7E00-4F41-B69D-E6E637353F18}" destId="{BFDB157B-A41B-421B-854E-2A100107C7AE}" srcOrd="8" destOrd="0" presId="urn:microsoft.com/office/officeart/2005/8/layout/process5"/>
    <dgm:cxn modelId="{E1AE6081-B165-4F2C-B1B5-837DE64DF8A1}" type="presParOf" srcId="{2C1F5359-7E00-4F41-B69D-E6E637353F18}" destId="{C48FA69D-07A5-438F-A30D-EC4FACDAFB80}" srcOrd="9" destOrd="0" presId="urn:microsoft.com/office/officeart/2005/8/layout/process5"/>
    <dgm:cxn modelId="{1A4E3FF1-93EA-4F55-8471-FBBBC20FF1DD}" type="presParOf" srcId="{C48FA69D-07A5-438F-A30D-EC4FACDAFB80}" destId="{040662B3-D07E-437C-BCC5-60347EA859DE}" srcOrd="0" destOrd="0" presId="urn:microsoft.com/office/officeart/2005/8/layout/process5"/>
    <dgm:cxn modelId="{DA1F5671-35C9-44E1-B03C-CE301B9F18A4}" type="presParOf" srcId="{2C1F5359-7E00-4F41-B69D-E6E637353F18}" destId="{9A24B471-85B4-4692-97AC-392AD98677A1}"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CB5450-12B0-4ED7-B11D-40EFD9DA0A7A}">
      <dsp:nvSpPr>
        <dsp:cNvPr id="0" name=""/>
        <dsp:cNvSpPr/>
      </dsp:nvSpPr>
      <dsp:spPr>
        <a:xfrm>
          <a:off x="7143" y="1001183"/>
          <a:ext cx="2135187" cy="12811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Evoking clues</a:t>
          </a:r>
          <a:endParaRPr lang="en-US" sz="2300" kern="1200" dirty="0"/>
        </a:p>
      </dsp:txBody>
      <dsp:txXfrm>
        <a:off x="44665" y="1038705"/>
        <a:ext cx="2060143" cy="1206068"/>
      </dsp:txXfrm>
    </dsp:sp>
    <dsp:sp modelId="{C612ADB6-30EE-470B-9A7E-DFF300FD8011}">
      <dsp:nvSpPr>
        <dsp:cNvPr id="0" name=""/>
        <dsp:cNvSpPr/>
      </dsp:nvSpPr>
      <dsp:spPr>
        <a:xfrm>
          <a:off x="2330227" y="1376976"/>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US" sz="1800" kern="1200"/>
        </a:p>
      </dsp:txBody>
      <dsp:txXfrm>
        <a:off x="2330227" y="1482881"/>
        <a:ext cx="316861" cy="317716"/>
      </dsp:txXfrm>
    </dsp:sp>
    <dsp:sp modelId="{11F88B39-6D9B-4ED2-82D8-9AA2F3D273F2}">
      <dsp:nvSpPr>
        <dsp:cNvPr id="0" name=""/>
        <dsp:cNvSpPr/>
      </dsp:nvSpPr>
      <dsp:spPr>
        <a:xfrm>
          <a:off x="2996406" y="1001183"/>
          <a:ext cx="2135187" cy="12811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Emotion schemes</a:t>
          </a:r>
          <a:endParaRPr lang="en-US" sz="2300" kern="1200" dirty="0"/>
        </a:p>
      </dsp:txBody>
      <dsp:txXfrm>
        <a:off x="3033928" y="1038705"/>
        <a:ext cx="2060143" cy="1206068"/>
      </dsp:txXfrm>
    </dsp:sp>
    <dsp:sp modelId="{02DE56AD-E83A-4DE0-8B09-365663B7D67F}">
      <dsp:nvSpPr>
        <dsp:cNvPr id="0" name=""/>
        <dsp:cNvSpPr/>
      </dsp:nvSpPr>
      <dsp:spPr>
        <a:xfrm>
          <a:off x="5319490" y="1376976"/>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US" sz="1800" kern="1200"/>
        </a:p>
      </dsp:txBody>
      <dsp:txXfrm>
        <a:off x="5319490" y="1482881"/>
        <a:ext cx="316861" cy="317716"/>
      </dsp:txXfrm>
    </dsp:sp>
    <dsp:sp modelId="{A70D8423-FA75-4D2F-8E07-541C85C1008B}">
      <dsp:nvSpPr>
        <dsp:cNvPr id="0" name=""/>
        <dsp:cNvSpPr/>
      </dsp:nvSpPr>
      <dsp:spPr>
        <a:xfrm>
          <a:off x="5985668" y="1001183"/>
          <a:ext cx="2135187" cy="12811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Vulnerable self </a:t>
          </a:r>
          <a:r>
            <a:rPr lang="en-US" sz="2300" kern="1200" dirty="0" err="1" smtClean="0"/>
            <a:t>organisation</a:t>
          </a:r>
          <a:endParaRPr lang="en-US" sz="2300" kern="1200" dirty="0"/>
        </a:p>
      </dsp:txBody>
      <dsp:txXfrm>
        <a:off x="6023190" y="1038705"/>
        <a:ext cx="2060143" cy="1206068"/>
      </dsp:txXfrm>
    </dsp:sp>
    <dsp:sp modelId="{57117F0F-8CC4-4969-AE86-8F2B948F4736}">
      <dsp:nvSpPr>
        <dsp:cNvPr id="0" name=""/>
        <dsp:cNvSpPr/>
      </dsp:nvSpPr>
      <dsp:spPr>
        <a:xfrm rot="5400000">
          <a:off x="6826932" y="2431759"/>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US" sz="1800" kern="1200"/>
        </a:p>
      </dsp:txBody>
      <dsp:txXfrm rot="-5400000">
        <a:off x="6894404" y="2470192"/>
        <a:ext cx="317716" cy="316861"/>
      </dsp:txXfrm>
    </dsp:sp>
    <dsp:sp modelId="{1963CA93-D3E4-4617-ABA7-A858B3D6833D}">
      <dsp:nvSpPr>
        <dsp:cNvPr id="0" name=""/>
        <dsp:cNvSpPr/>
      </dsp:nvSpPr>
      <dsp:spPr>
        <a:xfrm>
          <a:off x="5985668" y="3136371"/>
          <a:ext cx="2135187" cy="12811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Undifferentiated stress</a:t>
          </a:r>
          <a:endParaRPr lang="en-US" sz="2300" kern="1200" dirty="0"/>
        </a:p>
      </dsp:txBody>
      <dsp:txXfrm>
        <a:off x="6023190" y="3173893"/>
        <a:ext cx="2060143" cy="1206068"/>
      </dsp:txXfrm>
    </dsp:sp>
    <dsp:sp modelId="{FE7FAE11-4B23-4FA1-8824-DA6F80D01780}">
      <dsp:nvSpPr>
        <dsp:cNvPr id="0" name=""/>
        <dsp:cNvSpPr/>
      </dsp:nvSpPr>
      <dsp:spPr>
        <a:xfrm rot="10800000">
          <a:off x="5345112" y="3512163"/>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US" sz="1800" kern="1200"/>
        </a:p>
      </dsp:txBody>
      <dsp:txXfrm rot="10800000">
        <a:off x="5480910" y="3618068"/>
        <a:ext cx="316861" cy="317716"/>
      </dsp:txXfrm>
    </dsp:sp>
    <dsp:sp modelId="{BFDB157B-A41B-421B-854E-2A100107C7AE}">
      <dsp:nvSpPr>
        <dsp:cNvPr id="0" name=""/>
        <dsp:cNvSpPr/>
      </dsp:nvSpPr>
      <dsp:spPr>
        <a:xfrm>
          <a:off x="2996406" y="3136370"/>
          <a:ext cx="2135187" cy="12811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Anxiety</a:t>
          </a:r>
          <a:endParaRPr lang="en-US" sz="2300" kern="1200" dirty="0"/>
        </a:p>
      </dsp:txBody>
      <dsp:txXfrm>
        <a:off x="3033928" y="3173892"/>
        <a:ext cx="2060143" cy="1206068"/>
      </dsp:txXfrm>
    </dsp:sp>
    <dsp:sp modelId="{C48FA69D-07A5-438F-A30D-EC4FACDAFB80}">
      <dsp:nvSpPr>
        <dsp:cNvPr id="0" name=""/>
        <dsp:cNvSpPr/>
      </dsp:nvSpPr>
      <dsp:spPr>
        <a:xfrm rot="10872465">
          <a:off x="2350441" y="3480850"/>
          <a:ext cx="456547"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US" sz="1800" kern="1200"/>
        </a:p>
      </dsp:txBody>
      <dsp:txXfrm rot="10800000">
        <a:off x="2487390" y="3588198"/>
        <a:ext cx="319583" cy="317716"/>
      </dsp:txXfrm>
    </dsp:sp>
    <dsp:sp modelId="{9A24B471-85B4-4692-97AC-392AD98677A1}">
      <dsp:nvSpPr>
        <dsp:cNvPr id="0" name=""/>
        <dsp:cNvSpPr/>
      </dsp:nvSpPr>
      <dsp:spPr>
        <a:xfrm>
          <a:off x="0" y="3073199"/>
          <a:ext cx="2135187" cy="128111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Protective worry</a:t>
          </a:r>
          <a:endParaRPr lang="en-US" sz="2300" kern="1200" dirty="0"/>
        </a:p>
      </dsp:txBody>
      <dsp:txXfrm>
        <a:off x="37522" y="3110721"/>
        <a:ext cx="2060143" cy="1206068"/>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3/31/2019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3/31/2019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EFT: Anxiety </a:t>
            </a:r>
            <a:endParaRPr lang="en-GB" dirty="0"/>
          </a:p>
        </p:txBody>
      </p:sp>
      <p:sp>
        <p:nvSpPr>
          <p:cNvPr id="3" name="Subtitle 2"/>
          <p:cNvSpPr>
            <a:spLocks noGrp="1"/>
          </p:cNvSpPr>
          <p:nvPr>
            <p:ph type="subTitle" idx="1"/>
          </p:nvPr>
        </p:nvSpPr>
        <p:spPr/>
        <p:txBody>
          <a:bodyPr/>
          <a:lstStyle/>
          <a:p>
            <a:r>
              <a:rPr lang="en-GB" dirty="0" smtClean="0"/>
              <a:t>Generalized Anxiety Disorder</a:t>
            </a:r>
            <a:endParaRPr lang="en-GB" dirty="0"/>
          </a:p>
        </p:txBody>
      </p:sp>
    </p:spTree>
    <p:extLst>
      <p:ext uri="{BB962C8B-B14F-4D97-AF65-F5344CB8AC3E}">
        <p14:creationId xmlns:p14="http://schemas.microsoft.com/office/powerpoint/2010/main" val="2535503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Emotion-Focused Therapy for Generalized Anxiety</a:t>
            </a:r>
          </a:p>
          <a:p>
            <a:r>
              <a:rPr lang="en-GB" dirty="0" smtClean="0"/>
              <a:t>2017 Jeanne Watson, </a:t>
            </a:r>
            <a:r>
              <a:rPr lang="en-GB" dirty="0" smtClean="0"/>
              <a:t>Leslie </a:t>
            </a:r>
            <a:r>
              <a:rPr lang="en-GB" dirty="0" smtClean="0"/>
              <a:t>Greenberg</a:t>
            </a:r>
          </a:p>
          <a:p>
            <a:endParaRPr lang="en-GB" dirty="0"/>
          </a:p>
          <a:p>
            <a:r>
              <a:rPr lang="en-GB" dirty="0" smtClean="0"/>
              <a:t>20/30% receive treatment</a:t>
            </a:r>
          </a:p>
          <a:p>
            <a:r>
              <a:rPr lang="en-GB" dirty="0" smtClean="0"/>
              <a:t>50% respond – do not respond.</a:t>
            </a:r>
            <a:endParaRPr lang="en-GB" dirty="0"/>
          </a:p>
        </p:txBody>
      </p:sp>
    </p:spTree>
    <p:extLst>
      <p:ext uri="{BB962C8B-B14F-4D97-AF65-F5344CB8AC3E}">
        <p14:creationId xmlns:p14="http://schemas.microsoft.com/office/powerpoint/2010/main" val="3732782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EFT general perspective</a:t>
            </a:r>
            <a:endParaRPr lang="en-GB" dirty="0"/>
          </a:p>
        </p:txBody>
      </p:sp>
      <p:sp>
        <p:nvSpPr>
          <p:cNvPr id="3" name="Content Placeholder 2"/>
          <p:cNvSpPr>
            <a:spLocks noGrp="1"/>
          </p:cNvSpPr>
          <p:nvPr>
            <p:ph idx="1"/>
          </p:nvPr>
        </p:nvSpPr>
        <p:spPr/>
        <p:txBody>
          <a:bodyPr/>
          <a:lstStyle/>
          <a:p>
            <a:r>
              <a:rPr lang="en-GB" dirty="0" err="1" smtClean="0"/>
              <a:t>Disfunction</a:t>
            </a:r>
            <a:r>
              <a:rPr lang="en-GB" dirty="0" smtClean="0"/>
              <a:t> is seen as arising from the core painful maladaptive emotion schemes of:</a:t>
            </a:r>
          </a:p>
          <a:p>
            <a:r>
              <a:rPr lang="en-GB" dirty="0" smtClean="0"/>
              <a:t>Fear, sadness and shame</a:t>
            </a:r>
          </a:p>
          <a:p>
            <a:r>
              <a:rPr lang="en-GB" dirty="0" smtClean="0"/>
              <a:t>And the associated vulnerable self- organisations which results</a:t>
            </a:r>
          </a:p>
          <a:p>
            <a:r>
              <a:rPr lang="en-GB" dirty="0" smtClean="0"/>
              <a:t>Together with the inability to symbolise and regulate the ensuing painful affect</a:t>
            </a:r>
            <a:endParaRPr lang="en-GB" dirty="0"/>
          </a:p>
        </p:txBody>
      </p:sp>
    </p:spTree>
    <p:extLst>
      <p:ext uri="{BB962C8B-B14F-4D97-AF65-F5344CB8AC3E}">
        <p14:creationId xmlns:p14="http://schemas.microsoft.com/office/powerpoint/2010/main" val="515031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EFT Anxiety</a:t>
            </a:r>
            <a:endParaRPr lang="en-GB" dirty="0"/>
          </a:p>
        </p:txBody>
      </p:sp>
      <p:sp>
        <p:nvSpPr>
          <p:cNvPr id="3" name="Content Placeholder 2"/>
          <p:cNvSpPr>
            <a:spLocks noGrp="1"/>
          </p:cNvSpPr>
          <p:nvPr>
            <p:ph idx="1"/>
          </p:nvPr>
        </p:nvSpPr>
        <p:spPr/>
        <p:txBody>
          <a:bodyPr/>
          <a:lstStyle/>
          <a:p>
            <a:r>
              <a:rPr lang="en-GB" dirty="0" smtClean="0"/>
              <a:t>The self is organised as scared and vulnerable </a:t>
            </a:r>
          </a:p>
          <a:p>
            <a:r>
              <a:rPr lang="en-GB" dirty="0" smtClean="0"/>
              <a:t>Activation of emotion schematic memories of harmful and painful experiences.</a:t>
            </a:r>
          </a:p>
          <a:p>
            <a:r>
              <a:rPr lang="en-GB" dirty="0" smtClean="0"/>
              <a:t>In the absence of protection and support</a:t>
            </a:r>
            <a:endParaRPr lang="en-GB" dirty="0"/>
          </a:p>
        </p:txBody>
      </p:sp>
    </p:spTree>
    <p:extLst>
      <p:ext uri="{BB962C8B-B14F-4D97-AF65-F5344CB8AC3E}">
        <p14:creationId xmlns:p14="http://schemas.microsoft.com/office/powerpoint/2010/main" val="2397604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a:t>
            </a:r>
            <a:endParaRPr lang="en-GB" dirty="0"/>
          </a:p>
        </p:txBody>
      </p:sp>
      <p:sp>
        <p:nvSpPr>
          <p:cNvPr id="3" name="Content Placeholder 2"/>
          <p:cNvSpPr>
            <a:spLocks noGrp="1"/>
          </p:cNvSpPr>
          <p:nvPr>
            <p:ph idx="1"/>
          </p:nvPr>
        </p:nvSpPr>
        <p:spPr/>
        <p:txBody>
          <a:bodyPr/>
          <a:lstStyle/>
          <a:p>
            <a:r>
              <a:rPr lang="en-GB" dirty="0" smtClean="0"/>
              <a:t>People do not internalise self-soothing strategies and instead develop  negative ways of relating to the self and modulating emotions. </a:t>
            </a:r>
          </a:p>
          <a:p>
            <a:r>
              <a:rPr lang="en-GB" dirty="0" smtClean="0"/>
              <a:t>Therefore painful experiences are blocked or interrupted to protect the self from feared dissolution and disintegration.</a:t>
            </a:r>
          </a:p>
          <a:p>
            <a:r>
              <a:rPr lang="en-GB" dirty="0" smtClean="0"/>
              <a:t>With not self-soothing negative ways of regulating emotional experience and coping with challenging and distressing life circumstances are internalised.</a:t>
            </a:r>
            <a:endParaRPr lang="en-GB" dirty="0"/>
          </a:p>
        </p:txBody>
      </p:sp>
    </p:spTree>
    <p:extLst>
      <p:ext uri="{BB962C8B-B14F-4D97-AF65-F5344CB8AC3E}">
        <p14:creationId xmlns:p14="http://schemas.microsoft.com/office/powerpoint/2010/main" val="3311450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Ways in which we can do this</a:t>
            </a:r>
            <a:endParaRPr lang="en-GB" dirty="0"/>
          </a:p>
        </p:txBody>
      </p:sp>
      <p:sp>
        <p:nvSpPr>
          <p:cNvPr id="3" name="Content Placeholder 2"/>
          <p:cNvSpPr>
            <a:spLocks noGrp="1"/>
          </p:cNvSpPr>
          <p:nvPr>
            <p:ph idx="1"/>
          </p:nvPr>
        </p:nvSpPr>
        <p:spPr/>
        <p:txBody>
          <a:bodyPr/>
          <a:lstStyle/>
          <a:p>
            <a:r>
              <a:rPr lang="en-GB" dirty="0" smtClean="0"/>
              <a:t>Dismissing the experience</a:t>
            </a:r>
          </a:p>
          <a:p>
            <a:r>
              <a:rPr lang="en-GB" dirty="0" smtClean="0"/>
              <a:t>Invalidating it</a:t>
            </a:r>
          </a:p>
          <a:p>
            <a:r>
              <a:rPr lang="en-GB" dirty="0" smtClean="0"/>
              <a:t>Silencing the self</a:t>
            </a:r>
          </a:p>
          <a:p>
            <a:r>
              <a:rPr lang="en-GB" dirty="0" smtClean="0"/>
              <a:t>Blaming the self for the negative experience</a:t>
            </a:r>
          </a:p>
          <a:p>
            <a:r>
              <a:rPr lang="en-GB" dirty="0" smtClean="0"/>
              <a:t>Rejecting the self as being unworthy of being loved and supported</a:t>
            </a:r>
          </a:p>
        </p:txBody>
      </p:sp>
    </p:spTree>
    <p:extLst>
      <p:ext uri="{BB962C8B-B14F-4D97-AF65-F5344CB8AC3E}">
        <p14:creationId xmlns:p14="http://schemas.microsoft.com/office/powerpoint/2010/main" val="953484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thus</a:t>
            </a:r>
            <a:endParaRPr lang="en-GB" dirty="0"/>
          </a:p>
        </p:txBody>
      </p:sp>
      <p:sp>
        <p:nvSpPr>
          <p:cNvPr id="3" name="Content Placeholder 2"/>
          <p:cNvSpPr>
            <a:spLocks noGrp="1"/>
          </p:cNvSpPr>
          <p:nvPr>
            <p:ph idx="1"/>
          </p:nvPr>
        </p:nvSpPr>
        <p:spPr/>
        <p:txBody>
          <a:bodyPr/>
          <a:lstStyle/>
          <a:p>
            <a:r>
              <a:rPr lang="en-GB" dirty="0" smtClean="0"/>
              <a:t>Response to a painful experience – and in an attempt to manage feelings</a:t>
            </a:r>
          </a:p>
          <a:p>
            <a:r>
              <a:rPr lang="en-GB" dirty="0" smtClean="0"/>
              <a:t>There is a constriction of awareness such as there is difficulty representing and </a:t>
            </a:r>
            <a:r>
              <a:rPr lang="en-GB" dirty="0" err="1" smtClean="0"/>
              <a:t>symbolozing</a:t>
            </a:r>
            <a:r>
              <a:rPr lang="en-GB" dirty="0" smtClean="0"/>
              <a:t> their experience in consciousness.</a:t>
            </a:r>
          </a:p>
          <a:p>
            <a:endParaRPr lang="en-GB" dirty="0"/>
          </a:p>
          <a:p>
            <a:r>
              <a:rPr lang="en-GB" dirty="0" smtClean="0"/>
              <a:t>A sense of undifferentiated distress – a vague feeling in the body at the edge of awareness.</a:t>
            </a:r>
            <a:endParaRPr lang="en-GB" dirty="0"/>
          </a:p>
        </p:txBody>
      </p:sp>
    </p:spTree>
    <p:extLst>
      <p:ext uri="{BB962C8B-B14F-4D97-AF65-F5344CB8AC3E}">
        <p14:creationId xmlns:p14="http://schemas.microsoft.com/office/powerpoint/2010/main" val="314890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1. Inability to symbolize painful emotions and experiences</a:t>
            </a:r>
          </a:p>
          <a:p>
            <a:r>
              <a:rPr lang="en-GB" dirty="0" smtClean="0"/>
              <a:t>2. Negative ways of treating the self</a:t>
            </a:r>
          </a:p>
          <a:p>
            <a:r>
              <a:rPr lang="en-GB" dirty="0" smtClean="0"/>
              <a:t>3. Inability to soothe the resulting overwhelming emotions </a:t>
            </a:r>
          </a:p>
          <a:p>
            <a:r>
              <a:rPr lang="en-GB" dirty="0" smtClean="0"/>
              <a:t>=</a:t>
            </a:r>
          </a:p>
          <a:p>
            <a:r>
              <a:rPr lang="en-GB" dirty="0" smtClean="0"/>
              <a:t>Fear of dissolution that compromise the individual’s affect regulation capacities.</a:t>
            </a:r>
            <a:endParaRPr lang="en-GB" dirty="0"/>
          </a:p>
        </p:txBody>
      </p:sp>
    </p:spTree>
    <p:extLst>
      <p:ext uri="{BB962C8B-B14F-4D97-AF65-F5344CB8AC3E}">
        <p14:creationId xmlns:p14="http://schemas.microsoft.com/office/powerpoint/2010/main" val="3706675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Resulting </a:t>
            </a:r>
            <a:endParaRPr lang="en-GB" dirty="0"/>
          </a:p>
        </p:txBody>
      </p:sp>
      <p:sp>
        <p:nvSpPr>
          <p:cNvPr id="3" name="Content Placeholder 2"/>
          <p:cNvSpPr>
            <a:spLocks noGrp="1"/>
          </p:cNvSpPr>
          <p:nvPr>
            <p:ph idx="1"/>
          </p:nvPr>
        </p:nvSpPr>
        <p:spPr/>
        <p:txBody>
          <a:bodyPr/>
          <a:lstStyle/>
          <a:p>
            <a:r>
              <a:rPr lang="en-GB" dirty="0" smtClean="0"/>
              <a:t>End up worrying in an effort to protect the self from falling apart</a:t>
            </a:r>
          </a:p>
          <a:p>
            <a:r>
              <a:rPr lang="en-GB" dirty="0" smtClean="0"/>
              <a:t>Because of an inability to cope with the underlying painful feelings of fear, sadness, and shame.</a:t>
            </a:r>
            <a:endParaRPr lang="en-GB" dirty="0"/>
          </a:p>
        </p:txBody>
      </p:sp>
    </p:spTree>
    <p:extLst>
      <p:ext uri="{BB962C8B-B14F-4D97-AF65-F5344CB8AC3E}">
        <p14:creationId xmlns:p14="http://schemas.microsoft.com/office/powerpoint/2010/main" val="3247767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Along a continuum</a:t>
            </a:r>
            <a:endParaRPr lang="en-GB" dirty="0"/>
          </a:p>
        </p:txBody>
      </p:sp>
      <p:sp>
        <p:nvSpPr>
          <p:cNvPr id="3" name="Content Placeholder 2"/>
          <p:cNvSpPr>
            <a:spLocks noGrp="1"/>
          </p:cNvSpPr>
          <p:nvPr>
            <p:ph idx="1"/>
          </p:nvPr>
        </p:nvSpPr>
        <p:spPr/>
        <p:txBody>
          <a:bodyPr/>
          <a:lstStyle/>
          <a:p>
            <a:r>
              <a:rPr lang="en-GB" dirty="0" smtClean="0"/>
              <a:t>Develops early – consolidated during core developmental years</a:t>
            </a:r>
          </a:p>
          <a:p>
            <a:r>
              <a:rPr lang="en-GB" dirty="0" smtClean="0"/>
              <a:t>Parental rejection and criticism</a:t>
            </a:r>
          </a:p>
          <a:p>
            <a:r>
              <a:rPr lang="en-GB" dirty="0" smtClean="0"/>
              <a:t>Lack of parental warmth and acceptance</a:t>
            </a:r>
          </a:p>
          <a:p>
            <a:r>
              <a:rPr lang="en-GB" dirty="0" smtClean="0"/>
              <a:t>Sense that family dynamics were unfair</a:t>
            </a:r>
          </a:p>
          <a:p>
            <a:endParaRPr lang="en-GB" dirty="0"/>
          </a:p>
          <a:p>
            <a:r>
              <a:rPr lang="en-GB" dirty="0" smtClean="0"/>
              <a:t>Compounded by other </a:t>
            </a:r>
            <a:r>
              <a:rPr lang="en-GB" dirty="0" smtClean="0"/>
              <a:t>negative </a:t>
            </a:r>
            <a:r>
              <a:rPr lang="en-GB" dirty="0" smtClean="0"/>
              <a:t>life factors</a:t>
            </a:r>
            <a:endParaRPr lang="en-GB" dirty="0"/>
          </a:p>
        </p:txBody>
      </p:sp>
    </p:spTree>
    <p:extLst>
      <p:ext uri="{BB962C8B-B14F-4D97-AF65-F5344CB8AC3E}">
        <p14:creationId xmlns:p14="http://schemas.microsoft.com/office/powerpoint/2010/main" val="281170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Length of ‘treatment’ </a:t>
            </a:r>
            <a:endParaRPr lang="en-GB" dirty="0"/>
          </a:p>
        </p:txBody>
      </p:sp>
      <p:sp>
        <p:nvSpPr>
          <p:cNvPr id="3" name="Content Placeholder 2"/>
          <p:cNvSpPr>
            <a:spLocks noGrp="1"/>
          </p:cNvSpPr>
          <p:nvPr>
            <p:ph idx="1"/>
          </p:nvPr>
        </p:nvSpPr>
        <p:spPr/>
        <p:txBody>
          <a:bodyPr/>
          <a:lstStyle/>
          <a:p>
            <a:r>
              <a:rPr lang="en-GB" dirty="0" smtClean="0"/>
              <a:t>Severity</a:t>
            </a:r>
          </a:p>
          <a:p>
            <a:r>
              <a:rPr lang="en-GB" dirty="0" smtClean="0"/>
              <a:t>Build confidence </a:t>
            </a:r>
          </a:p>
          <a:p>
            <a:r>
              <a:rPr lang="en-GB" dirty="0" smtClean="0"/>
              <a:t>Develop adequate understanding of what has transpired in their lives to make us feel so vulnerable</a:t>
            </a:r>
          </a:p>
          <a:p>
            <a:r>
              <a:rPr lang="en-GB" dirty="0" smtClean="0"/>
              <a:t>Time to develop </a:t>
            </a:r>
            <a:r>
              <a:rPr lang="en-GB" smtClean="0"/>
              <a:t>emotion regulation</a:t>
            </a:r>
            <a:endParaRPr lang="en-GB" dirty="0"/>
          </a:p>
        </p:txBody>
      </p:sp>
    </p:spTree>
    <p:extLst>
      <p:ext uri="{BB962C8B-B14F-4D97-AF65-F5344CB8AC3E}">
        <p14:creationId xmlns:p14="http://schemas.microsoft.com/office/powerpoint/2010/main" val="1639283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Particular manifestations</a:t>
            </a:r>
            <a:endParaRPr lang="en-GB" dirty="0"/>
          </a:p>
        </p:txBody>
      </p:sp>
      <p:sp>
        <p:nvSpPr>
          <p:cNvPr id="3" name="Content Placeholder 2"/>
          <p:cNvSpPr>
            <a:spLocks noGrp="1"/>
          </p:cNvSpPr>
          <p:nvPr>
            <p:ph idx="1"/>
          </p:nvPr>
        </p:nvSpPr>
        <p:spPr/>
        <p:txBody>
          <a:bodyPr/>
          <a:lstStyle/>
          <a:p>
            <a:r>
              <a:rPr lang="en-GB" dirty="0" smtClean="0"/>
              <a:t>Low tolerance for uncertainty</a:t>
            </a:r>
          </a:p>
          <a:p>
            <a:r>
              <a:rPr lang="en-GB" dirty="0" smtClean="0"/>
              <a:t>Disturbed at not being able to predict the future</a:t>
            </a:r>
          </a:p>
          <a:p>
            <a:r>
              <a:rPr lang="en-GB" dirty="0" smtClean="0"/>
              <a:t>Constant threat or vigilance for threat</a:t>
            </a:r>
            <a:endParaRPr lang="en-GB" dirty="0"/>
          </a:p>
        </p:txBody>
      </p:sp>
    </p:spTree>
    <p:extLst>
      <p:ext uri="{BB962C8B-B14F-4D97-AF65-F5344CB8AC3E}">
        <p14:creationId xmlns:p14="http://schemas.microsoft.com/office/powerpoint/2010/main" val="2110762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worry</a:t>
            </a:r>
            <a:endParaRPr lang="en-GB" dirty="0"/>
          </a:p>
        </p:txBody>
      </p:sp>
      <p:sp>
        <p:nvSpPr>
          <p:cNvPr id="3" name="Content Placeholder 2"/>
          <p:cNvSpPr>
            <a:spLocks noGrp="1"/>
          </p:cNvSpPr>
          <p:nvPr>
            <p:ph idx="1"/>
          </p:nvPr>
        </p:nvSpPr>
        <p:spPr/>
        <p:txBody>
          <a:bodyPr/>
          <a:lstStyle/>
          <a:p>
            <a:r>
              <a:rPr lang="en-GB" dirty="0" smtClean="0"/>
              <a:t>1. means of preventing exposure to distressing experiences such as memories of previous trauma, childhood adversity, or difficulties in interpersonal relationships.</a:t>
            </a:r>
          </a:p>
          <a:p>
            <a:r>
              <a:rPr lang="en-GB" dirty="0" smtClean="0"/>
              <a:t>Serves as a </a:t>
            </a:r>
            <a:r>
              <a:rPr lang="en-GB" dirty="0" smtClean="0"/>
              <a:t>cognitive </a:t>
            </a:r>
            <a:r>
              <a:rPr lang="en-GB" dirty="0" smtClean="0"/>
              <a:t>avoidance response that is self-sustaining and resistant to extinction.</a:t>
            </a:r>
          </a:p>
          <a:p>
            <a:r>
              <a:rPr lang="en-GB" dirty="0" smtClean="0"/>
              <a:t>Worry is re-enforced because the vast majority of things that people worry about never happen.</a:t>
            </a:r>
            <a:endParaRPr lang="en-GB" dirty="0"/>
          </a:p>
        </p:txBody>
      </p:sp>
    </p:spTree>
    <p:extLst>
      <p:ext uri="{BB962C8B-B14F-4D97-AF65-F5344CB8AC3E}">
        <p14:creationId xmlns:p14="http://schemas.microsoft.com/office/powerpoint/2010/main" val="999337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Some evidence to suggest that attempts to control thoughts and worry may lead to an increase in intrusive thoughts and enhanced perceptions of being unable to control them.</a:t>
            </a:r>
          </a:p>
          <a:p>
            <a:r>
              <a:rPr lang="en-GB" dirty="0" smtClean="0"/>
              <a:t>A vicious cycle of anxiety, worry, and intrusive thoughts may develop, leading to an increased sense of being unable to </a:t>
            </a:r>
            <a:r>
              <a:rPr lang="en-GB" smtClean="0"/>
              <a:t>control worry.</a:t>
            </a:r>
            <a:endParaRPr lang="en-GB" dirty="0"/>
          </a:p>
        </p:txBody>
      </p:sp>
    </p:spTree>
    <p:extLst>
      <p:ext uri="{BB962C8B-B14F-4D97-AF65-F5344CB8AC3E}">
        <p14:creationId xmlns:p14="http://schemas.microsoft.com/office/powerpoint/2010/main" val="3765836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532232285"/>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Up Arrow 8"/>
          <p:cNvSpPr/>
          <p:nvPr/>
        </p:nvSpPr>
        <p:spPr>
          <a:xfrm>
            <a:off x="3122762" y="3479321"/>
            <a:ext cx="45719" cy="457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Up Arrow 9"/>
          <p:cNvSpPr/>
          <p:nvPr/>
        </p:nvSpPr>
        <p:spPr>
          <a:xfrm>
            <a:off x="2880446" y="2922003"/>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0075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45721" y="1104181"/>
            <a:ext cx="9517812" cy="4247317"/>
          </a:xfrm>
          <a:prstGeom prst="rect">
            <a:avLst/>
          </a:prstGeom>
          <a:noFill/>
        </p:spPr>
        <p:txBody>
          <a:bodyPr wrap="square" rtlCol="0">
            <a:spAutoFit/>
          </a:bodyPr>
          <a:lstStyle/>
          <a:p>
            <a:pPr marL="342900" indent="-342900">
              <a:buAutoNum type="arabicPeriod"/>
            </a:pPr>
            <a:r>
              <a:rPr lang="en-GB" dirty="0" smtClean="0"/>
              <a:t>In this state people feel shaky, insecure, unconfident, and generally afraid and anxious, and begins to worry to protect against sensed danger in an attempt to defend against it.</a:t>
            </a:r>
          </a:p>
          <a:p>
            <a:pPr marL="342900" indent="-342900">
              <a:buAutoNum type="arabicPeriod"/>
            </a:pPr>
            <a:r>
              <a:rPr lang="en-GB" dirty="0" smtClean="0"/>
              <a:t>Their distress is intensified as the silence, ignore, and dismiss their feelings.</a:t>
            </a:r>
          </a:p>
          <a:p>
            <a:pPr marL="342900" indent="-342900">
              <a:buAutoNum type="arabicPeriod"/>
            </a:pPr>
            <a:r>
              <a:rPr lang="en-GB" dirty="0" smtClean="0"/>
              <a:t>The distress they experience is characterised as secondary, undifferentiated, high arousal, fuelled by the </a:t>
            </a:r>
            <a:r>
              <a:rPr lang="en-GB" dirty="0" err="1" smtClean="0"/>
              <a:t>unsymbolized</a:t>
            </a:r>
            <a:r>
              <a:rPr lang="en-GB" dirty="0" smtClean="0"/>
              <a:t>, underlying emotions that they are unable to modulate and calm.</a:t>
            </a:r>
          </a:p>
          <a:p>
            <a:pPr marL="342900" indent="-342900">
              <a:buAutoNum type="arabicPeriod"/>
            </a:pPr>
            <a:r>
              <a:rPr lang="en-GB" dirty="0" smtClean="0"/>
              <a:t>Unaware of their core fear, sadness, or shame and aware only of a global feeling of distress, individuals was GAD feel overwhelmed and fear that they will disintegrate if they acknowledge their painful, underlying feelings.</a:t>
            </a:r>
          </a:p>
          <a:p>
            <a:pPr marL="342900" indent="-342900">
              <a:buAutoNum type="arabicPeriod"/>
            </a:pPr>
            <a:r>
              <a:rPr lang="en-GB" dirty="0" smtClean="0"/>
              <a:t>Seeing themselves as </a:t>
            </a:r>
            <a:r>
              <a:rPr lang="en-GB" dirty="0" err="1" smtClean="0"/>
              <a:t>soley</a:t>
            </a:r>
            <a:r>
              <a:rPr lang="en-GB" dirty="0" smtClean="0"/>
              <a:t> responsible for events and situations that will activate intensely painful and dreaded feelings of abandonment, rejection, and/or loss of control, they worry to ward these feelings off</a:t>
            </a:r>
          </a:p>
          <a:p>
            <a:pPr marL="342900" indent="-342900">
              <a:buAutoNum type="arabicPeriod"/>
            </a:pPr>
            <a:r>
              <a:rPr lang="en-GB" dirty="0" smtClean="0"/>
              <a:t>Anxiety and worry in GAD function to protect and warn people of triggers that will evoke painful experiences and the core maladaptive emotions of fear, sadness, and shame that individuals are disclaiming, discounting and dismissing, fearing they will be unable to tolerate, soothe, and modulate the emotions effectively.</a:t>
            </a:r>
            <a:endParaRPr lang="en-GB" dirty="0"/>
          </a:p>
        </p:txBody>
      </p:sp>
    </p:spTree>
    <p:extLst>
      <p:ext uri="{BB962C8B-B14F-4D97-AF65-F5344CB8AC3E}">
        <p14:creationId xmlns:p14="http://schemas.microsoft.com/office/powerpoint/2010/main" val="25113430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85027" y="1046671"/>
            <a:ext cx="8384875" cy="2585323"/>
          </a:xfrm>
          <a:prstGeom prst="rect">
            <a:avLst/>
          </a:prstGeom>
          <a:noFill/>
        </p:spPr>
        <p:txBody>
          <a:bodyPr wrap="square" rtlCol="0">
            <a:spAutoFit/>
          </a:bodyPr>
          <a:lstStyle/>
          <a:p>
            <a:r>
              <a:rPr lang="en-GB" dirty="0" smtClean="0"/>
              <a:t>7. The intensity of the painful emotions of fear, sadness, and shame is experienced as a threat to the integrity of the self and identity.</a:t>
            </a:r>
          </a:p>
          <a:p>
            <a:r>
              <a:rPr lang="en-GB" dirty="0" smtClean="0"/>
              <a:t>8. Instead of feeling safe, secure, and confident in their ability to cope, people with GAD experience themselves as powerless, unsupported, and weak – at risk in their interactions with others and the world and unable to access adequate protection and succour to regulate their emotion and calm their distress. </a:t>
            </a:r>
          </a:p>
          <a:p>
            <a:r>
              <a:rPr lang="en-GB" dirty="0" smtClean="0"/>
              <a:t>9. This insecure, vulnerable self-organisation on the basis of core painful emotion schematic memories and negative ways of treating painful emotions is at the heart of GAD, and it is this self-organisation that needs to be accessed, processed, strengthened and transformed.</a:t>
            </a:r>
            <a:endParaRPr lang="en-GB" dirty="0"/>
          </a:p>
        </p:txBody>
      </p:sp>
    </p:spTree>
    <p:extLst>
      <p:ext uri="{BB962C8B-B14F-4D97-AF65-F5344CB8AC3E}">
        <p14:creationId xmlns:p14="http://schemas.microsoft.com/office/powerpoint/2010/main" val="8806731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short</a:t>
            </a:r>
            <a:endParaRPr lang="en-GB" dirty="0"/>
          </a:p>
        </p:txBody>
      </p:sp>
      <p:sp>
        <p:nvSpPr>
          <p:cNvPr id="3" name="Content Placeholder 2"/>
          <p:cNvSpPr>
            <a:spLocks noGrp="1"/>
          </p:cNvSpPr>
          <p:nvPr>
            <p:ph idx="1"/>
          </p:nvPr>
        </p:nvSpPr>
        <p:spPr/>
        <p:txBody>
          <a:bodyPr>
            <a:normAutofit lnSpcReduction="10000"/>
          </a:bodyPr>
          <a:lstStyle/>
          <a:p>
            <a:r>
              <a:rPr lang="en-GB" dirty="0" smtClean="0"/>
              <a:t>EFT – </a:t>
            </a:r>
          </a:p>
          <a:p>
            <a:r>
              <a:rPr lang="en-GB" dirty="0" smtClean="0"/>
              <a:t>Anxiety arises because we are not attending to aspects of our experience that require attention.</a:t>
            </a:r>
          </a:p>
          <a:p>
            <a:r>
              <a:rPr lang="en-GB" dirty="0" smtClean="0"/>
              <a:t>Lack of symbolization characterizes aspects of the situation that trigger anxiety as well as the person’s emotional responses to the situation. </a:t>
            </a:r>
            <a:endParaRPr lang="en-GB" dirty="0"/>
          </a:p>
          <a:p>
            <a:r>
              <a:rPr lang="en-GB" dirty="0" smtClean="0"/>
              <a:t>This results in some experiences and emotions not being adequately accepted, tolerated, and symbolized in awareness with the result that the essential need for comfort and support are not met.</a:t>
            </a:r>
            <a:endParaRPr lang="en-GB" dirty="0"/>
          </a:p>
        </p:txBody>
      </p:sp>
    </p:spTree>
    <p:extLst>
      <p:ext uri="{BB962C8B-B14F-4D97-AF65-F5344CB8AC3E}">
        <p14:creationId xmlns:p14="http://schemas.microsoft.com/office/powerpoint/2010/main" val="41739372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144</TotalTime>
  <Words>934</Words>
  <Application>Microsoft Office PowerPoint</Application>
  <PresentationFormat>Widescreen</PresentationFormat>
  <Paragraphs>81</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Garamond</vt:lpstr>
      <vt:lpstr>Organic</vt:lpstr>
      <vt:lpstr>EFT: Anxiety </vt:lpstr>
      <vt:lpstr>PowerPoint Presentation</vt:lpstr>
      <vt:lpstr>EFT general perspective</vt:lpstr>
      <vt:lpstr>EFT Anxiety</vt:lpstr>
      <vt:lpstr>result</vt:lpstr>
      <vt:lpstr>Ways in which we can do this</vt:lpstr>
      <vt:lpstr>thus</vt:lpstr>
      <vt:lpstr>PowerPoint Presentation</vt:lpstr>
      <vt:lpstr>Resulting </vt:lpstr>
      <vt:lpstr>Along a continuum</vt:lpstr>
      <vt:lpstr>Length of ‘treatment’ </vt:lpstr>
      <vt:lpstr>Particular manifestations</vt:lpstr>
      <vt:lpstr>worry</vt:lpstr>
      <vt:lpstr>PowerPoint Presentation</vt:lpstr>
      <vt:lpstr>PowerPoint Presentation</vt:lpstr>
      <vt:lpstr>PowerPoint Presentation</vt:lpstr>
      <vt:lpstr>PowerPoint Presentation</vt:lpstr>
      <vt:lpstr>In short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EFT: Anxiety</dc:title>
  <dc:creator>Carol U Hughes</dc:creator>
  <cp:lastModifiedBy>Carol U Hughes</cp:lastModifiedBy>
  <cp:revision>16</cp:revision>
  <dcterms:created xsi:type="dcterms:W3CDTF">2019-03-29T13:00:17Z</dcterms:created>
  <dcterms:modified xsi:type="dcterms:W3CDTF">2019-03-31T12:29:40Z</dcterms:modified>
</cp:coreProperties>
</file>