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7" r:id="rId13"/>
    <p:sldId id="26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B121DF-7452-72AF-191D-702C082C4E23}" v="124" dt="2025-10-16T15:58:50.140"/>
    <p1510:client id="{3F918507-5DA4-C24E-BEFE-1EE13C437640}" v="1323" dt="2025-10-16T21:52:14.312"/>
    <p1510:client id="{7F852199-8A2A-A0EE-C1AA-0249EB27CA5C}" v="792" dt="2025-10-17T08:57:57.082"/>
    <p1510:client id="{88B26336-497E-6621-6461-CF5BF787D565}" v="2625" dt="2025-10-17T05:17:18.4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BA5E04-1F2B-414A-AE8F-C626E587ADA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13807F9-8FB6-48A4-9428-C4299ADA2643}">
      <dgm:prSet/>
      <dgm:spPr/>
      <dgm:t>
        <a:bodyPr/>
        <a:lstStyle/>
        <a:p>
          <a:r>
            <a:rPr lang="en-GB"/>
            <a:t>This presentation will be on how we are moving forward our current culture and how we deliver services to our clients. </a:t>
          </a:r>
          <a:endParaRPr lang="en-US"/>
        </a:p>
      </dgm:t>
    </dgm:pt>
    <dgm:pt modelId="{AE0116DD-D847-4172-83D2-8C3D42C89A9A}" type="parTrans" cxnId="{62F23D3A-56CD-4062-B4F8-9DFCC0018157}">
      <dgm:prSet/>
      <dgm:spPr/>
      <dgm:t>
        <a:bodyPr/>
        <a:lstStyle/>
        <a:p>
          <a:endParaRPr lang="en-US"/>
        </a:p>
      </dgm:t>
    </dgm:pt>
    <dgm:pt modelId="{D10FF8F8-F0BD-4AD9-B594-45EF22574A52}" type="sibTrans" cxnId="{62F23D3A-56CD-4062-B4F8-9DFCC0018157}">
      <dgm:prSet/>
      <dgm:spPr/>
      <dgm:t>
        <a:bodyPr/>
        <a:lstStyle/>
        <a:p>
          <a:endParaRPr lang="en-US"/>
        </a:p>
      </dgm:t>
    </dgm:pt>
    <dgm:pt modelId="{1BF9A17A-67FE-4BE3-A708-BDB0B595A2A9}">
      <dgm:prSet/>
      <dgm:spPr/>
      <dgm:t>
        <a:bodyPr/>
        <a:lstStyle/>
        <a:p>
          <a:r>
            <a:rPr lang="en-GB"/>
            <a:t>We aim to recruit a new creative director who will champion and deliver a new insight a direction for our Global client base and shift our somewhat outdated approach, to retain and forge new client relationships.</a:t>
          </a:r>
          <a:endParaRPr lang="en-US"/>
        </a:p>
      </dgm:t>
    </dgm:pt>
    <dgm:pt modelId="{B93ADF50-F2A7-45DE-8D58-EBDC0E171132}" type="parTrans" cxnId="{85C5A65D-5285-42F5-BA2E-5C871762E629}">
      <dgm:prSet/>
      <dgm:spPr/>
      <dgm:t>
        <a:bodyPr/>
        <a:lstStyle/>
        <a:p>
          <a:endParaRPr lang="en-US"/>
        </a:p>
      </dgm:t>
    </dgm:pt>
    <dgm:pt modelId="{2DE035B1-41B4-4167-AB15-1803EA347E13}" type="sibTrans" cxnId="{85C5A65D-5285-42F5-BA2E-5C871762E629}">
      <dgm:prSet/>
      <dgm:spPr/>
      <dgm:t>
        <a:bodyPr/>
        <a:lstStyle/>
        <a:p>
          <a:endParaRPr lang="en-US"/>
        </a:p>
      </dgm:t>
    </dgm:pt>
    <dgm:pt modelId="{1A296E74-1E8A-4836-B648-19E75C82215D}" type="pres">
      <dgm:prSet presAssocID="{BFBA5E04-1F2B-414A-AE8F-C626E587ADA8}" presName="linear" presStyleCnt="0">
        <dgm:presLayoutVars>
          <dgm:animLvl val="lvl"/>
          <dgm:resizeHandles val="exact"/>
        </dgm:presLayoutVars>
      </dgm:prSet>
      <dgm:spPr/>
    </dgm:pt>
    <dgm:pt modelId="{8726DB63-BE2E-4CD5-897F-D9EA5CB1162B}" type="pres">
      <dgm:prSet presAssocID="{A13807F9-8FB6-48A4-9428-C4299ADA2643}" presName="parentText" presStyleLbl="node1" presStyleIdx="0" presStyleCnt="2">
        <dgm:presLayoutVars>
          <dgm:chMax val="0"/>
          <dgm:bulletEnabled val="1"/>
        </dgm:presLayoutVars>
      </dgm:prSet>
      <dgm:spPr/>
    </dgm:pt>
    <dgm:pt modelId="{F294B6B2-F8BA-44D3-9435-0B2A342FAA6E}" type="pres">
      <dgm:prSet presAssocID="{D10FF8F8-F0BD-4AD9-B594-45EF22574A52}" presName="spacer" presStyleCnt="0"/>
      <dgm:spPr/>
    </dgm:pt>
    <dgm:pt modelId="{154FDC88-D793-43BE-8420-21543CC33447}" type="pres">
      <dgm:prSet presAssocID="{1BF9A17A-67FE-4BE3-A708-BDB0B595A2A9}" presName="parentText" presStyleLbl="node1" presStyleIdx="1" presStyleCnt="2">
        <dgm:presLayoutVars>
          <dgm:chMax val="0"/>
          <dgm:bulletEnabled val="1"/>
        </dgm:presLayoutVars>
      </dgm:prSet>
      <dgm:spPr/>
    </dgm:pt>
  </dgm:ptLst>
  <dgm:cxnLst>
    <dgm:cxn modelId="{62F23D3A-56CD-4062-B4F8-9DFCC0018157}" srcId="{BFBA5E04-1F2B-414A-AE8F-C626E587ADA8}" destId="{A13807F9-8FB6-48A4-9428-C4299ADA2643}" srcOrd="0" destOrd="0" parTransId="{AE0116DD-D847-4172-83D2-8C3D42C89A9A}" sibTransId="{D10FF8F8-F0BD-4AD9-B594-45EF22574A52}"/>
    <dgm:cxn modelId="{85C5A65D-5285-42F5-BA2E-5C871762E629}" srcId="{BFBA5E04-1F2B-414A-AE8F-C626E587ADA8}" destId="{1BF9A17A-67FE-4BE3-A708-BDB0B595A2A9}" srcOrd="1" destOrd="0" parTransId="{B93ADF50-F2A7-45DE-8D58-EBDC0E171132}" sibTransId="{2DE035B1-41B4-4167-AB15-1803EA347E13}"/>
    <dgm:cxn modelId="{40B69951-0593-43DF-AED8-BE9B03A4C4C2}" type="presOf" srcId="{1BF9A17A-67FE-4BE3-A708-BDB0B595A2A9}" destId="{154FDC88-D793-43BE-8420-21543CC33447}" srcOrd="0" destOrd="0" presId="urn:microsoft.com/office/officeart/2005/8/layout/vList2"/>
    <dgm:cxn modelId="{A8B43688-0251-4424-AE3E-731C55A3A2B5}" type="presOf" srcId="{BFBA5E04-1F2B-414A-AE8F-C626E587ADA8}" destId="{1A296E74-1E8A-4836-B648-19E75C82215D}" srcOrd="0" destOrd="0" presId="urn:microsoft.com/office/officeart/2005/8/layout/vList2"/>
    <dgm:cxn modelId="{D719C0B6-454B-45E5-9D75-AD7793533286}" type="presOf" srcId="{A13807F9-8FB6-48A4-9428-C4299ADA2643}" destId="{8726DB63-BE2E-4CD5-897F-D9EA5CB1162B}" srcOrd="0" destOrd="0" presId="urn:microsoft.com/office/officeart/2005/8/layout/vList2"/>
    <dgm:cxn modelId="{1B266E62-692E-4159-824E-B804BAF9EAEF}" type="presParOf" srcId="{1A296E74-1E8A-4836-B648-19E75C82215D}" destId="{8726DB63-BE2E-4CD5-897F-D9EA5CB1162B}" srcOrd="0" destOrd="0" presId="urn:microsoft.com/office/officeart/2005/8/layout/vList2"/>
    <dgm:cxn modelId="{32B07394-E9D5-4EF2-AEE6-75BB0D78C1D5}" type="presParOf" srcId="{1A296E74-1E8A-4836-B648-19E75C82215D}" destId="{F294B6B2-F8BA-44D3-9435-0B2A342FAA6E}" srcOrd="1" destOrd="0" presId="urn:microsoft.com/office/officeart/2005/8/layout/vList2"/>
    <dgm:cxn modelId="{BC2290E4-362E-42CA-A8A1-6EC0C105B23B}" type="presParOf" srcId="{1A296E74-1E8A-4836-B648-19E75C82215D}" destId="{154FDC88-D793-43BE-8420-21543CC3344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4F9E2A-CA99-437F-84C0-5EA62DF0D74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CA99088-4CC1-4430-A4F6-0EDCF969E176}">
      <dgm:prSet/>
      <dgm:spPr/>
      <dgm:t>
        <a:bodyPr/>
        <a:lstStyle/>
        <a:p>
          <a:r>
            <a:rPr lang="en-GB"/>
            <a:t>Visionary – You will need to be innovative and push the limits of creativity to execute briefs.</a:t>
          </a:r>
          <a:endParaRPr lang="en-US"/>
        </a:p>
      </dgm:t>
    </dgm:pt>
    <dgm:pt modelId="{F4F5779D-1181-4A3F-9B3D-74FB5D1BF09C}" type="parTrans" cxnId="{7FFAF0DB-9D02-42C8-98EB-DE33B6670010}">
      <dgm:prSet/>
      <dgm:spPr/>
      <dgm:t>
        <a:bodyPr/>
        <a:lstStyle/>
        <a:p>
          <a:endParaRPr lang="en-US"/>
        </a:p>
      </dgm:t>
    </dgm:pt>
    <dgm:pt modelId="{6EBFD463-3966-42F4-BC91-98F2C5A2B205}" type="sibTrans" cxnId="{7FFAF0DB-9D02-42C8-98EB-DE33B6670010}">
      <dgm:prSet/>
      <dgm:spPr/>
      <dgm:t>
        <a:bodyPr/>
        <a:lstStyle/>
        <a:p>
          <a:endParaRPr lang="en-US"/>
        </a:p>
      </dgm:t>
    </dgm:pt>
    <dgm:pt modelId="{5A7445B9-9C19-4BB7-8F02-4DF02F112D49}">
      <dgm:prSet/>
      <dgm:spPr/>
      <dgm:t>
        <a:bodyPr/>
        <a:lstStyle/>
        <a:p>
          <a:r>
            <a:rPr lang="en-GB"/>
            <a:t>Experienced – We are looking for someone to govern our new transformation model.</a:t>
          </a:r>
          <a:endParaRPr lang="en-US"/>
        </a:p>
      </dgm:t>
    </dgm:pt>
    <dgm:pt modelId="{F156FCE4-CF6E-4118-82BB-F577BEABA716}" type="parTrans" cxnId="{9551B414-8DB3-453B-9B62-82D9002BC0FB}">
      <dgm:prSet/>
      <dgm:spPr/>
      <dgm:t>
        <a:bodyPr/>
        <a:lstStyle/>
        <a:p>
          <a:endParaRPr lang="en-US"/>
        </a:p>
      </dgm:t>
    </dgm:pt>
    <dgm:pt modelId="{364376DB-767E-44C8-BDDA-6099BB356FC0}" type="sibTrans" cxnId="{9551B414-8DB3-453B-9B62-82D9002BC0FB}">
      <dgm:prSet/>
      <dgm:spPr/>
      <dgm:t>
        <a:bodyPr/>
        <a:lstStyle/>
        <a:p>
          <a:endParaRPr lang="en-US"/>
        </a:p>
      </dgm:t>
    </dgm:pt>
    <dgm:pt modelId="{EDBFEC09-2A90-4B89-B2DE-6EE72C695F78}">
      <dgm:prSet/>
      <dgm:spPr/>
      <dgm:t>
        <a:bodyPr/>
        <a:lstStyle/>
        <a:p>
          <a:r>
            <a:rPr lang="en-GB"/>
            <a:t>Passionate – This should be apparent in all endeavours from conception to execution.</a:t>
          </a:r>
          <a:endParaRPr lang="en-US"/>
        </a:p>
      </dgm:t>
    </dgm:pt>
    <dgm:pt modelId="{991A00C0-F64F-4A8A-97C4-7557F34C24E0}" type="parTrans" cxnId="{B761B90B-C135-4FC8-A80F-504F1C55157F}">
      <dgm:prSet/>
      <dgm:spPr/>
      <dgm:t>
        <a:bodyPr/>
        <a:lstStyle/>
        <a:p>
          <a:endParaRPr lang="en-US"/>
        </a:p>
      </dgm:t>
    </dgm:pt>
    <dgm:pt modelId="{CDFEFBB1-DABC-45F5-B149-F63F919D5404}" type="sibTrans" cxnId="{B761B90B-C135-4FC8-A80F-504F1C55157F}">
      <dgm:prSet/>
      <dgm:spPr/>
      <dgm:t>
        <a:bodyPr/>
        <a:lstStyle/>
        <a:p>
          <a:endParaRPr lang="en-US"/>
        </a:p>
      </dgm:t>
    </dgm:pt>
    <dgm:pt modelId="{C84F3FF9-D2F7-40F1-98D6-22724CD3B46E}">
      <dgm:prSet/>
      <dgm:spPr/>
      <dgm:t>
        <a:bodyPr/>
        <a:lstStyle/>
        <a:p>
          <a:r>
            <a:rPr lang="en-GB"/>
            <a:t>Great communicator – You will need to be able to understand and then sell the dream.</a:t>
          </a:r>
          <a:endParaRPr lang="en-US"/>
        </a:p>
      </dgm:t>
    </dgm:pt>
    <dgm:pt modelId="{6227552F-B3BB-4F66-9DA9-625938E12FAA}" type="parTrans" cxnId="{B72D5C02-10D4-4F4A-9722-FE3EDEFF3598}">
      <dgm:prSet/>
      <dgm:spPr/>
      <dgm:t>
        <a:bodyPr/>
        <a:lstStyle/>
        <a:p>
          <a:endParaRPr lang="en-US"/>
        </a:p>
      </dgm:t>
    </dgm:pt>
    <dgm:pt modelId="{26034B31-287A-4AD1-B4F9-53D2816FA6F0}" type="sibTrans" cxnId="{B72D5C02-10D4-4F4A-9722-FE3EDEFF3598}">
      <dgm:prSet/>
      <dgm:spPr/>
      <dgm:t>
        <a:bodyPr/>
        <a:lstStyle/>
        <a:p>
          <a:endParaRPr lang="en-US"/>
        </a:p>
      </dgm:t>
    </dgm:pt>
    <dgm:pt modelId="{B2C52AB6-0A81-4FFB-98B9-12584571C5ED}">
      <dgm:prSet/>
      <dgm:spPr/>
      <dgm:t>
        <a:bodyPr/>
        <a:lstStyle/>
        <a:p>
          <a:r>
            <a:rPr lang="en-GB"/>
            <a:t>Leader &amp; Team Player – You will head a team of creatives and will need to motivate them and inspire creativity.</a:t>
          </a:r>
          <a:endParaRPr lang="en-US"/>
        </a:p>
      </dgm:t>
    </dgm:pt>
    <dgm:pt modelId="{0FFBE62E-D75A-43DE-AD58-688C2859FF3B}" type="parTrans" cxnId="{EB30E8AE-09E9-40C3-9E1A-96D0A1FAD411}">
      <dgm:prSet/>
      <dgm:spPr/>
      <dgm:t>
        <a:bodyPr/>
        <a:lstStyle/>
        <a:p>
          <a:endParaRPr lang="en-US"/>
        </a:p>
      </dgm:t>
    </dgm:pt>
    <dgm:pt modelId="{3229BC0C-4B02-4791-B4A8-A9B69961D7E6}" type="sibTrans" cxnId="{EB30E8AE-09E9-40C3-9E1A-96D0A1FAD411}">
      <dgm:prSet/>
      <dgm:spPr/>
      <dgm:t>
        <a:bodyPr/>
        <a:lstStyle/>
        <a:p>
          <a:endParaRPr lang="en-US"/>
        </a:p>
      </dgm:t>
    </dgm:pt>
    <dgm:pt modelId="{4E925F39-B9ED-4677-9A91-9395E29F7743}">
      <dgm:prSet/>
      <dgm:spPr/>
      <dgm:t>
        <a:bodyPr/>
        <a:lstStyle/>
        <a:p>
          <a:r>
            <a:rPr lang="en-GB"/>
            <a:t>Pro-active – As Creative Director you will need to be adaptable and self-motivated.</a:t>
          </a:r>
          <a:endParaRPr lang="en-US"/>
        </a:p>
      </dgm:t>
    </dgm:pt>
    <dgm:pt modelId="{0E74C2FD-B97F-40F1-84B7-39B48C96A1E7}" type="parTrans" cxnId="{2BAD410D-53B8-4D79-A53D-0B4AEDA30B84}">
      <dgm:prSet/>
      <dgm:spPr/>
      <dgm:t>
        <a:bodyPr/>
        <a:lstStyle/>
        <a:p>
          <a:endParaRPr lang="en-US"/>
        </a:p>
      </dgm:t>
    </dgm:pt>
    <dgm:pt modelId="{306297BE-F0BD-4F2F-8FAC-6084B823249E}" type="sibTrans" cxnId="{2BAD410D-53B8-4D79-A53D-0B4AEDA30B84}">
      <dgm:prSet/>
      <dgm:spPr/>
      <dgm:t>
        <a:bodyPr/>
        <a:lstStyle/>
        <a:p>
          <a:endParaRPr lang="en-US"/>
        </a:p>
      </dgm:t>
    </dgm:pt>
    <dgm:pt modelId="{0B668A13-81C0-4E71-8538-ADD299BFE2FE}">
      <dgm:prSet/>
      <dgm:spPr/>
      <dgm:t>
        <a:bodyPr/>
        <a:lstStyle/>
        <a:p>
          <a:r>
            <a:rPr lang="en-GB"/>
            <a:t>Resourceful - you will need to be able to approach difficulties creatively.</a:t>
          </a:r>
          <a:endParaRPr lang="en-US"/>
        </a:p>
      </dgm:t>
    </dgm:pt>
    <dgm:pt modelId="{785F50EF-CB49-4786-9E8A-7B4C59E561EB}" type="parTrans" cxnId="{1889C379-A1B9-4298-A008-6CE237ABF5CD}">
      <dgm:prSet/>
      <dgm:spPr/>
      <dgm:t>
        <a:bodyPr/>
        <a:lstStyle/>
        <a:p>
          <a:endParaRPr lang="en-US"/>
        </a:p>
      </dgm:t>
    </dgm:pt>
    <dgm:pt modelId="{2BE03A86-48B0-427A-A3A3-DA61DFF617A0}" type="sibTrans" cxnId="{1889C379-A1B9-4298-A008-6CE237ABF5CD}">
      <dgm:prSet/>
      <dgm:spPr/>
      <dgm:t>
        <a:bodyPr/>
        <a:lstStyle/>
        <a:p>
          <a:endParaRPr lang="en-US"/>
        </a:p>
      </dgm:t>
    </dgm:pt>
    <dgm:pt modelId="{61D82408-7281-4DAB-9664-2CF243E32A3B}" type="pres">
      <dgm:prSet presAssocID="{0B4F9E2A-CA99-437F-84C0-5EA62DF0D740}" presName="linear" presStyleCnt="0">
        <dgm:presLayoutVars>
          <dgm:animLvl val="lvl"/>
          <dgm:resizeHandles val="exact"/>
        </dgm:presLayoutVars>
      </dgm:prSet>
      <dgm:spPr/>
    </dgm:pt>
    <dgm:pt modelId="{78FFC29E-6890-449A-A894-8D222A2E0CC2}" type="pres">
      <dgm:prSet presAssocID="{3CA99088-4CC1-4430-A4F6-0EDCF969E176}" presName="parentText" presStyleLbl="node1" presStyleIdx="0" presStyleCnt="7">
        <dgm:presLayoutVars>
          <dgm:chMax val="0"/>
          <dgm:bulletEnabled val="1"/>
        </dgm:presLayoutVars>
      </dgm:prSet>
      <dgm:spPr/>
    </dgm:pt>
    <dgm:pt modelId="{422143FA-0AC7-47CD-87F4-7A9C6A1B986E}" type="pres">
      <dgm:prSet presAssocID="{6EBFD463-3966-42F4-BC91-98F2C5A2B205}" presName="spacer" presStyleCnt="0"/>
      <dgm:spPr/>
    </dgm:pt>
    <dgm:pt modelId="{54423824-629D-4B5E-ACC1-E975AE48B9E5}" type="pres">
      <dgm:prSet presAssocID="{5A7445B9-9C19-4BB7-8F02-4DF02F112D49}" presName="parentText" presStyleLbl="node1" presStyleIdx="1" presStyleCnt="7">
        <dgm:presLayoutVars>
          <dgm:chMax val="0"/>
          <dgm:bulletEnabled val="1"/>
        </dgm:presLayoutVars>
      </dgm:prSet>
      <dgm:spPr/>
    </dgm:pt>
    <dgm:pt modelId="{4587D2A4-1E07-4E8F-8071-149843E9C9B0}" type="pres">
      <dgm:prSet presAssocID="{364376DB-767E-44C8-BDDA-6099BB356FC0}" presName="spacer" presStyleCnt="0"/>
      <dgm:spPr/>
    </dgm:pt>
    <dgm:pt modelId="{CE933110-0A95-449F-9727-F027C785C3DA}" type="pres">
      <dgm:prSet presAssocID="{EDBFEC09-2A90-4B89-B2DE-6EE72C695F78}" presName="parentText" presStyleLbl="node1" presStyleIdx="2" presStyleCnt="7">
        <dgm:presLayoutVars>
          <dgm:chMax val="0"/>
          <dgm:bulletEnabled val="1"/>
        </dgm:presLayoutVars>
      </dgm:prSet>
      <dgm:spPr/>
    </dgm:pt>
    <dgm:pt modelId="{CE7CCF1D-059C-46DE-9980-A2CB3DE30618}" type="pres">
      <dgm:prSet presAssocID="{CDFEFBB1-DABC-45F5-B149-F63F919D5404}" presName="spacer" presStyleCnt="0"/>
      <dgm:spPr/>
    </dgm:pt>
    <dgm:pt modelId="{76608CC8-9CB0-4D80-86CA-3E8ACC91FA73}" type="pres">
      <dgm:prSet presAssocID="{C84F3FF9-D2F7-40F1-98D6-22724CD3B46E}" presName="parentText" presStyleLbl="node1" presStyleIdx="3" presStyleCnt="7">
        <dgm:presLayoutVars>
          <dgm:chMax val="0"/>
          <dgm:bulletEnabled val="1"/>
        </dgm:presLayoutVars>
      </dgm:prSet>
      <dgm:spPr/>
    </dgm:pt>
    <dgm:pt modelId="{D16C3B29-9EBE-43B2-A6A3-51A3823FA873}" type="pres">
      <dgm:prSet presAssocID="{26034B31-287A-4AD1-B4F9-53D2816FA6F0}" presName="spacer" presStyleCnt="0"/>
      <dgm:spPr/>
    </dgm:pt>
    <dgm:pt modelId="{1C4114AD-90E6-4B92-982A-63101E06CBD3}" type="pres">
      <dgm:prSet presAssocID="{B2C52AB6-0A81-4FFB-98B9-12584571C5ED}" presName="parentText" presStyleLbl="node1" presStyleIdx="4" presStyleCnt="7">
        <dgm:presLayoutVars>
          <dgm:chMax val="0"/>
          <dgm:bulletEnabled val="1"/>
        </dgm:presLayoutVars>
      </dgm:prSet>
      <dgm:spPr/>
    </dgm:pt>
    <dgm:pt modelId="{5FF4D075-3B72-43F9-8497-45B87FFB310D}" type="pres">
      <dgm:prSet presAssocID="{3229BC0C-4B02-4791-B4A8-A9B69961D7E6}" presName="spacer" presStyleCnt="0"/>
      <dgm:spPr/>
    </dgm:pt>
    <dgm:pt modelId="{91528E59-0817-4494-8C4B-15E927E49076}" type="pres">
      <dgm:prSet presAssocID="{4E925F39-B9ED-4677-9A91-9395E29F7743}" presName="parentText" presStyleLbl="node1" presStyleIdx="5" presStyleCnt="7">
        <dgm:presLayoutVars>
          <dgm:chMax val="0"/>
          <dgm:bulletEnabled val="1"/>
        </dgm:presLayoutVars>
      </dgm:prSet>
      <dgm:spPr/>
    </dgm:pt>
    <dgm:pt modelId="{05B3D87F-A185-43B4-962F-F8B8ECED2B17}" type="pres">
      <dgm:prSet presAssocID="{306297BE-F0BD-4F2F-8FAC-6084B823249E}" presName="spacer" presStyleCnt="0"/>
      <dgm:spPr/>
    </dgm:pt>
    <dgm:pt modelId="{5B084F9D-C5AE-4D67-9BD2-F0D7A9CA1E67}" type="pres">
      <dgm:prSet presAssocID="{0B668A13-81C0-4E71-8538-ADD299BFE2FE}" presName="parentText" presStyleLbl="node1" presStyleIdx="6" presStyleCnt="7">
        <dgm:presLayoutVars>
          <dgm:chMax val="0"/>
          <dgm:bulletEnabled val="1"/>
        </dgm:presLayoutVars>
      </dgm:prSet>
      <dgm:spPr/>
    </dgm:pt>
  </dgm:ptLst>
  <dgm:cxnLst>
    <dgm:cxn modelId="{B72D5C02-10D4-4F4A-9722-FE3EDEFF3598}" srcId="{0B4F9E2A-CA99-437F-84C0-5EA62DF0D740}" destId="{C84F3FF9-D2F7-40F1-98D6-22724CD3B46E}" srcOrd="3" destOrd="0" parTransId="{6227552F-B3BB-4F66-9DA9-625938E12FAA}" sibTransId="{26034B31-287A-4AD1-B4F9-53D2816FA6F0}"/>
    <dgm:cxn modelId="{B761B90B-C135-4FC8-A80F-504F1C55157F}" srcId="{0B4F9E2A-CA99-437F-84C0-5EA62DF0D740}" destId="{EDBFEC09-2A90-4B89-B2DE-6EE72C695F78}" srcOrd="2" destOrd="0" parTransId="{991A00C0-F64F-4A8A-97C4-7557F34C24E0}" sibTransId="{CDFEFBB1-DABC-45F5-B149-F63F919D5404}"/>
    <dgm:cxn modelId="{2BAD410D-53B8-4D79-A53D-0B4AEDA30B84}" srcId="{0B4F9E2A-CA99-437F-84C0-5EA62DF0D740}" destId="{4E925F39-B9ED-4677-9A91-9395E29F7743}" srcOrd="5" destOrd="0" parTransId="{0E74C2FD-B97F-40F1-84B7-39B48C96A1E7}" sibTransId="{306297BE-F0BD-4F2F-8FAC-6084B823249E}"/>
    <dgm:cxn modelId="{9551B414-8DB3-453B-9B62-82D9002BC0FB}" srcId="{0B4F9E2A-CA99-437F-84C0-5EA62DF0D740}" destId="{5A7445B9-9C19-4BB7-8F02-4DF02F112D49}" srcOrd="1" destOrd="0" parTransId="{F156FCE4-CF6E-4118-82BB-F577BEABA716}" sibTransId="{364376DB-767E-44C8-BDDA-6099BB356FC0}"/>
    <dgm:cxn modelId="{E2E30E3B-5467-4851-9DCF-BC092337DF77}" type="presOf" srcId="{B2C52AB6-0A81-4FFB-98B9-12584571C5ED}" destId="{1C4114AD-90E6-4B92-982A-63101E06CBD3}" srcOrd="0" destOrd="0" presId="urn:microsoft.com/office/officeart/2005/8/layout/vList2"/>
    <dgm:cxn modelId="{ED49AB5C-72C4-44D3-ACB8-CF69D4FA48D0}" type="presOf" srcId="{5A7445B9-9C19-4BB7-8F02-4DF02F112D49}" destId="{54423824-629D-4B5E-ACC1-E975AE48B9E5}" srcOrd="0" destOrd="0" presId="urn:microsoft.com/office/officeart/2005/8/layout/vList2"/>
    <dgm:cxn modelId="{060B0D61-4175-431E-96ED-D512E7BA719B}" type="presOf" srcId="{0B668A13-81C0-4E71-8538-ADD299BFE2FE}" destId="{5B084F9D-C5AE-4D67-9BD2-F0D7A9CA1E67}" srcOrd="0" destOrd="0" presId="urn:microsoft.com/office/officeart/2005/8/layout/vList2"/>
    <dgm:cxn modelId="{06FF1B78-1C49-47E6-A4B8-2B4E80253A6C}" type="presOf" srcId="{4E925F39-B9ED-4677-9A91-9395E29F7743}" destId="{91528E59-0817-4494-8C4B-15E927E49076}" srcOrd="0" destOrd="0" presId="urn:microsoft.com/office/officeart/2005/8/layout/vList2"/>
    <dgm:cxn modelId="{1889C379-A1B9-4298-A008-6CE237ABF5CD}" srcId="{0B4F9E2A-CA99-437F-84C0-5EA62DF0D740}" destId="{0B668A13-81C0-4E71-8538-ADD299BFE2FE}" srcOrd="6" destOrd="0" parTransId="{785F50EF-CB49-4786-9E8A-7B4C59E561EB}" sibTransId="{2BE03A86-48B0-427A-A3A3-DA61DFF617A0}"/>
    <dgm:cxn modelId="{574610AB-7276-4BF9-BF0A-91DE4184B0A6}" type="presOf" srcId="{C84F3FF9-D2F7-40F1-98D6-22724CD3B46E}" destId="{76608CC8-9CB0-4D80-86CA-3E8ACC91FA73}" srcOrd="0" destOrd="0" presId="urn:microsoft.com/office/officeart/2005/8/layout/vList2"/>
    <dgm:cxn modelId="{4C840FAE-6DD8-425D-BEE7-F62765367450}" type="presOf" srcId="{EDBFEC09-2A90-4B89-B2DE-6EE72C695F78}" destId="{CE933110-0A95-449F-9727-F027C785C3DA}" srcOrd="0" destOrd="0" presId="urn:microsoft.com/office/officeart/2005/8/layout/vList2"/>
    <dgm:cxn modelId="{EB30E8AE-09E9-40C3-9E1A-96D0A1FAD411}" srcId="{0B4F9E2A-CA99-437F-84C0-5EA62DF0D740}" destId="{B2C52AB6-0A81-4FFB-98B9-12584571C5ED}" srcOrd="4" destOrd="0" parTransId="{0FFBE62E-D75A-43DE-AD58-688C2859FF3B}" sibTransId="{3229BC0C-4B02-4791-B4A8-A9B69961D7E6}"/>
    <dgm:cxn modelId="{E3A62EC3-32C2-474A-AC37-BD16509E8649}" type="presOf" srcId="{0B4F9E2A-CA99-437F-84C0-5EA62DF0D740}" destId="{61D82408-7281-4DAB-9664-2CF243E32A3B}" srcOrd="0" destOrd="0" presId="urn:microsoft.com/office/officeart/2005/8/layout/vList2"/>
    <dgm:cxn modelId="{42F110D7-95E1-4E16-8192-079620FDAD3E}" type="presOf" srcId="{3CA99088-4CC1-4430-A4F6-0EDCF969E176}" destId="{78FFC29E-6890-449A-A894-8D222A2E0CC2}" srcOrd="0" destOrd="0" presId="urn:microsoft.com/office/officeart/2005/8/layout/vList2"/>
    <dgm:cxn modelId="{7FFAF0DB-9D02-42C8-98EB-DE33B6670010}" srcId="{0B4F9E2A-CA99-437F-84C0-5EA62DF0D740}" destId="{3CA99088-4CC1-4430-A4F6-0EDCF969E176}" srcOrd="0" destOrd="0" parTransId="{F4F5779D-1181-4A3F-9B3D-74FB5D1BF09C}" sibTransId="{6EBFD463-3966-42F4-BC91-98F2C5A2B205}"/>
    <dgm:cxn modelId="{5B26327A-3039-4E8F-A02D-20A49D889689}" type="presParOf" srcId="{61D82408-7281-4DAB-9664-2CF243E32A3B}" destId="{78FFC29E-6890-449A-A894-8D222A2E0CC2}" srcOrd="0" destOrd="0" presId="urn:microsoft.com/office/officeart/2005/8/layout/vList2"/>
    <dgm:cxn modelId="{4D39FB8B-A795-4CA4-B43A-41DA6FE70D6D}" type="presParOf" srcId="{61D82408-7281-4DAB-9664-2CF243E32A3B}" destId="{422143FA-0AC7-47CD-87F4-7A9C6A1B986E}" srcOrd="1" destOrd="0" presId="urn:microsoft.com/office/officeart/2005/8/layout/vList2"/>
    <dgm:cxn modelId="{E82546F8-6898-4C04-96D5-E28A2D084DC3}" type="presParOf" srcId="{61D82408-7281-4DAB-9664-2CF243E32A3B}" destId="{54423824-629D-4B5E-ACC1-E975AE48B9E5}" srcOrd="2" destOrd="0" presId="urn:microsoft.com/office/officeart/2005/8/layout/vList2"/>
    <dgm:cxn modelId="{171BC95B-74D6-4386-AF00-78C381CD7FD3}" type="presParOf" srcId="{61D82408-7281-4DAB-9664-2CF243E32A3B}" destId="{4587D2A4-1E07-4E8F-8071-149843E9C9B0}" srcOrd="3" destOrd="0" presId="urn:microsoft.com/office/officeart/2005/8/layout/vList2"/>
    <dgm:cxn modelId="{2B75E7F7-2778-4F07-A999-E91010B8004C}" type="presParOf" srcId="{61D82408-7281-4DAB-9664-2CF243E32A3B}" destId="{CE933110-0A95-449F-9727-F027C785C3DA}" srcOrd="4" destOrd="0" presId="urn:microsoft.com/office/officeart/2005/8/layout/vList2"/>
    <dgm:cxn modelId="{1315B88B-E2D3-4652-B08D-AA0D0DCB5BF0}" type="presParOf" srcId="{61D82408-7281-4DAB-9664-2CF243E32A3B}" destId="{CE7CCF1D-059C-46DE-9980-A2CB3DE30618}" srcOrd="5" destOrd="0" presId="urn:microsoft.com/office/officeart/2005/8/layout/vList2"/>
    <dgm:cxn modelId="{C9FED82B-60B5-4ADC-BC8A-6396F97A6BA9}" type="presParOf" srcId="{61D82408-7281-4DAB-9664-2CF243E32A3B}" destId="{76608CC8-9CB0-4D80-86CA-3E8ACC91FA73}" srcOrd="6" destOrd="0" presId="urn:microsoft.com/office/officeart/2005/8/layout/vList2"/>
    <dgm:cxn modelId="{F3170090-A500-4987-842B-CC816C348718}" type="presParOf" srcId="{61D82408-7281-4DAB-9664-2CF243E32A3B}" destId="{D16C3B29-9EBE-43B2-A6A3-51A3823FA873}" srcOrd="7" destOrd="0" presId="urn:microsoft.com/office/officeart/2005/8/layout/vList2"/>
    <dgm:cxn modelId="{CE64C331-ED1C-4BB3-B5BB-F3A12202A4DF}" type="presParOf" srcId="{61D82408-7281-4DAB-9664-2CF243E32A3B}" destId="{1C4114AD-90E6-4B92-982A-63101E06CBD3}" srcOrd="8" destOrd="0" presId="urn:microsoft.com/office/officeart/2005/8/layout/vList2"/>
    <dgm:cxn modelId="{BDC72818-FA96-46A8-889D-58778BC404E5}" type="presParOf" srcId="{61D82408-7281-4DAB-9664-2CF243E32A3B}" destId="{5FF4D075-3B72-43F9-8497-45B87FFB310D}" srcOrd="9" destOrd="0" presId="urn:microsoft.com/office/officeart/2005/8/layout/vList2"/>
    <dgm:cxn modelId="{4DDE1975-85E5-4FA0-A172-68F26EC78FDE}" type="presParOf" srcId="{61D82408-7281-4DAB-9664-2CF243E32A3B}" destId="{91528E59-0817-4494-8C4B-15E927E49076}" srcOrd="10" destOrd="0" presId="urn:microsoft.com/office/officeart/2005/8/layout/vList2"/>
    <dgm:cxn modelId="{144B179F-61C2-49F9-A128-43C38A952D45}" type="presParOf" srcId="{61D82408-7281-4DAB-9664-2CF243E32A3B}" destId="{05B3D87F-A185-43B4-962F-F8B8ECED2B17}" srcOrd="11" destOrd="0" presId="urn:microsoft.com/office/officeart/2005/8/layout/vList2"/>
    <dgm:cxn modelId="{A4724DE3-FA66-4CA1-BCD2-EE539973FD15}" type="presParOf" srcId="{61D82408-7281-4DAB-9664-2CF243E32A3B}" destId="{5B084F9D-C5AE-4D67-9BD2-F0D7A9CA1E6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6DB63-BE2E-4CD5-897F-D9EA5CB1162B}">
      <dsp:nvSpPr>
        <dsp:cNvPr id="0" name=""/>
        <dsp:cNvSpPr/>
      </dsp:nvSpPr>
      <dsp:spPr>
        <a:xfrm>
          <a:off x="0" y="455551"/>
          <a:ext cx="6666833" cy="223396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This presentation will be on how we are moving forward our current culture and how we deliver services to our clients. </a:t>
          </a:r>
          <a:endParaRPr lang="en-US" sz="2600" kern="1200"/>
        </a:p>
      </dsp:txBody>
      <dsp:txXfrm>
        <a:off x="109053" y="564604"/>
        <a:ext cx="6448727" cy="2015862"/>
      </dsp:txXfrm>
    </dsp:sp>
    <dsp:sp modelId="{154FDC88-D793-43BE-8420-21543CC33447}">
      <dsp:nvSpPr>
        <dsp:cNvPr id="0" name=""/>
        <dsp:cNvSpPr/>
      </dsp:nvSpPr>
      <dsp:spPr>
        <a:xfrm>
          <a:off x="0" y="2764400"/>
          <a:ext cx="6666833" cy="2233968"/>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 aim to recruit a new creative director who will champion and deliver a new insight a direction for our Global client base and shift our somewhat outdated approach, to retain and forge new client relationships.</a:t>
          </a:r>
          <a:endParaRPr lang="en-US" sz="2600" kern="1200"/>
        </a:p>
      </dsp:txBody>
      <dsp:txXfrm>
        <a:off x="109053" y="2873453"/>
        <a:ext cx="6448727" cy="2015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FC29E-6890-449A-A894-8D222A2E0CC2}">
      <dsp:nvSpPr>
        <dsp:cNvPr id="0" name=""/>
        <dsp:cNvSpPr/>
      </dsp:nvSpPr>
      <dsp:spPr>
        <a:xfrm>
          <a:off x="0" y="65299"/>
          <a:ext cx="6666833" cy="7160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Visionary – You will need to be innovative and push the limits of creativity to execute briefs.</a:t>
          </a:r>
          <a:endParaRPr lang="en-US" sz="1800" kern="1200"/>
        </a:p>
      </dsp:txBody>
      <dsp:txXfrm>
        <a:off x="34954" y="100253"/>
        <a:ext cx="6596925" cy="646132"/>
      </dsp:txXfrm>
    </dsp:sp>
    <dsp:sp modelId="{54423824-629D-4B5E-ACC1-E975AE48B9E5}">
      <dsp:nvSpPr>
        <dsp:cNvPr id="0" name=""/>
        <dsp:cNvSpPr/>
      </dsp:nvSpPr>
      <dsp:spPr>
        <a:xfrm>
          <a:off x="0" y="833179"/>
          <a:ext cx="6666833" cy="716040"/>
        </a:xfrm>
        <a:prstGeom prst="round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Experienced – We are looking for someone to govern our new transformation model.</a:t>
          </a:r>
          <a:endParaRPr lang="en-US" sz="1800" kern="1200"/>
        </a:p>
      </dsp:txBody>
      <dsp:txXfrm>
        <a:off x="34954" y="868133"/>
        <a:ext cx="6596925" cy="646132"/>
      </dsp:txXfrm>
    </dsp:sp>
    <dsp:sp modelId="{CE933110-0A95-449F-9727-F027C785C3DA}">
      <dsp:nvSpPr>
        <dsp:cNvPr id="0" name=""/>
        <dsp:cNvSpPr/>
      </dsp:nvSpPr>
      <dsp:spPr>
        <a:xfrm>
          <a:off x="0" y="1601059"/>
          <a:ext cx="6666833" cy="71604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Passionate – This should be apparent in all endeavours from conception to execution.</a:t>
          </a:r>
          <a:endParaRPr lang="en-US" sz="1800" kern="1200"/>
        </a:p>
      </dsp:txBody>
      <dsp:txXfrm>
        <a:off x="34954" y="1636013"/>
        <a:ext cx="6596925" cy="646132"/>
      </dsp:txXfrm>
    </dsp:sp>
    <dsp:sp modelId="{76608CC8-9CB0-4D80-86CA-3E8ACC91FA73}">
      <dsp:nvSpPr>
        <dsp:cNvPr id="0" name=""/>
        <dsp:cNvSpPr/>
      </dsp:nvSpPr>
      <dsp:spPr>
        <a:xfrm>
          <a:off x="0" y="2368939"/>
          <a:ext cx="6666833" cy="71604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Great communicator – You will need to be able to understand and then sell the dream.</a:t>
          </a:r>
          <a:endParaRPr lang="en-US" sz="1800" kern="1200"/>
        </a:p>
      </dsp:txBody>
      <dsp:txXfrm>
        <a:off x="34954" y="2403893"/>
        <a:ext cx="6596925" cy="646132"/>
      </dsp:txXfrm>
    </dsp:sp>
    <dsp:sp modelId="{1C4114AD-90E6-4B92-982A-63101E06CBD3}">
      <dsp:nvSpPr>
        <dsp:cNvPr id="0" name=""/>
        <dsp:cNvSpPr/>
      </dsp:nvSpPr>
      <dsp:spPr>
        <a:xfrm>
          <a:off x="0" y="3136819"/>
          <a:ext cx="6666833" cy="71604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Leader &amp; Team Player – You will head a team of creatives and will need to motivate them and inspire creativity.</a:t>
          </a:r>
          <a:endParaRPr lang="en-US" sz="1800" kern="1200"/>
        </a:p>
      </dsp:txBody>
      <dsp:txXfrm>
        <a:off x="34954" y="3171773"/>
        <a:ext cx="6596925" cy="646132"/>
      </dsp:txXfrm>
    </dsp:sp>
    <dsp:sp modelId="{91528E59-0817-4494-8C4B-15E927E49076}">
      <dsp:nvSpPr>
        <dsp:cNvPr id="0" name=""/>
        <dsp:cNvSpPr/>
      </dsp:nvSpPr>
      <dsp:spPr>
        <a:xfrm>
          <a:off x="0" y="3904699"/>
          <a:ext cx="6666833" cy="716040"/>
        </a:xfrm>
        <a:prstGeom prst="round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Pro-active – As Creative Director you will need to be adaptable and self-motivated.</a:t>
          </a:r>
          <a:endParaRPr lang="en-US" sz="1800" kern="1200"/>
        </a:p>
      </dsp:txBody>
      <dsp:txXfrm>
        <a:off x="34954" y="3939653"/>
        <a:ext cx="6596925" cy="646132"/>
      </dsp:txXfrm>
    </dsp:sp>
    <dsp:sp modelId="{5B084F9D-C5AE-4D67-9BD2-F0D7A9CA1E67}">
      <dsp:nvSpPr>
        <dsp:cNvPr id="0" name=""/>
        <dsp:cNvSpPr/>
      </dsp:nvSpPr>
      <dsp:spPr>
        <a:xfrm>
          <a:off x="0" y="4672580"/>
          <a:ext cx="6666833" cy="7160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Resourceful - you will need to be able to approach difficulties creatively.</a:t>
          </a:r>
          <a:endParaRPr lang="en-US" sz="1800" kern="1200"/>
        </a:p>
      </dsp:txBody>
      <dsp:txXfrm>
        <a:off x="34954" y="4707534"/>
        <a:ext cx="6596925" cy="6461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b="1">
                <a:latin typeface="Arial"/>
                <a:cs typeface="Arial"/>
              </a:rPr>
              <a:t>Name – Shanice Tuitt-Sinclair</a:t>
            </a:r>
            <a:br>
              <a:rPr lang="en-GB" sz="3600" b="1">
                <a:latin typeface="Arial"/>
                <a:cs typeface="Arial"/>
              </a:rPr>
            </a:br>
            <a:r>
              <a:rPr lang="en-GB" sz="3600" b="1">
                <a:latin typeface="Arial"/>
                <a:cs typeface="Arial"/>
              </a:rPr>
              <a:t>Student Number – 2409647</a:t>
            </a:r>
            <a:br>
              <a:rPr lang="en-GB" sz="3600" b="1">
                <a:latin typeface="Arial"/>
                <a:cs typeface="Arial"/>
              </a:rPr>
            </a:br>
            <a:r>
              <a:rPr lang="en-GB" sz="3600" b="1">
                <a:latin typeface="Arial"/>
                <a:cs typeface="Arial"/>
              </a:rPr>
              <a:t>Lecturer’s Name: </a:t>
            </a:r>
            <a:r>
              <a:rPr lang="en-GB" sz="3600" b="1" err="1">
                <a:latin typeface="Arial"/>
                <a:cs typeface="Arial"/>
              </a:rPr>
              <a:t>Mudasser</a:t>
            </a:r>
            <a:r>
              <a:rPr lang="en-GB" sz="3600" b="1">
                <a:latin typeface="Arial"/>
                <a:cs typeface="Arial"/>
              </a:rPr>
              <a:t> Hassan </a:t>
            </a:r>
            <a:br>
              <a:rPr lang="en-GB" sz="3600" b="1">
                <a:latin typeface="Arial"/>
                <a:cs typeface="Arial"/>
              </a:rPr>
            </a:br>
            <a:endParaRPr lang="en-GB" sz="3600">
              <a:latin typeface="Arial"/>
              <a:cs typeface="Arial"/>
            </a:endParaRP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GB" sz="4000" b="1">
                <a:latin typeface="Arial"/>
                <a:cs typeface="Arial"/>
              </a:rPr>
              <a:t>LCLM 5002 – Component 1</a:t>
            </a:r>
          </a:p>
          <a:p>
            <a:r>
              <a:rPr lang="en-GB" sz="4000" b="1">
                <a:latin typeface="Arial"/>
                <a:ea typeface="Source Sans Pro"/>
                <a:cs typeface="Arial"/>
              </a:rPr>
              <a:t>Developing and Managing Individuals and Teams</a:t>
            </a:r>
            <a:endParaRPr lang="en-GB" sz="4000" b="1">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38FF90-ED77-9B84-B74B-C5E6B44B576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Introduction </a:t>
            </a:r>
          </a:p>
        </p:txBody>
      </p:sp>
      <p:graphicFrame>
        <p:nvGraphicFramePr>
          <p:cNvPr id="5" name="Content Placeholder 2">
            <a:extLst>
              <a:ext uri="{FF2B5EF4-FFF2-40B4-BE49-F238E27FC236}">
                <a16:creationId xmlns:a16="http://schemas.microsoft.com/office/drawing/2014/main" id="{9373C90A-D9D6-8697-4DA7-A2A987E52647}"/>
              </a:ext>
            </a:extLst>
          </p:cNvPr>
          <p:cNvGraphicFramePr>
            <a:graphicFrameLocks noGrp="1"/>
          </p:cNvGraphicFramePr>
          <p:nvPr>
            <p:ph idx="1"/>
            <p:extLst>
              <p:ext uri="{D42A27DB-BD31-4B8C-83A1-F6EECF244321}">
                <p14:modId xmlns:p14="http://schemas.microsoft.com/office/powerpoint/2010/main" val="291495850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6407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7BE0FC-CEA0-571E-A421-62135055B27A}"/>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Job Description</a:t>
            </a:r>
            <a:endParaRPr lang="en-US" sz="4000" dirty="0">
              <a:solidFill>
                <a:srgbClr val="FFFFFF"/>
              </a:solidFill>
            </a:endParaRPr>
          </a:p>
        </p:txBody>
      </p:sp>
      <p:sp>
        <p:nvSpPr>
          <p:cNvPr id="3" name="Content Placeholder 2">
            <a:extLst>
              <a:ext uri="{FF2B5EF4-FFF2-40B4-BE49-F238E27FC236}">
                <a16:creationId xmlns:a16="http://schemas.microsoft.com/office/drawing/2014/main" id="{CD625FEC-6082-B8B9-AF9F-74FCAAAEF2AB}"/>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dirty="0"/>
              <a:t>The Feature is a marketing agency that specialises in creative direction, activations, campaigns and everything to do with events, from consultancy to production. We are looking for an extremely talented, ambitious visionary who is hands-on and well versed, with at least 5 year's experience in a similar role to take on and deliver Global client initiatives. The ideal candidate will need to lead and inspire a diverse team to think and ideate innovatively whilst ensuring client briefs and deadlines are met and executed to the highest level. The ideal candidate will need to foster an open and collaborative culture with the team but also clients, so they feel included and informed at every point on the creative journey.</a:t>
            </a: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spTree>
    <p:extLst>
      <p:ext uri="{BB962C8B-B14F-4D97-AF65-F5344CB8AC3E}">
        <p14:creationId xmlns:p14="http://schemas.microsoft.com/office/powerpoint/2010/main" val="1293937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301FDF-66CF-39C3-B6E3-2DC20AE7482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Job Analysis</a:t>
            </a:r>
          </a:p>
        </p:txBody>
      </p:sp>
      <p:sp>
        <p:nvSpPr>
          <p:cNvPr id="3" name="Content Placeholder 2">
            <a:extLst>
              <a:ext uri="{FF2B5EF4-FFF2-40B4-BE49-F238E27FC236}">
                <a16:creationId xmlns:a16="http://schemas.microsoft.com/office/drawing/2014/main" id="{A3DD44C3-1163-84CD-E644-0294B9017F29}"/>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457200" indent="-457200"/>
            <a:r>
              <a:rPr lang="en-GB" sz="2000"/>
              <a:t>Ideate, develop, drive and execute creative strategies that meet Client briefs. </a:t>
            </a:r>
            <a:endParaRPr lang="en-US" sz="2000"/>
          </a:p>
          <a:p>
            <a:pPr marL="457200" indent="-457200"/>
            <a:r>
              <a:rPr lang="en-GB" sz="2000"/>
              <a:t>Innovate change, motivate and drive creativity.</a:t>
            </a:r>
          </a:p>
          <a:p>
            <a:pPr marL="457200" indent="-457200"/>
            <a:r>
              <a:rPr lang="en-GB" sz="2000"/>
              <a:t>Direct, lead and brief Creative team and Collaborators.</a:t>
            </a:r>
          </a:p>
          <a:p>
            <a:pPr marL="457200" indent="-457200"/>
            <a:r>
              <a:rPr lang="en-GB" sz="2000"/>
              <a:t>Creatively problem solve.</a:t>
            </a:r>
          </a:p>
          <a:p>
            <a:pPr marL="457200" indent="-457200"/>
            <a:r>
              <a:rPr lang="en-GB" sz="2000"/>
              <a:t>Manage and prioritise tasks and projects.</a:t>
            </a:r>
          </a:p>
          <a:p>
            <a:pPr marL="457200" indent="-457200"/>
            <a:r>
              <a:rPr lang="en-GB" sz="2000"/>
              <a:t>Maintain relationships. (i.e. Client, Cross-department)</a:t>
            </a:r>
          </a:p>
          <a:p>
            <a:pPr marL="457200" indent="-457200"/>
            <a:r>
              <a:rPr lang="en-GB" sz="2000"/>
              <a:t>Maintain and evolve Company image.</a:t>
            </a:r>
          </a:p>
          <a:p>
            <a:pPr marL="457200" indent="-457200"/>
            <a:endParaRPr lang="en-GB" sz="2000"/>
          </a:p>
          <a:p>
            <a:pPr marL="457200" indent="-457200"/>
            <a:endParaRPr lang="en-GB" sz="2000"/>
          </a:p>
          <a:p>
            <a:pPr marL="457200" indent="-457200"/>
            <a:endParaRPr lang="en-GB" sz="2000"/>
          </a:p>
          <a:p>
            <a:pPr marL="457200" indent="-457200"/>
            <a:endParaRPr lang="en-GB" sz="2000"/>
          </a:p>
        </p:txBody>
      </p:sp>
    </p:spTree>
    <p:extLst>
      <p:ext uri="{BB962C8B-B14F-4D97-AF65-F5344CB8AC3E}">
        <p14:creationId xmlns:p14="http://schemas.microsoft.com/office/powerpoint/2010/main" val="3611407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0A3EC-7C38-3862-A6F0-C2C415976E8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Person Specification</a:t>
            </a:r>
          </a:p>
        </p:txBody>
      </p:sp>
      <p:graphicFrame>
        <p:nvGraphicFramePr>
          <p:cNvPr id="5" name="Content Placeholder 2">
            <a:extLst>
              <a:ext uri="{FF2B5EF4-FFF2-40B4-BE49-F238E27FC236}">
                <a16:creationId xmlns:a16="http://schemas.microsoft.com/office/drawing/2014/main" id="{9214CA2A-3348-3E3A-E3DE-AB76298AF508}"/>
              </a:ext>
            </a:extLst>
          </p:cNvPr>
          <p:cNvGraphicFramePr>
            <a:graphicFrameLocks noGrp="1"/>
          </p:cNvGraphicFramePr>
          <p:nvPr>
            <p:ph idx="1"/>
            <p:extLst>
              <p:ext uri="{D42A27DB-BD31-4B8C-83A1-F6EECF244321}">
                <p14:modId xmlns:p14="http://schemas.microsoft.com/office/powerpoint/2010/main" val="60158542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4556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3206BD-3CAE-AD9E-91D3-EEA6618163A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How Will We Select The Right Candidate?</a:t>
            </a:r>
          </a:p>
        </p:txBody>
      </p:sp>
      <p:sp>
        <p:nvSpPr>
          <p:cNvPr id="3" name="Content Placeholder 2">
            <a:extLst>
              <a:ext uri="{FF2B5EF4-FFF2-40B4-BE49-F238E27FC236}">
                <a16:creationId xmlns:a16="http://schemas.microsoft.com/office/drawing/2014/main" id="{63698AB2-E80F-D969-BEEC-761C743C2B4D}"/>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a:latin typeface="Arial"/>
                <a:cs typeface="Arial"/>
              </a:rPr>
              <a:t>In order to select the right candidate, we must assess and decide on the most efficient and effective form of interview. The interview process is detrimental to candidate selection and success and therefore should be carried out with the diligence. (Rozario, S.D., Venkatraman, S. and Abbas, A., 2019.)</a:t>
            </a:r>
          </a:p>
          <a:p>
            <a:pPr marL="0" indent="0">
              <a:buNone/>
            </a:pPr>
            <a:r>
              <a:rPr lang="en-GB" sz="2000">
                <a:latin typeface="Arial"/>
                <a:cs typeface="Arial"/>
              </a:rPr>
              <a:t>On the upcoming slides I will detail and identify three interview styles and their suitability for the role are advertising.</a:t>
            </a:r>
          </a:p>
          <a:p>
            <a:pPr marL="0" indent="0">
              <a:buNone/>
            </a:pPr>
            <a:r>
              <a:rPr lang="en-GB" sz="2000">
                <a:latin typeface="Arial"/>
                <a:cs typeface="Arial"/>
              </a:rPr>
              <a:t>The three styles considered will be:</a:t>
            </a:r>
          </a:p>
          <a:p>
            <a:pPr marL="285750" indent="-285750">
              <a:buFont typeface="Calibri" panose="020B0604020202020204" pitchFamily="34" charset="0"/>
              <a:buChar char="-"/>
            </a:pPr>
            <a:r>
              <a:rPr lang="en-GB" sz="2000">
                <a:latin typeface="Arial"/>
                <a:cs typeface="Arial"/>
              </a:rPr>
              <a:t>Structured</a:t>
            </a:r>
          </a:p>
          <a:p>
            <a:pPr marL="285750" indent="-285750">
              <a:buFont typeface="Calibri" panose="020B0604020202020204" pitchFamily="34" charset="0"/>
              <a:buChar char="-"/>
            </a:pPr>
            <a:r>
              <a:rPr lang="en-GB" sz="2000">
                <a:latin typeface="Arial"/>
                <a:cs typeface="Arial"/>
              </a:rPr>
              <a:t>Semi-Structured</a:t>
            </a:r>
          </a:p>
          <a:p>
            <a:pPr marL="285750" indent="-285750">
              <a:buFont typeface="Calibri" panose="020B0604020202020204" pitchFamily="34" charset="0"/>
              <a:buChar char="-"/>
            </a:pPr>
            <a:r>
              <a:rPr lang="en-GB" sz="2000">
                <a:latin typeface="Arial"/>
                <a:cs typeface="Arial"/>
              </a:rPr>
              <a:t>Unstructured</a:t>
            </a:r>
          </a:p>
          <a:p>
            <a:pPr marL="0" indent="0">
              <a:buNone/>
            </a:pPr>
            <a:endParaRPr lang="en-GB" sz="2000"/>
          </a:p>
        </p:txBody>
      </p:sp>
    </p:spTree>
    <p:extLst>
      <p:ext uri="{BB962C8B-B14F-4D97-AF65-F5344CB8AC3E}">
        <p14:creationId xmlns:p14="http://schemas.microsoft.com/office/powerpoint/2010/main" val="277085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CA4369-0030-9D19-B949-F746FC055D4F}"/>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Structured Interview Style</a:t>
            </a:r>
          </a:p>
        </p:txBody>
      </p:sp>
      <p:sp>
        <p:nvSpPr>
          <p:cNvPr id="3" name="Content Placeholder 2">
            <a:extLst>
              <a:ext uri="{FF2B5EF4-FFF2-40B4-BE49-F238E27FC236}">
                <a16:creationId xmlns:a16="http://schemas.microsoft.com/office/drawing/2014/main" id="{07EA5DC6-190C-0F2A-FD66-E803BB1739AB}"/>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700">
                <a:latin typeface="Arial"/>
                <a:cs typeface="Arial"/>
              </a:rPr>
              <a:t>Structured interviews are pre-determined and regulated. This means that all candidates will be asked the same questions in the same order and format. This form of interview style allows for consistency In regard to the data (answers) that are being collected and ease for when candidate responses need to be compared and assessed. This style would be most beneficial when there is a somewhat large number of applicants. This Interview style allows you to collect responses from candidates in a form that is comparable. You can then obtain more clarity on what candidates are most suitable for the role in question and essentially whittle down to move forward in the recruitment process. To ensure that this method is most effective, the questions asked must be empirical and render quantitative data to be deemed as a successful structured interview. (Stevens, C.K., 2012. )</a:t>
            </a:r>
            <a:endParaRPr lang="en-GB" sz="1700"/>
          </a:p>
        </p:txBody>
      </p:sp>
    </p:spTree>
    <p:extLst>
      <p:ext uri="{BB962C8B-B14F-4D97-AF65-F5344CB8AC3E}">
        <p14:creationId xmlns:p14="http://schemas.microsoft.com/office/powerpoint/2010/main" val="144271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00E42E-96D5-20C0-A024-530EC7C6D69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Unstructured Interview Style</a:t>
            </a:r>
          </a:p>
        </p:txBody>
      </p:sp>
      <p:sp>
        <p:nvSpPr>
          <p:cNvPr id="3" name="Content Placeholder 2">
            <a:extLst>
              <a:ext uri="{FF2B5EF4-FFF2-40B4-BE49-F238E27FC236}">
                <a16:creationId xmlns:a16="http://schemas.microsoft.com/office/drawing/2014/main" id="{B46A0512-AC5D-E1CF-0E99-D712ED2B89BF}"/>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700">
                <a:latin typeface="Arial"/>
                <a:cs typeface="Arial"/>
              </a:rPr>
              <a:t>This interview style has no regulation or format and is a free-flow of conversation between interviewer and interviewee. It is guided purely by the interviewees' responses and opens the door to a more detailed answers and insight; this allows for the true personality of a candidate to be seen. This style would be  most effective further down in the recruitment process, especially when assessing how a new candidate will fit in with the team and/or existing business associates. Though this style may explore more depth in answers and responses, they can be time consuming, particularly if the interviewee goes off on a tangent. </a:t>
            </a:r>
            <a:br>
              <a:rPr lang="en-GB" sz="1700">
                <a:latin typeface="Arial"/>
                <a:cs typeface="Arial"/>
              </a:rPr>
            </a:br>
            <a:r>
              <a:rPr lang="en-GB" sz="1700">
                <a:latin typeface="Arial"/>
                <a:cs typeface="Arial"/>
              </a:rPr>
              <a:t>A consequence of this would be that the desired information required to form a conclusion about the candidates' suitability will not be able to be captured and assessed. Which may result in another interview having to take place, which would not be conducive if there is a deadline or time constraint for hire. (Chauhan, R.S., 2022.)</a:t>
            </a:r>
          </a:p>
        </p:txBody>
      </p:sp>
    </p:spTree>
    <p:extLst>
      <p:ext uri="{BB962C8B-B14F-4D97-AF65-F5344CB8AC3E}">
        <p14:creationId xmlns:p14="http://schemas.microsoft.com/office/powerpoint/2010/main" val="1219650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FD8F0F-ECD5-4409-429F-12E5A8CE9DF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Semi-Structured Interview</a:t>
            </a:r>
          </a:p>
        </p:txBody>
      </p:sp>
      <p:sp>
        <p:nvSpPr>
          <p:cNvPr id="3" name="Content Placeholder 2">
            <a:extLst>
              <a:ext uri="{FF2B5EF4-FFF2-40B4-BE49-F238E27FC236}">
                <a16:creationId xmlns:a16="http://schemas.microsoft.com/office/drawing/2014/main" id="{0F23452B-A673-B450-38BC-985261A1A04A}"/>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dirty="0">
                <a:latin typeface="Arial"/>
                <a:cs typeface="Arial"/>
              </a:rPr>
              <a:t>The semi-structured interview style may seem like the universal style or "best choice" when carrying out recruitment, however it is not shy of its own challenges. This style of interview requires skill from the Interviewer because of the constant switch from structure and free-flow of conversation required. The Interviewer must be mindful of the objectives of the conversation and any time constraints, whilst being responsive and allowing the conversation flow organically. Care will need to also be taken to ensure that the interviewee does not feel like they are being cut off or unable to fully express their responses. (</a:t>
            </a:r>
            <a:r>
              <a:rPr lang="en-GB" sz="2000">
                <a:latin typeface="Arial"/>
                <a:cs typeface="Arial"/>
              </a:rPr>
              <a:t>Tixier, M., 1996.)</a:t>
            </a:r>
            <a:endParaRPr lang="en-GB" sz="2000" dirty="0">
              <a:latin typeface="Arial"/>
              <a:cs typeface="Arial"/>
            </a:endParaRPr>
          </a:p>
        </p:txBody>
      </p:sp>
    </p:spTree>
    <p:extLst>
      <p:ext uri="{BB962C8B-B14F-4D97-AF65-F5344CB8AC3E}">
        <p14:creationId xmlns:p14="http://schemas.microsoft.com/office/powerpoint/2010/main" val="3477585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5AC0AC-87DD-A0E1-46FA-6345BA557BE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Questioning</a:t>
            </a:r>
          </a:p>
        </p:txBody>
      </p:sp>
      <p:sp>
        <p:nvSpPr>
          <p:cNvPr id="3" name="Content Placeholder 2">
            <a:extLst>
              <a:ext uri="{FF2B5EF4-FFF2-40B4-BE49-F238E27FC236}">
                <a16:creationId xmlns:a16="http://schemas.microsoft.com/office/drawing/2014/main" id="{220E2CCC-94CB-3828-308F-79C142280C4A}"/>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600">
                <a:latin typeface="Arial"/>
                <a:cs typeface="Arial"/>
              </a:rPr>
              <a:t>The interview to find the best candidate for this position will require a mixed line of questioning including open, closed and probing. For instances where we need more in-depth and elaborative responses to understand and gain insight to what was asked, we will use open questioning. These are questions such as "Who", "What", "Where", "When" or "How". This line of questioning is more in line with semi-structured and unstructured interviews, as it allows for the conversation to flow freely and without limit and can be done through follow up questions. </a:t>
            </a:r>
            <a:r>
              <a:rPr lang="en-GB" sz="1600">
                <a:latin typeface="Arial"/>
                <a:ea typeface="Open Sans"/>
                <a:cs typeface="Open Sans"/>
              </a:rPr>
              <a:t>(e.g., Flanagan, 1954). Closed question will be used to clarify facts and will be mostly for protocol purposes and probing questions will be to encourage candidates to elaborate, this will prove beneficial when we are trying gain knowledge of experience and suitability. (</a:t>
            </a:r>
            <a:r>
              <a:rPr lang="en-GB" sz="1600">
                <a:latin typeface="Arial"/>
                <a:ea typeface="Open Sans"/>
                <a:cs typeface="Arial"/>
              </a:rPr>
              <a:t>Patel, R.D., Powell, D.M., Roulin, N. and Spence, J.R., 2025.) Off the back of the probing questions, we will be able to ask Socratic questions to better understand the thought process, and ambitions of the candidate which will help us to further determine suitability for the role. (Boele, D., 1998.)</a:t>
            </a:r>
          </a:p>
        </p:txBody>
      </p:sp>
    </p:spTree>
    <p:extLst>
      <p:ext uri="{BB962C8B-B14F-4D97-AF65-F5344CB8AC3E}">
        <p14:creationId xmlns:p14="http://schemas.microsoft.com/office/powerpoint/2010/main" val="103964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15D33-853D-A408-EC16-27BA5104575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Face-to-Face Versus Online</a:t>
            </a:r>
          </a:p>
        </p:txBody>
      </p:sp>
      <p:sp>
        <p:nvSpPr>
          <p:cNvPr id="3" name="Content Placeholder 2">
            <a:extLst>
              <a:ext uri="{FF2B5EF4-FFF2-40B4-BE49-F238E27FC236}">
                <a16:creationId xmlns:a16="http://schemas.microsoft.com/office/drawing/2014/main" id="{D2622AD3-9236-5731-A70C-AB476AB8009B}"/>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t>This particular role will benefit from a face-to-face in comparison to an online interview due to the nature of the role.  This role is client, facing and we will need to determine if the candidate has a presence to them as they will be spear-heading our Global Client base initiatives. This will also enable the candidate to assess whether they can see themselves in the environment. Of course, in unique circumstances where a candidate may be abroad, it will be more feasible to offer an online interview. Although Online interviews have their benefits such as Cost, Flexibility, Wider talent pool, Time-efficiency, Increased comfort, Eco-friendliness. It comes at a cost of quality of information that you get through face-to-face interviewing. </a:t>
            </a:r>
            <a:r>
              <a:rPr lang="en-GB" sz="2000" dirty="0">
                <a:latin typeface="Arial"/>
                <a:cs typeface="Arial"/>
              </a:rPr>
              <a:t>(</a:t>
            </a:r>
            <a:r>
              <a:rPr lang="en-GB" sz="2000">
                <a:latin typeface="Arial"/>
                <a:cs typeface="Arial"/>
              </a:rPr>
              <a:t>Johnson, D.R., Scheitle, C.P. and Ecklund, E.H., 2021)</a:t>
            </a:r>
          </a:p>
        </p:txBody>
      </p:sp>
    </p:spTree>
    <p:extLst>
      <p:ext uri="{BB962C8B-B14F-4D97-AF65-F5344CB8AC3E}">
        <p14:creationId xmlns:p14="http://schemas.microsoft.com/office/powerpoint/2010/main" val="2946009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34AB1-87A9-6EE6-8D42-D1FD44B1994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856BEB59-B011-CD41-EA21-ECDE2A6517E2}"/>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t>Using the information detailed in this presentation we can determine that to best select a successful candidate to drive and pioneer our transformation project, the best line of questioning will be semi-structured and unstructured. As this will allow us to ask probing and open questions to deem the suitability and gain an insight of the experience candidates possess in order to conclude and make the best decision that best benefits the company and will meet our main objective and with Socratic questioning, we will also be able to establish if we as a company are a right fit for the candidate.</a:t>
            </a:r>
          </a:p>
        </p:txBody>
      </p:sp>
    </p:spTree>
    <p:extLst>
      <p:ext uri="{BB962C8B-B14F-4D97-AF65-F5344CB8AC3E}">
        <p14:creationId xmlns:p14="http://schemas.microsoft.com/office/powerpoint/2010/main" val="269295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8BED3-C1FA-FE20-355D-C8830B9DB67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84C6ABF-FECD-714F-8A5B-AD6CD3F498F1}"/>
              </a:ext>
            </a:extLst>
          </p:cNvPr>
          <p:cNvSpPr>
            <a:spLocks noGrp="1"/>
          </p:cNvSpPr>
          <p:nvPr>
            <p:ph idx="1"/>
          </p:nvPr>
        </p:nvSpPr>
        <p:spPr/>
        <p:txBody>
          <a:bodyPr vert="horz" lIns="91440" tIns="45720" rIns="91440" bIns="45720" rtlCol="0" anchor="t">
            <a:normAutofit/>
          </a:bodyPr>
          <a:lstStyle/>
          <a:p>
            <a:pPr>
              <a:buFont typeface="Arial"/>
              <a:buChar char="•"/>
            </a:pPr>
            <a:r>
              <a:rPr lang="en-GB" sz="1000" dirty="0">
                <a:solidFill>
                  <a:srgbClr val="222222"/>
                </a:solidFill>
                <a:latin typeface="Arial"/>
                <a:cs typeface="Arial"/>
              </a:rPr>
              <a:t>Boele, D., 1998. The “Benefits” of a Socratic Dialogue: Or: Which Results Can We Promise?. </a:t>
            </a:r>
            <a:r>
              <a:rPr lang="en-GB" sz="1000" i="1" dirty="0">
                <a:solidFill>
                  <a:srgbClr val="222222"/>
                </a:solidFill>
                <a:latin typeface="Arial"/>
                <a:cs typeface="Arial"/>
              </a:rPr>
              <a:t>Inquiry: Critical thinking across the disciplines</a:t>
            </a:r>
            <a:r>
              <a:rPr lang="en-GB" sz="1000" dirty="0">
                <a:solidFill>
                  <a:srgbClr val="222222"/>
                </a:solidFill>
                <a:latin typeface="Arial"/>
                <a:cs typeface="Arial"/>
              </a:rPr>
              <a:t>, </a:t>
            </a:r>
            <a:r>
              <a:rPr lang="en-GB" sz="1000" i="1" dirty="0">
                <a:solidFill>
                  <a:srgbClr val="222222"/>
                </a:solidFill>
                <a:latin typeface="Arial"/>
                <a:cs typeface="Arial"/>
              </a:rPr>
              <a:t>17</a:t>
            </a:r>
            <a:r>
              <a:rPr lang="en-GB" sz="1000" dirty="0">
                <a:solidFill>
                  <a:srgbClr val="222222"/>
                </a:solidFill>
                <a:latin typeface="Arial"/>
                <a:cs typeface="Arial"/>
              </a:rPr>
              <a:t>(3), pp.48-70.</a:t>
            </a:r>
            <a:endParaRPr lang="en-US" sz="1000" dirty="0">
              <a:solidFill>
                <a:srgbClr val="000000"/>
              </a:solidFill>
              <a:latin typeface="Arial"/>
              <a:cs typeface="Arial"/>
            </a:endParaRPr>
          </a:p>
          <a:p>
            <a:r>
              <a:rPr lang="en-GB" sz="1000" dirty="0">
                <a:solidFill>
                  <a:srgbClr val="222222"/>
                </a:solidFill>
                <a:latin typeface="Arial"/>
                <a:cs typeface="Arial"/>
              </a:rPr>
              <a:t>Chauhan, R.S., 2022. Unstructured interviews: are they really all that bad?. </a:t>
            </a:r>
            <a:r>
              <a:rPr lang="en-GB" sz="1000" i="1" dirty="0">
                <a:solidFill>
                  <a:srgbClr val="222222"/>
                </a:solidFill>
                <a:latin typeface="Arial"/>
                <a:cs typeface="Arial"/>
              </a:rPr>
              <a:t>Human Resource Development International</a:t>
            </a:r>
            <a:r>
              <a:rPr lang="en-GB" sz="1000" dirty="0">
                <a:solidFill>
                  <a:srgbClr val="222222"/>
                </a:solidFill>
                <a:latin typeface="Arial"/>
                <a:cs typeface="Arial"/>
              </a:rPr>
              <a:t>, </a:t>
            </a:r>
            <a:r>
              <a:rPr lang="en-GB" sz="1000" i="1" dirty="0">
                <a:solidFill>
                  <a:srgbClr val="222222"/>
                </a:solidFill>
                <a:latin typeface="Arial"/>
                <a:cs typeface="Arial"/>
              </a:rPr>
              <a:t>25</a:t>
            </a:r>
            <a:r>
              <a:rPr lang="en-GB" sz="1000" dirty="0">
                <a:solidFill>
                  <a:srgbClr val="222222"/>
                </a:solidFill>
                <a:latin typeface="Arial"/>
                <a:cs typeface="Arial"/>
              </a:rPr>
              <a:t>(4), pp.474-487.</a:t>
            </a:r>
          </a:p>
          <a:p>
            <a:r>
              <a:rPr lang="en-GB" sz="1100" dirty="0">
                <a:solidFill>
                  <a:srgbClr val="212529"/>
                </a:solidFill>
                <a:ea typeface="+mn-lt"/>
                <a:cs typeface="+mn-lt"/>
              </a:rPr>
              <a:t>Flanagan, J. C. (1954). The critical incident technique. </a:t>
            </a:r>
            <a:r>
              <a:rPr lang="en-GB" sz="1100" i="1" dirty="0">
                <a:solidFill>
                  <a:srgbClr val="212529"/>
                </a:solidFill>
                <a:ea typeface="+mn-lt"/>
                <a:cs typeface="+mn-lt"/>
              </a:rPr>
              <a:t>Psychological Bulletin, 51</a:t>
            </a:r>
            <a:r>
              <a:rPr lang="en-GB" sz="1100" dirty="0">
                <a:solidFill>
                  <a:srgbClr val="212529"/>
                </a:solidFill>
                <a:ea typeface="+mn-lt"/>
                <a:cs typeface="+mn-lt"/>
              </a:rPr>
              <a:t>(4), 327–358</a:t>
            </a:r>
          </a:p>
          <a:p>
            <a:r>
              <a:rPr lang="en-GB" sz="1000" dirty="0">
                <a:solidFill>
                  <a:srgbClr val="222222"/>
                </a:solidFill>
                <a:latin typeface="Arial"/>
                <a:cs typeface="Arial"/>
              </a:rPr>
              <a:t>Johnson, D.R., </a:t>
            </a:r>
            <a:r>
              <a:rPr lang="en-GB" sz="1000" dirty="0" err="1">
                <a:solidFill>
                  <a:srgbClr val="222222"/>
                </a:solidFill>
                <a:latin typeface="Arial"/>
                <a:cs typeface="Arial"/>
              </a:rPr>
              <a:t>Scheitle</a:t>
            </a:r>
            <a:r>
              <a:rPr lang="en-GB" sz="1000" dirty="0">
                <a:solidFill>
                  <a:srgbClr val="222222"/>
                </a:solidFill>
                <a:latin typeface="Arial"/>
                <a:cs typeface="Arial"/>
              </a:rPr>
              <a:t>, C.P. and Ecklund, E.H., 2021. Beyond the in-person interview? How interview quality varies across in-person, telephone, and Skype interviews. </a:t>
            </a:r>
            <a:r>
              <a:rPr lang="en-GB" sz="1000" i="1" dirty="0" err="1">
                <a:solidFill>
                  <a:srgbClr val="222222"/>
                </a:solidFill>
                <a:latin typeface="Arial"/>
                <a:cs typeface="Arial"/>
              </a:rPr>
              <a:t>Socialscience</a:t>
            </a:r>
            <a:r>
              <a:rPr lang="en-GB" sz="1000" i="1" dirty="0">
                <a:solidFill>
                  <a:srgbClr val="222222"/>
                </a:solidFill>
                <a:latin typeface="Arial"/>
                <a:cs typeface="Arial"/>
              </a:rPr>
              <a:t> computer review</a:t>
            </a:r>
            <a:r>
              <a:rPr lang="en-GB" sz="1000" dirty="0">
                <a:solidFill>
                  <a:srgbClr val="222222"/>
                </a:solidFill>
                <a:latin typeface="Arial"/>
                <a:cs typeface="Arial"/>
              </a:rPr>
              <a:t>, </a:t>
            </a:r>
            <a:r>
              <a:rPr lang="en-GB" sz="1000" i="1" dirty="0">
                <a:solidFill>
                  <a:srgbClr val="222222"/>
                </a:solidFill>
                <a:latin typeface="Arial"/>
                <a:cs typeface="Arial"/>
              </a:rPr>
              <a:t>39</a:t>
            </a:r>
            <a:r>
              <a:rPr lang="en-GB" sz="1000" dirty="0">
                <a:solidFill>
                  <a:srgbClr val="222222"/>
                </a:solidFill>
                <a:latin typeface="Arial"/>
                <a:cs typeface="Arial"/>
              </a:rPr>
              <a:t>(6), pp.1142-1158.</a:t>
            </a:r>
            <a:endParaRPr lang="en-GB" sz="1100" dirty="0">
              <a:solidFill>
                <a:srgbClr val="212529"/>
              </a:solidFill>
              <a:latin typeface="Aptos"/>
              <a:cs typeface="Arial"/>
            </a:endParaRPr>
          </a:p>
          <a:p>
            <a:r>
              <a:rPr lang="en-GB" sz="1000" dirty="0">
                <a:solidFill>
                  <a:srgbClr val="222222"/>
                </a:solidFill>
                <a:latin typeface="Arial"/>
                <a:cs typeface="Arial"/>
              </a:rPr>
              <a:t>Patel, R.D., Powell, D.M., </a:t>
            </a:r>
            <a:r>
              <a:rPr lang="en-GB" sz="1000" dirty="0" err="1">
                <a:solidFill>
                  <a:srgbClr val="222222"/>
                </a:solidFill>
                <a:latin typeface="Arial"/>
                <a:cs typeface="Arial"/>
              </a:rPr>
              <a:t>Roulin</a:t>
            </a:r>
            <a:r>
              <a:rPr lang="en-GB" sz="1000" dirty="0">
                <a:solidFill>
                  <a:srgbClr val="222222"/>
                </a:solidFill>
                <a:latin typeface="Arial"/>
                <a:cs typeface="Arial"/>
              </a:rPr>
              <a:t>, N. and Spence, J.R., 2025. Tell me more! Examining the benefits of adding structured probing in asynchronous video interviews. </a:t>
            </a:r>
            <a:r>
              <a:rPr lang="en-GB" sz="1000" i="1" dirty="0">
                <a:solidFill>
                  <a:srgbClr val="222222"/>
                </a:solidFill>
                <a:latin typeface="Arial"/>
                <a:cs typeface="Arial"/>
              </a:rPr>
              <a:t>International Journal of Selection and Assessment</a:t>
            </a:r>
            <a:r>
              <a:rPr lang="en-GB" sz="1000" dirty="0">
                <a:solidFill>
                  <a:srgbClr val="222222"/>
                </a:solidFill>
                <a:latin typeface="Arial"/>
                <a:cs typeface="Arial"/>
              </a:rPr>
              <a:t>, </a:t>
            </a:r>
            <a:r>
              <a:rPr lang="en-GB" sz="1000" i="1" dirty="0">
                <a:solidFill>
                  <a:srgbClr val="222222"/>
                </a:solidFill>
                <a:latin typeface="Arial"/>
                <a:cs typeface="Arial"/>
              </a:rPr>
              <a:t>33</a:t>
            </a:r>
            <a:r>
              <a:rPr lang="en-GB" sz="1000" dirty="0">
                <a:solidFill>
                  <a:srgbClr val="222222"/>
                </a:solidFill>
                <a:latin typeface="Arial"/>
                <a:cs typeface="Arial"/>
              </a:rPr>
              <a:t>(1), p.e12514.</a:t>
            </a:r>
          </a:p>
          <a:p>
            <a:r>
              <a:rPr lang="en-GB" sz="1000" dirty="0">
                <a:solidFill>
                  <a:srgbClr val="222222"/>
                </a:solidFill>
                <a:latin typeface="Arial"/>
                <a:cs typeface="Arial"/>
              </a:rPr>
              <a:t>Rozario, S.D., Venkatraman, S. and Abbas, A., 2019. Challenges in recruitment and selection process: An empirical study. </a:t>
            </a:r>
            <a:r>
              <a:rPr lang="en-GB" sz="1000" i="1" dirty="0">
                <a:solidFill>
                  <a:srgbClr val="222222"/>
                </a:solidFill>
                <a:latin typeface="Arial"/>
                <a:cs typeface="Arial"/>
              </a:rPr>
              <a:t>Challenges</a:t>
            </a:r>
            <a:r>
              <a:rPr lang="en-GB" sz="1000" dirty="0">
                <a:solidFill>
                  <a:srgbClr val="222222"/>
                </a:solidFill>
                <a:latin typeface="Arial"/>
                <a:cs typeface="Arial"/>
              </a:rPr>
              <a:t>, </a:t>
            </a:r>
            <a:r>
              <a:rPr lang="en-GB" sz="1000" i="1" dirty="0">
                <a:solidFill>
                  <a:srgbClr val="222222"/>
                </a:solidFill>
                <a:latin typeface="Arial"/>
                <a:cs typeface="Arial"/>
              </a:rPr>
              <a:t>10</a:t>
            </a:r>
            <a:r>
              <a:rPr lang="en-GB" sz="1000" dirty="0">
                <a:solidFill>
                  <a:srgbClr val="222222"/>
                </a:solidFill>
                <a:latin typeface="Arial"/>
                <a:cs typeface="Arial"/>
              </a:rPr>
              <a:t>(2), p.35.</a:t>
            </a:r>
          </a:p>
          <a:p>
            <a:r>
              <a:rPr lang="en-GB" sz="1000" dirty="0">
                <a:solidFill>
                  <a:srgbClr val="222222"/>
                </a:solidFill>
                <a:latin typeface="Arial"/>
                <a:cs typeface="Arial"/>
              </a:rPr>
              <a:t>Stevens, C.K., 2012. Structure interviews to recruit and hire the best people. </a:t>
            </a:r>
            <a:r>
              <a:rPr lang="en-GB" sz="1000" i="1" dirty="0">
                <a:solidFill>
                  <a:srgbClr val="222222"/>
                </a:solidFill>
                <a:latin typeface="Arial"/>
                <a:cs typeface="Arial"/>
              </a:rPr>
              <a:t>Handbook of Principles of Organizational </a:t>
            </a:r>
            <a:r>
              <a:rPr lang="en-GB" sz="1000" i="1" dirty="0" err="1">
                <a:solidFill>
                  <a:srgbClr val="222222"/>
                </a:solidFill>
                <a:latin typeface="Arial"/>
                <a:cs typeface="Arial"/>
              </a:rPr>
              <a:t>Behavior</a:t>
            </a:r>
            <a:r>
              <a:rPr lang="en-GB" sz="1000" i="1" dirty="0">
                <a:solidFill>
                  <a:srgbClr val="222222"/>
                </a:solidFill>
                <a:latin typeface="Arial"/>
                <a:cs typeface="Arial"/>
              </a:rPr>
              <a:t>: Indispensable Knowledge for Evidence‐</a:t>
            </a:r>
            <a:r>
              <a:rPr lang="en-GB" sz="1000" i="1" dirty="0" err="1">
                <a:solidFill>
                  <a:srgbClr val="222222"/>
                </a:solidFill>
                <a:latin typeface="Arial"/>
                <a:cs typeface="Arial"/>
              </a:rPr>
              <a:t>BasedManagement</a:t>
            </a:r>
            <a:r>
              <a:rPr lang="en-GB" sz="1000" dirty="0">
                <a:solidFill>
                  <a:srgbClr val="222222"/>
                </a:solidFill>
                <a:latin typeface="Arial"/>
                <a:cs typeface="Arial"/>
              </a:rPr>
              <a:t>, pp.41-56.</a:t>
            </a:r>
          </a:p>
          <a:p>
            <a:r>
              <a:rPr lang="en-GB" sz="1000" dirty="0">
                <a:solidFill>
                  <a:srgbClr val="222222"/>
                </a:solidFill>
                <a:latin typeface="Arial"/>
                <a:cs typeface="Arial"/>
              </a:rPr>
              <a:t>Tixier, M., 1996. Employers’ recruitment tools across Europe. </a:t>
            </a:r>
            <a:r>
              <a:rPr lang="en-GB" sz="1000" i="1" dirty="0">
                <a:solidFill>
                  <a:srgbClr val="222222"/>
                </a:solidFill>
                <a:latin typeface="Arial"/>
                <a:cs typeface="Arial"/>
              </a:rPr>
              <a:t>Employee relations</a:t>
            </a:r>
            <a:r>
              <a:rPr lang="en-GB" sz="1000" dirty="0">
                <a:solidFill>
                  <a:srgbClr val="222222"/>
                </a:solidFill>
                <a:latin typeface="Arial"/>
                <a:cs typeface="Arial"/>
              </a:rPr>
              <a:t>, </a:t>
            </a:r>
            <a:r>
              <a:rPr lang="en-GB" sz="1000" i="1" dirty="0">
                <a:solidFill>
                  <a:srgbClr val="222222"/>
                </a:solidFill>
                <a:latin typeface="Arial"/>
                <a:cs typeface="Arial"/>
              </a:rPr>
              <a:t>18</a:t>
            </a:r>
            <a:r>
              <a:rPr lang="en-GB" sz="1000" dirty="0">
                <a:solidFill>
                  <a:srgbClr val="222222"/>
                </a:solidFill>
                <a:latin typeface="Arial"/>
                <a:cs typeface="Arial"/>
              </a:rPr>
              <a:t>(6), pp.69-80.</a:t>
            </a:r>
          </a:p>
        </p:txBody>
      </p:sp>
    </p:spTree>
    <p:extLst>
      <p:ext uri="{BB962C8B-B14F-4D97-AF65-F5344CB8AC3E}">
        <p14:creationId xmlns:p14="http://schemas.microsoft.com/office/powerpoint/2010/main" val="7292859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Name – Shanice Tuitt-Sinclair Student Number – 2409647 Lecturer’s Name: Mudasser Hassan  </vt:lpstr>
      <vt:lpstr>Introduction </vt:lpstr>
      <vt:lpstr>Job Description</vt:lpstr>
      <vt:lpstr>Job Analysis</vt:lpstr>
      <vt:lpstr>Person Specification</vt:lpstr>
      <vt:lpstr>How Will We Select The Right Candidate?</vt:lpstr>
      <vt:lpstr>Structured Interview Style</vt:lpstr>
      <vt:lpstr>Unstructured Interview Style</vt:lpstr>
      <vt:lpstr>Semi-Structured Interview</vt:lpstr>
      <vt:lpstr>Questioning</vt:lpstr>
      <vt:lpstr>Face-to-Face Versus Online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1170</cp:revision>
  <dcterms:created xsi:type="dcterms:W3CDTF">2025-10-16T14:27:54Z</dcterms:created>
  <dcterms:modified xsi:type="dcterms:W3CDTF">2025-10-17T08:57:59Z</dcterms:modified>
</cp:coreProperties>
</file>