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1" r:id="rId1"/>
  </p:sldMasterIdLst>
  <p:notesMasterIdLst>
    <p:notesMasterId r:id="rId48"/>
  </p:notesMasterIdLst>
  <p:handoutMasterIdLst>
    <p:handoutMasterId r:id="rId49"/>
  </p:handout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4" r:id="rId38"/>
    <p:sldId id="295" r:id="rId39"/>
    <p:sldId id="296" r:id="rId40"/>
    <p:sldId id="297" r:id="rId41"/>
    <p:sldId id="298" r:id="rId42"/>
    <p:sldId id="299" r:id="rId43"/>
    <p:sldId id="300" r:id="rId44"/>
    <p:sldId id="301" r:id="rId45"/>
    <p:sldId id="302" r:id="rId46"/>
    <p:sldId id="303" r:id="rId47"/>
  </p:sldIdLst>
  <p:sldSz cx="9144000" cy="6858000" type="screen4x3"/>
  <p:notesSz cx="6669088" cy="97536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855" autoAdjust="0"/>
    <p:restoredTop sz="89784" autoAdjust="0"/>
  </p:normalViewPr>
  <p:slideViewPr>
    <p:cSldViewPr>
      <p:cViewPr varScale="1">
        <p:scale>
          <a:sx n="82" d="100"/>
          <a:sy n="82" d="100"/>
        </p:scale>
        <p:origin x="-137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smtClean="0"/>
            </a:lvl1pPr>
          </a:lstStyle>
          <a:p>
            <a:pPr>
              <a:defRPr/>
            </a:pPr>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smtClean="0"/>
            </a:lvl1pPr>
          </a:lstStyle>
          <a:p>
            <a:pPr>
              <a:defRPr/>
            </a:pPr>
            <a:fld id="{289A9C92-D5FC-4045-AFCF-E6398A2D6B8C}" type="datetimeFigureOut">
              <a:rPr lang="en-GB"/>
              <a:pPr>
                <a:defRPr/>
              </a:pPr>
              <a:t>12/11/2017</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smtClean="0"/>
            </a:lvl1pPr>
          </a:lstStyle>
          <a:p>
            <a:pPr>
              <a:defRPr/>
            </a:pPr>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smtClean="0"/>
            </a:lvl1pPr>
          </a:lstStyle>
          <a:p>
            <a:pPr>
              <a:defRPr/>
            </a:pPr>
            <a:fld id="{FB9075E6-D1F4-45AD-B029-19442F9C49D5}" type="slidenum">
              <a:rPr lang="en-GB"/>
              <a:pPr>
                <a:defRPr/>
              </a:pPr>
              <a:t>‹#›</a:t>
            </a:fld>
            <a:endParaRPr lang="en-GB"/>
          </a:p>
        </p:txBody>
      </p:sp>
    </p:spTree>
    <p:extLst>
      <p:ext uri="{BB962C8B-B14F-4D97-AF65-F5344CB8AC3E}">
        <p14:creationId xmlns:p14="http://schemas.microsoft.com/office/powerpoint/2010/main" val="305818213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17EF3D43-844E-4EA6-80AA-4B35C992185C}" type="datetimeFigureOut">
              <a:rPr lang="en-GB" smtClean="0"/>
              <a:t>12/11/2017</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09C4D83B-0DE9-4429-ADBC-DA081D28B832}" type="slidenum">
              <a:rPr lang="en-GB" smtClean="0"/>
              <a:t>‹#›</a:t>
            </a:fld>
            <a:endParaRPr lang="en-GB"/>
          </a:p>
        </p:txBody>
      </p:sp>
    </p:spTree>
    <p:extLst>
      <p:ext uri="{BB962C8B-B14F-4D97-AF65-F5344CB8AC3E}">
        <p14:creationId xmlns:p14="http://schemas.microsoft.com/office/powerpoint/2010/main" val="28265531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1</a:t>
            </a:fld>
            <a:endParaRPr lang="en-GB"/>
          </a:p>
        </p:txBody>
      </p:sp>
    </p:spTree>
    <p:extLst>
      <p:ext uri="{BB962C8B-B14F-4D97-AF65-F5344CB8AC3E}">
        <p14:creationId xmlns:p14="http://schemas.microsoft.com/office/powerpoint/2010/main" val="5580142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2</a:t>
            </a:fld>
            <a:endParaRPr lang="en-GB"/>
          </a:p>
        </p:txBody>
      </p:sp>
    </p:spTree>
    <p:extLst>
      <p:ext uri="{BB962C8B-B14F-4D97-AF65-F5344CB8AC3E}">
        <p14:creationId xmlns:p14="http://schemas.microsoft.com/office/powerpoint/2010/main" val="19983454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3</a:t>
            </a:fld>
            <a:endParaRPr lang="en-GB"/>
          </a:p>
        </p:txBody>
      </p:sp>
    </p:spTree>
    <p:extLst>
      <p:ext uri="{BB962C8B-B14F-4D97-AF65-F5344CB8AC3E}">
        <p14:creationId xmlns:p14="http://schemas.microsoft.com/office/powerpoint/2010/main" val="31637838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08AB6A55-B7C2-42EA-BCB9-C083D62B8122}" type="slidenum">
              <a:rPr lang="en-GB" smtClean="0"/>
              <a:t>4</a:t>
            </a:fld>
            <a:endParaRPr lang="en-GB"/>
          </a:p>
        </p:txBody>
      </p:sp>
    </p:spTree>
    <p:extLst>
      <p:ext uri="{BB962C8B-B14F-4D97-AF65-F5344CB8AC3E}">
        <p14:creationId xmlns:p14="http://schemas.microsoft.com/office/powerpoint/2010/main" val="42175374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5</a:t>
            </a:fld>
            <a:endParaRPr lang="en-GB"/>
          </a:p>
        </p:txBody>
      </p:sp>
    </p:spTree>
    <p:extLst>
      <p:ext uri="{BB962C8B-B14F-4D97-AF65-F5344CB8AC3E}">
        <p14:creationId xmlns:p14="http://schemas.microsoft.com/office/powerpoint/2010/main" val="42498808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6</a:t>
            </a:fld>
            <a:endParaRPr lang="en-GB"/>
          </a:p>
        </p:txBody>
      </p:sp>
    </p:spTree>
    <p:extLst>
      <p:ext uri="{BB962C8B-B14F-4D97-AF65-F5344CB8AC3E}">
        <p14:creationId xmlns:p14="http://schemas.microsoft.com/office/powerpoint/2010/main" val="2884502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7</a:t>
            </a:fld>
            <a:endParaRPr lang="en-GB"/>
          </a:p>
        </p:txBody>
      </p:sp>
    </p:spTree>
    <p:extLst>
      <p:ext uri="{BB962C8B-B14F-4D97-AF65-F5344CB8AC3E}">
        <p14:creationId xmlns:p14="http://schemas.microsoft.com/office/powerpoint/2010/main" val="10740664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8</a:t>
            </a:fld>
            <a:endParaRPr lang="en-GB"/>
          </a:p>
        </p:txBody>
      </p:sp>
    </p:spTree>
    <p:extLst>
      <p:ext uri="{BB962C8B-B14F-4D97-AF65-F5344CB8AC3E}">
        <p14:creationId xmlns:p14="http://schemas.microsoft.com/office/powerpoint/2010/main" val="3578992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9</a:t>
            </a:fld>
            <a:endParaRPr lang="en-GB"/>
          </a:p>
        </p:txBody>
      </p:sp>
    </p:spTree>
    <p:extLst>
      <p:ext uri="{BB962C8B-B14F-4D97-AF65-F5344CB8AC3E}">
        <p14:creationId xmlns:p14="http://schemas.microsoft.com/office/powerpoint/2010/main" val="841646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10</a:t>
            </a:fld>
            <a:endParaRPr lang="en-GB"/>
          </a:p>
        </p:txBody>
      </p:sp>
    </p:spTree>
    <p:extLst>
      <p:ext uri="{BB962C8B-B14F-4D97-AF65-F5344CB8AC3E}">
        <p14:creationId xmlns:p14="http://schemas.microsoft.com/office/powerpoint/2010/main" val="31898479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11</a:t>
            </a:fld>
            <a:endParaRPr lang="en-GB"/>
          </a:p>
        </p:txBody>
      </p:sp>
    </p:spTree>
    <p:extLst>
      <p:ext uri="{BB962C8B-B14F-4D97-AF65-F5344CB8AC3E}">
        <p14:creationId xmlns:p14="http://schemas.microsoft.com/office/powerpoint/2010/main" val="19418420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12</a:t>
            </a:fld>
            <a:endParaRPr lang="en-GB"/>
          </a:p>
        </p:txBody>
      </p:sp>
    </p:spTree>
    <p:extLst>
      <p:ext uri="{BB962C8B-B14F-4D97-AF65-F5344CB8AC3E}">
        <p14:creationId xmlns:p14="http://schemas.microsoft.com/office/powerpoint/2010/main" val="13053647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13</a:t>
            </a:fld>
            <a:endParaRPr lang="en-GB"/>
          </a:p>
        </p:txBody>
      </p:sp>
    </p:spTree>
    <p:extLst>
      <p:ext uri="{BB962C8B-B14F-4D97-AF65-F5344CB8AC3E}">
        <p14:creationId xmlns:p14="http://schemas.microsoft.com/office/powerpoint/2010/main" val="38484776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49C6D55-03C4-4EE0-898F-B65F8FD0EE91}" type="slidenum">
              <a:rPr lang="en-GB" smtClean="0"/>
              <a:t>14</a:t>
            </a:fld>
            <a:endParaRPr lang="en-GB"/>
          </a:p>
        </p:txBody>
      </p:sp>
    </p:spTree>
    <p:extLst>
      <p:ext uri="{BB962C8B-B14F-4D97-AF65-F5344CB8AC3E}">
        <p14:creationId xmlns:p14="http://schemas.microsoft.com/office/powerpoint/2010/main" val="22232025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15</a:t>
            </a:fld>
            <a:endParaRPr lang="en-GB"/>
          </a:p>
        </p:txBody>
      </p:sp>
    </p:spTree>
    <p:extLst>
      <p:ext uri="{BB962C8B-B14F-4D97-AF65-F5344CB8AC3E}">
        <p14:creationId xmlns:p14="http://schemas.microsoft.com/office/powerpoint/2010/main" val="16320900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16</a:t>
            </a:fld>
            <a:endParaRPr lang="en-GB"/>
          </a:p>
        </p:txBody>
      </p:sp>
    </p:spTree>
    <p:extLst>
      <p:ext uri="{BB962C8B-B14F-4D97-AF65-F5344CB8AC3E}">
        <p14:creationId xmlns:p14="http://schemas.microsoft.com/office/powerpoint/2010/main" val="23851020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49C6D55-03C4-4EE0-898F-B65F8FD0EE91}" type="slidenum">
              <a:rPr lang="en-GB" smtClean="0"/>
              <a:t>17</a:t>
            </a:fld>
            <a:endParaRPr lang="en-GB"/>
          </a:p>
        </p:txBody>
      </p:sp>
    </p:spTree>
    <p:extLst>
      <p:ext uri="{BB962C8B-B14F-4D97-AF65-F5344CB8AC3E}">
        <p14:creationId xmlns:p14="http://schemas.microsoft.com/office/powerpoint/2010/main" val="10941187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18</a:t>
            </a:fld>
            <a:endParaRPr lang="en-GB"/>
          </a:p>
        </p:txBody>
      </p:sp>
    </p:spTree>
    <p:extLst>
      <p:ext uri="{BB962C8B-B14F-4D97-AF65-F5344CB8AC3E}">
        <p14:creationId xmlns:p14="http://schemas.microsoft.com/office/powerpoint/2010/main" val="1898012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19</a:t>
            </a:fld>
            <a:endParaRPr lang="en-GB"/>
          </a:p>
        </p:txBody>
      </p:sp>
    </p:spTree>
    <p:extLst>
      <p:ext uri="{BB962C8B-B14F-4D97-AF65-F5344CB8AC3E}">
        <p14:creationId xmlns:p14="http://schemas.microsoft.com/office/powerpoint/2010/main" val="28165528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20</a:t>
            </a:fld>
            <a:endParaRPr lang="en-GB"/>
          </a:p>
        </p:txBody>
      </p:sp>
    </p:spTree>
    <p:extLst>
      <p:ext uri="{BB962C8B-B14F-4D97-AF65-F5344CB8AC3E}">
        <p14:creationId xmlns:p14="http://schemas.microsoft.com/office/powerpoint/2010/main" val="13294944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21</a:t>
            </a:fld>
            <a:endParaRPr lang="en-GB"/>
          </a:p>
        </p:txBody>
      </p:sp>
    </p:spTree>
    <p:extLst>
      <p:ext uri="{BB962C8B-B14F-4D97-AF65-F5344CB8AC3E}">
        <p14:creationId xmlns:p14="http://schemas.microsoft.com/office/powerpoint/2010/main" val="24231693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22</a:t>
            </a:fld>
            <a:endParaRPr lang="en-GB"/>
          </a:p>
        </p:txBody>
      </p:sp>
    </p:spTree>
    <p:extLst>
      <p:ext uri="{BB962C8B-B14F-4D97-AF65-F5344CB8AC3E}">
        <p14:creationId xmlns:p14="http://schemas.microsoft.com/office/powerpoint/2010/main" val="5576227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23</a:t>
            </a:fld>
            <a:endParaRPr lang="en-GB"/>
          </a:p>
        </p:txBody>
      </p:sp>
    </p:spTree>
    <p:extLst>
      <p:ext uri="{BB962C8B-B14F-4D97-AF65-F5344CB8AC3E}">
        <p14:creationId xmlns:p14="http://schemas.microsoft.com/office/powerpoint/2010/main" val="251700087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24</a:t>
            </a:fld>
            <a:endParaRPr lang="en-GB"/>
          </a:p>
        </p:txBody>
      </p:sp>
    </p:spTree>
    <p:extLst>
      <p:ext uri="{BB962C8B-B14F-4D97-AF65-F5344CB8AC3E}">
        <p14:creationId xmlns:p14="http://schemas.microsoft.com/office/powerpoint/2010/main" val="119973574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25</a:t>
            </a:fld>
            <a:endParaRPr lang="en-GB"/>
          </a:p>
        </p:txBody>
      </p:sp>
    </p:spTree>
    <p:extLst>
      <p:ext uri="{BB962C8B-B14F-4D97-AF65-F5344CB8AC3E}">
        <p14:creationId xmlns:p14="http://schemas.microsoft.com/office/powerpoint/2010/main" val="414585652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26</a:t>
            </a:fld>
            <a:endParaRPr lang="en-GB"/>
          </a:p>
        </p:txBody>
      </p:sp>
    </p:spTree>
    <p:extLst>
      <p:ext uri="{BB962C8B-B14F-4D97-AF65-F5344CB8AC3E}">
        <p14:creationId xmlns:p14="http://schemas.microsoft.com/office/powerpoint/2010/main" val="384606840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27</a:t>
            </a:fld>
            <a:endParaRPr lang="en-GB"/>
          </a:p>
        </p:txBody>
      </p:sp>
    </p:spTree>
    <p:extLst>
      <p:ext uri="{BB962C8B-B14F-4D97-AF65-F5344CB8AC3E}">
        <p14:creationId xmlns:p14="http://schemas.microsoft.com/office/powerpoint/2010/main" val="140839758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28</a:t>
            </a:fld>
            <a:endParaRPr lang="en-GB"/>
          </a:p>
        </p:txBody>
      </p:sp>
    </p:spTree>
    <p:extLst>
      <p:ext uri="{BB962C8B-B14F-4D97-AF65-F5344CB8AC3E}">
        <p14:creationId xmlns:p14="http://schemas.microsoft.com/office/powerpoint/2010/main" val="333029195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29</a:t>
            </a:fld>
            <a:endParaRPr lang="en-GB"/>
          </a:p>
        </p:txBody>
      </p:sp>
    </p:spTree>
    <p:extLst>
      <p:ext uri="{BB962C8B-B14F-4D97-AF65-F5344CB8AC3E}">
        <p14:creationId xmlns:p14="http://schemas.microsoft.com/office/powerpoint/2010/main" val="165527602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30</a:t>
            </a:fld>
            <a:endParaRPr lang="en-GB"/>
          </a:p>
        </p:txBody>
      </p:sp>
    </p:spTree>
    <p:extLst>
      <p:ext uri="{BB962C8B-B14F-4D97-AF65-F5344CB8AC3E}">
        <p14:creationId xmlns:p14="http://schemas.microsoft.com/office/powerpoint/2010/main" val="258300664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31</a:t>
            </a:fld>
            <a:endParaRPr lang="en-GB"/>
          </a:p>
        </p:txBody>
      </p:sp>
    </p:spTree>
    <p:extLst>
      <p:ext uri="{BB962C8B-B14F-4D97-AF65-F5344CB8AC3E}">
        <p14:creationId xmlns:p14="http://schemas.microsoft.com/office/powerpoint/2010/main" val="371445628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32</a:t>
            </a:fld>
            <a:endParaRPr lang="en-GB"/>
          </a:p>
        </p:txBody>
      </p:sp>
    </p:spTree>
    <p:extLst>
      <p:ext uri="{BB962C8B-B14F-4D97-AF65-F5344CB8AC3E}">
        <p14:creationId xmlns:p14="http://schemas.microsoft.com/office/powerpoint/2010/main" val="88248338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33</a:t>
            </a:fld>
            <a:endParaRPr lang="en-GB"/>
          </a:p>
        </p:txBody>
      </p:sp>
    </p:spTree>
    <p:extLst>
      <p:ext uri="{BB962C8B-B14F-4D97-AF65-F5344CB8AC3E}">
        <p14:creationId xmlns:p14="http://schemas.microsoft.com/office/powerpoint/2010/main" val="240348486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AB6A55-B7C2-42EA-BCB9-C083D62B8122}" type="slidenum">
              <a:rPr lang="en-GB" smtClean="0"/>
              <a:t>34</a:t>
            </a:fld>
            <a:endParaRPr lang="en-GB"/>
          </a:p>
        </p:txBody>
      </p:sp>
    </p:spTree>
    <p:extLst>
      <p:ext uri="{BB962C8B-B14F-4D97-AF65-F5344CB8AC3E}">
        <p14:creationId xmlns:p14="http://schemas.microsoft.com/office/powerpoint/2010/main" val="387653870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AB6A55-B7C2-42EA-BCB9-C083D62B8122}" type="slidenum">
              <a:rPr lang="en-GB" smtClean="0"/>
              <a:t>35</a:t>
            </a:fld>
            <a:endParaRPr lang="en-GB"/>
          </a:p>
        </p:txBody>
      </p:sp>
    </p:spTree>
    <p:extLst>
      <p:ext uri="{BB962C8B-B14F-4D97-AF65-F5344CB8AC3E}">
        <p14:creationId xmlns:p14="http://schemas.microsoft.com/office/powerpoint/2010/main" val="428326605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AB6A55-B7C2-42EA-BCB9-C083D62B8122}" type="slidenum">
              <a:rPr lang="en-GB" smtClean="0"/>
              <a:t>36</a:t>
            </a:fld>
            <a:endParaRPr lang="en-GB"/>
          </a:p>
        </p:txBody>
      </p:sp>
    </p:spTree>
    <p:extLst>
      <p:ext uri="{BB962C8B-B14F-4D97-AF65-F5344CB8AC3E}">
        <p14:creationId xmlns:p14="http://schemas.microsoft.com/office/powerpoint/2010/main" val="193947764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AB6A55-B7C2-42EA-BCB9-C083D62B8122}" type="slidenum">
              <a:rPr lang="en-GB" smtClean="0"/>
              <a:t>37</a:t>
            </a:fld>
            <a:endParaRPr lang="en-GB"/>
          </a:p>
        </p:txBody>
      </p:sp>
    </p:spTree>
    <p:extLst>
      <p:ext uri="{BB962C8B-B14F-4D97-AF65-F5344CB8AC3E}">
        <p14:creationId xmlns:p14="http://schemas.microsoft.com/office/powerpoint/2010/main" val="365377667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AB6A55-B7C2-42EA-BCB9-C083D62B8122}" type="slidenum">
              <a:rPr lang="en-GB" smtClean="0"/>
              <a:t>38</a:t>
            </a:fld>
            <a:endParaRPr lang="en-GB"/>
          </a:p>
        </p:txBody>
      </p:sp>
    </p:spTree>
    <p:extLst>
      <p:ext uri="{BB962C8B-B14F-4D97-AF65-F5344CB8AC3E}">
        <p14:creationId xmlns:p14="http://schemas.microsoft.com/office/powerpoint/2010/main" val="366316690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AB6A55-B7C2-42EA-BCB9-C083D62B8122}" type="slidenum">
              <a:rPr lang="en-GB" smtClean="0"/>
              <a:t>39</a:t>
            </a:fld>
            <a:endParaRPr lang="en-GB"/>
          </a:p>
        </p:txBody>
      </p:sp>
    </p:spTree>
    <p:extLst>
      <p:ext uri="{BB962C8B-B14F-4D97-AF65-F5344CB8AC3E}">
        <p14:creationId xmlns:p14="http://schemas.microsoft.com/office/powerpoint/2010/main" val="92044615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40</a:t>
            </a:fld>
            <a:endParaRPr lang="en-GB"/>
          </a:p>
        </p:txBody>
      </p:sp>
    </p:spTree>
    <p:extLst>
      <p:ext uri="{BB962C8B-B14F-4D97-AF65-F5344CB8AC3E}">
        <p14:creationId xmlns:p14="http://schemas.microsoft.com/office/powerpoint/2010/main" val="193494723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AB6A55-B7C2-42EA-BCB9-C083D62B8122}" type="slidenum">
              <a:rPr lang="en-GB" smtClean="0"/>
              <a:t>41</a:t>
            </a:fld>
            <a:endParaRPr lang="en-GB"/>
          </a:p>
        </p:txBody>
      </p:sp>
    </p:spTree>
    <p:extLst>
      <p:ext uri="{BB962C8B-B14F-4D97-AF65-F5344CB8AC3E}">
        <p14:creationId xmlns:p14="http://schemas.microsoft.com/office/powerpoint/2010/main" val="277122576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42</a:t>
            </a:fld>
            <a:endParaRPr lang="en-GB"/>
          </a:p>
        </p:txBody>
      </p:sp>
    </p:spTree>
    <p:extLst>
      <p:ext uri="{BB962C8B-B14F-4D97-AF65-F5344CB8AC3E}">
        <p14:creationId xmlns:p14="http://schemas.microsoft.com/office/powerpoint/2010/main" val="418724458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43</a:t>
            </a:fld>
            <a:endParaRPr lang="en-GB"/>
          </a:p>
        </p:txBody>
      </p:sp>
    </p:spTree>
    <p:extLst>
      <p:ext uri="{BB962C8B-B14F-4D97-AF65-F5344CB8AC3E}">
        <p14:creationId xmlns:p14="http://schemas.microsoft.com/office/powerpoint/2010/main" val="7220236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44</a:t>
            </a:fld>
            <a:endParaRPr lang="en-GB"/>
          </a:p>
        </p:txBody>
      </p:sp>
    </p:spTree>
    <p:extLst>
      <p:ext uri="{BB962C8B-B14F-4D97-AF65-F5344CB8AC3E}">
        <p14:creationId xmlns:p14="http://schemas.microsoft.com/office/powerpoint/2010/main" val="164468571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45</a:t>
            </a:fld>
            <a:endParaRPr lang="en-GB"/>
          </a:p>
        </p:txBody>
      </p:sp>
    </p:spTree>
    <p:extLst>
      <p:ext uri="{BB962C8B-B14F-4D97-AF65-F5344CB8AC3E}">
        <p14:creationId xmlns:p14="http://schemas.microsoft.com/office/powerpoint/2010/main" val="428409504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46</a:t>
            </a:fld>
            <a:endParaRPr lang="en-GB"/>
          </a:p>
        </p:txBody>
      </p:sp>
    </p:spTree>
    <p:extLst>
      <p:ext uri="{BB962C8B-B14F-4D97-AF65-F5344CB8AC3E}">
        <p14:creationId xmlns:p14="http://schemas.microsoft.com/office/powerpoint/2010/main" val="2974044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A9ED2F9-2943-4CAC-BF05-3681DCF5E396}" type="slidenum">
              <a:rPr lang="en-GB" smtClean="0"/>
              <a:pPr>
                <a:defRPr/>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B780CB4-7DBA-431B-9B37-35F5C0E7C2D1}" type="slidenum">
              <a:rPr lang="en-GB" smtClean="0"/>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40FF0EC-C697-4BE8-91B2-BC0C8687C063}" type="slidenum">
              <a:rPr lang="en-GB" smtClean="0"/>
              <a:pPr>
                <a:defRPr/>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E3CBD789-4A90-471F-85C6-09085C2D9703}"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1CC70CF5-42E8-447A-B3B0-4ADC708AAD67}" type="slidenum">
              <a:rPr lang="en-GB" smtClean="0"/>
              <a:pPr>
                <a:defRPr/>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94A13A64-8A25-4140-9D23-F0E385552B32}"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9595DD50-3770-45EF-95C0-033DAFAC8F08}"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8297A08A-4515-4389-BBD0-8D2D368B0D6C}" type="slidenum">
              <a:rPr lang="en-GB" smtClean="0"/>
              <a:pPr>
                <a:defRPr/>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83AD68C0-C270-41C2-8F1B-C7E08C32CB2E}" type="slidenum">
              <a:rPr lang="en-GB" smtClean="0"/>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586D1B2F-A007-4572-BD22-3CD6E76CB6D6}"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CA2EFBC-562A-4C53-9DAD-667978AFEBA6}" type="slidenum">
              <a:rPr lang="en-GB" smtClean="0"/>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9"/>
          <p:cNvSpPr>
            <a:spLocks noGrp="1" noChangeArrowheads="1"/>
          </p:cNvSpPr>
          <p:nvPr>
            <p:ph type="dt" sz="half" idx="10"/>
          </p:nvPr>
        </p:nvSpPr>
        <p:spPr>
          <a:ln/>
        </p:spPr>
        <p:txBody>
          <a:bodyPr/>
          <a:lstStyle>
            <a:lvl1pPr>
              <a:defRPr/>
            </a:lvl1pPr>
          </a:lstStyle>
          <a:p>
            <a:pPr>
              <a:defRPr/>
            </a:pPr>
            <a:endParaRPr lang="en-GB"/>
          </a:p>
        </p:txBody>
      </p:sp>
      <p:sp>
        <p:nvSpPr>
          <p:cNvPr id="6" name="Rectangle 70"/>
          <p:cNvSpPr>
            <a:spLocks noGrp="1" noChangeArrowheads="1"/>
          </p:cNvSpPr>
          <p:nvPr>
            <p:ph type="ftr" sz="quarter" idx="11"/>
          </p:nvPr>
        </p:nvSpPr>
        <p:spPr>
          <a:ln/>
        </p:spPr>
        <p:txBody>
          <a:bodyPr/>
          <a:lstStyle>
            <a:lvl1pPr>
              <a:defRPr/>
            </a:lvl1pPr>
          </a:lstStyle>
          <a:p>
            <a:pPr>
              <a:defRPr/>
            </a:pPr>
            <a:endParaRPr lang="en-GB"/>
          </a:p>
        </p:txBody>
      </p:sp>
      <p:sp>
        <p:nvSpPr>
          <p:cNvPr id="7" name="Rectangle 71"/>
          <p:cNvSpPr>
            <a:spLocks noGrp="1" noChangeArrowheads="1"/>
          </p:cNvSpPr>
          <p:nvPr>
            <p:ph type="sldNum" sz="quarter" idx="12"/>
          </p:nvPr>
        </p:nvSpPr>
        <p:spPr>
          <a:ln/>
        </p:spPr>
        <p:txBody>
          <a:bodyPr/>
          <a:lstStyle>
            <a:lvl1pPr>
              <a:defRPr/>
            </a:lvl1pPr>
          </a:lstStyle>
          <a:p>
            <a:pPr>
              <a:defRPr/>
            </a:pPr>
            <a:fld id="{77255F1F-57A6-4F06-B05B-D44DD78E791B}" type="slidenum">
              <a:rPr lang="en-GB"/>
              <a:pPr>
                <a:defRPr/>
              </a:pPr>
              <a:t>‹#›</a:t>
            </a:fld>
            <a:endParaRPr lang="en-GB"/>
          </a:p>
        </p:txBody>
      </p:sp>
    </p:spTree>
    <p:extLst>
      <p:ext uri="{BB962C8B-B14F-4D97-AF65-F5344CB8AC3E}">
        <p14:creationId xmlns:p14="http://schemas.microsoft.com/office/powerpoint/2010/main" val="1067061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pPr>
              <a:defRPr/>
            </a:pPr>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pPr>
              <a:defRPr/>
            </a:pPr>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pPr>
              <a:defRPr/>
            </a:pPr>
            <a:fld id="{312DE9C0-70C4-4DFA-BFFA-F9D0D35A2755}" type="slidenum">
              <a:rPr lang="en-GB" smtClean="0"/>
              <a:pPr>
                <a:defRPr/>
              </a:pPr>
              <a:t>‹#›</a:t>
            </a:fld>
            <a:endParaRPr lang="en-GB"/>
          </a:p>
        </p:txBody>
      </p:sp>
    </p:spTree>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 id="2147483793"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upload.wikimedia.org/wikipedia/commons/5/57/Map_Peloponnesian_War_431_BC-en.svg"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upload.wikimedia.org/wikipedia/commons/5/57/Map_Peloponnesian_War_431_BC-en.svg"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0.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cad=rja&amp;uact=8&amp;ved=0ahUKEwjDr-XZurnXAhXQhRoKHctSCL8QjRwIBw&amp;url=https%3A%2F%2Fastro.temple.edu%2F~bigred76%2Fc63%2Fgreek-out.html&amp;psig=AOvVaw2vknIF552RsXgsGruj-Yrl&amp;ust=1510590548157403"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hyperlink" Target="//upload.wikimedia.org/wikipedia/commons/5/57/Map_Peloponnesian_War_431_BC-en.svg"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2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2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6.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4.xml"/><Relationship Id="rId1" Type="http://schemas.openxmlformats.org/officeDocument/2006/relationships/slideLayout" Target="../slideLayouts/slideLayout7.xml"/><Relationship Id="rId4" Type="http://schemas.openxmlformats.org/officeDocument/2006/relationships/image" Target="../media/image25.jpeg"/></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Clah4007 Defenders</a:t>
            </a:r>
            <a:endParaRPr lang="en-GB" dirty="0"/>
          </a:p>
        </p:txBody>
      </p:sp>
      <p:sp>
        <p:nvSpPr>
          <p:cNvPr id="3" name="Subtitle 2"/>
          <p:cNvSpPr>
            <a:spLocks noGrp="1"/>
          </p:cNvSpPr>
          <p:nvPr>
            <p:ph type="subTitle" idx="1"/>
          </p:nvPr>
        </p:nvSpPr>
        <p:spPr/>
        <p:txBody>
          <a:bodyPr/>
          <a:lstStyle/>
          <a:p>
            <a:r>
              <a:rPr lang="en-GB" dirty="0" smtClean="0"/>
              <a:t>The Peloponnesian War</a:t>
            </a:r>
            <a:endParaRPr lang="en-GB" dirty="0"/>
          </a:p>
        </p:txBody>
      </p:sp>
    </p:spTree>
    <p:extLst>
      <p:ext uri="{BB962C8B-B14F-4D97-AF65-F5344CB8AC3E}">
        <p14:creationId xmlns:p14="http://schemas.microsoft.com/office/powerpoint/2010/main" val="239940075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430s</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101469283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marL="838200" indent="-838200" eaLnBrk="1" hangingPunct="1">
              <a:defRPr/>
            </a:pPr>
            <a:r>
              <a:rPr lang="en-GB" smtClean="0"/>
              <a:t>Athenian ambitions in the 430s</a:t>
            </a:r>
          </a:p>
        </p:txBody>
      </p:sp>
      <p:sp>
        <p:nvSpPr>
          <p:cNvPr id="9219" name="Rectangle 3"/>
          <p:cNvSpPr>
            <a:spLocks noGrp="1" noChangeArrowheads="1"/>
          </p:cNvSpPr>
          <p:nvPr>
            <p:ph type="body" idx="1"/>
          </p:nvPr>
        </p:nvSpPr>
        <p:spPr/>
        <p:txBody>
          <a:bodyPr/>
          <a:lstStyle/>
          <a:p>
            <a:pPr eaLnBrk="1" hangingPunct="1">
              <a:defRPr/>
            </a:pPr>
            <a:r>
              <a:rPr lang="en-GB" dirty="0" smtClean="0"/>
              <a:t>After the crushing of the </a:t>
            </a:r>
            <a:r>
              <a:rPr lang="en-GB" dirty="0" err="1" smtClean="0"/>
              <a:t>Samian</a:t>
            </a:r>
            <a:r>
              <a:rPr lang="en-GB" dirty="0" smtClean="0"/>
              <a:t> revolt, Athens once more started to extend its influence in mainland Greece and the Ionian Sea. </a:t>
            </a:r>
          </a:p>
          <a:p>
            <a:pPr eaLnBrk="1" hangingPunct="1">
              <a:defRPr/>
            </a:pPr>
            <a:endParaRPr lang="en-GB" dirty="0" smtClean="0"/>
          </a:p>
          <a:p>
            <a:pPr eaLnBrk="1" hangingPunct="1">
              <a:defRPr/>
            </a:pPr>
            <a:r>
              <a:rPr lang="en-GB" dirty="0" smtClean="0"/>
              <a:t>By the treaty of 446 BCE, Athens was excluded from the mainland. The Aegean was agreed to be her dominion. </a:t>
            </a:r>
          </a:p>
        </p:txBody>
      </p:sp>
    </p:spTree>
    <p:extLst>
      <p:ext uri="{BB962C8B-B14F-4D97-AF65-F5344CB8AC3E}">
        <p14:creationId xmlns:p14="http://schemas.microsoft.com/office/powerpoint/2010/main" val="355831703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marL="838200" indent="-838200" eaLnBrk="1" hangingPunct="1">
              <a:defRPr/>
            </a:pPr>
            <a:r>
              <a:rPr lang="en-GB" smtClean="0"/>
              <a:t>Actions against Corinth </a:t>
            </a:r>
          </a:p>
        </p:txBody>
      </p:sp>
      <p:sp>
        <p:nvSpPr>
          <p:cNvPr id="10243" name="Rectangle 3"/>
          <p:cNvSpPr>
            <a:spLocks noGrp="1" noChangeArrowheads="1"/>
          </p:cNvSpPr>
          <p:nvPr>
            <p:ph type="body" idx="1"/>
          </p:nvPr>
        </p:nvSpPr>
        <p:spPr>
          <a:xfrm>
            <a:off x="457200" y="1935480"/>
            <a:ext cx="4186808" cy="4389120"/>
          </a:xfrm>
        </p:spPr>
        <p:txBody>
          <a:bodyPr/>
          <a:lstStyle/>
          <a:p>
            <a:pPr eaLnBrk="1" hangingPunct="1">
              <a:defRPr/>
            </a:pPr>
            <a:r>
              <a:rPr lang="en-GB" dirty="0" smtClean="0"/>
              <a:t>The Athenians did not try encroaching upon Spartan interests directly. </a:t>
            </a:r>
          </a:p>
          <a:p>
            <a:pPr eaLnBrk="1" hangingPunct="1">
              <a:defRPr/>
            </a:pPr>
            <a:r>
              <a:rPr lang="en-GB" dirty="0" smtClean="0"/>
              <a:t>Rather they started interfering in the sphere of Corinthian influence, which covered western Greece, the Ionian Sea and Sicily and Magna Graecia. </a:t>
            </a:r>
          </a:p>
        </p:txBody>
      </p:sp>
      <p:pic>
        <p:nvPicPr>
          <p:cNvPr id="1026" name="Picture 2"/>
          <p:cNvPicPr>
            <a:picLocks noChangeAspect="1" noChangeArrowheads="1"/>
          </p:cNvPicPr>
          <p:nvPr/>
        </p:nvPicPr>
        <p:blipFill>
          <a:blip r:embed="rId3" cstate="print"/>
          <a:srcRect/>
          <a:stretch>
            <a:fillRect/>
          </a:stretch>
        </p:blipFill>
        <p:spPr bwMode="auto">
          <a:xfrm>
            <a:off x="4530573" y="1916832"/>
            <a:ext cx="4613428" cy="3096344"/>
          </a:xfrm>
          <a:prstGeom prst="rect">
            <a:avLst/>
          </a:prstGeom>
          <a:noFill/>
          <a:ln w="9525">
            <a:noFill/>
            <a:miter lim="800000"/>
            <a:headEnd/>
            <a:tailEnd/>
          </a:ln>
        </p:spPr>
      </p:pic>
      <p:sp>
        <p:nvSpPr>
          <p:cNvPr id="5" name="Rectangle 4"/>
          <p:cNvSpPr/>
          <p:nvPr/>
        </p:nvSpPr>
        <p:spPr>
          <a:xfrm>
            <a:off x="5796136" y="3212976"/>
            <a:ext cx="936104" cy="864096"/>
          </a:xfrm>
          <a:prstGeom prst="rect">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0269500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marL="838200" indent="-838200" eaLnBrk="1" hangingPunct="1">
              <a:defRPr/>
            </a:pPr>
            <a:r>
              <a:rPr lang="en-GB" smtClean="0"/>
              <a:t>The Akarnanian Alliance</a:t>
            </a:r>
          </a:p>
        </p:txBody>
      </p:sp>
      <p:sp>
        <p:nvSpPr>
          <p:cNvPr id="4" name="Content Placeholder 3"/>
          <p:cNvSpPr>
            <a:spLocks noGrp="1"/>
          </p:cNvSpPr>
          <p:nvPr>
            <p:ph sz="half" idx="1"/>
          </p:nvPr>
        </p:nvSpPr>
        <p:spPr/>
        <p:txBody>
          <a:bodyPr/>
          <a:lstStyle/>
          <a:p>
            <a:r>
              <a:rPr lang="en-GB" dirty="0" smtClean="0"/>
              <a:t>438: Alliance between Athens and </a:t>
            </a:r>
            <a:r>
              <a:rPr lang="en-GB" dirty="0" err="1" smtClean="0"/>
              <a:t>Akarnania</a:t>
            </a:r>
            <a:endParaRPr lang="en-GB" dirty="0"/>
          </a:p>
        </p:txBody>
      </p:sp>
      <p:pic>
        <p:nvPicPr>
          <p:cNvPr id="2050" name="Picture 2"/>
          <p:cNvPicPr>
            <a:picLocks noChangeAspect="1" noChangeArrowheads="1"/>
          </p:cNvPicPr>
          <p:nvPr/>
        </p:nvPicPr>
        <p:blipFill>
          <a:blip r:embed="rId3" cstate="print"/>
          <a:srcRect/>
          <a:stretch>
            <a:fillRect/>
          </a:stretch>
        </p:blipFill>
        <p:spPr bwMode="auto">
          <a:xfrm>
            <a:off x="3275856" y="3429000"/>
            <a:ext cx="5657850" cy="3200400"/>
          </a:xfrm>
          <a:prstGeom prst="rect">
            <a:avLst/>
          </a:prstGeom>
          <a:noFill/>
          <a:ln w="9525">
            <a:noFill/>
            <a:miter lim="800000"/>
            <a:headEnd/>
            <a:tailEnd/>
          </a:ln>
        </p:spPr>
      </p:pic>
      <p:sp>
        <p:nvSpPr>
          <p:cNvPr id="7" name="Rectangle 6"/>
          <p:cNvSpPr/>
          <p:nvPr/>
        </p:nvSpPr>
        <p:spPr>
          <a:xfrm>
            <a:off x="4788024" y="4797152"/>
            <a:ext cx="504056" cy="43204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Isosceles Triangle 7"/>
          <p:cNvSpPr/>
          <p:nvPr/>
        </p:nvSpPr>
        <p:spPr>
          <a:xfrm>
            <a:off x="6660232" y="5445224"/>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6804248" y="5373216"/>
            <a:ext cx="960904" cy="369332"/>
          </a:xfrm>
          <a:prstGeom prst="rect">
            <a:avLst/>
          </a:prstGeom>
          <a:noFill/>
        </p:spPr>
        <p:txBody>
          <a:bodyPr wrap="none" rtlCol="0">
            <a:spAutoFit/>
          </a:bodyPr>
          <a:lstStyle/>
          <a:p>
            <a:r>
              <a:rPr lang="en-GB" dirty="0" smtClean="0"/>
              <a:t>Corinth</a:t>
            </a:r>
            <a:endParaRPr lang="en-GB" dirty="0"/>
          </a:p>
        </p:txBody>
      </p:sp>
    </p:spTree>
    <p:extLst>
      <p:ext uri="{BB962C8B-B14F-4D97-AF65-F5344CB8AC3E}">
        <p14:creationId xmlns:p14="http://schemas.microsoft.com/office/powerpoint/2010/main" val="364674473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marL="838200" indent="-838200" eaLnBrk="1" hangingPunct="1">
              <a:defRPr/>
            </a:pPr>
            <a:r>
              <a:rPr lang="en-GB" dirty="0" smtClean="0"/>
              <a:t>Amphipolis</a:t>
            </a:r>
          </a:p>
        </p:txBody>
      </p:sp>
      <p:sp>
        <p:nvSpPr>
          <p:cNvPr id="4" name="Content Placeholder 3"/>
          <p:cNvSpPr>
            <a:spLocks noGrp="1"/>
          </p:cNvSpPr>
          <p:nvPr>
            <p:ph sz="half" idx="1"/>
          </p:nvPr>
        </p:nvSpPr>
        <p:spPr/>
        <p:txBody>
          <a:bodyPr/>
          <a:lstStyle/>
          <a:p>
            <a:r>
              <a:rPr lang="en-GB" dirty="0" smtClean="0"/>
              <a:t>438: Alliance between Athens and </a:t>
            </a:r>
            <a:r>
              <a:rPr lang="en-GB" dirty="0" err="1" smtClean="0"/>
              <a:t>Akarnania</a:t>
            </a:r>
            <a:endParaRPr lang="en-GB" dirty="0" smtClean="0"/>
          </a:p>
          <a:p>
            <a:r>
              <a:rPr lang="en-GB" dirty="0" smtClean="0"/>
              <a:t>437: colonisation of Amphipolis</a:t>
            </a:r>
            <a:endParaRPr lang="en-GB" dirty="0"/>
          </a:p>
        </p:txBody>
      </p:sp>
      <p:pic>
        <p:nvPicPr>
          <p:cNvPr id="3074" name="Picture 2"/>
          <p:cNvPicPr>
            <a:picLocks noChangeAspect="1" noChangeArrowheads="1"/>
          </p:cNvPicPr>
          <p:nvPr/>
        </p:nvPicPr>
        <p:blipFill>
          <a:blip r:embed="rId3" cstate="print"/>
          <a:srcRect/>
          <a:stretch>
            <a:fillRect/>
          </a:stretch>
        </p:blipFill>
        <p:spPr bwMode="auto">
          <a:xfrm>
            <a:off x="4067944" y="1484784"/>
            <a:ext cx="4924425" cy="5057775"/>
          </a:xfrm>
          <a:prstGeom prst="rect">
            <a:avLst/>
          </a:prstGeom>
          <a:noFill/>
          <a:ln w="9525">
            <a:noFill/>
            <a:miter lim="800000"/>
            <a:headEnd/>
            <a:tailEnd/>
          </a:ln>
        </p:spPr>
      </p:pic>
      <p:sp>
        <p:nvSpPr>
          <p:cNvPr id="10" name="Isosceles Triangle 9"/>
          <p:cNvSpPr/>
          <p:nvPr/>
        </p:nvSpPr>
        <p:spPr>
          <a:xfrm>
            <a:off x="6732240" y="2132856"/>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Isosceles Triangle 10"/>
          <p:cNvSpPr/>
          <p:nvPr/>
        </p:nvSpPr>
        <p:spPr>
          <a:xfrm>
            <a:off x="6228184" y="5517232"/>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Isosceles Triangle 11"/>
          <p:cNvSpPr/>
          <p:nvPr/>
        </p:nvSpPr>
        <p:spPr>
          <a:xfrm>
            <a:off x="6372200" y="1700808"/>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6948264" y="2276872"/>
            <a:ext cx="880369" cy="369332"/>
          </a:xfrm>
          <a:prstGeom prst="rect">
            <a:avLst/>
          </a:prstGeom>
          <a:noFill/>
        </p:spPr>
        <p:txBody>
          <a:bodyPr wrap="none" rtlCol="0">
            <a:spAutoFit/>
          </a:bodyPr>
          <a:lstStyle/>
          <a:p>
            <a:r>
              <a:rPr lang="en-GB" dirty="0" smtClean="0"/>
              <a:t>Thasos</a:t>
            </a:r>
            <a:endParaRPr lang="en-GB" dirty="0"/>
          </a:p>
        </p:txBody>
      </p:sp>
      <p:sp>
        <p:nvSpPr>
          <p:cNvPr id="14" name="TextBox 13"/>
          <p:cNvSpPr txBox="1"/>
          <p:nvPr/>
        </p:nvSpPr>
        <p:spPr>
          <a:xfrm>
            <a:off x="6588224" y="1700808"/>
            <a:ext cx="1346844" cy="369332"/>
          </a:xfrm>
          <a:prstGeom prst="rect">
            <a:avLst/>
          </a:prstGeom>
          <a:noFill/>
        </p:spPr>
        <p:txBody>
          <a:bodyPr wrap="none" rtlCol="0">
            <a:spAutoFit/>
          </a:bodyPr>
          <a:lstStyle/>
          <a:p>
            <a:r>
              <a:rPr lang="en-GB" dirty="0" smtClean="0"/>
              <a:t>Amphipolis</a:t>
            </a:r>
            <a:endParaRPr lang="en-GB" dirty="0"/>
          </a:p>
        </p:txBody>
      </p:sp>
      <p:sp>
        <p:nvSpPr>
          <p:cNvPr id="15" name="TextBox 14"/>
          <p:cNvSpPr txBox="1"/>
          <p:nvPr/>
        </p:nvSpPr>
        <p:spPr>
          <a:xfrm>
            <a:off x="6516216" y="5661248"/>
            <a:ext cx="893193" cy="369332"/>
          </a:xfrm>
          <a:prstGeom prst="rect">
            <a:avLst/>
          </a:prstGeom>
          <a:noFill/>
        </p:spPr>
        <p:txBody>
          <a:bodyPr wrap="none" rtlCol="0">
            <a:spAutoFit/>
          </a:bodyPr>
          <a:lstStyle/>
          <a:p>
            <a:r>
              <a:rPr lang="en-GB" dirty="0" smtClean="0"/>
              <a:t>Athens</a:t>
            </a:r>
            <a:endParaRPr lang="en-GB" dirty="0"/>
          </a:p>
        </p:txBody>
      </p:sp>
    </p:spTree>
    <p:extLst>
      <p:ext uri="{BB962C8B-B14F-4D97-AF65-F5344CB8AC3E}">
        <p14:creationId xmlns:p14="http://schemas.microsoft.com/office/powerpoint/2010/main" val="314227440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395536" y="0"/>
            <a:ext cx="8229600" cy="1143000"/>
          </a:xfrm>
        </p:spPr>
        <p:txBody>
          <a:bodyPr/>
          <a:lstStyle/>
          <a:p>
            <a:pPr marL="838200" indent="-838200" eaLnBrk="1" hangingPunct="1">
              <a:defRPr/>
            </a:pPr>
            <a:r>
              <a:rPr lang="en-GB" dirty="0" smtClean="0"/>
              <a:t>Athenian Alliances in the West</a:t>
            </a:r>
          </a:p>
        </p:txBody>
      </p:sp>
      <p:sp>
        <p:nvSpPr>
          <p:cNvPr id="12291" name="Rectangle 3"/>
          <p:cNvSpPr>
            <a:spLocks noGrp="1" noChangeArrowheads="1"/>
          </p:cNvSpPr>
          <p:nvPr>
            <p:ph sz="half" idx="1"/>
          </p:nvPr>
        </p:nvSpPr>
        <p:spPr/>
        <p:txBody>
          <a:bodyPr>
            <a:normAutofit lnSpcReduction="10000"/>
          </a:bodyPr>
          <a:lstStyle/>
          <a:p>
            <a:pPr eaLnBrk="1" hangingPunct="1">
              <a:defRPr/>
            </a:pPr>
            <a:r>
              <a:rPr lang="en-GB" dirty="0" smtClean="0"/>
              <a:t>In the 430s, the Athenians also concluded alliances with </a:t>
            </a:r>
            <a:r>
              <a:rPr lang="en-GB" dirty="0" err="1" smtClean="0"/>
              <a:t>Leontinoi</a:t>
            </a:r>
            <a:r>
              <a:rPr lang="en-GB" dirty="0" smtClean="0"/>
              <a:t> and </a:t>
            </a:r>
            <a:r>
              <a:rPr lang="en-GB" dirty="0" err="1" smtClean="0"/>
              <a:t>Rhegion</a:t>
            </a:r>
            <a:r>
              <a:rPr lang="en-GB" dirty="0" smtClean="0"/>
              <a:t> against Syracuse. </a:t>
            </a:r>
          </a:p>
          <a:p>
            <a:pPr eaLnBrk="1" hangingPunct="1">
              <a:defRPr/>
            </a:pPr>
            <a:r>
              <a:rPr lang="en-GB" dirty="0" smtClean="0"/>
              <a:t>Syracuse was the biggest Corinthian colony and the gateway of Corinth to the west. </a:t>
            </a:r>
          </a:p>
        </p:txBody>
      </p:sp>
      <p:pic>
        <p:nvPicPr>
          <p:cNvPr id="4098" name="Picture 2"/>
          <p:cNvPicPr>
            <a:picLocks noChangeAspect="1" noChangeArrowheads="1"/>
          </p:cNvPicPr>
          <p:nvPr/>
        </p:nvPicPr>
        <p:blipFill>
          <a:blip r:embed="rId3" cstate="print"/>
          <a:srcRect/>
          <a:stretch>
            <a:fillRect/>
          </a:stretch>
        </p:blipFill>
        <p:spPr bwMode="auto">
          <a:xfrm>
            <a:off x="4788024" y="2348880"/>
            <a:ext cx="4067175" cy="3790950"/>
          </a:xfrm>
          <a:prstGeom prst="rect">
            <a:avLst/>
          </a:prstGeom>
          <a:noFill/>
          <a:ln w="9525">
            <a:noFill/>
            <a:miter lim="800000"/>
            <a:headEnd/>
            <a:tailEnd/>
          </a:ln>
        </p:spPr>
      </p:pic>
      <p:sp>
        <p:nvSpPr>
          <p:cNvPr id="6" name="Isosceles Triangle 5"/>
          <p:cNvSpPr/>
          <p:nvPr/>
        </p:nvSpPr>
        <p:spPr>
          <a:xfrm>
            <a:off x="6948264" y="4797152"/>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Isosceles Triangle 6"/>
          <p:cNvSpPr/>
          <p:nvPr/>
        </p:nvSpPr>
        <p:spPr>
          <a:xfrm>
            <a:off x="6444208" y="5373216"/>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Isosceles Triangle 7"/>
          <p:cNvSpPr/>
          <p:nvPr/>
        </p:nvSpPr>
        <p:spPr>
          <a:xfrm>
            <a:off x="6732240" y="5589240"/>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7236296" y="4869160"/>
            <a:ext cx="1016625" cy="369332"/>
          </a:xfrm>
          <a:prstGeom prst="rect">
            <a:avLst/>
          </a:prstGeom>
          <a:noFill/>
        </p:spPr>
        <p:txBody>
          <a:bodyPr wrap="none" rtlCol="0">
            <a:spAutoFit/>
          </a:bodyPr>
          <a:lstStyle/>
          <a:p>
            <a:r>
              <a:rPr lang="en-GB" dirty="0" err="1" smtClean="0"/>
              <a:t>Rhegion</a:t>
            </a:r>
            <a:endParaRPr lang="en-GB" dirty="0"/>
          </a:p>
        </p:txBody>
      </p:sp>
      <p:sp>
        <p:nvSpPr>
          <p:cNvPr id="10" name="TextBox 9"/>
          <p:cNvSpPr txBox="1"/>
          <p:nvPr/>
        </p:nvSpPr>
        <p:spPr>
          <a:xfrm>
            <a:off x="6588224" y="5301208"/>
            <a:ext cx="1158907" cy="369332"/>
          </a:xfrm>
          <a:prstGeom prst="rect">
            <a:avLst/>
          </a:prstGeom>
          <a:noFill/>
        </p:spPr>
        <p:txBody>
          <a:bodyPr wrap="none" rtlCol="0">
            <a:spAutoFit/>
          </a:bodyPr>
          <a:lstStyle/>
          <a:p>
            <a:r>
              <a:rPr lang="en-GB" dirty="0" err="1" smtClean="0"/>
              <a:t>Leontinoi</a:t>
            </a:r>
            <a:endParaRPr lang="en-GB" dirty="0"/>
          </a:p>
        </p:txBody>
      </p:sp>
      <p:sp>
        <p:nvSpPr>
          <p:cNvPr id="11" name="TextBox 10"/>
          <p:cNvSpPr txBox="1"/>
          <p:nvPr/>
        </p:nvSpPr>
        <p:spPr>
          <a:xfrm>
            <a:off x="6948264" y="5805264"/>
            <a:ext cx="1042850" cy="369332"/>
          </a:xfrm>
          <a:prstGeom prst="rect">
            <a:avLst/>
          </a:prstGeom>
          <a:noFill/>
        </p:spPr>
        <p:txBody>
          <a:bodyPr wrap="none" rtlCol="0">
            <a:spAutoFit/>
          </a:bodyPr>
          <a:lstStyle/>
          <a:p>
            <a:r>
              <a:rPr lang="en-GB" dirty="0" smtClean="0"/>
              <a:t>Syracuse</a:t>
            </a:r>
            <a:endParaRPr lang="en-GB" dirty="0"/>
          </a:p>
        </p:txBody>
      </p:sp>
    </p:spTree>
    <p:extLst>
      <p:ext uri="{BB962C8B-B14F-4D97-AF65-F5344CB8AC3E}">
        <p14:creationId xmlns:p14="http://schemas.microsoft.com/office/powerpoint/2010/main" val="77802671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marL="838200" indent="-838200" eaLnBrk="1" hangingPunct="1">
              <a:defRPr/>
            </a:pPr>
            <a:r>
              <a:rPr lang="en-GB" smtClean="0"/>
              <a:t>Epidamnos</a:t>
            </a:r>
          </a:p>
        </p:txBody>
      </p:sp>
      <p:sp>
        <p:nvSpPr>
          <p:cNvPr id="13315" name="Rectangle 3"/>
          <p:cNvSpPr>
            <a:spLocks noGrp="1" noChangeArrowheads="1"/>
          </p:cNvSpPr>
          <p:nvPr>
            <p:ph sz="half" idx="1"/>
          </p:nvPr>
        </p:nvSpPr>
        <p:spPr/>
        <p:txBody>
          <a:bodyPr>
            <a:normAutofit fontScale="92500" lnSpcReduction="20000"/>
          </a:bodyPr>
          <a:lstStyle/>
          <a:p>
            <a:pPr eaLnBrk="1" hangingPunct="1">
              <a:defRPr/>
            </a:pPr>
            <a:r>
              <a:rPr lang="en-GB" dirty="0" err="1" smtClean="0"/>
              <a:t>Epidamnos</a:t>
            </a:r>
            <a:r>
              <a:rPr lang="en-GB" dirty="0" smtClean="0"/>
              <a:t> was a </a:t>
            </a:r>
            <a:r>
              <a:rPr lang="en-GB" dirty="0" err="1" smtClean="0"/>
              <a:t>Corcyraean</a:t>
            </a:r>
            <a:r>
              <a:rPr lang="en-GB" dirty="0" smtClean="0"/>
              <a:t> colony but its </a:t>
            </a:r>
            <a:r>
              <a:rPr lang="en-GB" dirty="0" err="1" smtClean="0"/>
              <a:t>oikistes</a:t>
            </a:r>
            <a:r>
              <a:rPr lang="en-GB" dirty="0" smtClean="0"/>
              <a:t> was from Corinth.</a:t>
            </a:r>
          </a:p>
          <a:p>
            <a:pPr eaLnBrk="1" hangingPunct="1">
              <a:defRPr/>
            </a:pPr>
            <a:r>
              <a:rPr lang="en-GB" dirty="0" smtClean="0"/>
              <a:t>When </a:t>
            </a:r>
            <a:r>
              <a:rPr lang="en-GB" dirty="0" err="1" smtClean="0"/>
              <a:t>Epidamnos</a:t>
            </a:r>
            <a:r>
              <a:rPr lang="en-GB" dirty="0" smtClean="0"/>
              <a:t> was in war with the local populations in the 430s, they asked for help from Corcyra. </a:t>
            </a:r>
          </a:p>
          <a:p>
            <a:pPr eaLnBrk="1" hangingPunct="1">
              <a:defRPr/>
            </a:pPr>
            <a:r>
              <a:rPr lang="en-GB" dirty="0" smtClean="0"/>
              <a:t>The </a:t>
            </a:r>
            <a:r>
              <a:rPr lang="en-GB" dirty="0" err="1" smtClean="0"/>
              <a:t>Corcyraeans</a:t>
            </a:r>
            <a:r>
              <a:rPr lang="en-GB" dirty="0" smtClean="0"/>
              <a:t> ask for too much in return, so the </a:t>
            </a:r>
            <a:r>
              <a:rPr lang="en-GB" dirty="0" err="1" smtClean="0"/>
              <a:t>Epidamnians</a:t>
            </a:r>
            <a:r>
              <a:rPr lang="en-GB" dirty="0" smtClean="0"/>
              <a:t> turned to Corinth. </a:t>
            </a:r>
          </a:p>
        </p:txBody>
      </p:sp>
      <p:pic>
        <p:nvPicPr>
          <p:cNvPr id="5122" name="Picture 2"/>
          <p:cNvPicPr>
            <a:picLocks noChangeAspect="1" noChangeArrowheads="1"/>
          </p:cNvPicPr>
          <p:nvPr/>
        </p:nvPicPr>
        <p:blipFill>
          <a:blip r:embed="rId3" cstate="print"/>
          <a:srcRect/>
          <a:stretch>
            <a:fillRect/>
          </a:stretch>
        </p:blipFill>
        <p:spPr bwMode="auto">
          <a:xfrm>
            <a:off x="4562475" y="1772816"/>
            <a:ext cx="4581525" cy="4419600"/>
          </a:xfrm>
          <a:prstGeom prst="rect">
            <a:avLst/>
          </a:prstGeom>
          <a:noFill/>
          <a:ln w="9525">
            <a:noFill/>
            <a:miter lim="800000"/>
            <a:headEnd/>
            <a:tailEnd/>
          </a:ln>
        </p:spPr>
      </p:pic>
      <p:sp>
        <p:nvSpPr>
          <p:cNvPr id="6" name="Isosceles Triangle 5"/>
          <p:cNvSpPr/>
          <p:nvPr/>
        </p:nvSpPr>
        <p:spPr>
          <a:xfrm>
            <a:off x="5076056" y="2204864"/>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Isosceles Triangle 6"/>
          <p:cNvSpPr/>
          <p:nvPr/>
        </p:nvSpPr>
        <p:spPr>
          <a:xfrm>
            <a:off x="5292080" y="4149080"/>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Isosceles Triangle 7"/>
          <p:cNvSpPr/>
          <p:nvPr/>
        </p:nvSpPr>
        <p:spPr>
          <a:xfrm>
            <a:off x="7812360" y="5517232"/>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Isosceles Triangle 8"/>
          <p:cNvSpPr/>
          <p:nvPr/>
        </p:nvSpPr>
        <p:spPr>
          <a:xfrm>
            <a:off x="8460432" y="5445224"/>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5292080" y="2276872"/>
            <a:ext cx="1309974" cy="369332"/>
          </a:xfrm>
          <a:prstGeom prst="rect">
            <a:avLst/>
          </a:prstGeom>
          <a:noFill/>
        </p:spPr>
        <p:txBody>
          <a:bodyPr wrap="none" rtlCol="0">
            <a:spAutoFit/>
          </a:bodyPr>
          <a:lstStyle/>
          <a:p>
            <a:r>
              <a:rPr lang="en-GB" dirty="0" smtClean="0"/>
              <a:t>Epidamnos</a:t>
            </a:r>
            <a:endParaRPr lang="en-GB" dirty="0"/>
          </a:p>
        </p:txBody>
      </p:sp>
      <p:sp>
        <p:nvSpPr>
          <p:cNvPr id="11" name="TextBox 10"/>
          <p:cNvSpPr txBox="1"/>
          <p:nvPr/>
        </p:nvSpPr>
        <p:spPr>
          <a:xfrm>
            <a:off x="5508104" y="4077072"/>
            <a:ext cx="955774" cy="369332"/>
          </a:xfrm>
          <a:prstGeom prst="rect">
            <a:avLst/>
          </a:prstGeom>
          <a:noFill/>
        </p:spPr>
        <p:txBody>
          <a:bodyPr wrap="none" rtlCol="0">
            <a:spAutoFit/>
          </a:bodyPr>
          <a:lstStyle/>
          <a:p>
            <a:r>
              <a:rPr lang="en-GB" dirty="0" smtClean="0"/>
              <a:t>Corcyra</a:t>
            </a:r>
            <a:endParaRPr lang="en-GB" dirty="0"/>
          </a:p>
        </p:txBody>
      </p:sp>
      <p:sp>
        <p:nvSpPr>
          <p:cNvPr id="12" name="TextBox 11"/>
          <p:cNvSpPr txBox="1"/>
          <p:nvPr/>
        </p:nvSpPr>
        <p:spPr>
          <a:xfrm>
            <a:off x="7596336" y="5877272"/>
            <a:ext cx="960904" cy="369332"/>
          </a:xfrm>
          <a:prstGeom prst="rect">
            <a:avLst/>
          </a:prstGeom>
          <a:noFill/>
        </p:spPr>
        <p:txBody>
          <a:bodyPr wrap="none" rtlCol="0">
            <a:spAutoFit/>
          </a:bodyPr>
          <a:lstStyle/>
          <a:p>
            <a:r>
              <a:rPr lang="en-GB" dirty="0" smtClean="0"/>
              <a:t>Corinth</a:t>
            </a:r>
            <a:endParaRPr lang="en-GB" dirty="0"/>
          </a:p>
        </p:txBody>
      </p:sp>
      <p:sp>
        <p:nvSpPr>
          <p:cNvPr id="13" name="TextBox 12"/>
          <p:cNvSpPr txBox="1"/>
          <p:nvPr/>
        </p:nvSpPr>
        <p:spPr>
          <a:xfrm>
            <a:off x="8100392" y="5085184"/>
            <a:ext cx="893193" cy="369332"/>
          </a:xfrm>
          <a:prstGeom prst="rect">
            <a:avLst/>
          </a:prstGeom>
          <a:noFill/>
        </p:spPr>
        <p:txBody>
          <a:bodyPr wrap="none" rtlCol="0">
            <a:spAutoFit/>
          </a:bodyPr>
          <a:lstStyle/>
          <a:p>
            <a:r>
              <a:rPr lang="en-GB" dirty="0" smtClean="0"/>
              <a:t>Athens</a:t>
            </a:r>
            <a:endParaRPr lang="en-GB" dirty="0"/>
          </a:p>
        </p:txBody>
      </p:sp>
    </p:spTree>
    <p:extLst>
      <p:ext uri="{BB962C8B-B14F-4D97-AF65-F5344CB8AC3E}">
        <p14:creationId xmlns:p14="http://schemas.microsoft.com/office/powerpoint/2010/main" val="396966493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r>
              <a:rPr lang="en-GB" dirty="0" smtClean="0"/>
              <a:t>Corinth vs. Corcyra</a:t>
            </a:r>
            <a:endParaRPr lang="en-GB" dirty="0"/>
          </a:p>
        </p:txBody>
      </p:sp>
      <p:sp>
        <p:nvSpPr>
          <p:cNvPr id="3" name="Content Placeholder 2"/>
          <p:cNvSpPr>
            <a:spLocks noGrp="1"/>
          </p:cNvSpPr>
          <p:nvPr>
            <p:ph sz="half" idx="1"/>
          </p:nvPr>
        </p:nvSpPr>
        <p:spPr>
          <a:xfrm>
            <a:off x="0" y="1268760"/>
            <a:ext cx="3995936" cy="5400600"/>
          </a:xfrm>
        </p:spPr>
        <p:txBody>
          <a:bodyPr>
            <a:normAutofit fontScale="62500" lnSpcReduction="20000"/>
          </a:bodyPr>
          <a:lstStyle/>
          <a:p>
            <a:r>
              <a:rPr lang="en-US" sz="2800" dirty="0" smtClean="0"/>
              <a:t>This the Corinthians consented to do. Believing the colony to belong as much to themselves as to the </a:t>
            </a:r>
            <a:r>
              <a:rPr lang="en-US" sz="2800" dirty="0" err="1" smtClean="0"/>
              <a:t>Corcyraeans</a:t>
            </a:r>
            <a:r>
              <a:rPr lang="en-US" sz="2800" dirty="0" smtClean="0"/>
              <a:t>, </a:t>
            </a:r>
            <a:r>
              <a:rPr lang="en-US" sz="2800" b="1" dirty="0" smtClean="0"/>
              <a:t>they felt it to be a kind of duty to undertake their protection. </a:t>
            </a:r>
            <a:r>
              <a:rPr lang="en-US" sz="2800" dirty="0" smtClean="0"/>
              <a:t>Besides, </a:t>
            </a:r>
            <a:r>
              <a:rPr lang="en-US" sz="2800" b="1" dirty="0" smtClean="0"/>
              <a:t>they hated the </a:t>
            </a:r>
            <a:r>
              <a:rPr lang="en-US" sz="2800" b="1" dirty="0" err="1" smtClean="0"/>
              <a:t>Corcyraeans</a:t>
            </a:r>
            <a:r>
              <a:rPr lang="en-US" sz="2800" b="1" dirty="0" smtClean="0"/>
              <a:t> for their contempt of the mother country. </a:t>
            </a:r>
            <a:r>
              <a:rPr lang="en-US" sz="2800" dirty="0" smtClean="0"/>
              <a:t>[4] Instead of meeting with the usual honors accorded to the parent city by every other colony at public assemblies, such as precedence at sacrifices, Corinth found herself treated with contempt by a power, which in point of wealth could stand comparison with any even of the richest communities in Hellas… All these grievances made Corinth eager to send the promised aid to </a:t>
            </a:r>
            <a:r>
              <a:rPr lang="en-US" sz="2800" dirty="0" err="1" smtClean="0"/>
              <a:t>Epidamnus</a:t>
            </a:r>
            <a:r>
              <a:rPr lang="en-US" sz="2800" dirty="0" smtClean="0"/>
              <a:t>. </a:t>
            </a:r>
            <a:r>
              <a:rPr lang="en-US" sz="2800" b="1" dirty="0" smtClean="0"/>
              <a:t>Advertisement was made for volunteer settlers, and a force of </a:t>
            </a:r>
            <a:r>
              <a:rPr lang="en-US" sz="2800" b="1" dirty="0" err="1" smtClean="0"/>
              <a:t>Ambraciots</a:t>
            </a:r>
            <a:r>
              <a:rPr lang="en-US" sz="2800" b="1" dirty="0" smtClean="0"/>
              <a:t>, </a:t>
            </a:r>
            <a:r>
              <a:rPr lang="en-US" sz="2800" b="1" dirty="0" err="1" smtClean="0"/>
              <a:t>Leucadians</a:t>
            </a:r>
            <a:r>
              <a:rPr lang="en-US" sz="2800" b="1" dirty="0" smtClean="0"/>
              <a:t>, and Corinthians was </a:t>
            </a:r>
            <a:r>
              <a:rPr lang="en-US" sz="2800" b="1" dirty="0" err="1" smtClean="0"/>
              <a:t>despatched</a:t>
            </a:r>
            <a:r>
              <a:rPr lang="en-US" sz="2800" dirty="0" smtClean="0"/>
              <a:t>. Thucydides 1.25-6</a:t>
            </a:r>
            <a:endParaRPr lang="en-GB" sz="2800" dirty="0" smtClean="0"/>
          </a:p>
          <a:p>
            <a:endParaRPr lang="en-GB" dirty="0"/>
          </a:p>
        </p:txBody>
      </p:sp>
      <p:pic>
        <p:nvPicPr>
          <p:cNvPr id="6146" name="Picture 2"/>
          <p:cNvPicPr>
            <a:picLocks noChangeAspect="1" noChangeArrowheads="1"/>
          </p:cNvPicPr>
          <p:nvPr/>
        </p:nvPicPr>
        <p:blipFill>
          <a:blip r:embed="rId3" cstate="print"/>
          <a:srcRect/>
          <a:stretch>
            <a:fillRect/>
          </a:stretch>
        </p:blipFill>
        <p:spPr bwMode="auto">
          <a:xfrm>
            <a:off x="4152900" y="1196752"/>
            <a:ext cx="4991100" cy="5381625"/>
          </a:xfrm>
          <a:prstGeom prst="rect">
            <a:avLst/>
          </a:prstGeom>
          <a:noFill/>
          <a:ln w="9525">
            <a:noFill/>
            <a:miter lim="800000"/>
            <a:headEnd/>
            <a:tailEnd/>
          </a:ln>
        </p:spPr>
      </p:pic>
      <p:sp>
        <p:nvSpPr>
          <p:cNvPr id="7" name="Oval 6"/>
          <p:cNvSpPr/>
          <p:nvPr/>
        </p:nvSpPr>
        <p:spPr>
          <a:xfrm>
            <a:off x="4283968" y="1340768"/>
            <a:ext cx="864096" cy="302433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5652120" y="4437112"/>
            <a:ext cx="1440160" cy="100811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4716016" y="4221088"/>
            <a:ext cx="1368152" cy="936104"/>
          </a:xfrm>
          <a:prstGeom prst="rect">
            <a:avLst/>
          </a:prstGeom>
          <a:noFill/>
          <a:ln w="6350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4067944" y="1412776"/>
            <a:ext cx="1368152" cy="1944216"/>
          </a:xfrm>
          <a:prstGeom prst="rect">
            <a:avLst/>
          </a:prstGeom>
          <a:noFill/>
          <a:ln w="6350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2820502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79512" y="0"/>
            <a:ext cx="8229600" cy="1143000"/>
          </a:xfrm>
        </p:spPr>
        <p:txBody>
          <a:bodyPr/>
          <a:lstStyle/>
          <a:p>
            <a:pPr marL="838200" indent="-838200" eaLnBrk="1" hangingPunct="1">
              <a:defRPr/>
            </a:pPr>
            <a:r>
              <a:rPr lang="en-GB" dirty="0" smtClean="0"/>
              <a:t>The Athenian Involvement</a:t>
            </a:r>
          </a:p>
        </p:txBody>
      </p:sp>
      <p:sp>
        <p:nvSpPr>
          <p:cNvPr id="15363" name="Rectangle 3"/>
          <p:cNvSpPr>
            <a:spLocks noGrp="1" noChangeArrowheads="1"/>
          </p:cNvSpPr>
          <p:nvPr>
            <p:ph sz="half" idx="1"/>
          </p:nvPr>
        </p:nvSpPr>
        <p:spPr/>
        <p:txBody>
          <a:bodyPr>
            <a:normAutofit fontScale="92500" lnSpcReduction="20000"/>
          </a:bodyPr>
          <a:lstStyle/>
          <a:p>
            <a:pPr eaLnBrk="1" hangingPunct="1">
              <a:defRPr/>
            </a:pPr>
            <a:r>
              <a:rPr lang="en-GB" dirty="0" smtClean="0"/>
              <a:t>The Corinthians were defeated by the </a:t>
            </a:r>
            <a:r>
              <a:rPr lang="en-GB" dirty="0" err="1" smtClean="0"/>
              <a:t>Corcyraeans</a:t>
            </a:r>
            <a:r>
              <a:rPr lang="en-GB" dirty="0" smtClean="0"/>
              <a:t> at sea. </a:t>
            </a:r>
          </a:p>
          <a:p>
            <a:pPr eaLnBrk="1" hangingPunct="1">
              <a:defRPr/>
            </a:pPr>
            <a:r>
              <a:rPr lang="en-GB" dirty="0" smtClean="0"/>
              <a:t>In turn, they built a bigger fleet and tried to take the war a step further. </a:t>
            </a:r>
          </a:p>
          <a:p>
            <a:pPr eaLnBrk="1" hangingPunct="1">
              <a:defRPr/>
            </a:pPr>
            <a:r>
              <a:rPr lang="en-GB" dirty="0" smtClean="0"/>
              <a:t>Corcyra turned to Athens, who eagerly accepted an alliance although it would immediately mean war with Corinth. </a:t>
            </a:r>
          </a:p>
        </p:txBody>
      </p:sp>
      <p:pic>
        <p:nvPicPr>
          <p:cNvPr id="7170" name="Picture 2"/>
          <p:cNvPicPr>
            <a:picLocks noChangeAspect="1" noChangeArrowheads="1"/>
          </p:cNvPicPr>
          <p:nvPr/>
        </p:nvPicPr>
        <p:blipFill>
          <a:blip r:embed="rId3" cstate="print"/>
          <a:srcRect/>
          <a:stretch>
            <a:fillRect/>
          </a:stretch>
        </p:blipFill>
        <p:spPr bwMode="auto">
          <a:xfrm>
            <a:off x="4284760" y="2636912"/>
            <a:ext cx="4711008" cy="3029694"/>
          </a:xfrm>
          <a:prstGeom prst="rect">
            <a:avLst/>
          </a:prstGeom>
          <a:noFill/>
          <a:ln w="9525">
            <a:noFill/>
            <a:miter lim="800000"/>
            <a:headEnd/>
            <a:tailEnd/>
          </a:ln>
        </p:spPr>
      </p:pic>
      <p:cxnSp>
        <p:nvCxnSpPr>
          <p:cNvPr id="7" name="Straight Arrow Connector 6"/>
          <p:cNvCxnSpPr/>
          <p:nvPr/>
        </p:nvCxnSpPr>
        <p:spPr>
          <a:xfrm flipH="1">
            <a:off x="5868144" y="3861048"/>
            <a:ext cx="1224136" cy="720080"/>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7092280" y="3933056"/>
            <a:ext cx="504056" cy="504056"/>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7668344" y="4365104"/>
            <a:ext cx="504056" cy="216024"/>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204232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0" y="188640"/>
            <a:ext cx="8229600" cy="792088"/>
          </a:xfrm>
        </p:spPr>
        <p:txBody>
          <a:bodyPr>
            <a:normAutofit/>
          </a:bodyPr>
          <a:lstStyle/>
          <a:p>
            <a:pPr marL="838200" indent="-838200" eaLnBrk="1" hangingPunct="1">
              <a:defRPr/>
            </a:pPr>
            <a:r>
              <a:rPr lang="en-GB" dirty="0" smtClean="0"/>
              <a:t>Potidaea</a:t>
            </a:r>
          </a:p>
        </p:txBody>
      </p:sp>
      <p:sp>
        <p:nvSpPr>
          <p:cNvPr id="16387" name="Rectangle 3"/>
          <p:cNvSpPr>
            <a:spLocks noGrp="1" noChangeArrowheads="1"/>
          </p:cNvSpPr>
          <p:nvPr>
            <p:ph type="body" idx="1"/>
          </p:nvPr>
        </p:nvSpPr>
        <p:spPr>
          <a:xfrm>
            <a:off x="0" y="908050"/>
            <a:ext cx="4355976" cy="5949950"/>
          </a:xfrm>
        </p:spPr>
        <p:txBody>
          <a:bodyPr>
            <a:normAutofit/>
          </a:bodyPr>
          <a:lstStyle/>
          <a:p>
            <a:pPr eaLnBrk="1" hangingPunct="1">
              <a:lnSpc>
                <a:spcPct val="80000"/>
              </a:lnSpc>
              <a:defRPr/>
            </a:pPr>
            <a:r>
              <a:rPr lang="en-US" sz="1800" dirty="0" smtClean="0"/>
              <a:t> </a:t>
            </a:r>
            <a:r>
              <a:rPr lang="en-US" sz="1800" b="1" dirty="0" smtClean="0"/>
              <a:t>Corinth was forming schemes for retaliation, and Athens suspected her hostility. </a:t>
            </a:r>
            <a:r>
              <a:rPr lang="en-US" sz="1800" dirty="0" smtClean="0"/>
              <a:t>The </a:t>
            </a:r>
            <a:r>
              <a:rPr lang="en-US" sz="1800" b="1" dirty="0" err="1" smtClean="0"/>
              <a:t>Potidaeans</a:t>
            </a:r>
            <a:r>
              <a:rPr lang="en-US" sz="1800" dirty="0" smtClean="0"/>
              <a:t>, who inhabit the isthmus of </a:t>
            </a:r>
            <a:r>
              <a:rPr lang="en-US" sz="1800" dirty="0" err="1" smtClean="0"/>
              <a:t>Pallene</a:t>
            </a:r>
            <a:r>
              <a:rPr lang="en-US" sz="1800" dirty="0" smtClean="0"/>
              <a:t>, being a Corinthian colony, but tributary allies of Athens, were ordered </a:t>
            </a:r>
            <a:r>
              <a:rPr lang="en-US" sz="1800" b="1" dirty="0" smtClean="0"/>
              <a:t>to raze the wall </a:t>
            </a:r>
            <a:r>
              <a:rPr lang="en-US" sz="1800" dirty="0" smtClean="0"/>
              <a:t>looking towards </a:t>
            </a:r>
            <a:r>
              <a:rPr lang="en-US" sz="1800" dirty="0" err="1" smtClean="0"/>
              <a:t>Pallene</a:t>
            </a:r>
            <a:r>
              <a:rPr lang="en-US" sz="1800" dirty="0" smtClean="0"/>
              <a:t>, to give </a:t>
            </a:r>
            <a:r>
              <a:rPr lang="en-US" sz="1800" b="1" dirty="0" smtClean="0"/>
              <a:t>hostages</a:t>
            </a:r>
            <a:r>
              <a:rPr lang="en-US" sz="1800" dirty="0" smtClean="0"/>
              <a:t>, to </a:t>
            </a:r>
            <a:r>
              <a:rPr lang="en-US" sz="1800" b="1" dirty="0" smtClean="0"/>
              <a:t>dismiss the Corinthian magistrates</a:t>
            </a:r>
            <a:r>
              <a:rPr lang="en-US" sz="1800" dirty="0" smtClean="0"/>
              <a:t>, and in future not to receive the persons sent from Corinth annually to succeed them. It was feared that they might be </a:t>
            </a:r>
            <a:r>
              <a:rPr lang="en-US" sz="1800" b="1" dirty="0" smtClean="0"/>
              <a:t>persuaded by </a:t>
            </a:r>
            <a:r>
              <a:rPr lang="en-US" sz="1800" b="1" dirty="0" err="1" smtClean="0"/>
              <a:t>Perdiccas</a:t>
            </a:r>
            <a:r>
              <a:rPr lang="en-US" sz="1800" b="1" dirty="0" smtClean="0"/>
              <a:t> and the Corinthians to revolt</a:t>
            </a:r>
            <a:r>
              <a:rPr lang="en-US" sz="1800" dirty="0" smtClean="0"/>
              <a:t>, and might draw the rest of the allies in the direction of Thrace to revolt with them. …[6] …They were just then sending off thirty ships and a thousand heavy infantry for his country under the command of </a:t>
            </a:r>
            <a:r>
              <a:rPr lang="en-US" sz="1800" dirty="0" err="1" smtClean="0"/>
              <a:t>Archestratus</a:t>
            </a:r>
            <a:r>
              <a:rPr lang="en-US" sz="1800" dirty="0" smtClean="0"/>
              <a:t>, son of </a:t>
            </a:r>
            <a:r>
              <a:rPr lang="en-US" sz="1800" dirty="0" err="1" smtClean="0"/>
              <a:t>Lycomedes</a:t>
            </a:r>
            <a:r>
              <a:rPr lang="en-US" sz="1800" dirty="0" smtClean="0"/>
              <a:t>, with four colleagues. They instructed the captains to take hostages of the </a:t>
            </a:r>
            <a:r>
              <a:rPr lang="en-US" sz="1800" dirty="0" err="1" smtClean="0"/>
              <a:t>Potidaeans</a:t>
            </a:r>
            <a:r>
              <a:rPr lang="en-US" sz="1800" dirty="0" smtClean="0"/>
              <a:t>, to raze the wall, and to be on their guard against the revolt of the neighboring cities. Thucydides 1.56-7</a:t>
            </a:r>
            <a:endParaRPr lang="en-GB" sz="1800" dirty="0" smtClean="0"/>
          </a:p>
        </p:txBody>
      </p:sp>
      <p:pic>
        <p:nvPicPr>
          <p:cNvPr id="8194" name="Picture 2"/>
          <p:cNvPicPr>
            <a:picLocks noChangeAspect="1" noChangeArrowheads="1"/>
          </p:cNvPicPr>
          <p:nvPr/>
        </p:nvPicPr>
        <p:blipFill>
          <a:blip r:embed="rId3" cstate="print"/>
          <a:srcRect/>
          <a:stretch>
            <a:fillRect/>
          </a:stretch>
        </p:blipFill>
        <p:spPr bwMode="auto">
          <a:xfrm>
            <a:off x="4499992" y="1484784"/>
            <a:ext cx="4479801" cy="3789203"/>
          </a:xfrm>
          <a:prstGeom prst="rect">
            <a:avLst/>
          </a:prstGeom>
          <a:noFill/>
          <a:ln w="9525">
            <a:noFill/>
            <a:miter lim="800000"/>
            <a:headEnd/>
            <a:tailEnd/>
          </a:ln>
        </p:spPr>
      </p:pic>
      <p:sp>
        <p:nvSpPr>
          <p:cNvPr id="5" name="Isosceles Triangle 4"/>
          <p:cNvSpPr/>
          <p:nvPr/>
        </p:nvSpPr>
        <p:spPr>
          <a:xfrm>
            <a:off x="6228184" y="2348880"/>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Isosceles Triangle 5"/>
          <p:cNvSpPr/>
          <p:nvPr/>
        </p:nvSpPr>
        <p:spPr>
          <a:xfrm>
            <a:off x="6084168" y="4581128"/>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Isosceles Triangle 6"/>
          <p:cNvSpPr/>
          <p:nvPr/>
        </p:nvSpPr>
        <p:spPr>
          <a:xfrm>
            <a:off x="6732240" y="4437112"/>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4932040" y="1556792"/>
            <a:ext cx="936104" cy="64807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5076056" y="1772816"/>
            <a:ext cx="1105046" cy="369332"/>
          </a:xfrm>
          <a:prstGeom prst="rect">
            <a:avLst/>
          </a:prstGeom>
          <a:noFill/>
        </p:spPr>
        <p:txBody>
          <a:bodyPr wrap="none" rtlCol="0">
            <a:spAutoFit/>
          </a:bodyPr>
          <a:lstStyle/>
          <a:p>
            <a:r>
              <a:rPr lang="en-GB" dirty="0" smtClean="0"/>
              <a:t>Macedon</a:t>
            </a:r>
            <a:endParaRPr lang="en-GB" dirty="0"/>
          </a:p>
        </p:txBody>
      </p:sp>
      <p:sp>
        <p:nvSpPr>
          <p:cNvPr id="10" name="TextBox 9"/>
          <p:cNvSpPr txBox="1"/>
          <p:nvPr/>
        </p:nvSpPr>
        <p:spPr>
          <a:xfrm>
            <a:off x="6444208" y="2420888"/>
            <a:ext cx="1048364" cy="369332"/>
          </a:xfrm>
          <a:prstGeom prst="rect">
            <a:avLst/>
          </a:prstGeom>
          <a:noFill/>
        </p:spPr>
        <p:txBody>
          <a:bodyPr wrap="none" rtlCol="0">
            <a:spAutoFit/>
          </a:bodyPr>
          <a:lstStyle/>
          <a:p>
            <a:r>
              <a:rPr lang="en-GB" dirty="0" smtClean="0"/>
              <a:t>Potidaea</a:t>
            </a:r>
            <a:endParaRPr lang="en-GB" dirty="0"/>
          </a:p>
        </p:txBody>
      </p:sp>
      <p:sp>
        <p:nvSpPr>
          <p:cNvPr id="11" name="TextBox 10"/>
          <p:cNvSpPr txBox="1"/>
          <p:nvPr/>
        </p:nvSpPr>
        <p:spPr>
          <a:xfrm>
            <a:off x="6948264" y="4581128"/>
            <a:ext cx="893193" cy="369332"/>
          </a:xfrm>
          <a:prstGeom prst="rect">
            <a:avLst/>
          </a:prstGeom>
          <a:noFill/>
        </p:spPr>
        <p:txBody>
          <a:bodyPr wrap="none" rtlCol="0">
            <a:spAutoFit/>
          </a:bodyPr>
          <a:lstStyle/>
          <a:p>
            <a:r>
              <a:rPr lang="en-GB" dirty="0" smtClean="0"/>
              <a:t>Athens</a:t>
            </a:r>
            <a:endParaRPr lang="en-GB" dirty="0"/>
          </a:p>
        </p:txBody>
      </p:sp>
      <p:sp>
        <p:nvSpPr>
          <p:cNvPr id="12" name="TextBox 11"/>
          <p:cNvSpPr txBox="1"/>
          <p:nvPr/>
        </p:nvSpPr>
        <p:spPr>
          <a:xfrm>
            <a:off x="5076056" y="4797152"/>
            <a:ext cx="960904" cy="369332"/>
          </a:xfrm>
          <a:prstGeom prst="rect">
            <a:avLst/>
          </a:prstGeom>
          <a:noFill/>
        </p:spPr>
        <p:txBody>
          <a:bodyPr wrap="none" rtlCol="0">
            <a:spAutoFit/>
          </a:bodyPr>
          <a:lstStyle/>
          <a:p>
            <a:r>
              <a:rPr lang="en-GB" dirty="0" smtClean="0"/>
              <a:t>Corinth</a:t>
            </a:r>
            <a:endParaRPr lang="en-GB" dirty="0"/>
          </a:p>
        </p:txBody>
      </p:sp>
      <p:cxnSp>
        <p:nvCxnSpPr>
          <p:cNvPr id="14" name="Straight Arrow Connector 13"/>
          <p:cNvCxnSpPr/>
          <p:nvPr/>
        </p:nvCxnSpPr>
        <p:spPr>
          <a:xfrm flipV="1">
            <a:off x="6372200" y="2204864"/>
            <a:ext cx="2016224" cy="216024"/>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5" name="Oval 14"/>
          <p:cNvSpPr/>
          <p:nvPr/>
        </p:nvSpPr>
        <p:spPr>
          <a:xfrm>
            <a:off x="6084168" y="1484784"/>
            <a:ext cx="1368152" cy="1224136"/>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2535831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0" y="0"/>
            <a:ext cx="8229600" cy="1143000"/>
          </a:xfrm>
        </p:spPr>
        <p:txBody>
          <a:bodyPr/>
          <a:lstStyle/>
          <a:p>
            <a:pPr marL="838200" indent="-838200" eaLnBrk="1" hangingPunct="1">
              <a:defRPr/>
            </a:pPr>
            <a:r>
              <a:rPr lang="en-GB" dirty="0" smtClean="0"/>
              <a:t>The </a:t>
            </a:r>
            <a:r>
              <a:rPr lang="en-GB" dirty="0" err="1" smtClean="0"/>
              <a:t>Megarian</a:t>
            </a:r>
            <a:r>
              <a:rPr lang="en-GB" dirty="0" smtClean="0"/>
              <a:t> Decree</a:t>
            </a:r>
          </a:p>
        </p:txBody>
      </p:sp>
      <p:sp>
        <p:nvSpPr>
          <p:cNvPr id="17411" name="Rectangle 3"/>
          <p:cNvSpPr>
            <a:spLocks noGrp="1" noChangeArrowheads="1"/>
          </p:cNvSpPr>
          <p:nvPr>
            <p:ph type="body" idx="1"/>
          </p:nvPr>
        </p:nvSpPr>
        <p:spPr>
          <a:xfrm>
            <a:off x="0" y="1196752"/>
            <a:ext cx="4258816" cy="5127848"/>
          </a:xfrm>
        </p:spPr>
        <p:txBody>
          <a:bodyPr>
            <a:normAutofit fontScale="85000" lnSpcReduction="20000"/>
          </a:bodyPr>
          <a:lstStyle/>
          <a:p>
            <a:pPr eaLnBrk="1" hangingPunct="1">
              <a:lnSpc>
                <a:spcPct val="90000"/>
              </a:lnSpc>
              <a:defRPr/>
            </a:pPr>
            <a:r>
              <a:rPr lang="en-US" sz="2400" dirty="0" smtClean="0"/>
              <a:t>When the Athenians </a:t>
            </a:r>
            <a:r>
              <a:rPr lang="en-US" sz="2400" b="1" dirty="0" smtClean="0"/>
              <a:t>voted to exclude the </a:t>
            </a:r>
            <a:r>
              <a:rPr lang="en-US" sz="2400" b="1" dirty="0" err="1" smtClean="0"/>
              <a:t>Megarians</a:t>
            </a:r>
            <a:r>
              <a:rPr lang="en-US" sz="2400" b="1" dirty="0" smtClean="0"/>
              <a:t> from both their market and harbors</a:t>
            </a:r>
            <a:r>
              <a:rPr lang="en-US" sz="2400" dirty="0" smtClean="0"/>
              <a:t>, the </a:t>
            </a:r>
            <a:r>
              <a:rPr lang="en-US" sz="2400" dirty="0" err="1" smtClean="0"/>
              <a:t>Megarians</a:t>
            </a:r>
            <a:r>
              <a:rPr lang="en-US" sz="2400" dirty="0" smtClean="0"/>
              <a:t> turned to the Spartans for aid. And the Spartans [...] dispatched ambassadors [...], ordering the Athenians to rescind the action against the </a:t>
            </a:r>
            <a:r>
              <a:rPr lang="en-US" sz="2400" dirty="0" err="1" smtClean="0"/>
              <a:t>Megarians</a:t>
            </a:r>
            <a:r>
              <a:rPr lang="en-US" sz="2400" dirty="0" smtClean="0"/>
              <a:t> and threatening, if they did not accede, to wage war upon them together with the forces of their allies. When the [Athenian] Assembly convened to consider the matter, </a:t>
            </a:r>
            <a:r>
              <a:rPr lang="en-US" sz="2400" b="1" dirty="0" smtClean="0"/>
              <a:t>Pericles, who far excelled all his fellow citizens in skill of oratory, persuaded the Athenians not to rescind the action, saying that for them to accede to the demands of the Spartans, contrary to their own interests, would be the first step toward slavery</a:t>
            </a:r>
            <a:r>
              <a:rPr lang="en-US" sz="2400" dirty="0" smtClean="0"/>
              <a:t>. </a:t>
            </a:r>
          </a:p>
          <a:p>
            <a:pPr eaLnBrk="1" hangingPunct="1">
              <a:lnSpc>
                <a:spcPct val="90000"/>
              </a:lnSpc>
              <a:defRPr/>
            </a:pPr>
            <a:r>
              <a:rPr lang="en-US" sz="2400" dirty="0" err="1" smtClean="0"/>
              <a:t>Diodoros</a:t>
            </a:r>
            <a:r>
              <a:rPr lang="en-US" sz="2400" dirty="0" smtClean="0"/>
              <a:t> 12.39.4-5</a:t>
            </a:r>
            <a:endParaRPr lang="en-GB" sz="2400" dirty="0" smtClean="0"/>
          </a:p>
        </p:txBody>
      </p:sp>
      <p:pic>
        <p:nvPicPr>
          <p:cNvPr id="9218" name="Picture 2"/>
          <p:cNvPicPr>
            <a:picLocks noChangeAspect="1" noChangeArrowheads="1"/>
          </p:cNvPicPr>
          <p:nvPr/>
        </p:nvPicPr>
        <p:blipFill>
          <a:blip r:embed="rId3" cstate="print"/>
          <a:srcRect/>
          <a:stretch>
            <a:fillRect/>
          </a:stretch>
        </p:blipFill>
        <p:spPr bwMode="auto">
          <a:xfrm>
            <a:off x="4211961" y="1556792"/>
            <a:ext cx="4932040" cy="3788379"/>
          </a:xfrm>
          <a:prstGeom prst="rect">
            <a:avLst/>
          </a:prstGeom>
          <a:noFill/>
          <a:ln w="9525">
            <a:noFill/>
            <a:miter lim="800000"/>
            <a:headEnd/>
            <a:tailEnd/>
          </a:ln>
        </p:spPr>
      </p:pic>
      <p:sp>
        <p:nvSpPr>
          <p:cNvPr id="5" name="Isosceles Triangle 4"/>
          <p:cNvSpPr/>
          <p:nvPr/>
        </p:nvSpPr>
        <p:spPr>
          <a:xfrm>
            <a:off x="6300192" y="3429000"/>
            <a:ext cx="72008"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Isosceles Triangle 5"/>
          <p:cNvSpPr/>
          <p:nvPr/>
        </p:nvSpPr>
        <p:spPr>
          <a:xfrm>
            <a:off x="7380312" y="3068960"/>
            <a:ext cx="72008"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Isosceles Triangle 6"/>
          <p:cNvSpPr/>
          <p:nvPr/>
        </p:nvSpPr>
        <p:spPr>
          <a:xfrm>
            <a:off x="6516216" y="1844824"/>
            <a:ext cx="72008"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6444208" y="3501008"/>
            <a:ext cx="1268296" cy="369332"/>
          </a:xfrm>
          <a:prstGeom prst="rect">
            <a:avLst/>
          </a:prstGeom>
          <a:noFill/>
        </p:spPr>
        <p:txBody>
          <a:bodyPr wrap="none" rtlCol="0">
            <a:spAutoFit/>
          </a:bodyPr>
          <a:lstStyle/>
          <a:p>
            <a:r>
              <a:rPr lang="en-GB" dirty="0" smtClean="0"/>
              <a:t>Byzantium</a:t>
            </a:r>
            <a:endParaRPr lang="en-GB" dirty="0"/>
          </a:p>
        </p:txBody>
      </p:sp>
      <p:sp>
        <p:nvSpPr>
          <p:cNvPr id="9" name="TextBox 8"/>
          <p:cNvSpPr txBox="1"/>
          <p:nvPr/>
        </p:nvSpPr>
        <p:spPr>
          <a:xfrm>
            <a:off x="6660232" y="1844824"/>
            <a:ext cx="739305" cy="369332"/>
          </a:xfrm>
          <a:prstGeom prst="rect">
            <a:avLst/>
          </a:prstGeom>
          <a:noFill/>
        </p:spPr>
        <p:txBody>
          <a:bodyPr wrap="none" rtlCol="0">
            <a:spAutoFit/>
          </a:bodyPr>
          <a:lstStyle/>
          <a:p>
            <a:r>
              <a:rPr lang="en-GB" dirty="0" err="1" smtClean="0"/>
              <a:t>Olbia</a:t>
            </a:r>
            <a:endParaRPr lang="en-GB" dirty="0"/>
          </a:p>
        </p:txBody>
      </p:sp>
      <p:sp>
        <p:nvSpPr>
          <p:cNvPr id="10" name="TextBox 9"/>
          <p:cNvSpPr txBox="1"/>
          <p:nvPr/>
        </p:nvSpPr>
        <p:spPr>
          <a:xfrm>
            <a:off x="7524328" y="3212976"/>
            <a:ext cx="1142813" cy="646331"/>
          </a:xfrm>
          <a:prstGeom prst="rect">
            <a:avLst/>
          </a:prstGeom>
          <a:noFill/>
        </p:spPr>
        <p:txBody>
          <a:bodyPr wrap="none" rtlCol="0">
            <a:spAutoFit/>
          </a:bodyPr>
          <a:lstStyle/>
          <a:p>
            <a:r>
              <a:rPr lang="en-GB" dirty="0" err="1" smtClean="0"/>
              <a:t>Herakleia</a:t>
            </a:r>
            <a:endParaRPr lang="en-GB" dirty="0" smtClean="0"/>
          </a:p>
          <a:p>
            <a:r>
              <a:rPr lang="en-GB" dirty="0" err="1" smtClean="0"/>
              <a:t>Pontike</a:t>
            </a:r>
            <a:endParaRPr lang="en-GB" dirty="0"/>
          </a:p>
        </p:txBody>
      </p:sp>
      <p:sp>
        <p:nvSpPr>
          <p:cNvPr id="3" name="Oval 2"/>
          <p:cNvSpPr/>
          <p:nvPr/>
        </p:nvSpPr>
        <p:spPr>
          <a:xfrm>
            <a:off x="5203490" y="4437112"/>
            <a:ext cx="54006" cy="45719"/>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2471176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marL="838200" indent="-838200" eaLnBrk="1" hangingPunct="1">
              <a:defRPr/>
            </a:pPr>
            <a:r>
              <a:rPr lang="en-GB" smtClean="0"/>
              <a:t>The Beginning of the War</a:t>
            </a:r>
          </a:p>
        </p:txBody>
      </p:sp>
      <p:sp>
        <p:nvSpPr>
          <p:cNvPr id="18435" name="Rectangle 3"/>
          <p:cNvSpPr>
            <a:spLocks noGrp="1" noChangeArrowheads="1"/>
          </p:cNvSpPr>
          <p:nvPr>
            <p:ph type="body" idx="1"/>
          </p:nvPr>
        </p:nvSpPr>
        <p:spPr/>
        <p:txBody>
          <a:bodyPr/>
          <a:lstStyle/>
          <a:p>
            <a:pPr eaLnBrk="1" hangingPunct="1">
              <a:defRPr/>
            </a:pPr>
            <a:r>
              <a:rPr lang="en-GB" dirty="0" smtClean="0"/>
              <a:t>The allies of Sparta were insistent on Sparta putting a check on Athenian interference in their interests.</a:t>
            </a:r>
          </a:p>
          <a:p>
            <a:pPr eaLnBrk="1" hangingPunct="1">
              <a:defRPr/>
            </a:pPr>
            <a:endParaRPr lang="en-GB" dirty="0" smtClean="0"/>
          </a:p>
          <a:p>
            <a:pPr eaLnBrk="1" hangingPunct="1">
              <a:defRPr/>
            </a:pPr>
            <a:r>
              <a:rPr lang="en-GB" dirty="0" smtClean="0"/>
              <a:t>Sparta sent embassies to Athens but her demands for Athens to back off were refused. </a:t>
            </a:r>
          </a:p>
        </p:txBody>
      </p:sp>
    </p:spTree>
    <p:extLst>
      <p:ext uri="{BB962C8B-B14F-4D97-AF65-F5344CB8AC3E}">
        <p14:creationId xmlns:p14="http://schemas.microsoft.com/office/powerpoint/2010/main" val="200742475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Thucydidean Cause of the War</a:t>
            </a:r>
            <a:endParaRPr lang="en-GB" dirty="0"/>
          </a:p>
        </p:txBody>
      </p:sp>
      <p:sp>
        <p:nvSpPr>
          <p:cNvPr id="3" name="Content Placeholder 2"/>
          <p:cNvSpPr>
            <a:spLocks noGrp="1"/>
          </p:cNvSpPr>
          <p:nvPr>
            <p:ph idx="1"/>
          </p:nvPr>
        </p:nvSpPr>
        <p:spPr/>
        <p:txBody>
          <a:bodyPr/>
          <a:lstStyle/>
          <a:p>
            <a:r>
              <a:rPr lang="en-GB" dirty="0" smtClean="0"/>
              <a:t>Read the Handout (</a:t>
            </a:r>
            <a:r>
              <a:rPr lang="en-GB" dirty="0" err="1" smtClean="0"/>
              <a:t>Thuc</a:t>
            </a:r>
            <a:r>
              <a:rPr lang="en-GB" dirty="0" smtClean="0"/>
              <a:t>. </a:t>
            </a:r>
          </a:p>
          <a:p>
            <a:pPr lvl="1"/>
            <a:r>
              <a:rPr lang="en-GB" dirty="0" smtClean="0"/>
              <a:t>What does Thucydides identify as the cause of the War?</a:t>
            </a:r>
          </a:p>
          <a:p>
            <a:pPr lvl="1"/>
            <a:endParaRPr lang="en-GB" dirty="0" smtClean="0"/>
          </a:p>
          <a:p>
            <a:pPr lvl="1"/>
            <a:r>
              <a:rPr lang="en-GB" dirty="0" smtClean="0"/>
              <a:t>What are the strengths and weaknesses of this identification?</a:t>
            </a:r>
          </a:p>
          <a:p>
            <a:pPr lvl="1"/>
            <a:endParaRPr lang="en-GB" dirty="0" smtClean="0"/>
          </a:p>
          <a:p>
            <a:pPr lvl="1"/>
            <a:r>
              <a:rPr lang="en-GB" dirty="0" smtClean="0"/>
              <a:t>Who does Thucydides present as being at fault here?</a:t>
            </a:r>
            <a:endParaRPr lang="en-GB" dirty="0"/>
          </a:p>
        </p:txBody>
      </p:sp>
    </p:spTree>
    <p:extLst>
      <p:ext uri="{BB962C8B-B14F-4D97-AF65-F5344CB8AC3E}">
        <p14:creationId xmlns:p14="http://schemas.microsoft.com/office/powerpoint/2010/main" val="212783270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File:Map Peloponnesian War 431 BC-en.svg">
            <a:hlinkClick r:id="rId3"/>
          </p:cNvPr>
          <p:cNvPicPr>
            <a:picLocks noChangeAspect="1" noChangeArrowheads="1"/>
          </p:cNvPicPr>
          <p:nvPr/>
        </p:nvPicPr>
        <p:blipFill>
          <a:blip r:embed="rId4" cstate="print"/>
          <a:srcRect/>
          <a:stretch>
            <a:fillRect/>
          </a:stretch>
        </p:blipFill>
        <p:spPr bwMode="auto">
          <a:xfrm>
            <a:off x="683568" y="836712"/>
            <a:ext cx="7863830" cy="5859016"/>
          </a:xfrm>
          <a:prstGeom prst="rect">
            <a:avLst/>
          </a:prstGeom>
          <a:noFill/>
        </p:spPr>
      </p:pic>
      <p:sp>
        <p:nvSpPr>
          <p:cNvPr id="2" name="TextBox 1"/>
          <p:cNvSpPr txBox="1"/>
          <p:nvPr/>
        </p:nvSpPr>
        <p:spPr>
          <a:xfrm>
            <a:off x="1403648" y="418069"/>
            <a:ext cx="6120680" cy="369332"/>
          </a:xfrm>
          <a:prstGeom prst="rect">
            <a:avLst/>
          </a:prstGeom>
          <a:noFill/>
        </p:spPr>
        <p:txBody>
          <a:bodyPr wrap="square" rtlCol="0">
            <a:spAutoFit/>
          </a:bodyPr>
          <a:lstStyle/>
          <a:p>
            <a:pPr algn="ctr"/>
            <a:r>
              <a:rPr lang="en-GB" dirty="0" smtClean="0"/>
              <a:t>Derived from Thucydides 2.9 </a:t>
            </a:r>
            <a:endParaRPr lang="en-GB" dirty="0"/>
          </a:p>
        </p:txBody>
      </p:sp>
    </p:spTree>
    <p:extLst>
      <p:ext uri="{BB962C8B-B14F-4D97-AF65-F5344CB8AC3E}">
        <p14:creationId xmlns:p14="http://schemas.microsoft.com/office/powerpoint/2010/main" val="115959156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Basic periods</a:t>
            </a:r>
            <a:endParaRPr lang="en-GB" dirty="0"/>
          </a:p>
        </p:txBody>
      </p:sp>
      <p:sp>
        <p:nvSpPr>
          <p:cNvPr id="5" name="Content Placeholder 4"/>
          <p:cNvSpPr>
            <a:spLocks noGrp="1"/>
          </p:cNvSpPr>
          <p:nvPr>
            <p:ph idx="1"/>
          </p:nvPr>
        </p:nvSpPr>
        <p:spPr/>
        <p:txBody>
          <a:bodyPr/>
          <a:lstStyle/>
          <a:p>
            <a:r>
              <a:rPr lang="en-GB" dirty="0" smtClean="0"/>
              <a:t>431-421: Archidamian War</a:t>
            </a:r>
          </a:p>
          <a:p>
            <a:endParaRPr lang="en-GB" dirty="0" smtClean="0"/>
          </a:p>
          <a:p>
            <a:r>
              <a:rPr lang="en-GB" dirty="0" smtClean="0"/>
              <a:t>421-415: Inter-war period</a:t>
            </a:r>
          </a:p>
          <a:p>
            <a:endParaRPr lang="en-GB" dirty="0" smtClean="0"/>
          </a:p>
          <a:p>
            <a:r>
              <a:rPr lang="en-GB" dirty="0" smtClean="0"/>
              <a:t>415-413: Sicilian Expedition</a:t>
            </a:r>
          </a:p>
          <a:p>
            <a:endParaRPr lang="en-GB" dirty="0" smtClean="0"/>
          </a:p>
          <a:p>
            <a:r>
              <a:rPr lang="en-GB" dirty="0" smtClean="0"/>
              <a:t>412-404: </a:t>
            </a:r>
            <a:r>
              <a:rPr lang="en-GB" dirty="0" err="1" smtClean="0"/>
              <a:t>Decelean</a:t>
            </a:r>
            <a:r>
              <a:rPr lang="en-GB" dirty="0" smtClean="0"/>
              <a:t> or Ionian War</a:t>
            </a:r>
            <a:endParaRPr lang="en-GB" dirty="0"/>
          </a:p>
        </p:txBody>
      </p:sp>
    </p:spTree>
    <p:extLst>
      <p:ext uri="{BB962C8B-B14F-4D97-AF65-F5344CB8AC3E}">
        <p14:creationId xmlns:p14="http://schemas.microsoft.com/office/powerpoint/2010/main" val="391918864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a:t>
            </a:r>
            <a:r>
              <a:rPr lang="en-GB" dirty="0" err="1" smtClean="0"/>
              <a:t>Archidamian</a:t>
            </a:r>
            <a:r>
              <a:rPr lang="en-GB" dirty="0" smtClean="0"/>
              <a:t> War</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108921298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836712"/>
            <a:ext cx="8229600" cy="4389120"/>
          </a:xfrm>
        </p:spPr>
        <p:txBody>
          <a:bodyPr/>
          <a:lstStyle/>
          <a:p>
            <a:r>
              <a:rPr lang="en-GB" dirty="0" smtClean="0"/>
              <a:t>431: War begins</a:t>
            </a:r>
          </a:p>
          <a:p>
            <a:r>
              <a:rPr lang="en-GB" dirty="0" smtClean="0"/>
              <a:t>430-428: Plague at Athens</a:t>
            </a:r>
            <a:endParaRPr lang="en-GB" dirty="0"/>
          </a:p>
        </p:txBody>
      </p:sp>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9712" y="1815174"/>
            <a:ext cx="6838900" cy="47067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7021880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836712"/>
            <a:ext cx="8229600" cy="4389120"/>
          </a:xfrm>
        </p:spPr>
        <p:txBody>
          <a:bodyPr/>
          <a:lstStyle/>
          <a:p>
            <a:r>
              <a:rPr lang="en-GB" dirty="0" smtClean="0"/>
              <a:t>431: War begins</a:t>
            </a:r>
          </a:p>
          <a:p>
            <a:r>
              <a:rPr lang="en-GB" dirty="0" smtClean="0"/>
              <a:t>430-428: Plague at Athens</a:t>
            </a:r>
          </a:p>
          <a:p>
            <a:r>
              <a:rPr lang="en-GB" dirty="0" smtClean="0"/>
              <a:t>428: Mytilenian Revolt</a:t>
            </a:r>
            <a:endParaRPr lang="en-GB" dirty="0"/>
          </a:p>
        </p:txBody>
      </p:sp>
      <p:pic>
        <p:nvPicPr>
          <p:cNvPr id="7" name="Picture 2" descr="File:Map Peloponnesian War 431 BC-en.svg">
            <a:hlinkClick r:id="rId3"/>
          </p:cNvPr>
          <p:cNvPicPr>
            <a:picLocks noChangeAspect="1" noChangeArrowheads="1"/>
          </p:cNvPicPr>
          <p:nvPr/>
        </p:nvPicPr>
        <p:blipFill>
          <a:blip r:embed="rId4" cstate="print"/>
          <a:srcRect/>
          <a:stretch>
            <a:fillRect/>
          </a:stretch>
        </p:blipFill>
        <p:spPr bwMode="auto">
          <a:xfrm>
            <a:off x="1835696" y="2132856"/>
            <a:ext cx="5991622" cy="4464111"/>
          </a:xfrm>
          <a:prstGeom prst="rect">
            <a:avLst/>
          </a:prstGeom>
          <a:noFill/>
        </p:spPr>
      </p:pic>
      <p:sp>
        <p:nvSpPr>
          <p:cNvPr id="4" name="Up Arrow 3"/>
          <p:cNvSpPr/>
          <p:nvPr/>
        </p:nvSpPr>
        <p:spPr>
          <a:xfrm>
            <a:off x="5947611" y="3992185"/>
            <a:ext cx="288032" cy="576064"/>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5674802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836712"/>
            <a:ext cx="8229600" cy="1872208"/>
          </a:xfrm>
        </p:spPr>
        <p:txBody>
          <a:bodyPr>
            <a:normAutofit/>
          </a:bodyPr>
          <a:lstStyle/>
          <a:p>
            <a:r>
              <a:rPr lang="en-GB" dirty="0" smtClean="0"/>
              <a:t>431: War begins</a:t>
            </a:r>
          </a:p>
          <a:p>
            <a:r>
              <a:rPr lang="en-GB" dirty="0" smtClean="0"/>
              <a:t>430-428: Plague at Athens</a:t>
            </a:r>
          </a:p>
          <a:p>
            <a:r>
              <a:rPr lang="en-GB" dirty="0" smtClean="0"/>
              <a:t>428: Mytilenian Revolt from Athens </a:t>
            </a:r>
          </a:p>
          <a:p>
            <a:r>
              <a:rPr lang="en-GB" dirty="0" smtClean="0"/>
              <a:t>427: Plataea surrenders to Sparta </a:t>
            </a:r>
            <a:endParaRPr lang="en-GB" dirty="0"/>
          </a:p>
        </p:txBody>
      </p:sp>
      <p:sp>
        <p:nvSpPr>
          <p:cNvPr id="2" name="AutoShape 2" descr="Image result for ancient plataea">
            <a:hlinkClick r:id="rId3"/>
          </p:cNvPr>
          <p:cNvSpPr>
            <a:spLocks noChangeAspect="1" noChangeArrowheads="1"/>
          </p:cNvSpPr>
          <p:nvPr/>
        </p:nvSpPr>
        <p:spPr bwMode="auto">
          <a:xfrm>
            <a:off x="155575" y="-2011363"/>
            <a:ext cx="4286250" cy="420052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41825" y="2638444"/>
            <a:ext cx="4286250" cy="4200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Up Arrow 2"/>
          <p:cNvSpPr/>
          <p:nvPr/>
        </p:nvSpPr>
        <p:spPr>
          <a:xfrm>
            <a:off x="7164288" y="3789040"/>
            <a:ext cx="432048" cy="733642"/>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6559744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836712"/>
            <a:ext cx="2592288" cy="4389120"/>
          </a:xfrm>
        </p:spPr>
        <p:txBody>
          <a:bodyPr>
            <a:normAutofit lnSpcReduction="10000"/>
          </a:bodyPr>
          <a:lstStyle/>
          <a:p>
            <a:r>
              <a:rPr lang="en-GB" dirty="0" smtClean="0"/>
              <a:t>431: War begins</a:t>
            </a:r>
          </a:p>
          <a:p>
            <a:r>
              <a:rPr lang="en-GB" dirty="0" smtClean="0"/>
              <a:t>430-428: Plague at Athens</a:t>
            </a:r>
          </a:p>
          <a:p>
            <a:r>
              <a:rPr lang="en-GB" dirty="0" smtClean="0"/>
              <a:t>428: Mytilenian Revolt from Athens </a:t>
            </a:r>
          </a:p>
          <a:p>
            <a:r>
              <a:rPr lang="en-GB" dirty="0" smtClean="0"/>
              <a:t>427: Plataea surrenders to Sparta </a:t>
            </a:r>
          </a:p>
          <a:p>
            <a:r>
              <a:rPr lang="en-GB" dirty="0" smtClean="0"/>
              <a:t>425: </a:t>
            </a:r>
            <a:r>
              <a:rPr lang="en-GB" dirty="0" err="1" smtClean="0"/>
              <a:t>Pylos</a:t>
            </a:r>
            <a:r>
              <a:rPr lang="en-GB" dirty="0" smtClean="0"/>
              <a:t> affair</a:t>
            </a:r>
          </a:p>
          <a:p>
            <a:endParaRPr lang="en-GB" dirty="0"/>
          </a:p>
        </p:txBody>
      </p:sp>
      <p:pic>
        <p:nvPicPr>
          <p:cNvPr id="10"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91879" y="980728"/>
            <a:ext cx="5069951" cy="49685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Left Arrow 1"/>
          <p:cNvSpPr/>
          <p:nvPr/>
        </p:nvSpPr>
        <p:spPr>
          <a:xfrm>
            <a:off x="4788024" y="4365104"/>
            <a:ext cx="720080" cy="36004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0991774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a:xfrm>
            <a:off x="3723410" y="1268760"/>
            <a:ext cx="5337525" cy="5373217"/>
          </a:xfrm>
          <a:prstGeom prst="rect">
            <a:avLst/>
          </a:prstGeom>
          <a:noFill/>
        </p:spPr>
      </p:pic>
      <p:sp>
        <p:nvSpPr>
          <p:cNvPr id="17" name="Oval 16"/>
          <p:cNvSpPr/>
          <p:nvPr/>
        </p:nvSpPr>
        <p:spPr>
          <a:xfrm>
            <a:off x="6409245" y="2748800"/>
            <a:ext cx="144016" cy="1223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p:cNvSpPr txBox="1"/>
          <p:nvPr/>
        </p:nvSpPr>
        <p:spPr>
          <a:xfrm>
            <a:off x="6640242" y="2605823"/>
            <a:ext cx="1313180" cy="369332"/>
          </a:xfrm>
          <a:prstGeom prst="rect">
            <a:avLst/>
          </a:prstGeom>
          <a:noFill/>
        </p:spPr>
        <p:txBody>
          <a:bodyPr wrap="none" rtlCol="0">
            <a:spAutoFit/>
          </a:bodyPr>
          <a:lstStyle/>
          <a:p>
            <a:r>
              <a:rPr lang="en-GB" dirty="0"/>
              <a:t>Amphipolis</a:t>
            </a:r>
          </a:p>
        </p:txBody>
      </p:sp>
      <p:sp>
        <p:nvSpPr>
          <p:cNvPr id="25" name="Oval 24"/>
          <p:cNvSpPr/>
          <p:nvPr/>
        </p:nvSpPr>
        <p:spPr>
          <a:xfrm>
            <a:off x="7224824" y="3678030"/>
            <a:ext cx="144016" cy="122312"/>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p:cNvSpPr txBox="1"/>
          <p:nvPr/>
        </p:nvSpPr>
        <p:spPr>
          <a:xfrm>
            <a:off x="7414330" y="3586036"/>
            <a:ext cx="1646605" cy="369332"/>
          </a:xfrm>
          <a:prstGeom prst="rect">
            <a:avLst/>
          </a:prstGeom>
          <a:noFill/>
        </p:spPr>
        <p:txBody>
          <a:bodyPr wrap="none" rtlCol="0">
            <a:spAutoFit/>
          </a:bodyPr>
          <a:lstStyle/>
          <a:p>
            <a:r>
              <a:rPr lang="en-GB" dirty="0"/>
              <a:t>Mytilene (428)</a:t>
            </a:r>
          </a:p>
        </p:txBody>
      </p:sp>
      <p:sp>
        <p:nvSpPr>
          <p:cNvPr id="2" name="Title 1"/>
          <p:cNvSpPr>
            <a:spLocks noGrp="1"/>
          </p:cNvSpPr>
          <p:nvPr>
            <p:ph type="title"/>
          </p:nvPr>
        </p:nvSpPr>
        <p:spPr/>
        <p:txBody>
          <a:bodyPr/>
          <a:lstStyle/>
          <a:p>
            <a:r>
              <a:rPr lang="en-GB" dirty="0"/>
              <a:t>The need for timber</a:t>
            </a:r>
          </a:p>
        </p:txBody>
      </p:sp>
      <p:sp>
        <p:nvSpPr>
          <p:cNvPr id="29" name="Tree"/>
          <p:cNvSpPr>
            <a:spLocks noEditPoints="1" noChangeArrowheads="1"/>
          </p:cNvSpPr>
          <p:nvPr/>
        </p:nvSpPr>
        <p:spPr bwMode="auto">
          <a:xfrm>
            <a:off x="5991353" y="2562807"/>
            <a:ext cx="400819" cy="308305"/>
          </a:xfrm>
          <a:custGeom>
            <a:avLst/>
            <a:gdLst>
              <a:gd name="G0" fmla="+- 0 0 0"/>
              <a:gd name="G1" fmla="*/ 18900 1 3"/>
              <a:gd name="G2" fmla="*/ 18900 2 3"/>
              <a:gd name="G3" fmla="+- 18900 0 0"/>
              <a:gd name="T0" fmla="*/ 10800 w 21600"/>
              <a:gd name="T1" fmla="*/ 0 h 21600"/>
              <a:gd name="T2" fmla="*/ 6171 w 21600"/>
              <a:gd name="T3" fmla="*/ 6300 h 21600"/>
              <a:gd name="T4" fmla="*/ 3086 w 21600"/>
              <a:gd name="T5" fmla="*/ 12600 h 21600"/>
              <a:gd name="T6" fmla="*/ 0 w 21600"/>
              <a:gd name="T7" fmla="*/ 18900 h 21600"/>
              <a:gd name="T8" fmla="*/ 15429 w 21600"/>
              <a:gd name="T9" fmla="*/ 6300 h 21600"/>
              <a:gd name="T10" fmla="*/ 18514 w 21600"/>
              <a:gd name="T11" fmla="*/ 12600 h 21600"/>
              <a:gd name="T12" fmla="*/ 21600 w 21600"/>
              <a:gd name="T13" fmla="*/ 18900 h 21600"/>
              <a:gd name="T14" fmla="*/ 17694720 60000 65536"/>
              <a:gd name="T15" fmla="*/ 11796480 60000 65536"/>
              <a:gd name="T16" fmla="*/ 11796480 60000 65536"/>
              <a:gd name="T17" fmla="*/ 11796480 60000 65536"/>
              <a:gd name="T18" fmla="*/ 0 60000 65536"/>
              <a:gd name="T19" fmla="*/ 0 60000 65536"/>
              <a:gd name="T20" fmla="*/ 0 60000 65536"/>
              <a:gd name="T21" fmla="*/ 761 w 21600"/>
              <a:gd name="T22" fmla="*/ 22454 h 21600"/>
              <a:gd name="T23" fmla="*/ 21069 w 21600"/>
              <a:gd name="T24" fmla="*/ 28282 h 2160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1600" h="21600">
                <a:moveTo>
                  <a:pt x="0" y="18900"/>
                </a:moveTo>
                <a:lnTo>
                  <a:pt x="9257" y="18900"/>
                </a:lnTo>
                <a:lnTo>
                  <a:pt x="9257" y="21600"/>
                </a:lnTo>
                <a:lnTo>
                  <a:pt x="12343" y="21600"/>
                </a:lnTo>
                <a:lnTo>
                  <a:pt x="12343" y="18900"/>
                </a:lnTo>
                <a:lnTo>
                  <a:pt x="21600" y="18900"/>
                </a:lnTo>
                <a:lnTo>
                  <a:pt x="12343" y="12600"/>
                </a:lnTo>
                <a:lnTo>
                  <a:pt x="18514" y="12600"/>
                </a:lnTo>
                <a:lnTo>
                  <a:pt x="12343" y="6300"/>
                </a:lnTo>
                <a:lnTo>
                  <a:pt x="15429" y="6300"/>
                </a:lnTo>
                <a:lnTo>
                  <a:pt x="10800" y="0"/>
                </a:lnTo>
                <a:lnTo>
                  <a:pt x="6171" y="6300"/>
                </a:lnTo>
                <a:lnTo>
                  <a:pt x="9257" y="6300"/>
                </a:lnTo>
                <a:lnTo>
                  <a:pt x="3086" y="12600"/>
                </a:lnTo>
                <a:lnTo>
                  <a:pt x="9257" y="12600"/>
                </a:lnTo>
                <a:close/>
              </a:path>
            </a:pathLst>
          </a:custGeom>
          <a:solidFill>
            <a:srgbClr val="008000"/>
          </a:solidFill>
          <a:ln w="9525">
            <a:solidFill>
              <a:srgbClr val="000000"/>
            </a:solidFill>
            <a:miter lim="800000"/>
            <a:headEnd/>
            <a:tailEnd/>
          </a:ln>
          <a:effectLst>
            <a:outerShdw dist="107763" dir="2700000" algn="ctr" rotWithShape="0">
              <a:srgbClr val="808080"/>
            </a:outerShdw>
          </a:effectLst>
        </p:spPr>
        <p:txBody>
          <a:bodyPr vert="horz" wrap="square" lIns="91440" tIns="45720" rIns="91440" bIns="45720" numCol="1" anchor="t" anchorCtr="0" compatLnSpc="1">
            <a:prstTxWarp prst="textNoShape">
              <a:avLst/>
            </a:prstTxWarp>
          </a:bodyPr>
          <a:lstStyle/>
          <a:p>
            <a:endParaRPr lang="en-GB"/>
          </a:p>
        </p:txBody>
      </p:sp>
      <p:sp>
        <p:nvSpPr>
          <p:cNvPr id="21" name="Content Placeholder 4"/>
          <p:cNvSpPr txBox="1">
            <a:spLocks/>
          </p:cNvSpPr>
          <p:nvPr/>
        </p:nvSpPr>
        <p:spPr>
          <a:xfrm>
            <a:off x="153166" y="1292206"/>
            <a:ext cx="3600400" cy="4389120"/>
          </a:xfrm>
          <a:prstGeom prst="rect">
            <a:avLst/>
          </a:prstGeom>
        </p:spPr>
        <p:txBody>
          <a:bodyPr>
            <a:normAutofit/>
          </a:bodyPr>
          <a:lst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a:lstStyle>
          <a:p>
            <a:pPr fontAlgn="auto">
              <a:spcAft>
                <a:spcPts val="0"/>
              </a:spcAft>
            </a:pPr>
            <a:r>
              <a:rPr lang="en-GB" smtClean="0"/>
              <a:t>427: Plataea surrenders to Sparta </a:t>
            </a:r>
          </a:p>
          <a:p>
            <a:pPr fontAlgn="auto">
              <a:spcAft>
                <a:spcPts val="0"/>
              </a:spcAft>
            </a:pPr>
            <a:r>
              <a:rPr lang="en-GB" smtClean="0"/>
              <a:t>425: Pylos affair</a:t>
            </a:r>
          </a:p>
          <a:p>
            <a:pPr fontAlgn="auto">
              <a:spcAft>
                <a:spcPts val="0"/>
              </a:spcAft>
            </a:pPr>
            <a:r>
              <a:rPr lang="en-GB" smtClean="0"/>
              <a:t>424-422: Brasidas campaign in northern Greece, Sparta takes over Amphipolis, Revolt across Thrace and Chalcidice from Athens </a:t>
            </a:r>
          </a:p>
          <a:p>
            <a:pPr fontAlgn="auto">
              <a:spcAft>
                <a:spcPts val="0"/>
              </a:spcAft>
            </a:pPr>
            <a:endParaRPr lang="en-GB" dirty="0"/>
          </a:p>
        </p:txBody>
      </p:sp>
    </p:spTree>
    <p:extLst>
      <p:ext uri="{BB962C8B-B14F-4D97-AF65-F5344CB8AC3E}">
        <p14:creationId xmlns:p14="http://schemas.microsoft.com/office/powerpoint/2010/main" val="314243603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836712"/>
            <a:ext cx="3600400" cy="4389120"/>
          </a:xfrm>
        </p:spPr>
        <p:txBody>
          <a:bodyPr>
            <a:normAutofit/>
          </a:bodyPr>
          <a:lstStyle/>
          <a:p>
            <a:r>
              <a:rPr lang="en-GB" dirty="0" smtClean="0"/>
              <a:t>424-422: Brasidas campaign in northern Greece, Sparta takes over Amphipolis, Revolt across Thrace and Chalcidice from Athens </a:t>
            </a:r>
          </a:p>
          <a:p>
            <a:r>
              <a:rPr lang="en-GB" dirty="0" smtClean="0"/>
              <a:t>421: Peace of Nikias: Return to the status quo</a:t>
            </a:r>
          </a:p>
          <a:p>
            <a:endParaRPr lang="en-GB" dirty="0"/>
          </a:p>
        </p:txBody>
      </p:sp>
      <p:pic>
        <p:nvPicPr>
          <p:cNvPr id="13" name="Picture 2" descr="File:Map Peloponnesian War 431 BC-en.svg">
            <a:hlinkClick r:id="rId3"/>
          </p:cNvPr>
          <p:cNvPicPr>
            <a:picLocks noChangeAspect="1" noChangeArrowheads="1"/>
          </p:cNvPicPr>
          <p:nvPr/>
        </p:nvPicPr>
        <p:blipFill>
          <a:blip r:embed="rId4" cstate="print"/>
          <a:srcRect/>
          <a:stretch>
            <a:fillRect/>
          </a:stretch>
        </p:blipFill>
        <p:spPr bwMode="auto">
          <a:xfrm>
            <a:off x="3995936" y="2276872"/>
            <a:ext cx="4533460" cy="3626768"/>
          </a:xfrm>
          <a:prstGeom prst="rect">
            <a:avLst/>
          </a:prstGeom>
          <a:noFill/>
        </p:spPr>
      </p:pic>
    </p:spTree>
    <p:extLst>
      <p:ext uri="{BB962C8B-B14F-4D97-AF65-F5344CB8AC3E}">
        <p14:creationId xmlns:p14="http://schemas.microsoft.com/office/powerpoint/2010/main" val="348114237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55576" y="3284984"/>
            <a:ext cx="7772400" cy="2200275"/>
          </a:xfrm>
        </p:spPr>
        <p:txBody>
          <a:bodyPr/>
          <a:lstStyle/>
          <a:p>
            <a:r>
              <a:rPr lang="en-GB" dirty="0" smtClean="0"/>
              <a:t>Periklean strategy</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620687"/>
            <a:ext cx="2747409" cy="39231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1749633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57200" y="94903"/>
            <a:ext cx="8229600" cy="908720"/>
          </a:xfrm>
        </p:spPr>
        <p:txBody>
          <a:bodyPr/>
          <a:lstStyle/>
          <a:p>
            <a:pPr marL="838200" indent="-838200" eaLnBrk="1" hangingPunct="1">
              <a:defRPr/>
            </a:pPr>
            <a:r>
              <a:rPr lang="en-GB" dirty="0" smtClean="0"/>
              <a:t>The Periklean Strategy</a:t>
            </a:r>
          </a:p>
        </p:txBody>
      </p:sp>
      <p:sp>
        <p:nvSpPr>
          <p:cNvPr id="21507" name="Rectangle 3"/>
          <p:cNvSpPr>
            <a:spLocks noGrp="1" noChangeArrowheads="1"/>
          </p:cNvSpPr>
          <p:nvPr>
            <p:ph type="body" idx="1"/>
          </p:nvPr>
        </p:nvSpPr>
        <p:spPr>
          <a:xfrm>
            <a:off x="0" y="981075"/>
            <a:ext cx="4644008" cy="5876925"/>
          </a:xfrm>
        </p:spPr>
        <p:txBody>
          <a:bodyPr/>
          <a:lstStyle/>
          <a:p>
            <a:pPr eaLnBrk="1" hangingPunct="1">
              <a:lnSpc>
                <a:spcPct val="80000"/>
              </a:lnSpc>
              <a:defRPr/>
            </a:pPr>
            <a:r>
              <a:rPr lang="en-US" sz="2000" dirty="0" smtClean="0"/>
              <a:t>While the Peloponnesians were still mustering at the Isthmus, or on the march before they invaded Attica, Pericles, son of </a:t>
            </a:r>
            <a:r>
              <a:rPr lang="en-US" sz="2000" dirty="0" err="1" smtClean="0"/>
              <a:t>Xanthippus</a:t>
            </a:r>
            <a:r>
              <a:rPr lang="en-US" sz="2000" dirty="0" smtClean="0"/>
              <a:t>, one of the ten generals of the Athenians, finding that the invasion was to take place, conceived the idea that … He also gave the citizens some advice on their present affairs in the same strain as before. </a:t>
            </a:r>
            <a:r>
              <a:rPr lang="en-US" sz="2000" b="1" dirty="0" smtClean="0"/>
              <a:t>They were to prepare for the war, and to carry in their property from the country. They were not to go out to battle, but to come into the city and guard it, and get ready their fleet, in which their real strength lay. They were also to keep a tight rein on their allies--the strength of Athens being derived from the money brought in by their payments, and success in war depending principally upon conduct and capita</a:t>
            </a:r>
            <a:r>
              <a:rPr lang="en-US" sz="2000" dirty="0" smtClean="0"/>
              <a:t>l. Thucydides 2.13</a:t>
            </a:r>
            <a:endParaRPr lang="en-GB" sz="2000" dirty="0" smtClean="0"/>
          </a:p>
        </p:txBody>
      </p:sp>
      <p:pic>
        <p:nvPicPr>
          <p:cNvPr id="5" name="Picture 2" descr="http://go.hrw.com/venus_images/0302MC03.gif"/>
          <p:cNvPicPr>
            <a:picLocks noChangeAspect="1" noChangeArrowheads="1"/>
          </p:cNvPicPr>
          <p:nvPr/>
        </p:nvPicPr>
        <p:blipFill>
          <a:blip r:embed="rId3" cstate="print"/>
          <a:srcRect/>
          <a:stretch>
            <a:fillRect/>
          </a:stretch>
        </p:blipFill>
        <p:spPr bwMode="auto">
          <a:xfrm>
            <a:off x="4572000" y="980728"/>
            <a:ext cx="4320480" cy="3240360"/>
          </a:xfrm>
          <a:prstGeom prst="rect">
            <a:avLst/>
          </a:prstGeom>
          <a:noFill/>
        </p:spPr>
      </p:pic>
      <p:pic>
        <p:nvPicPr>
          <p:cNvPr id="205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72000" y="4221088"/>
            <a:ext cx="4282380" cy="24993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0166179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r>
              <a:rPr lang="en-GB" dirty="0" smtClean="0"/>
              <a:t>The basis of the strategy</a:t>
            </a:r>
            <a:endParaRPr lang="en-GB" dirty="0"/>
          </a:p>
        </p:txBody>
      </p:sp>
      <p:sp>
        <p:nvSpPr>
          <p:cNvPr id="3" name="Content Placeholder 2"/>
          <p:cNvSpPr>
            <a:spLocks noGrp="1"/>
          </p:cNvSpPr>
          <p:nvPr>
            <p:ph idx="1"/>
          </p:nvPr>
        </p:nvSpPr>
        <p:spPr>
          <a:xfrm>
            <a:off x="107504" y="1124744"/>
            <a:ext cx="5760640" cy="5733256"/>
          </a:xfrm>
        </p:spPr>
        <p:txBody>
          <a:bodyPr>
            <a:normAutofit fontScale="85000" lnSpcReduction="20000"/>
          </a:bodyPr>
          <a:lstStyle/>
          <a:p>
            <a:r>
              <a:rPr lang="en-GB" dirty="0" smtClean="0"/>
              <a:t>Apart from other sources of income, an </a:t>
            </a:r>
            <a:r>
              <a:rPr lang="en-GB" b="1" dirty="0" smtClean="0"/>
              <a:t>average revenue of six hundred talents of silver was drawn from the tribute of the allies</a:t>
            </a:r>
            <a:r>
              <a:rPr lang="en-GB" dirty="0" smtClean="0"/>
              <a:t>; and there were still </a:t>
            </a:r>
            <a:r>
              <a:rPr lang="en-GB" b="1" dirty="0" smtClean="0"/>
              <a:t>six thousand talents of coined silver</a:t>
            </a:r>
            <a:r>
              <a:rPr lang="en-GB" dirty="0" smtClean="0"/>
              <a:t> in the Acropolis…[4] This did not include the </a:t>
            </a:r>
            <a:r>
              <a:rPr lang="en-GB" b="1" dirty="0" err="1" smtClean="0"/>
              <a:t>uncoined</a:t>
            </a:r>
            <a:r>
              <a:rPr lang="en-GB" b="1" dirty="0" smtClean="0"/>
              <a:t> gold and silver in public and private offerings</a:t>
            </a:r>
            <a:r>
              <a:rPr lang="en-GB" dirty="0" smtClean="0"/>
              <a:t>, the sacred vessels for the processions and games, the Median spoils, and similar resources to the amount of five hundred talents. [5] To this he added the treasures of the other temples… Nay, if they were ever absolutely driven to it, they might take even the gold ornaments of Athena herself; for the statue contained </a:t>
            </a:r>
            <a:r>
              <a:rPr lang="en-GB" b="1" dirty="0" smtClean="0"/>
              <a:t>forty talents of pure gold </a:t>
            </a:r>
            <a:r>
              <a:rPr lang="en-GB" dirty="0" smtClean="0"/>
              <a:t>and it was all removable. … Then they had an army of </a:t>
            </a:r>
            <a:r>
              <a:rPr lang="en-GB" b="1" dirty="0" smtClean="0"/>
              <a:t>thirteen thousand heavy infantry</a:t>
            </a:r>
            <a:r>
              <a:rPr lang="en-GB" dirty="0" smtClean="0"/>
              <a:t>, besides </a:t>
            </a:r>
            <a:r>
              <a:rPr lang="en-GB" b="1" dirty="0" smtClean="0"/>
              <a:t>sixteen thousand more in the garrisons </a:t>
            </a:r>
            <a:r>
              <a:rPr lang="en-GB" dirty="0" smtClean="0"/>
              <a:t>and on home duty at Athens. ……Pericles also showed them that they had</a:t>
            </a:r>
            <a:r>
              <a:rPr lang="en-GB" b="1" dirty="0" smtClean="0"/>
              <a:t> twelve hundred horse</a:t>
            </a:r>
            <a:r>
              <a:rPr lang="en-GB" dirty="0" smtClean="0"/>
              <a:t> including mounted archers, with </a:t>
            </a:r>
            <a:r>
              <a:rPr lang="en-GB" b="1" dirty="0" smtClean="0"/>
              <a:t>sixteen hundred archers </a:t>
            </a:r>
            <a:r>
              <a:rPr lang="en-GB" dirty="0" err="1" smtClean="0"/>
              <a:t>unmounted</a:t>
            </a:r>
            <a:r>
              <a:rPr lang="en-GB" dirty="0" smtClean="0"/>
              <a:t>, and </a:t>
            </a:r>
            <a:r>
              <a:rPr lang="en-GB" b="1" dirty="0" smtClean="0"/>
              <a:t>three hundred galleys fit for service</a:t>
            </a:r>
            <a:r>
              <a:rPr lang="en-GB" dirty="0" smtClean="0"/>
              <a:t>. Thucydides 2.13 </a:t>
            </a:r>
          </a:p>
          <a:p>
            <a:endParaRPr lang="en-GB" dirty="0"/>
          </a:p>
        </p:txBody>
      </p:sp>
      <p:pic>
        <p:nvPicPr>
          <p:cNvPr id="25602" name="Picture 2" descr="http://eremitus.ancients.info/images/Greek/OSAthenianTetradrachm.jpg"/>
          <p:cNvPicPr>
            <a:picLocks noChangeAspect="1" noChangeArrowheads="1"/>
          </p:cNvPicPr>
          <p:nvPr/>
        </p:nvPicPr>
        <p:blipFill>
          <a:blip r:embed="rId3" cstate="print"/>
          <a:srcRect/>
          <a:stretch>
            <a:fillRect/>
          </a:stretch>
        </p:blipFill>
        <p:spPr bwMode="auto">
          <a:xfrm>
            <a:off x="5976863" y="1340768"/>
            <a:ext cx="3167137" cy="1553287"/>
          </a:xfrm>
          <a:prstGeom prst="rect">
            <a:avLst/>
          </a:prstGeom>
          <a:noFill/>
        </p:spPr>
      </p:pic>
      <p:pic>
        <p:nvPicPr>
          <p:cNvPr id="25604" name="Picture 4" descr="http://library.thinkquest.org/06aug/00336/images/trireme3.jpg"/>
          <p:cNvPicPr>
            <a:picLocks noChangeAspect="1" noChangeArrowheads="1"/>
          </p:cNvPicPr>
          <p:nvPr/>
        </p:nvPicPr>
        <p:blipFill>
          <a:blip r:embed="rId4" cstate="print"/>
          <a:srcRect/>
          <a:stretch>
            <a:fillRect/>
          </a:stretch>
        </p:blipFill>
        <p:spPr bwMode="auto">
          <a:xfrm>
            <a:off x="6156176" y="3717032"/>
            <a:ext cx="2763871" cy="2072903"/>
          </a:xfrm>
          <a:prstGeom prst="rect">
            <a:avLst/>
          </a:prstGeom>
          <a:noFill/>
        </p:spPr>
      </p:pic>
    </p:spTree>
    <p:extLst>
      <p:ext uri="{BB962C8B-B14F-4D97-AF65-F5344CB8AC3E}">
        <p14:creationId xmlns:p14="http://schemas.microsoft.com/office/powerpoint/2010/main" val="218040075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68313" y="1"/>
            <a:ext cx="8229600" cy="908720"/>
          </a:xfrm>
        </p:spPr>
        <p:txBody>
          <a:bodyPr/>
          <a:lstStyle/>
          <a:p>
            <a:pPr marL="838200" indent="-838200" eaLnBrk="1" hangingPunct="1">
              <a:defRPr/>
            </a:pPr>
            <a:r>
              <a:rPr lang="en-GB" dirty="0" smtClean="0"/>
              <a:t>A Change for the Athenians </a:t>
            </a:r>
          </a:p>
        </p:txBody>
      </p:sp>
      <p:sp>
        <p:nvSpPr>
          <p:cNvPr id="22531" name="Rectangle 3"/>
          <p:cNvSpPr>
            <a:spLocks noGrp="1" noChangeArrowheads="1"/>
          </p:cNvSpPr>
          <p:nvPr>
            <p:ph type="body" idx="1"/>
          </p:nvPr>
        </p:nvSpPr>
        <p:spPr>
          <a:xfrm>
            <a:off x="0" y="981075"/>
            <a:ext cx="4644008" cy="5876925"/>
          </a:xfrm>
        </p:spPr>
        <p:txBody>
          <a:bodyPr>
            <a:normAutofit fontScale="92500" lnSpcReduction="10000"/>
          </a:bodyPr>
          <a:lstStyle/>
          <a:p>
            <a:pPr eaLnBrk="1" hangingPunct="1">
              <a:lnSpc>
                <a:spcPct val="80000"/>
              </a:lnSpc>
              <a:defRPr/>
            </a:pPr>
            <a:r>
              <a:rPr lang="en-US" sz="2400" b="1" dirty="0" smtClean="0"/>
              <a:t>The Athenians listened to his advice, and began to carry in their wives and children from the country, and all their household furniture</a:t>
            </a:r>
            <a:r>
              <a:rPr lang="en-US" sz="2400" dirty="0" smtClean="0"/>
              <a:t>, even to the woodwork of their houses which they took down. Their sheep and cattle they sent over to Euboea and the adjacent islands. [2] </a:t>
            </a:r>
            <a:r>
              <a:rPr lang="en-US" sz="2400" b="1" dirty="0" smtClean="0"/>
              <a:t>But they found it hard to move, as most of them had been always used to live in the country.</a:t>
            </a:r>
            <a:r>
              <a:rPr lang="en-US" sz="2400" dirty="0" smtClean="0"/>
              <a:t> … XVI. </a:t>
            </a:r>
            <a:r>
              <a:rPr lang="en-US" sz="2400" b="1" dirty="0" smtClean="0"/>
              <a:t>The Athenians thus long lived scattered over Attica in independent townships</a:t>
            </a:r>
            <a:r>
              <a:rPr lang="en-US" sz="2400" dirty="0" smtClean="0"/>
              <a:t>. …[2] </a:t>
            </a:r>
            <a:r>
              <a:rPr lang="en-US" sz="2400" b="1" dirty="0" smtClean="0"/>
              <a:t>Deep was their trouble and discontent at abandoning their houses and the hereditary temples of the ancient constitution, and at having to change their habits of life and to bid farewell to what each regarded as his native city. </a:t>
            </a:r>
            <a:r>
              <a:rPr lang="en-US" sz="2400" dirty="0" smtClean="0"/>
              <a:t>Thucydides 2.14&amp;2.16</a:t>
            </a:r>
            <a:endParaRPr lang="en-GB" sz="2400" dirty="0" smtClean="0"/>
          </a:p>
        </p:txBody>
      </p:sp>
      <p:pic>
        <p:nvPicPr>
          <p:cNvPr id="4098" name="Picture 2" descr="http://www.agathe.gr/image?id=Agora:Image:2008.19.0013&amp;w=800&amp;h=600"/>
          <p:cNvPicPr>
            <a:picLocks noChangeAspect="1" noChangeArrowheads="1"/>
          </p:cNvPicPr>
          <p:nvPr/>
        </p:nvPicPr>
        <p:blipFill>
          <a:blip r:embed="rId3" cstate="print"/>
          <a:srcRect/>
          <a:stretch>
            <a:fillRect/>
          </a:stretch>
        </p:blipFill>
        <p:spPr bwMode="auto">
          <a:xfrm>
            <a:off x="4572000" y="980728"/>
            <a:ext cx="4252486" cy="5449788"/>
          </a:xfrm>
          <a:prstGeom prst="rect">
            <a:avLst/>
          </a:prstGeom>
          <a:noFill/>
        </p:spPr>
      </p:pic>
    </p:spTree>
    <p:extLst>
      <p:ext uri="{BB962C8B-B14F-4D97-AF65-F5344CB8AC3E}">
        <p14:creationId xmlns:p14="http://schemas.microsoft.com/office/powerpoint/2010/main" val="920122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0" y="188640"/>
            <a:ext cx="8229600" cy="1143000"/>
          </a:xfrm>
        </p:spPr>
        <p:txBody>
          <a:bodyPr>
            <a:normAutofit fontScale="90000"/>
          </a:bodyPr>
          <a:lstStyle/>
          <a:p>
            <a:pPr marL="838200" indent="-838200" eaLnBrk="1" hangingPunct="1">
              <a:defRPr/>
            </a:pPr>
            <a:r>
              <a:rPr lang="en-GB" sz="4000" dirty="0" smtClean="0"/>
              <a:t>The Consequence of the Periklean Strategy: The Plague</a:t>
            </a:r>
          </a:p>
        </p:txBody>
      </p:sp>
      <p:sp>
        <p:nvSpPr>
          <p:cNvPr id="23555" name="Rectangle 3"/>
          <p:cNvSpPr>
            <a:spLocks noGrp="1" noChangeArrowheads="1"/>
          </p:cNvSpPr>
          <p:nvPr>
            <p:ph type="body" idx="1"/>
          </p:nvPr>
        </p:nvSpPr>
        <p:spPr>
          <a:xfrm>
            <a:off x="0" y="1600200"/>
            <a:ext cx="9144000" cy="5257800"/>
          </a:xfrm>
        </p:spPr>
        <p:txBody>
          <a:bodyPr>
            <a:normAutofit lnSpcReduction="10000"/>
          </a:bodyPr>
          <a:lstStyle/>
          <a:p>
            <a:pPr eaLnBrk="1" hangingPunct="1">
              <a:lnSpc>
                <a:spcPct val="80000"/>
              </a:lnSpc>
              <a:defRPr/>
            </a:pPr>
            <a:r>
              <a:rPr lang="en-US" sz="2400" dirty="0" smtClean="0"/>
              <a:t>Such was the funeral that took place during this winter, with which the first year of the war came to an end. [2] </a:t>
            </a:r>
            <a:r>
              <a:rPr lang="en-US" sz="2400" b="1" dirty="0" smtClean="0"/>
              <a:t>In the first days of summer the </a:t>
            </a:r>
            <a:r>
              <a:rPr lang="en-US" sz="2400" b="1" dirty="0" err="1" smtClean="0"/>
              <a:t>Lacedaemonians</a:t>
            </a:r>
            <a:r>
              <a:rPr lang="en-US" sz="2400" b="1" dirty="0" smtClean="0"/>
              <a:t> and their allies, with two-thirds of their forces as before, invaded Attica</a:t>
            </a:r>
            <a:r>
              <a:rPr lang="en-US" sz="2400" dirty="0" smtClean="0"/>
              <a:t>, under the command of </a:t>
            </a:r>
            <a:r>
              <a:rPr lang="en-US" sz="2400" dirty="0" err="1" smtClean="0"/>
              <a:t>Archidamus</a:t>
            </a:r>
            <a:r>
              <a:rPr lang="en-US" sz="2400" dirty="0" smtClean="0"/>
              <a:t>, son of </a:t>
            </a:r>
            <a:r>
              <a:rPr lang="en-US" sz="2400" dirty="0" err="1" smtClean="0"/>
              <a:t>Zeuxidamus</a:t>
            </a:r>
            <a:r>
              <a:rPr lang="en-US" sz="2400" dirty="0" smtClean="0"/>
              <a:t>, king of Lacedaemon, and sat down and laid waste the country. [3] </a:t>
            </a:r>
            <a:r>
              <a:rPr lang="en-US" sz="2400" b="1" dirty="0" smtClean="0"/>
              <a:t>Not many days after their arrival in Attica the plague first began to show itself among the Athenians.</a:t>
            </a:r>
            <a:r>
              <a:rPr lang="en-US" sz="2400" dirty="0" smtClean="0"/>
              <a:t> It was said that it had broken out in many places previously in the neighborhood of </a:t>
            </a:r>
            <a:r>
              <a:rPr lang="en-US" sz="2400" dirty="0" err="1" smtClean="0"/>
              <a:t>Lemnos</a:t>
            </a:r>
            <a:r>
              <a:rPr lang="en-US" sz="2400" dirty="0" smtClean="0"/>
              <a:t> and elsewhere; </a:t>
            </a:r>
            <a:r>
              <a:rPr lang="en-US" sz="2400" b="1" dirty="0" smtClean="0"/>
              <a:t>but a pestilence of such extent and mortality was nowhere remembered. </a:t>
            </a:r>
            <a:r>
              <a:rPr lang="en-US" sz="2400" dirty="0" smtClean="0"/>
              <a:t>[4] Neither were the physicians at first of any service, ignorant as they were of the proper way to treat it, but they died themselves the most thickly, as they visited the sick most often; nor did any human art succeed any better. Supplications in the temples, divinations, and so forth were found equally futile, till the overwhelming nature of the disaster at last put a stop to them altogether. Thucydides 2.47</a:t>
            </a:r>
            <a:endParaRPr lang="en-GB" sz="2400" dirty="0" smtClean="0"/>
          </a:p>
        </p:txBody>
      </p:sp>
    </p:spTree>
    <p:extLst>
      <p:ext uri="{BB962C8B-B14F-4D97-AF65-F5344CB8AC3E}">
        <p14:creationId xmlns:p14="http://schemas.microsoft.com/office/powerpoint/2010/main" val="360435225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67544" y="459860"/>
            <a:ext cx="8229600" cy="414337"/>
          </a:xfrm>
        </p:spPr>
        <p:txBody>
          <a:bodyPr>
            <a:normAutofit fontScale="90000"/>
          </a:bodyPr>
          <a:lstStyle/>
          <a:p>
            <a:pPr marL="838200" indent="-838200" eaLnBrk="1" hangingPunct="1">
              <a:defRPr/>
            </a:pPr>
            <a:r>
              <a:rPr lang="en-GB" sz="3200" dirty="0" smtClean="0"/>
              <a:t>The Death of Perikles</a:t>
            </a:r>
          </a:p>
        </p:txBody>
      </p:sp>
      <p:sp>
        <p:nvSpPr>
          <p:cNvPr id="24579" name="Rectangle 3"/>
          <p:cNvSpPr>
            <a:spLocks noGrp="1" noChangeArrowheads="1"/>
          </p:cNvSpPr>
          <p:nvPr>
            <p:ph type="body" idx="1"/>
          </p:nvPr>
        </p:nvSpPr>
        <p:spPr>
          <a:xfrm>
            <a:off x="0" y="908720"/>
            <a:ext cx="5868144" cy="6092825"/>
          </a:xfrm>
        </p:spPr>
        <p:txBody>
          <a:bodyPr>
            <a:normAutofit lnSpcReduction="10000"/>
          </a:bodyPr>
          <a:lstStyle/>
          <a:p>
            <a:pPr eaLnBrk="1" hangingPunct="1">
              <a:lnSpc>
                <a:spcPct val="80000"/>
              </a:lnSpc>
              <a:defRPr/>
            </a:pPr>
            <a:r>
              <a:rPr lang="en-US" sz="1600" b="1" dirty="0" smtClean="0"/>
              <a:t>Such were the arguments by which Pericles tried to cure the Athenians of their anger against him and to divert their thoughts from their immediate afflictions</a:t>
            </a:r>
            <a:r>
              <a:rPr lang="en-US" sz="1600" dirty="0" smtClean="0"/>
              <a:t>. [2] </a:t>
            </a:r>
            <a:r>
              <a:rPr lang="en-US" sz="1600" b="1" dirty="0" smtClean="0"/>
              <a:t>As a community he succeeded in convincing them; they not only gave up all idea of sending to Lacedaemon, but applied themselves with increased energy to the war; still as private individuals they could not help smarting under their sufferings, the common people having been deprived of the little that they ever possessed, while the higher orders had lost fine properties with costly establishments and buildings in the country, and, worst of all, had war instead of peace. [3] In fact, the public feeling against him did not subside until he had been fined. </a:t>
            </a:r>
            <a:r>
              <a:rPr lang="en-US" sz="1600" dirty="0" smtClean="0"/>
              <a:t>[4] Not long afterwards, however, according to the way of the multitude, they again elected him general and committed all their affairs to his hands, having now become less sensitive to their private and domestic afflictions, and understanding that he was the best man of all for the public necessities. … </a:t>
            </a:r>
            <a:r>
              <a:rPr lang="en-US" sz="1600" b="1" dirty="0" smtClean="0"/>
              <a:t>He told them to wait quietly, to pay attention to their marine, to attempt no new conquests, and to expose </a:t>
            </a:r>
            <a:r>
              <a:rPr lang="en-US" sz="1600" dirty="0" smtClean="0"/>
              <a:t>the city to no hazards during the war, and doing this, promised them a favorable result. What they did was the very contrary, allowing private ambitions and private interests, in matters apparently quite foreign to the war, to lead them into projects unjust both to themselves and to their allies--projects whose success would only conduce to the honor and advantage of private persons, and whose failure entailed certain disaster on the country in the war. </a:t>
            </a:r>
            <a:r>
              <a:rPr lang="en-US" sz="1600" b="1" dirty="0" smtClean="0"/>
              <a:t>…. In short, what was nominally a democracy became in his hands government by the first citizen</a:t>
            </a:r>
            <a:r>
              <a:rPr lang="en-US" sz="1600" dirty="0" smtClean="0"/>
              <a:t>. Thucydides 2.65.1-9</a:t>
            </a:r>
            <a:endParaRPr lang="en-GB" sz="1600" dirty="0" smtClean="0"/>
          </a:p>
        </p:txBody>
      </p:sp>
      <p:pic>
        <p:nvPicPr>
          <p:cNvPr id="2050" name="Picture 2" descr="http://theory369.com/wp-content/uploads/2011/04/Pericles_Pio-Clementino_Inv269_n2.jpg"/>
          <p:cNvPicPr>
            <a:picLocks noChangeAspect="1" noChangeArrowheads="1"/>
          </p:cNvPicPr>
          <p:nvPr/>
        </p:nvPicPr>
        <p:blipFill>
          <a:blip r:embed="rId3" cstate="print"/>
          <a:srcRect/>
          <a:stretch>
            <a:fillRect/>
          </a:stretch>
        </p:blipFill>
        <p:spPr bwMode="auto">
          <a:xfrm>
            <a:off x="6152436" y="476673"/>
            <a:ext cx="2991564" cy="4536504"/>
          </a:xfrm>
          <a:prstGeom prst="rect">
            <a:avLst/>
          </a:prstGeom>
          <a:noFill/>
        </p:spPr>
      </p:pic>
    </p:spTree>
    <p:extLst>
      <p:ext uri="{BB962C8B-B14F-4D97-AF65-F5344CB8AC3E}">
        <p14:creationId xmlns:p14="http://schemas.microsoft.com/office/powerpoint/2010/main" val="295299802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395536" y="188640"/>
            <a:ext cx="8229600" cy="836712"/>
          </a:xfrm>
        </p:spPr>
        <p:txBody>
          <a:bodyPr>
            <a:normAutofit/>
          </a:bodyPr>
          <a:lstStyle/>
          <a:p>
            <a:pPr marL="838200" indent="-838200" eaLnBrk="1" hangingPunct="1">
              <a:defRPr/>
            </a:pPr>
            <a:r>
              <a:rPr lang="en-GB" dirty="0" smtClean="0"/>
              <a:t>The Demagogues and Thucydides </a:t>
            </a:r>
          </a:p>
        </p:txBody>
      </p:sp>
      <p:sp>
        <p:nvSpPr>
          <p:cNvPr id="25603" name="Rectangle 3"/>
          <p:cNvSpPr>
            <a:spLocks noGrp="1" noChangeArrowheads="1"/>
          </p:cNvSpPr>
          <p:nvPr>
            <p:ph type="body" idx="1"/>
          </p:nvPr>
        </p:nvSpPr>
        <p:spPr>
          <a:xfrm>
            <a:off x="0" y="981075"/>
            <a:ext cx="6444208" cy="5876925"/>
          </a:xfrm>
        </p:spPr>
        <p:txBody>
          <a:bodyPr>
            <a:normAutofit lnSpcReduction="10000"/>
          </a:bodyPr>
          <a:lstStyle/>
          <a:p>
            <a:pPr eaLnBrk="1" hangingPunct="1">
              <a:lnSpc>
                <a:spcPct val="80000"/>
              </a:lnSpc>
              <a:defRPr/>
            </a:pPr>
            <a:r>
              <a:rPr lang="en-US" sz="2200" dirty="0" smtClean="0"/>
              <a:t>With his successors it was different. More on a level with one another, and each grasping at supremacy, </a:t>
            </a:r>
            <a:r>
              <a:rPr lang="en-US" sz="2200" b="1" dirty="0" smtClean="0"/>
              <a:t>they ended by committing even the conduct of state affairs to the whims of the multitude</a:t>
            </a:r>
            <a:r>
              <a:rPr lang="en-US" sz="2200" dirty="0" smtClean="0"/>
              <a:t>. [11] </a:t>
            </a:r>
            <a:r>
              <a:rPr lang="en-US" sz="2200" b="1" dirty="0" smtClean="0"/>
              <a:t>This, as might have been expected in a great and sovereign state, produced a host of blunders, and amongst them the Sicilian expedition</a:t>
            </a:r>
            <a:r>
              <a:rPr lang="en-US" sz="2200" dirty="0" smtClean="0"/>
              <a:t>; …, </a:t>
            </a:r>
            <a:r>
              <a:rPr lang="en-US" sz="2200" b="1" dirty="0" smtClean="0"/>
              <a:t>by which they not only paralyzed operations in the field, but also first introduced civil discord at home</a:t>
            </a:r>
            <a:r>
              <a:rPr lang="en-US" sz="2200" dirty="0" smtClean="0"/>
              <a:t>. [12] Yet after losing most of their fleet besides other forces in Sicily, and with faction already dominant in the city, they could still for three years make head against their original adversaries, joined not only by the Sicilians, but also by their own allies nearly all in revolt, and at last by the king's son, Cyrus, who furnished the funds for the Peloponnesian navy. Nor did they finally succumb till they fell the victims of their own intestine disorders. [13] </a:t>
            </a:r>
            <a:r>
              <a:rPr lang="en-US" sz="2200" b="1" dirty="0" smtClean="0"/>
              <a:t>So superfluously abundant were the resources from which the genius of Pericles foresaw an easy triumph in the war over the unaided forces of the Peloponnesians</a:t>
            </a:r>
            <a:r>
              <a:rPr lang="en-US" sz="2200" dirty="0" smtClean="0"/>
              <a:t>. Thucydides 2.65.10-3</a:t>
            </a:r>
            <a:endParaRPr lang="en-GB" sz="2200" dirty="0" smtClean="0"/>
          </a:p>
        </p:txBody>
      </p:sp>
    </p:spTree>
    <p:extLst>
      <p:ext uri="{BB962C8B-B14F-4D97-AF65-F5344CB8AC3E}">
        <p14:creationId xmlns:p14="http://schemas.microsoft.com/office/powerpoint/2010/main" val="383449053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need for peace</a:t>
            </a:r>
            <a:endParaRPr lang="en-GB" dirty="0"/>
          </a:p>
        </p:txBody>
      </p:sp>
      <p:sp>
        <p:nvSpPr>
          <p:cNvPr id="3" name="Content Placeholder 2"/>
          <p:cNvSpPr>
            <a:spLocks noGrp="1"/>
          </p:cNvSpPr>
          <p:nvPr>
            <p:ph idx="1"/>
          </p:nvPr>
        </p:nvSpPr>
        <p:spPr/>
        <p:txBody>
          <a:bodyPr>
            <a:normAutofit fontScale="92500"/>
          </a:bodyPr>
          <a:lstStyle/>
          <a:p>
            <a:r>
              <a:rPr lang="en-GB" dirty="0" smtClean="0"/>
              <a:t>The </a:t>
            </a:r>
            <a:r>
              <a:rPr lang="en-GB" dirty="0" err="1" smtClean="0"/>
              <a:t>Prytanes</a:t>
            </a:r>
            <a:r>
              <a:rPr lang="en-GB" dirty="0" smtClean="0"/>
              <a:t> even do not come; they will be late, but when they come they will push and fight each other for a seat in the front row. </a:t>
            </a:r>
            <a:r>
              <a:rPr lang="en-GB" b="1" dirty="0" smtClean="0"/>
              <a:t>They will never trouble themselves with the question of peace</a:t>
            </a:r>
            <a:r>
              <a:rPr lang="en-GB" dirty="0" smtClean="0"/>
              <a:t>. Oh! Athens! Athens! As for myself, I do not fail to come here before all the rest, and now, finding myself alone, I groan, yawn, stretch, break wind, and know not what to do; I make sketches in the dust, pull out my loose hairs, muse, think of my fields, </a:t>
            </a:r>
            <a:r>
              <a:rPr lang="en-GB" b="1" dirty="0" smtClean="0"/>
              <a:t>long for peace, curse town life and regret my dear country home, which never told me to ‘buy fuel, vinegar or oil’; there the word ‘buy,’ which cuts me in two, was unknown; I harvested everything at will</a:t>
            </a:r>
            <a:r>
              <a:rPr lang="en-GB" dirty="0" smtClean="0"/>
              <a:t>. Therefore I have come to the assembly fully prepared to bawl, interrupt and abuse the speakers, if they talk of anything but peace. Aristophanes </a:t>
            </a:r>
            <a:r>
              <a:rPr lang="en-GB" i="1" dirty="0" err="1" smtClean="0"/>
              <a:t>Acharnians</a:t>
            </a:r>
            <a:r>
              <a:rPr lang="en-GB" dirty="0" smtClean="0"/>
              <a:t>  30-40.</a:t>
            </a:r>
          </a:p>
          <a:p>
            <a:endParaRPr lang="en-GB" dirty="0"/>
          </a:p>
        </p:txBody>
      </p:sp>
    </p:spTree>
    <p:extLst>
      <p:ext uri="{BB962C8B-B14F-4D97-AF65-F5344CB8AC3E}">
        <p14:creationId xmlns:p14="http://schemas.microsoft.com/office/powerpoint/2010/main" val="60793851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11560" y="2708920"/>
            <a:ext cx="7772400" cy="1362456"/>
          </a:xfrm>
        </p:spPr>
        <p:txBody>
          <a:bodyPr>
            <a:normAutofit fontScale="90000"/>
          </a:bodyPr>
          <a:lstStyle/>
          <a:p>
            <a:r>
              <a:rPr lang="en-GB" dirty="0" smtClean="0"/>
              <a:t>Thucydides and the Athenian democracy and imperialism</a:t>
            </a:r>
            <a:br>
              <a:rPr lang="en-GB" dirty="0" smtClean="0"/>
            </a:br>
            <a:endParaRPr lang="en-GB" dirty="0"/>
          </a:p>
        </p:txBody>
      </p:sp>
    </p:spTree>
    <p:extLst>
      <p:ext uri="{BB962C8B-B14F-4D97-AF65-F5344CB8AC3E}">
        <p14:creationId xmlns:p14="http://schemas.microsoft.com/office/powerpoint/2010/main" val="20388123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323528" y="260648"/>
            <a:ext cx="8229600" cy="1143000"/>
          </a:xfrm>
        </p:spPr>
        <p:txBody>
          <a:bodyPr/>
          <a:lstStyle/>
          <a:p>
            <a:pPr marL="838200" indent="-838200" eaLnBrk="1" hangingPunct="1">
              <a:defRPr/>
            </a:pPr>
            <a:r>
              <a:rPr lang="en-GB" dirty="0" smtClean="0"/>
              <a:t>Death for the </a:t>
            </a:r>
            <a:r>
              <a:rPr lang="en-GB" dirty="0" err="1" smtClean="0"/>
              <a:t>Mytilenians</a:t>
            </a:r>
            <a:endParaRPr lang="en-GB" dirty="0" smtClean="0"/>
          </a:p>
        </p:txBody>
      </p:sp>
      <p:sp>
        <p:nvSpPr>
          <p:cNvPr id="27651" name="Rectangle 3"/>
          <p:cNvSpPr>
            <a:spLocks noGrp="1" noChangeArrowheads="1"/>
          </p:cNvSpPr>
          <p:nvPr>
            <p:ph type="body" idx="1"/>
          </p:nvPr>
        </p:nvSpPr>
        <p:spPr>
          <a:xfrm>
            <a:off x="107504" y="1600200"/>
            <a:ext cx="5987008" cy="5257800"/>
          </a:xfrm>
        </p:spPr>
        <p:txBody>
          <a:bodyPr>
            <a:normAutofit fontScale="92500"/>
          </a:bodyPr>
          <a:lstStyle/>
          <a:p>
            <a:pPr eaLnBrk="1" hangingPunct="1">
              <a:lnSpc>
                <a:spcPct val="80000"/>
              </a:lnSpc>
              <a:defRPr/>
            </a:pPr>
            <a:r>
              <a:rPr lang="en-US" sz="2400" dirty="0" smtClean="0"/>
              <a:t>Upon the arrival of the prisoners with </a:t>
            </a:r>
            <a:r>
              <a:rPr lang="en-US" sz="2400" dirty="0" err="1" smtClean="0"/>
              <a:t>Salaethus</a:t>
            </a:r>
            <a:r>
              <a:rPr lang="en-US" sz="2400" dirty="0" smtClean="0"/>
              <a:t>, the Athenians at once put the latter to death, although he offered, among other things, to procure the withdrawal of the Peloponnesians from Plataea, which was still under siege; [2] and after deliberating as to what they should do with the former, </a:t>
            </a:r>
            <a:r>
              <a:rPr lang="en-US" sz="2400" b="1" dirty="0" smtClean="0"/>
              <a:t>in the fury of the moment determined to put to death not only the prisoners at Athens, but the whole adult male population of </a:t>
            </a:r>
            <a:r>
              <a:rPr lang="en-US" sz="2400" b="1" dirty="0" err="1" smtClean="0"/>
              <a:t>Mitylene</a:t>
            </a:r>
            <a:r>
              <a:rPr lang="en-US" sz="2400" b="1" dirty="0" smtClean="0"/>
              <a:t>, and to make slaves of the women and children</a:t>
            </a:r>
            <a:r>
              <a:rPr lang="en-US" sz="2400" dirty="0" smtClean="0"/>
              <a:t>. It was remarked that </a:t>
            </a:r>
            <a:r>
              <a:rPr lang="en-US" sz="2400" b="1" dirty="0" err="1" smtClean="0"/>
              <a:t>Mitylene</a:t>
            </a:r>
            <a:r>
              <a:rPr lang="en-US" sz="2400" b="1" dirty="0" smtClean="0"/>
              <a:t> had revolted without being, like the rest, subjected to the empir</a:t>
            </a:r>
            <a:r>
              <a:rPr lang="en-US" sz="2400" dirty="0" smtClean="0"/>
              <a:t>e; and what above all swelled the wrath of the Athenians was the fact </a:t>
            </a:r>
            <a:r>
              <a:rPr lang="en-US" sz="2400" b="1" dirty="0" smtClean="0"/>
              <a:t>of the Peloponnesian fleet having ventured over to Ionia to her support, a fact which was held to argue a long-meditated rebellion.</a:t>
            </a:r>
            <a:r>
              <a:rPr lang="en-US" sz="2400" dirty="0" smtClean="0"/>
              <a:t> Thucydides 3.36</a:t>
            </a:r>
            <a:endParaRPr lang="en-GB" sz="2400" dirty="0" smtClean="0"/>
          </a:p>
        </p:txBody>
      </p:sp>
      <p:pic>
        <p:nvPicPr>
          <p:cNvPr id="4" name="Picture 2"/>
          <p:cNvPicPr>
            <a:picLocks noChangeAspect="1" noChangeArrowheads="1"/>
          </p:cNvPicPr>
          <p:nvPr/>
        </p:nvPicPr>
        <p:blipFill>
          <a:blip r:embed="rId3" cstate="print"/>
          <a:srcRect/>
          <a:stretch>
            <a:fillRect/>
          </a:stretch>
        </p:blipFill>
        <p:spPr bwMode="auto">
          <a:xfrm>
            <a:off x="6260680" y="2132856"/>
            <a:ext cx="2883320" cy="2232248"/>
          </a:xfrm>
          <a:prstGeom prst="rect">
            <a:avLst/>
          </a:prstGeom>
          <a:noFill/>
          <a:ln w="9525">
            <a:noFill/>
            <a:miter lim="800000"/>
            <a:headEnd/>
            <a:tailEnd/>
          </a:ln>
        </p:spPr>
      </p:pic>
      <p:sp>
        <p:nvSpPr>
          <p:cNvPr id="5" name="Isosceles Triangle 4"/>
          <p:cNvSpPr/>
          <p:nvPr/>
        </p:nvSpPr>
        <p:spPr>
          <a:xfrm>
            <a:off x="7956376" y="3284984"/>
            <a:ext cx="210810"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2841496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defRPr/>
            </a:pPr>
            <a:r>
              <a:rPr lang="en-GB" smtClean="0"/>
              <a:t>Kleon </a:t>
            </a:r>
          </a:p>
        </p:txBody>
      </p:sp>
      <p:sp>
        <p:nvSpPr>
          <p:cNvPr id="28675" name="Rectangle 3"/>
          <p:cNvSpPr>
            <a:spLocks noGrp="1" noChangeArrowheads="1"/>
          </p:cNvSpPr>
          <p:nvPr>
            <p:ph type="body" idx="1"/>
          </p:nvPr>
        </p:nvSpPr>
        <p:spPr/>
        <p:txBody>
          <a:bodyPr/>
          <a:lstStyle/>
          <a:p>
            <a:pPr eaLnBrk="1" hangingPunct="1">
              <a:defRPr/>
            </a:pPr>
            <a:r>
              <a:rPr lang="en-US" dirty="0" smtClean="0"/>
              <a:t>An assembly was therefore at once called, and after much expression of opinion upon both sides, Cleon, son of </a:t>
            </a:r>
            <a:r>
              <a:rPr lang="en-US" dirty="0" err="1" smtClean="0"/>
              <a:t>Cleaenetus</a:t>
            </a:r>
            <a:r>
              <a:rPr lang="en-US" b="1" dirty="0" smtClean="0"/>
              <a:t>, the same who had carried the former motion of putting the </a:t>
            </a:r>
            <a:r>
              <a:rPr lang="en-US" b="1" dirty="0" err="1" smtClean="0"/>
              <a:t>Mitylenians</a:t>
            </a:r>
            <a:r>
              <a:rPr lang="en-US" b="1" dirty="0" smtClean="0"/>
              <a:t> to death, the most violent man at Athens, and at that time by far the most powerful with the commons</a:t>
            </a:r>
            <a:r>
              <a:rPr lang="en-US" dirty="0" smtClean="0"/>
              <a:t>… Thucydides 3.36.6</a:t>
            </a:r>
            <a:endParaRPr lang="en-GB" dirty="0" smtClean="0"/>
          </a:p>
        </p:txBody>
      </p:sp>
    </p:spTree>
    <p:extLst>
      <p:ext uri="{BB962C8B-B14F-4D97-AF65-F5344CB8AC3E}">
        <p14:creationId xmlns:p14="http://schemas.microsoft.com/office/powerpoint/2010/main" val="358168035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marL="838200" indent="-838200" eaLnBrk="1" hangingPunct="1">
              <a:defRPr/>
            </a:pPr>
            <a:r>
              <a:rPr lang="en-GB" smtClean="0"/>
              <a:t>Your Empire is a Tyranny</a:t>
            </a:r>
          </a:p>
        </p:txBody>
      </p:sp>
      <p:sp>
        <p:nvSpPr>
          <p:cNvPr id="29699" name="Rectangle 3"/>
          <p:cNvSpPr>
            <a:spLocks noGrp="1" noChangeArrowheads="1"/>
          </p:cNvSpPr>
          <p:nvPr>
            <p:ph type="body" idx="1"/>
          </p:nvPr>
        </p:nvSpPr>
        <p:spPr/>
        <p:txBody>
          <a:bodyPr>
            <a:normAutofit/>
          </a:bodyPr>
          <a:lstStyle/>
          <a:p>
            <a:pPr eaLnBrk="1" hangingPunct="1">
              <a:lnSpc>
                <a:spcPct val="80000"/>
              </a:lnSpc>
              <a:defRPr/>
            </a:pPr>
            <a:r>
              <a:rPr lang="en-US" sz="2400" dirty="0" smtClean="0"/>
              <a:t> ‘</a:t>
            </a:r>
            <a:r>
              <a:rPr lang="en-US" sz="2400" b="1" dirty="0" smtClean="0"/>
              <a:t>I have often before now been convinced that a democracy is incapable of empire, and never more so than by your present change of mind in the matter of </a:t>
            </a:r>
            <a:r>
              <a:rPr lang="en-US" sz="2400" b="1" dirty="0" err="1" smtClean="0"/>
              <a:t>Mitylene</a:t>
            </a:r>
            <a:r>
              <a:rPr lang="en-US" sz="2400" dirty="0" smtClean="0"/>
              <a:t>. [2] Fears or plots being unknown to you in your daily relations with each other, you feel just the same with regard to your allies, and never reflect that the mistakes into which you may be led by listening to their appeals, or by giving way to your own compassion, are full of danger to yourselves, and bring you no thanks for your weakness from your allies; </a:t>
            </a:r>
            <a:r>
              <a:rPr lang="en-US" sz="2400" b="1" dirty="0" smtClean="0"/>
              <a:t>entirely forgetting that your empire is a despotism and your subjects disaffected conspirators, whose obedience is insured not by your suicidal concessions, but by the superiority given you by your own strength and not their loyalty</a:t>
            </a:r>
            <a:r>
              <a:rPr lang="en-US" sz="2400" dirty="0" smtClean="0"/>
              <a:t>. Thucydides 3.37</a:t>
            </a:r>
            <a:endParaRPr lang="en-GB" sz="2400" dirty="0" smtClean="0"/>
          </a:p>
        </p:txBody>
      </p:sp>
    </p:spTree>
    <p:extLst>
      <p:ext uri="{BB962C8B-B14F-4D97-AF65-F5344CB8AC3E}">
        <p14:creationId xmlns:p14="http://schemas.microsoft.com/office/powerpoint/2010/main" val="215685987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defRPr/>
            </a:pPr>
            <a:r>
              <a:rPr lang="en-GB" smtClean="0"/>
              <a:t>The Melos Episode, 416 BCE </a:t>
            </a:r>
          </a:p>
        </p:txBody>
      </p:sp>
      <p:sp>
        <p:nvSpPr>
          <p:cNvPr id="17411" name="Rectangle 3"/>
          <p:cNvSpPr>
            <a:spLocks noGrp="1" noChangeArrowheads="1"/>
          </p:cNvSpPr>
          <p:nvPr>
            <p:ph type="body" sz="half" idx="1"/>
          </p:nvPr>
        </p:nvSpPr>
        <p:spPr>
          <a:xfrm>
            <a:off x="0" y="1557338"/>
            <a:ext cx="3276600" cy="4525962"/>
          </a:xfrm>
        </p:spPr>
        <p:txBody>
          <a:bodyPr/>
          <a:lstStyle/>
          <a:p>
            <a:pPr eaLnBrk="1" hangingPunct="1">
              <a:defRPr/>
            </a:pPr>
            <a:r>
              <a:rPr lang="en-GB" sz="2800" smtClean="0"/>
              <a:t>In 416 BCE, Athens decided to put an end to the neutrality of the island of Melos in the Aegean </a:t>
            </a:r>
          </a:p>
          <a:p>
            <a:pPr eaLnBrk="1" hangingPunct="1">
              <a:defRPr/>
            </a:pPr>
            <a:r>
              <a:rPr lang="en-GB" sz="2800" smtClean="0"/>
              <a:t>Melos was traditionally a Spartan colony</a:t>
            </a:r>
          </a:p>
        </p:txBody>
      </p:sp>
      <p:pic>
        <p:nvPicPr>
          <p:cNvPr id="21508" name="Picture 7" descr="cyclades-map"/>
          <p:cNvPicPr>
            <a:picLocks noGrp="1" noChangeAspect="1" noChangeArrowheads="1"/>
          </p:cNvPicPr>
          <p:nvPr>
            <p:ph sz="half" idx="2"/>
          </p:nvPr>
        </p:nvPicPr>
        <p:blipFill>
          <a:blip r:embed="rId3" cstate="print"/>
          <a:srcRect/>
          <a:stretch>
            <a:fillRect/>
          </a:stretch>
        </p:blipFill>
        <p:spPr>
          <a:xfrm>
            <a:off x="3492500" y="1916113"/>
            <a:ext cx="5513388" cy="4314825"/>
          </a:xfrm>
          <a:noFill/>
        </p:spPr>
      </p:pic>
      <p:sp>
        <p:nvSpPr>
          <p:cNvPr id="21509" name="Oval 8"/>
          <p:cNvSpPr>
            <a:spLocks noChangeArrowheads="1"/>
          </p:cNvSpPr>
          <p:nvPr/>
        </p:nvSpPr>
        <p:spPr bwMode="auto">
          <a:xfrm>
            <a:off x="4859338" y="4868863"/>
            <a:ext cx="792162" cy="720725"/>
          </a:xfrm>
          <a:prstGeom prst="ellipse">
            <a:avLst/>
          </a:prstGeom>
          <a:noFill/>
          <a:ln w="34925">
            <a:solidFill>
              <a:srgbClr val="FF0000"/>
            </a:solidFill>
            <a:round/>
            <a:headEnd/>
            <a:tailEnd/>
          </a:ln>
        </p:spPr>
        <p:txBody>
          <a:bodyPr wrap="none" anchor="ctr"/>
          <a:lstStyle/>
          <a:p>
            <a:endParaRPr lang="en-US"/>
          </a:p>
        </p:txBody>
      </p:sp>
    </p:spTree>
    <p:extLst>
      <p:ext uri="{BB962C8B-B14F-4D97-AF65-F5344CB8AC3E}">
        <p14:creationId xmlns:p14="http://schemas.microsoft.com/office/powerpoint/2010/main" val="57249677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defRPr/>
            </a:pPr>
            <a:r>
              <a:rPr lang="en-GB" smtClean="0"/>
              <a:t>The Melian Dialogue</a:t>
            </a:r>
          </a:p>
        </p:txBody>
      </p:sp>
      <p:sp>
        <p:nvSpPr>
          <p:cNvPr id="19459" name="Rectangle 3"/>
          <p:cNvSpPr>
            <a:spLocks noGrp="1" noChangeArrowheads="1"/>
          </p:cNvSpPr>
          <p:nvPr>
            <p:ph type="body" idx="1"/>
          </p:nvPr>
        </p:nvSpPr>
        <p:spPr/>
        <p:txBody>
          <a:bodyPr/>
          <a:lstStyle/>
          <a:p>
            <a:pPr eaLnBrk="1" hangingPunct="1">
              <a:defRPr/>
            </a:pPr>
            <a:r>
              <a:rPr lang="en-GB" smtClean="0"/>
              <a:t>The Melian Dialogue is a dialogue between the Athenian generals and the commanders of the Melians discussing a surrender.</a:t>
            </a:r>
          </a:p>
          <a:p>
            <a:pPr eaLnBrk="1" hangingPunct="1">
              <a:defRPr/>
            </a:pPr>
            <a:r>
              <a:rPr lang="en-GB" smtClean="0"/>
              <a:t>It is a unique piece of oratory in Thucydides. </a:t>
            </a:r>
          </a:p>
        </p:txBody>
      </p:sp>
    </p:spTree>
    <p:extLst>
      <p:ext uri="{BB962C8B-B14F-4D97-AF65-F5344CB8AC3E}">
        <p14:creationId xmlns:p14="http://schemas.microsoft.com/office/powerpoint/2010/main" val="237608516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395288" y="0"/>
            <a:ext cx="8229600" cy="1139825"/>
          </a:xfrm>
        </p:spPr>
        <p:txBody>
          <a:bodyPr/>
          <a:lstStyle/>
          <a:p>
            <a:pPr eaLnBrk="1" hangingPunct="1">
              <a:defRPr/>
            </a:pPr>
            <a:r>
              <a:rPr lang="en-GB" smtClean="0"/>
              <a:t>The dark Face of imperialism</a:t>
            </a:r>
          </a:p>
        </p:txBody>
      </p:sp>
      <p:sp>
        <p:nvSpPr>
          <p:cNvPr id="20483" name="Rectangle 3"/>
          <p:cNvSpPr>
            <a:spLocks noGrp="1" noChangeArrowheads="1"/>
          </p:cNvSpPr>
          <p:nvPr>
            <p:ph type="body" idx="1"/>
          </p:nvPr>
        </p:nvSpPr>
        <p:spPr>
          <a:xfrm>
            <a:off x="457200" y="981075"/>
            <a:ext cx="8229600" cy="5688013"/>
          </a:xfrm>
        </p:spPr>
        <p:txBody>
          <a:bodyPr/>
          <a:lstStyle/>
          <a:p>
            <a:pPr eaLnBrk="1" hangingPunct="1">
              <a:lnSpc>
                <a:spcPct val="80000"/>
              </a:lnSpc>
              <a:defRPr/>
            </a:pPr>
            <a:r>
              <a:rPr lang="en-GB" sz="2800" dirty="0" smtClean="0"/>
              <a:t>‘For ourselves, </a:t>
            </a:r>
            <a:r>
              <a:rPr lang="en-GB" sz="2800" b="1" dirty="0" smtClean="0"/>
              <a:t>we shall not trouble you with specious pretences-</a:t>
            </a:r>
            <a:r>
              <a:rPr lang="en-GB" sz="2800" dirty="0" smtClean="0"/>
              <a:t>-either of how we have a right to our empire because we overthrew the Mede, or are now attacking you because of wrong that you have done us--and make a long speech which would not be believed; and in return we hope that you, instead of thinking to influence us by saying that you did not join the </a:t>
            </a:r>
            <a:r>
              <a:rPr lang="en-GB" sz="2800" dirty="0" err="1" smtClean="0"/>
              <a:t>Lacedaemonians</a:t>
            </a:r>
            <a:r>
              <a:rPr lang="en-GB" sz="2800" dirty="0" smtClean="0"/>
              <a:t>, although their colonists, or that you have done us no wrong, will aim at what is feasible, holding in view the real sentiments of us both; </a:t>
            </a:r>
            <a:r>
              <a:rPr lang="en-GB" sz="2800" b="1" dirty="0" smtClean="0"/>
              <a:t>since you know as well as we do that right, as the world goes, is only in question between equals in power, while the strong do what they can and the weak suffer what they must</a:t>
            </a:r>
            <a:r>
              <a:rPr lang="en-GB" sz="2800" dirty="0" smtClean="0"/>
              <a:t>.’ Thucydides 5.89</a:t>
            </a:r>
          </a:p>
        </p:txBody>
      </p:sp>
    </p:spTree>
    <p:extLst>
      <p:ext uri="{BB962C8B-B14F-4D97-AF65-F5344CB8AC3E}">
        <p14:creationId xmlns:p14="http://schemas.microsoft.com/office/powerpoint/2010/main" val="326089066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Sparta: not much different</a:t>
            </a:r>
            <a:endParaRPr lang="en-GB" dirty="0"/>
          </a:p>
        </p:txBody>
      </p:sp>
      <p:sp>
        <p:nvSpPr>
          <p:cNvPr id="3" name="Content Placeholder 2"/>
          <p:cNvSpPr>
            <a:spLocks noGrp="1"/>
          </p:cNvSpPr>
          <p:nvPr>
            <p:ph idx="1"/>
          </p:nvPr>
        </p:nvSpPr>
        <p:spPr/>
        <p:txBody>
          <a:bodyPr>
            <a:normAutofit fontScale="92500" lnSpcReduction="20000"/>
          </a:bodyPr>
          <a:lstStyle/>
          <a:p>
            <a:r>
              <a:rPr lang="en-GB" b="1" dirty="0" smtClean="0"/>
              <a:t>The </a:t>
            </a:r>
            <a:r>
              <a:rPr lang="en-GB" b="1" dirty="0" err="1" smtClean="0"/>
              <a:t>Lacedaemonian</a:t>
            </a:r>
            <a:r>
              <a:rPr lang="en-GB" b="1" dirty="0" smtClean="0"/>
              <a:t> judges decided that the question, whether they had received any service from the </a:t>
            </a:r>
            <a:r>
              <a:rPr lang="en-GB" b="1" dirty="0" err="1" smtClean="0"/>
              <a:t>Plataeans</a:t>
            </a:r>
            <a:r>
              <a:rPr lang="en-GB" b="1" dirty="0" smtClean="0"/>
              <a:t> in the war, was a fair one for them to put; </a:t>
            </a:r>
            <a:r>
              <a:rPr lang="en-GB" dirty="0" smtClean="0"/>
              <a:t>as they had always invited them to be neutral, agreeably to the original covenant of Pausanias after the defeat of the Mede, and had again definitely offered them the same conditions before the blockade. …</a:t>
            </a:r>
            <a:r>
              <a:rPr lang="en-GB" b="1" dirty="0" smtClean="0"/>
              <a:t>they brought them in again one by one and asked each of them the same question, that is to say, whether they had done the </a:t>
            </a:r>
            <a:r>
              <a:rPr lang="en-GB" b="1" dirty="0" err="1" smtClean="0"/>
              <a:t>Lacedaemonians</a:t>
            </a:r>
            <a:r>
              <a:rPr lang="en-GB" b="1" dirty="0" smtClean="0"/>
              <a:t> and allies any service in the war; and upon their saying that they had not, took them out and slew them all without exception</a:t>
            </a:r>
            <a:r>
              <a:rPr lang="en-GB" dirty="0" smtClean="0"/>
              <a:t>…The adverse attitude of the </a:t>
            </a:r>
            <a:r>
              <a:rPr lang="en-GB" dirty="0" err="1" smtClean="0"/>
              <a:t>Lacedaemonians</a:t>
            </a:r>
            <a:r>
              <a:rPr lang="en-GB" dirty="0" smtClean="0"/>
              <a:t>—in the whole </a:t>
            </a:r>
            <a:r>
              <a:rPr lang="en-GB" dirty="0" err="1" smtClean="0"/>
              <a:t>Plataean</a:t>
            </a:r>
            <a:r>
              <a:rPr lang="en-GB" dirty="0" smtClean="0"/>
              <a:t> </a:t>
            </a:r>
            <a:r>
              <a:rPr lang="en-GB" b="1" dirty="0" smtClean="0"/>
              <a:t>affair was mainly adopted to please the Thebans, who were thought to be useful in the war at that moment raging</a:t>
            </a:r>
            <a:r>
              <a:rPr lang="en-GB" dirty="0" smtClean="0"/>
              <a:t>. [5] Such was the end of Plataea in the ninety-third year after she became the ally of Athens.  Thucydides 3.68 (excerpts).</a:t>
            </a:r>
            <a:endParaRPr lang="en-GB" dirty="0"/>
          </a:p>
        </p:txBody>
      </p:sp>
    </p:spTree>
    <p:extLst>
      <p:ext uri="{BB962C8B-B14F-4D97-AF65-F5344CB8AC3E}">
        <p14:creationId xmlns:p14="http://schemas.microsoft.com/office/powerpoint/2010/main" val="28778879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mysteries…</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314035476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95536" y="476672"/>
            <a:ext cx="8229600" cy="1143000"/>
          </a:xfrm>
        </p:spPr>
        <p:txBody>
          <a:bodyPr/>
          <a:lstStyle/>
          <a:p>
            <a:pPr eaLnBrk="1" hangingPunct="1">
              <a:defRPr/>
            </a:pPr>
            <a:r>
              <a:rPr lang="en-GB" dirty="0" smtClean="0"/>
              <a:t>The Sicilian Expedition </a:t>
            </a:r>
          </a:p>
        </p:txBody>
      </p:sp>
      <p:sp>
        <p:nvSpPr>
          <p:cNvPr id="21507" name="Rectangle 3"/>
          <p:cNvSpPr>
            <a:spLocks noGrp="1" noChangeArrowheads="1"/>
          </p:cNvSpPr>
          <p:nvPr>
            <p:ph type="body" idx="1"/>
          </p:nvPr>
        </p:nvSpPr>
        <p:spPr>
          <a:xfrm>
            <a:off x="457200" y="1600200"/>
            <a:ext cx="8229600" cy="5257800"/>
          </a:xfrm>
        </p:spPr>
        <p:txBody>
          <a:bodyPr/>
          <a:lstStyle/>
          <a:p>
            <a:pPr eaLnBrk="1" hangingPunct="1">
              <a:defRPr/>
            </a:pPr>
            <a:r>
              <a:rPr lang="en-GB" smtClean="0"/>
              <a:t>From 416 BCE, the Athenians started the debate and preparation for the Great Sicilian Expedition.</a:t>
            </a:r>
          </a:p>
          <a:p>
            <a:pPr eaLnBrk="1" hangingPunct="1">
              <a:defRPr/>
            </a:pPr>
            <a:r>
              <a:rPr lang="en-GB" smtClean="0"/>
              <a:t>The expedition was aimed at the conquest of Sicily and Magna Graecia.</a:t>
            </a:r>
          </a:p>
          <a:p>
            <a:pPr eaLnBrk="1" hangingPunct="1">
              <a:defRPr/>
            </a:pPr>
            <a:r>
              <a:rPr lang="en-GB" smtClean="0"/>
              <a:t>Thucydides presents the decision to open another front in the war and try to take up as big a city as Syracuse as an act of collective madness on the part of the Athenians. </a:t>
            </a:r>
          </a:p>
        </p:txBody>
      </p:sp>
    </p:spTree>
    <p:extLst>
      <p:ext uri="{BB962C8B-B14F-4D97-AF65-F5344CB8AC3E}">
        <p14:creationId xmlns:p14="http://schemas.microsoft.com/office/powerpoint/2010/main" val="3870436139"/>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defRPr/>
            </a:pPr>
            <a:r>
              <a:rPr lang="en-GB" smtClean="0"/>
              <a:t>Alkibiades and Nikias</a:t>
            </a:r>
          </a:p>
        </p:txBody>
      </p:sp>
      <p:sp>
        <p:nvSpPr>
          <p:cNvPr id="26627" name="Rectangle 3"/>
          <p:cNvSpPr>
            <a:spLocks noGrp="1" noChangeArrowheads="1"/>
          </p:cNvSpPr>
          <p:nvPr>
            <p:ph type="body" idx="1"/>
          </p:nvPr>
        </p:nvSpPr>
        <p:spPr/>
        <p:txBody>
          <a:bodyPr/>
          <a:lstStyle/>
          <a:p>
            <a:pPr eaLnBrk="1" hangingPunct="1">
              <a:defRPr/>
            </a:pPr>
            <a:r>
              <a:rPr lang="en-GB" smtClean="0"/>
              <a:t>The strongest proponent of the Athenian attack on Sicily was Alkibiades. </a:t>
            </a:r>
          </a:p>
          <a:p>
            <a:pPr eaLnBrk="1" hangingPunct="1">
              <a:defRPr/>
            </a:pPr>
            <a:r>
              <a:rPr lang="en-GB" smtClean="0"/>
              <a:t>The strongest opponent was Nikias.</a:t>
            </a:r>
          </a:p>
          <a:p>
            <a:pPr eaLnBrk="1" hangingPunct="1">
              <a:defRPr/>
            </a:pPr>
            <a:r>
              <a:rPr lang="en-GB" smtClean="0"/>
              <a:t>Nikias did not manage to convince the Athenians that attacking Sicily was not a good idea but he was elected general in the expedition. </a:t>
            </a:r>
          </a:p>
          <a:p>
            <a:pPr eaLnBrk="1" hangingPunct="1">
              <a:defRPr/>
            </a:pPr>
            <a:r>
              <a:rPr lang="en-GB" smtClean="0"/>
              <a:t>So was Alkibiades. </a:t>
            </a:r>
          </a:p>
        </p:txBody>
      </p:sp>
    </p:spTree>
    <p:extLst>
      <p:ext uri="{BB962C8B-B14F-4D97-AF65-F5344CB8AC3E}">
        <p14:creationId xmlns:p14="http://schemas.microsoft.com/office/powerpoint/2010/main" val="54401905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251520" y="332656"/>
            <a:ext cx="8229600" cy="1143000"/>
          </a:xfrm>
        </p:spPr>
        <p:txBody>
          <a:bodyPr/>
          <a:lstStyle/>
          <a:p>
            <a:pPr eaLnBrk="1" hangingPunct="1">
              <a:defRPr/>
            </a:pPr>
            <a:r>
              <a:rPr lang="en-GB" sz="4000" dirty="0" smtClean="0"/>
              <a:t>The </a:t>
            </a:r>
            <a:r>
              <a:rPr lang="en-GB" sz="4000" dirty="0" err="1" smtClean="0"/>
              <a:t>Hermokopidae</a:t>
            </a:r>
            <a:r>
              <a:rPr lang="en-GB" sz="4000" dirty="0" smtClean="0"/>
              <a:t> affair</a:t>
            </a:r>
          </a:p>
        </p:txBody>
      </p:sp>
      <p:sp>
        <p:nvSpPr>
          <p:cNvPr id="27651" name="Rectangle 3"/>
          <p:cNvSpPr>
            <a:spLocks noGrp="1" noChangeArrowheads="1"/>
          </p:cNvSpPr>
          <p:nvPr>
            <p:ph type="body" idx="1"/>
          </p:nvPr>
        </p:nvSpPr>
        <p:spPr>
          <a:xfrm>
            <a:off x="457200" y="1600200"/>
            <a:ext cx="8229600" cy="5068888"/>
          </a:xfrm>
        </p:spPr>
        <p:txBody>
          <a:bodyPr/>
          <a:lstStyle/>
          <a:p>
            <a:pPr eaLnBrk="1" hangingPunct="1">
              <a:lnSpc>
                <a:spcPct val="90000"/>
              </a:lnSpc>
              <a:defRPr/>
            </a:pPr>
            <a:r>
              <a:rPr lang="en-GB" sz="2400" dirty="0" smtClean="0"/>
              <a:t>In the midst of these preparations all the </a:t>
            </a:r>
            <a:r>
              <a:rPr lang="en-GB" sz="2400" b="1" dirty="0" smtClean="0"/>
              <a:t>stone </a:t>
            </a:r>
            <a:r>
              <a:rPr lang="en-GB" sz="2400" b="1" dirty="0" err="1" smtClean="0"/>
              <a:t>Hermae</a:t>
            </a:r>
            <a:r>
              <a:rPr lang="en-GB" sz="2400" b="1" dirty="0" smtClean="0"/>
              <a:t> </a:t>
            </a:r>
            <a:r>
              <a:rPr lang="en-GB" sz="2400" dirty="0" smtClean="0"/>
              <a:t>in the city of Athens, that is to say the customary square figures so common in the doorways of private houses and temples</a:t>
            </a:r>
            <a:r>
              <a:rPr lang="en-GB" sz="2400" b="1" dirty="0" smtClean="0"/>
              <a:t>, had in one night most of them their faces mutilated</a:t>
            </a:r>
            <a:r>
              <a:rPr lang="en-GB" sz="2400" dirty="0" smtClean="0"/>
              <a:t>. [2] No one knew who had done it, but large public rewards were offered to find the authors; and it was further voted that any one who knew of any other act of impiety having been committed should come and give information without fear of consequences, whether he were citizen, alien, or slave. [3] </a:t>
            </a:r>
            <a:r>
              <a:rPr lang="en-GB" sz="2400" b="1" dirty="0" smtClean="0"/>
              <a:t>The matter was taken up the more seriously, as it was thought to be ominous for the expedition, and part of a conspiracy to bring about a revolution and to upset the democracy</a:t>
            </a:r>
            <a:r>
              <a:rPr lang="en-GB" sz="2400" dirty="0" smtClean="0"/>
              <a:t>. Thucydides 6.27</a:t>
            </a:r>
          </a:p>
        </p:txBody>
      </p:sp>
    </p:spTree>
    <p:extLst>
      <p:ext uri="{BB962C8B-B14F-4D97-AF65-F5344CB8AC3E}">
        <p14:creationId xmlns:p14="http://schemas.microsoft.com/office/powerpoint/2010/main" val="311116801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584" y="1131764"/>
            <a:ext cx="1905000" cy="4619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descr="https://sites.google.com/site/neoherm/ME0000026675_2.JPG.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82865" y="1131764"/>
            <a:ext cx="4176464" cy="47153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063334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Profanation of the Mysteries</a:t>
            </a:r>
            <a:endParaRPr lang="en-GB" dirty="0"/>
          </a:p>
        </p:txBody>
      </p:sp>
      <p:sp>
        <p:nvSpPr>
          <p:cNvPr id="3" name="Content Placeholder 2"/>
          <p:cNvSpPr>
            <a:spLocks noGrp="1"/>
          </p:cNvSpPr>
          <p:nvPr>
            <p:ph idx="1"/>
          </p:nvPr>
        </p:nvSpPr>
        <p:spPr/>
        <p:txBody>
          <a:bodyPr>
            <a:normAutofit fontScale="92500" lnSpcReduction="10000"/>
          </a:bodyPr>
          <a:lstStyle/>
          <a:p>
            <a:r>
              <a:rPr lang="en-GB" dirty="0"/>
              <a:t>Information was given accordingly by some resident aliens and body servants, not about the </a:t>
            </a:r>
            <a:r>
              <a:rPr lang="en-GB" dirty="0" err="1"/>
              <a:t>Hermae</a:t>
            </a:r>
            <a:r>
              <a:rPr lang="en-GB" dirty="0"/>
              <a:t> but about some previous mutilations of other images perpetrated by young men in a drunken frolic, and of mock celebrations of the mysteries, averred to take place in private houses. [2] Alcibiades being implicated in this charge, it was taken hold of by those who could least endure him, because he stood in the way of their obtaining the undisturbed direction of the people, and who thought that if he were once removed the first place would be theirs. These accordingly magnified the manner and loudly proclaimed that the affair of the mysteries and the mutilation of the </a:t>
            </a:r>
            <a:r>
              <a:rPr lang="en-GB" dirty="0" err="1"/>
              <a:t>Hermae</a:t>
            </a:r>
            <a:r>
              <a:rPr lang="en-GB" dirty="0"/>
              <a:t> were part and parcel of a scheme to overthrow the democracy, and that nothing of all this had been done without Alcibiades; the proofs alleged being the general and undemocratic license of his life and habits</a:t>
            </a:r>
            <a:r>
              <a:rPr lang="en-GB" dirty="0" smtClean="0"/>
              <a:t>. Thucydides 6.28</a:t>
            </a:r>
            <a:endParaRPr lang="en-GB" dirty="0"/>
          </a:p>
        </p:txBody>
      </p:sp>
    </p:spTree>
    <p:extLst>
      <p:ext uri="{BB962C8B-B14F-4D97-AF65-F5344CB8AC3E}">
        <p14:creationId xmlns:p14="http://schemas.microsoft.com/office/powerpoint/2010/main" val="213938849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defRPr/>
            </a:pPr>
            <a:r>
              <a:rPr lang="en-GB" smtClean="0"/>
              <a:t>From Thucydides to Xenophon </a:t>
            </a:r>
          </a:p>
        </p:txBody>
      </p:sp>
      <p:sp>
        <p:nvSpPr>
          <p:cNvPr id="39939" name="Rectangle 3"/>
          <p:cNvSpPr>
            <a:spLocks noGrp="1" noChangeArrowheads="1"/>
          </p:cNvSpPr>
          <p:nvPr>
            <p:ph type="body" idx="1"/>
          </p:nvPr>
        </p:nvSpPr>
        <p:spPr/>
        <p:txBody>
          <a:bodyPr/>
          <a:lstStyle/>
          <a:p>
            <a:pPr eaLnBrk="1" hangingPunct="1">
              <a:defRPr/>
            </a:pPr>
            <a:r>
              <a:rPr lang="en-GB" dirty="0" smtClean="0"/>
              <a:t>Thucydides lived to see the end of the Peloponnesian War.</a:t>
            </a:r>
          </a:p>
          <a:p>
            <a:pPr eaLnBrk="1" hangingPunct="1">
              <a:defRPr/>
            </a:pPr>
            <a:r>
              <a:rPr lang="en-GB" dirty="0" smtClean="0"/>
              <a:t>But he did not manage to finish his History before his death.</a:t>
            </a:r>
          </a:p>
          <a:p>
            <a:pPr eaLnBrk="1" hangingPunct="1">
              <a:defRPr/>
            </a:pPr>
            <a:r>
              <a:rPr lang="en-GB" dirty="0" smtClean="0"/>
              <a:t>His account ends with the revolution of the 400.</a:t>
            </a:r>
          </a:p>
          <a:p>
            <a:pPr eaLnBrk="1" hangingPunct="1">
              <a:defRPr/>
            </a:pPr>
            <a:r>
              <a:rPr lang="en-GB" dirty="0" smtClean="0"/>
              <a:t>After 410 BCE, the main source is Xenophon’s </a:t>
            </a:r>
            <a:r>
              <a:rPr lang="en-GB" i="1" dirty="0" err="1" smtClean="0"/>
              <a:t>Hellenika</a:t>
            </a:r>
            <a:endParaRPr lang="en-GB" i="1" dirty="0" smtClean="0"/>
          </a:p>
        </p:txBody>
      </p:sp>
    </p:spTree>
    <p:extLst>
      <p:ext uri="{BB962C8B-B14F-4D97-AF65-F5344CB8AC3E}">
        <p14:creationId xmlns:p14="http://schemas.microsoft.com/office/powerpoint/2010/main" val="118042218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2247</TotalTime>
  <Words>2210</Words>
  <Application>Microsoft Office PowerPoint</Application>
  <PresentationFormat>On-screen Show (4:3)</PresentationFormat>
  <Paragraphs>192</Paragraphs>
  <Slides>46</Slides>
  <Notes>46</Notes>
  <HiddenSlides>0</HiddenSlides>
  <MMClips>0</MMClip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Clarity</vt:lpstr>
      <vt:lpstr>Clah4007 Defenders</vt:lpstr>
      <vt:lpstr>The 430s</vt:lpstr>
      <vt:lpstr>Athenian ambitions in the 430s</vt:lpstr>
      <vt:lpstr>Actions against Corinth </vt:lpstr>
      <vt:lpstr>The Akarnanian Alliance</vt:lpstr>
      <vt:lpstr>Amphipolis</vt:lpstr>
      <vt:lpstr>Athenian Alliances in the West</vt:lpstr>
      <vt:lpstr>Epidamnos</vt:lpstr>
      <vt:lpstr>Corinth vs. Corcyra</vt:lpstr>
      <vt:lpstr>The Athenian Involvement</vt:lpstr>
      <vt:lpstr>Potidaea</vt:lpstr>
      <vt:lpstr>The Megarian Decree</vt:lpstr>
      <vt:lpstr>The Beginning of the War</vt:lpstr>
      <vt:lpstr>The Thucydidean Cause of the War</vt:lpstr>
      <vt:lpstr>PowerPoint Presentation</vt:lpstr>
      <vt:lpstr>Basic periods</vt:lpstr>
      <vt:lpstr>The Archidamian War</vt:lpstr>
      <vt:lpstr>PowerPoint Presentation</vt:lpstr>
      <vt:lpstr>PowerPoint Presentation</vt:lpstr>
      <vt:lpstr>PowerPoint Presentation</vt:lpstr>
      <vt:lpstr>PowerPoint Presentation</vt:lpstr>
      <vt:lpstr>The need for timber</vt:lpstr>
      <vt:lpstr>PowerPoint Presentation</vt:lpstr>
      <vt:lpstr>Periklean strategy</vt:lpstr>
      <vt:lpstr>The Periklean Strategy</vt:lpstr>
      <vt:lpstr>The basis of the strategy</vt:lpstr>
      <vt:lpstr>A Change for the Athenians </vt:lpstr>
      <vt:lpstr>The Consequence of the Periklean Strategy: The Plague</vt:lpstr>
      <vt:lpstr>The Death of Perikles</vt:lpstr>
      <vt:lpstr>The Demagogues and Thucydides </vt:lpstr>
      <vt:lpstr>The need for peace</vt:lpstr>
      <vt:lpstr>Thucydides and the Athenian democracy and imperialism </vt:lpstr>
      <vt:lpstr>Death for the Mytilenians</vt:lpstr>
      <vt:lpstr>Kleon </vt:lpstr>
      <vt:lpstr>Your Empire is a Tyranny</vt:lpstr>
      <vt:lpstr>The Melos Episode, 416 BCE </vt:lpstr>
      <vt:lpstr>The Melian Dialogue</vt:lpstr>
      <vt:lpstr>The dark Face of imperialism</vt:lpstr>
      <vt:lpstr>Sparta: not much different</vt:lpstr>
      <vt:lpstr>The mysteries…</vt:lpstr>
      <vt:lpstr>The Sicilian Expedition </vt:lpstr>
      <vt:lpstr>Alkibiades and Nikias</vt:lpstr>
      <vt:lpstr>The Hermokopidae affair</vt:lpstr>
      <vt:lpstr>PowerPoint Presentation</vt:lpstr>
      <vt:lpstr>The Profanation of the Mysteries</vt:lpstr>
      <vt:lpstr>From Thucydides to Xenophon </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sf003</dc:creator>
  <cp:lastModifiedBy>Administrator</cp:lastModifiedBy>
  <cp:revision>287</cp:revision>
  <cp:lastPrinted>2017-10-29T11:51:29Z</cp:lastPrinted>
  <dcterms:created xsi:type="dcterms:W3CDTF">2012-09-30T09:00:07Z</dcterms:created>
  <dcterms:modified xsi:type="dcterms:W3CDTF">2017-11-12T16:50:02Z</dcterms:modified>
</cp:coreProperties>
</file>