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8" r:id="rId3"/>
    <p:sldId id="265" r:id="rId4"/>
    <p:sldId id="259" r:id="rId5"/>
    <p:sldId id="260" r:id="rId6"/>
    <p:sldId id="257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DE093C-FEC8-F6D6-A21A-7F1DA1ECFB61}" v="4" dt="2018-12-02T17:40:34.794"/>
    <p1510:client id="{D8FE485D-C2EB-81F9-0D36-A3226F7EA8AA}" v="1" dt="2018-12-05T15:06:29.918"/>
    <p1510:client id="{343FBAE4-5246-4065-741B-1C9D8235A642}" v="26" dt="2018-12-11T11:57:11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dirty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2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995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99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555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9834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91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824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335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23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433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983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 dirty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306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56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4847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dirty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291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901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23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9910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scholarworks.wmich.edu/dissertations/50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916AE7A9-0C39-4565-A112-AB2F7DAA0A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64401" y="3316357"/>
            <a:ext cx="3405808" cy="340580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540" y="196970"/>
            <a:ext cx="11888034" cy="1431770"/>
          </a:xfrm>
        </p:spPr>
        <p:txBody>
          <a:bodyPr/>
          <a:lstStyle/>
          <a:p>
            <a:r>
              <a:rPr lang="en-GB" sz="6700" dirty="0">
                <a:cs typeface="Calibri Light"/>
              </a:rPr>
              <a:t>Giovanni </a:t>
            </a:r>
            <a:r>
              <a:rPr lang="en-GB" sz="6700" dirty="0" err="1">
                <a:cs typeface="Calibri Light"/>
              </a:rPr>
              <a:t>Giustiniani</a:t>
            </a:r>
            <a:r>
              <a:rPr lang="en-GB" sz="6700" dirty="0">
                <a:cs typeface="Calibri Light"/>
              </a:rPr>
              <a:t> Longo</a:t>
            </a:r>
            <a:endParaRPr lang="en-GB" sz="6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4615" y="1916286"/>
            <a:ext cx="6180225" cy="86142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ctr"/>
            <a:r>
              <a:rPr lang="en-GB" sz="3600" dirty="0">
                <a:cs typeface="Calibri"/>
              </a:rPr>
              <a:t>The last Roman General</a:t>
            </a:r>
            <a:endParaRPr lang="en-US"/>
          </a:p>
          <a:p>
            <a:pPr algn="ctr"/>
            <a:r>
              <a:rPr lang="en-GB" sz="3600"/>
              <a:t>1418-1453</a:t>
            </a:r>
            <a:endParaRPr lang="en-GB" sz="3600" dirty="0"/>
          </a:p>
        </p:txBody>
      </p:sp>
      <p:pic>
        <p:nvPicPr>
          <p:cNvPr id="4" name="Picture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EF563DDA-23C5-4F55-96E6-E270FD0120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1791" y="3512614"/>
            <a:ext cx="2743200" cy="3322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DA80-CD52-4CF8-8F8A-989FC2E7F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r>
              <a:rPr lang="en-US">
                <a:latin typeface="Aparajita"/>
                <a:cs typeface="Aparajita"/>
              </a:rPr>
              <a:t>Outline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AABBE-221B-40AB-A895-6EE0F8345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/>
          </a:p>
          <a:p>
            <a:r>
              <a:rPr lang="en-US">
                <a:cs typeface="Calibri"/>
              </a:rPr>
              <a:t>Childhood</a:t>
            </a:r>
            <a:r>
              <a:rPr lang="en-US"/>
              <a:t> and Background</a:t>
            </a:r>
          </a:p>
          <a:p>
            <a:r>
              <a:rPr lang="en-US">
                <a:cs typeface="Calibri"/>
              </a:rPr>
              <a:t>Governer turned pirate</a:t>
            </a:r>
            <a:endParaRPr lang="en-US"/>
          </a:p>
          <a:p>
            <a:r>
              <a:rPr lang="en-US">
                <a:cs typeface="Calibri"/>
              </a:rPr>
              <a:t>The Siege of Constantinople</a:t>
            </a:r>
            <a:endParaRPr lang="en-US"/>
          </a:p>
          <a:p>
            <a:r>
              <a:rPr lang="en-US">
                <a:cs typeface="Calibri"/>
              </a:rPr>
              <a:t>Conclusion </a:t>
            </a:r>
            <a:endParaRPr lang="en-US"/>
          </a:p>
          <a:p>
            <a:r>
              <a:rPr lang="en-US"/>
              <a:t>References</a:t>
            </a:r>
            <a:endParaRPr lang="en-US" dirty="0"/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pic>
        <p:nvPicPr>
          <p:cNvPr id="4" name="Picture 4" descr="A statue of a person&#10;&#10;Description generated with very high confidence">
            <a:extLst>
              <a:ext uri="{FF2B5EF4-FFF2-40B4-BE49-F238E27FC236}">
                <a16:creationId xmlns:a16="http://schemas.microsoft.com/office/drawing/2014/main" id="{9B6A4334-6681-4A94-BC07-5A8FE51D8B8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7519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634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DA80-CD52-4CF8-8F8A-989FC2E7F2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368" y="311416"/>
            <a:ext cx="5156198" cy="915035"/>
          </a:xfrm>
          <a:solidFill>
            <a:schemeClr val="bg2"/>
          </a:solidFill>
          <a:ln>
            <a:solidFill>
              <a:schemeClr val="bg1"/>
            </a:solidFill>
          </a:ln>
        </p:spPr>
        <p:txBody>
          <a:bodyPr>
            <a:noAutofit/>
          </a:bodyPr>
          <a:lstStyle/>
          <a:p>
            <a:r>
              <a:rPr lang="en-US">
                <a:latin typeface="Aparajita"/>
                <a:cs typeface="Aparajita"/>
              </a:rPr>
              <a:t>Growing up for greatness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AABBE-221B-40AB-A895-6EE0F8345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368" y="1212075"/>
            <a:ext cx="5161675" cy="2960978"/>
          </a:xfr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cs typeface="Calibri"/>
              </a:rPr>
              <a:t>Born into Chios' </a:t>
            </a:r>
            <a:r>
              <a:rPr lang="en-US" sz="1600">
                <a:cs typeface="Calibri"/>
              </a:rPr>
              <a:t>Maona.</a:t>
            </a:r>
          </a:p>
          <a:p>
            <a:r>
              <a:rPr lang="en-US" sz="1600" dirty="0">
                <a:cs typeface="Calibri"/>
              </a:rPr>
              <a:t>Educated in Padua, joins army four after four years</a:t>
            </a:r>
          </a:p>
          <a:p>
            <a:r>
              <a:rPr lang="en-US" sz="1600" dirty="0">
                <a:cs typeface="Calibri"/>
              </a:rPr>
              <a:t>Leads army</a:t>
            </a:r>
            <a:r>
              <a:rPr lang="en-US" sz="1600" dirty="0"/>
              <a:t> to defeat Venetians at age 14</a:t>
            </a:r>
            <a:endParaRPr lang="en-US"/>
          </a:p>
          <a:p>
            <a:r>
              <a:rPr lang="en-US" sz="1600" dirty="0">
                <a:cs typeface="Calibri"/>
              </a:rPr>
              <a:t>Governor of Chios that year. Ousted by Leonard</a:t>
            </a:r>
          </a:p>
        </p:txBody>
      </p:sp>
      <p:pic>
        <p:nvPicPr>
          <p:cNvPr id="5" name="Picture 6" descr="A painting on the wall&#10;&#10;Description generated with high confidence">
            <a:extLst>
              <a:ext uri="{FF2B5EF4-FFF2-40B4-BE49-F238E27FC236}">
                <a16:creationId xmlns:a16="http://schemas.microsoft.com/office/drawing/2014/main" id="{DEEDE071-95C2-45AE-B15F-64720E7D0B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418" t="5924" r="4341" b="50474"/>
          <a:stretch/>
        </p:blipFill>
        <p:spPr>
          <a:xfrm>
            <a:off x="188279" y="4354175"/>
            <a:ext cx="1898794" cy="2222665"/>
          </a:xfrm>
          <a:prstGeom prst="rect">
            <a:avLst/>
          </a:prstGeom>
        </p:spPr>
      </p:pic>
      <p:pic>
        <p:nvPicPr>
          <p:cNvPr id="9" name="Picture 9" descr="A picture containing text, map&#10;&#10;Description generated with very high confidence">
            <a:extLst>
              <a:ext uri="{FF2B5EF4-FFF2-40B4-BE49-F238E27FC236}">
                <a16:creationId xmlns:a16="http://schemas.microsoft.com/office/drawing/2014/main" id="{BC0C138D-B774-4DBB-8574-426CF90CA9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008" t="16392" r="8382" b="20132"/>
          <a:stretch/>
        </p:blipFill>
        <p:spPr>
          <a:xfrm>
            <a:off x="5788782" y="318624"/>
            <a:ext cx="6157303" cy="6257947"/>
          </a:xfrm>
          <a:prstGeom prst="rect">
            <a:avLst/>
          </a:prstGeom>
        </p:spPr>
      </p:pic>
      <p:pic>
        <p:nvPicPr>
          <p:cNvPr id="4" name="Picture 5" descr="A picture containing toy&#10;&#10;Description generated with high confidence">
            <a:extLst>
              <a:ext uri="{FF2B5EF4-FFF2-40B4-BE49-F238E27FC236}">
                <a16:creationId xmlns:a16="http://schemas.microsoft.com/office/drawing/2014/main" id="{18FE0A2C-DD15-4894-A559-C26C48EC92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65445" b="-8333"/>
          <a:stretch/>
        </p:blipFill>
        <p:spPr>
          <a:xfrm>
            <a:off x="2769079" y="2959008"/>
            <a:ext cx="1882441" cy="4059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010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ABC0C-0A59-4841-8C38-310859036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Governer turned pirate</a:t>
            </a:r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CED8A8E7-35BC-4471-B4CF-ACFC3E7F0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45057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EB0BF28-EC06-4525-BF31-73A9489ADB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4411" y="0"/>
            <a:ext cx="60980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close up of a map&#10;&#10;Description generated with high confidence">
            <a:extLst>
              <a:ext uri="{FF2B5EF4-FFF2-40B4-BE49-F238E27FC236}">
                <a16:creationId xmlns:a16="http://schemas.microsoft.com/office/drawing/2014/main" id="{6481FB16-98EC-4406-A7CF-8D10C5F718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24105" y="647699"/>
            <a:ext cx="3990081" cy="2683330"/>
          </a:xfrm>
          <a:prstGeom prst="rect">
            <a:avLst/>
          </a:prstGeom>
          <a:effectLst/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F1D007F-FB04-474B-B49E-5EDB45707B24}"/>
              </a:ext>
            </a:extLst>
          </p:cNvPr>
          <p:cNvSpPr txBox="1">
            <a:spLocks/>
          </p:cNvSpPr>
          <p:nvPr/>
        </p:nvSpPr>
        <p:spPr>
          <a:xfrm>
            <a:off x="646113" y="2052918"/>
            <a:ext cx="4165146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600">
                <a:latin typeface="+mj-lt"/>
                <a:ea typeface="+mj-ea"/>
                <a:cs typeface="+mj-cs"/>
              </a:rPr>
              <a:t>Becomes renowned defensive commander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600">
                <a:latin typeface="+mj-lt"/>
                <a:ea typeface="+mj-ea"/>
                <a:cs typeface="+mj-cs"/>
              </a:rPr>
              <a:t>Made Governer of Caffa in Crimea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600">
                <a:latin typeface="+mj-lt"/>
                <a:ea typeface="+mj-ea"/>
                <a:cs typeface="+mj-cs"/>
              </a:rPr>
              <a:t>Trade war with Ottomans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600">
                <a:latin typeface="+mj-lt"/>
                <a:ea typeface="+mj-ea"/>
                <a:cs typeface="+mj-cs"/>
              </a:rPr>
              <a:t>Revered Christian warrior/feared pirate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600">
                <a:latin typeface="+mj-lt"/>
                <a:ea typeface="+mj-ea"/>
                <a:cs typeface="+mj-cs"/>
              </a:rPr>
              <a:t>Friends with Roman Emperor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600">
              <a:latin typeface="+mj-lt"/>
              <a:ea typeface="+mj-ea"/>
              <a:cs typeface="+mj-cs"/>
            </a:endParaRP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260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4" descr="A picture containing text, map, whiteboard&#10;&#10;Description generated with very high confidence">
            <a:extLst>
              <a:ext uri="{FF2B5EF4-FFF2-40B4-BE49-F238E27FC236}">
                <a16:creationId xmlns:a16="http://schemas.microsoft.com/office/drawing/2014/main" id="{43B49FB7-846A-47CE-ACAF-BE8A3AED7F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6888" t="52941" r="23651" b="15857"/>
          <a:stretch/>
        </p:blipFill>
        <p:spPr>
          <a:xfrm>
            <a:off x="6907188" y="3268179"/>
            <a:ext cx="4068329" cy="349780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13823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454B2-051A-4550-99B0-507596690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The siege begins</a:t>
            </a:r>
            <a:endParaRPr lang="en-US"/>
          </a:p>
        </p:txBody>
      </p:sp>
      <p:pic>
        <p:nvPicPr>
          <p:cNvPr id="9" name="Graphic 9">
            <a:extLst>
              <a:ext uri="{FF2B5EF4-FFF2-40B4-BE49-F238E27FC236}">
                <a16:creationId xmlns:a16="http://schemas.microsoft.com/office/drawing/2014/main" id="{6DF23A62-B59A-44A1-B61C-77BA0FAA31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60490" y="689816"/>
            <a:ext cx="6833775" cy="5429639"/>
          </a:xfrm>
          <a:prstGeom prst="rect">
            <a:avLst/>
          </a:prstGeom>
        </p:spPr>
      </p:pic>
      <p:pic>
        <p:nvPicPr>
          <p:cNvPr id="6" name="Picture 6" descr="A person posing for the camera&#10;&#10;Description generated with very high confidence">
            <a:extLst>
              <a:ext uri="{FF2B5EF4-FFF2-40B4-BE49-F238E27FC236}">
                <a16:creationId xmlns:a16="http://schemas.microsoft.com/office/drawing/2014/main" id="{8F333AB1-1377-4596-8CF0-29E60AA822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389" y="3866429"/>
            <a:ext cx="4448272" cy="2874925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B250E265-BE67-42C2-AFD7-B62C12578F57}"/>
              </a:ext>
            </a:extLst>
          </p:cNvPr>
          <p:cNvSpPr txBox="1">
            <a:spLocks/>
          </p:cNvSpPr>
          <p:nvPr/>
        </p:nvSpPr>
        <p:spPr>
          <a:xfrm>
            <a:off x="175699" y="1488995"/>
            <a:ext cx="5172718" cy="2063124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cs typeface="Calibri"/>
              </a:rPr>
              <a:t>Given titles, leads the defense</a:t>
            </a:r>
          </a:p>
          <a:p>
            <a:r>
              <a:rPr lang="en-US" sz="1800" dirty="0">
                <a:cs typeface="Calibri"/>
              </a:rPr>
              <a:t>Prepares the walls for the first siege of its kind</a:t>
            </a:r>
          </a:p>
          <a:p>
            <a:r>
              <a:rPr lang="en-US" sz="1800" dirty="0">
                <a:cs typeface="Calibri"/>
              </a:rPr>
              <a:t>Siege begins 5th of April, 7000 Romans </a:t>
            </a:r>
            <a:r>
              <a:rPr lang="en-US" sz="1800">
                <a:cs typeface="Calibri"/>
              </a:rPr>
              <a:t>vs 160,000-500,000 Ottomans</a:t>
            </a:r>
          </a:p>
          <a:p>
            <a:r>
              <a:rPr lang="en-US" sz="1800" dirty="0">
                <a:cs typeface="Calibri"/>
              </a:rPr>
              <a:t>The Basilica, world's largest cannon</a:t>
            </a:r>
          </a:p>
          <a:p>
            <a:endParaRPr lang="en-US" sz="1800">
              <a:cs typeface="Calibri"/>
            </a:endParaRPr>
          </a:p>
          <a:p>
            <a:endParaRPr lang="en-US" sz="18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87524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32E26-CB4F-4B52-B554-92E0C5A57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Siege</a:t>
            </a:r>
            <a:endParaRPr lang="en-US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0A76076-C071-4D4E-8146-CD578E2313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7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23722B5-DC92-49D4-A344-F00C6DD9B580}"/>
              </a:ext>
            </a:extLst>
          </p:cNvPr>
          <p:cNvSpPr txBox="1">
            <a:spLocks/>
          </p:cNvSpPr>
          <p:nvPr/>
        </p:nvSpPr>
        <p:spPr>
          <a:xfrm>
            <a:off x="650668" y="2438400"/>
            <a:ext cx="6249784" cy="38099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800">
                <a:latin typeface="+mj-lt"/>
                <a:ea typeface="+mj-ea"/>
                <a:cs typeface="+mj-cs"/>
              </a:rPr>
              <a:t>The Ottoman artillery was unlike anything seen before, but GIustiniani responded with equal innovation</a:t>
            </a:r>
            <a:endParaRPr lang="en-US">
              <a:latin typeface="+mj-lt"/>
              <a:ea typeface="+mj-ea"/>
              <a:cs typeface="+mj-cs"/>
            </a:endParaRP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800">
                <a:latin typeface="+mj-lt"/>
                <a:ea typeface="+mj-ea"/>
                <a:cs typeface="+mj-cs"/>
              </a:rPr>
              <a:t>With the Irregular Ottoman assaults, defenders took losses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800">
                <a:latin typeface="+mj-lt"/>
                <a:ea typeface="+mj-ea"/>
                <a:cs typeface="+mj-cs"/>
              </a:rPr>
              <a:t>Mehmet's surprise moves on 21st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800">
                <a:latin typeface="+mj-lt"/>
                <a:ea typeface="+mj-ea"/>
                <a:cs typeface="+mj-cs"/>
              </a:rPr>
              <a:t>The tunnel war, John Grant head of counterattack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800">
                <a:latin typeface="+mj-lt"/>
                <a:ea typeface="+mj-ea"/>
                <a:cs typeface="+mj-cs"/>
              </a:rPr>
              <a:t>Final non-stop assault begins on 27th, ends on 29th</a:t>
            </a: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800">
              <a:latin typeface="+mj-lt"/>
              <a:ea typeface="+mj-ea"/>
              <a:cs typeface="+mj-cs"/>
            </a:endParaRPr>
          </a:p>
          <a:p>
            <a:pPr defTabSz="457200"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80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659839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E3249-70BD-4399-8202-63025EE6F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5EE94B-3AC4-4F74-AEEF-06F9FE4141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Immediate effect on the East, great reputation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Immediate effect on the West, better reputation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Long term effect on the East, Constantine takes the foreground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Long term effect on the West, Gibbon denounces him others defend him</a:t>
            </a:r>
            <a:endParaRPr lang="en-US" dirty="0">
              <a:cs typeface="Calibri"/>
            </a:endParaRPr>
          </a:p>
          <a:p>
            <a:r>
              <a:rPr lang="en-US">
                <a:cs typeface="Calibri"/>
              </a:rPr>
              <a:t>Recent revisions, overwhelmigly positive. Tourism and place in legends.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31942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5831F9-1DA8-413B-B0B4-E3AFF0E24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  <a:cs typeface="Calibri Light"/>
              </a:rPr>
              <a:t>References and Citations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8E161-281E-46BA-AB80-C6D32B19C8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2750" y="251317"/>
            <a:ext cx="7788560" cy="64836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200">
                <a:cs typeface="Calibri"/>
              </a:rPr>
              <a:t>Primary Sources</a:t>
            </a:r>
          </a:p>
          <a:p>
            <a:pPr>
              <a:lnSpc>
                <a:spcPct val="90000"/>
              </a:lnSpc>
            </a:pPr>
            <a:r>
              <a:rPr lang="en-US" sz="1200" i="1">
                <a:cs typeface="Calibri"/>
              </a:rPr>
              <a:t>Historia vulgo Petro Iustiniano Iustiniani filio adiudicata</a:t>
            </a:r>
            <a:r>
              <a:rPr lang="en-US" sz="1200">
                <a:cs typeface="Calibri"/>
              </a:rPr>
              <a:t> (edited by Roberto </a:t>
            </a:r>
            <a:r>
              <a:rPr lang="en-US" sz="1200" cap="all">
                <a:cs typeface="Calibri"/>
              </a:rPr>
              <a:t>CESSI</a:t>
            </a:r>
            <a:r>
              <a:rPr lang="en-US" sz="1200">
                <a:cs typeface="Calibri"/>
              </a:rPr>
              <a:t> and Fanny </a:t>
            </a:r>
            <a:r>
              <a:rPr lang="en-US" sz="1200" cap="all">
                <a:cs typeface="Calibri"/>
              </a:rPr>
              <a:t>BENNATO</a:t>
            </a:r>
            <a:r>
              <a:rPr lang="en-US" sz="1200">
                <a:cs typeface="Calibri"/>
              </a:rPr>
              <a:t>), Venice: Deputazione di Storia Patria per le Venezie, 1964.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Secondary Sources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GB" sz="1200">
                <a:cs typeface="Calibri"/>
              </a:rPr>
              <a:t>The Siege and the Fall of Constantinople in 1453: Historiography, Topography, and Military Studies </a:t>
            </a:r>
            <a:r>
              <a:rPr lang="en-US" sz="1200">
                <a:cs typeface="Calibri"/>
              </a:rPr>
              <a:t>Marios Philippides, Walter K. Hanak Ashgate Publishing, Ltd., 2011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Crowley, Roger, </a:t>
            </a:r>
            <a:r>
              <a:rPr lang="en-US" sz="1200" i="1">
                <a:cs typeface="Calibri"/>
              </a:rPr>
              <a:t>1453</a:t>
            </a:r>
            <a:endParaRPr lang="en-GB" sz="120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Becker, Brian Nathaniel, "Life and Local Administration on Fifteenth Century Genoese Chios" (2010). Dissertations. 503. </a:t>
            </a:r>
            <a:r>
              <a:rPr lang="en-US" sz="1200" dirty="0">
                <a:cs typeface="Calibri"/>
                <a:hlinkClick r:id="rId2"/>
              </a:rPr>
              <a:t>http://scholarworks.wmich.edu/dissertations/503</a:t>
            </a:r>
            <a:endParaRPr lang="en-US" sz="1200" dirty="0"/>
          </a:p>
          <a:p>
            <a:pPr>
              <a:lnSpc>
                <a:spcPct val="90000"/>
              </a:lnSpc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Pictures</a:t>
            </a:r>
            <a:endParaRPr lang="en-US" sz="1200" dirty="0"/>
          </a:p>
          <a:p>
            <a:pPr>
              <a:lnSpc>
                <a:spcPct val="90000"/>
              </a:lnSpc>
            </a:pPr>
            <a:r>
              <a:rPr lang="en-US" sz="1200" err="1">
                <a:cs typeface="Calibri"/>
              </a:rPr>
              <a:t>Noëlle</a:t>
            </a:r>
            <a:r>
              <a:rPr lang="en-US" sz="1200">
                <a:cs typeface="Calibri"/>
              </a:rPr>
              <a:t> L. W. Streeton, "Jan van Eyck’s Dresden Triptych: New Evidence for the </a:t>
            </a:r>
            <a:r>
              <a:rPr lang="en-US" sz="1200" err="1">
                <a:cs typeface="Calibri"/>
              </a:rPr>
              <a:t>Giustiniani</a:t>
            </a:r>
            <a:r>
              <a:rPr lang="en-US" sz="1200">
                <a:cs typeface="Calibri"/>
              </a:rPr>
              <a:t> of Genoa in the </a:t>
            </a:r>
            <a:r>
              <a:rPr lang="en-US" sz="1200" err="1">
                <a:cs typeface="Calibri"/>
              </a:rPr>
              <a:t>Borromei</a:t>
            </a:r>
            <a:r>
              <a:rPr lang="en-US" sz="1200">
                <a:cs typeface="Calibri"/>
              </a:rPr>
              <a:t> Ledger for Bruges," </a:t>
            </a:r>
            <a:r>
              <a:rPr lang="en-US" sz="1200" i="1">
                <a:cs typeface="Calibri"/>
              </a:rPr>
              <a:t>Journal of Historians of Netherlandish Art</a:t>
            </a:r>
            <a:r>
              <a:rPr lang="en-US" sz="1200">
                <a:cs typeface="Calibri"/>
              </a:rPr>
              <a:t> 3:1 (Winter 2011) DOI: 10.5092/jhna.2011.3.1.1</a:t>
            </a:r>
            <a:endParaRPr lang="en-US" sz="1200" dirty="0"/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Wong, Dennis. 2015. </a:t>
            </a:r>
            <a:r>
              <a:rPr lang="en-US" sz="1200" i="1">
                <a:cs typeface="Calibri"/>
              </a:rPr>
              <a:t>Constantine XI, 1453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1200" err="1">
                <a:cs typeface="Calibri"/>
              </a:rPr>
              <a:t>Plakidas</a:t>
            </a:r>
            <a:r>
              <a:rPr lang="en-US" sz="1200">
                <a:cs typeface="Calibri"/>
              </a:rPr>
              <a:t>, Constantine. 2018. </a:t>
            </a:r>
            <a:r>
              <a:rPr lang="en-US" sz="1200" i="1">
                <a:cs typeface="Calibri"/>
              </a:rPr>
              <a:t>Map of the southern Balkans, 1410</a:t>
            </a:r>
            <a:r>
              <a:rPr lang="en-US" sz="1200">
                <a:cs typeface="Calibri"/>
              </a:rPr>
              <a:t>&lt;https://commons.wikimedia.org/wiki/File:Map_of_the_southern_Balkans,_1410.svg?uselang=en-gb#filelinks&gt; [accessed 4 December 2018]</a:t>
            </a:r>
            <a:endParaRPr lang="en-US" sz="1200" i="1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" sz="1200">
                <a:cs typeface="Calibri"/>
              </a:rPr>
              <a:t>Map of the Ottoman and Byzantine forces during the siege of Constantinople, from 6 April 1453 to 29 May 1453. French version.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" sz="1200">
                <a:cs typeface="Calibri"/>
              </a:rPr>
              <a:t>"On May 29, The Classics Library Remembers The Fall Of Constantinople And The Byzantine Empire…", </a:t>
            </a:r>
            <a:r>
              <a:rPr lang="en" sz="1200" i="1" err="1">
                <a:cs typeface="Calibri"/>
              </a:rPr>
              <a:t>Libapps.Libraries.Uc.Edu</a:t>
            </a:r>
            <a:r>
              <a:rPr lang="en" sz="1200">
                <a:cs typeface="Calibri"/>
              </a:rPr>
              <a:t>, 2018 &lt;https://libapps.libraries.uc.edu/liblog/2018/05/on-may-29-the-classics-library-remembers-the-fall-of-constantinople-and-the-byzantine-empire/&gt; [Accessed 9 December 2018]</a:t>
            </a:r>
          </a:p>
          <a:p>
            <a:pPr>
              <a:lnSpc>
                <a:spcPct val="90000"/>
              </a:lnSpc>
            </a:pPr>
            <a:r>
              <a:rPr lang="en-US" sz="1200">
                <a:cs typeface="Calibri"/>
              </a:rPr>
              <a:t>Georgas, George E., "The Defenders Of Constantinople Of 1453", </a:t>
            </a:r>
            <a:r>
              <a:rPr lang="en-US" sz="1200" i="1" err="1">
                <a:cs typeface="Calibri"/>
              </a:rPr>
              <a:t>Scholae</a:t>
            </a:r>
            <a:r>
              <a:rPr lang="en-US" sz="1200" i="1" dirty="0">
                <a:cs typeface="Calibri"/>
              </a:rPr>
              <a:t> </a:t>
            </a:r>
            <a:r>
              <a:rPr lang="en-US" sz="1200" i="1" err="1">
                <a:cs typeface="Calibri"/>
              </a:rPr>
              <a:t>Palatinae</a:t>
            </a:r>
            <a:r>
              <a:rPr lang="en-US" sz="1200">
                <a:cs typeface="Calibri"/>
              </a:rPr>
              <a:t>, 2018 &lt;https://byzantineoplomachia.wordpress.com/2015/08/29/the-defenders-of-constantinople-of-1453/&gt; [Accessed 12 December 2018]</a:t>
            </a:r>
            <a:endParaRPr lang="en-US" sz="1200" dirty="0">
              <a:cs typeface="Calibri"/>
            </a:endParaRPr>
          </a:p>
          <a:p>
            <a:pPr>
              <a:lnSpc>
                <a:spcPct val="90000"/>
              </a:lnSpc>
            </a:pPr>
            <a:endParaRPr lang="en-US" sz="1800" dirty="0">
              <a:cs typeface="Calibri"/>
            </a:endParaRPr>
          </a:p>
          <a:p>
            <a:pPr>
              <a:lnSpc>
                <a:spcPct val="90000"/>
              </a:lnSpc>
            </a:pPr>
            <a:endParaRPr lang="en-US" sz="1800" dirty="0">
              <a:cs typeface="Calibri"/>
            </a:endParaRPr>
          </a:p>
          <a:p>
            <a:pPr>
              <a:lnSpc>
                <a:spcPct val="90000"/>
              </a:lnSpc>
            </a:pPr>
            <a:endParaRPr lang="en-US" sz="700">
              <a:cs typeface="Calibri"/>
            </a:endParaRPr>
          </a:p>
          <a:p>
            <a:pPr>
              <a:lnSpc>
                <a:spcPct val="90000"/>
              </a:lnSpc>
            </a:pPr>
            <a:endParaRPr lang="en-US" sz="7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97023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Giovanni Giustiniani Longo</vt:lpstr>
      <vt:lpstr>Outline</vt:lpstr>
      <vt:lpstr>Growing up for greatness</vt:lpstr>
      <vt:lpstr>Governer turned pirate</vt:lpstr>
      <vt:lpstr>The siege begins</vt:lpstr>
      <vt:lpstr>The Siege</vt:lpstr>
      <vt:lpstr>Conclusion</vt:lpstr>
      <vt:lpstr>References and Citations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547</cp:revision>
  <dcterms:created xsi:type="dcterms:W3CDTF">2013-07-15T20:26:40Z</dcterms:created>
  <dcterms:modified xsi:type="dcterms:W3CDTF">2018-12-12T23:49:22Z</dcterms:modified>
</cp:coreProperties>
</file>