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22" r:id="rId4"/>
  </p:sldMasterIdLst>
  <p:notesMasterIdLst>
    <p:notesMasterId r:id="rId17"/>
  </p:notesMasterIdLst>
  <p:sldIdLst>
    <p:sldId id="256" r:id="rId5"/>
    <p:sldId id="257" r:id="rId6"/>
    <p:sldId id="258" r:id="rId7"/>
    <p:sldId id="259" r:id="rId8"/>
    <p:sldId id="260" r:id="rId9"/>
    <p:sldId id="263" r:id="rId10"/>
    <p:sldId id="261" r:id="rId11"/>
    <p:sldId id="265" r:id="rId12"/>
    <p:sldId id="264" r:id="rId13"/>
    <p:sldId id="267" r:id="rId14"/>
    <p:sldId id="268" r:id="rId15"/>
    <p:sldId id="266"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76A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653" autoAdjust="0"/>
  </p:normalViewPr>
  <p:slideViewPr>
    <p:cSldViewPr snapToGrid="0">
      <p:cViewPr varScale="1">
        <p:scale>
          <a:sx n="69" d="100"/>
          <a:sy n="69" d="100"/>
        </p:scale>
        <p:origin x="1205" y="67"/>
      </p:cViewPr>
      <p:guideLst/>
    </p:cSldViewPr>
  </p:slideViewPr>
  <p:notesTextViewPr>
    <p:cViewPr>
      <p:scale>
        <a:sx n="1" d="1"/>
        <a:sy n="1" d="1"/>
      </p:scale>
      <p:origin x="0" y="-14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slide" Target="slides/slide9.xml" /><Relationship Id="rId18" Type="http://schemas.openxmlformats.org/officeDocument/2006/relationships/presProps" Target="presProps.xml" /><Relationship Id="rId3" Type="http://schemas.openxmlformats.org/officeDocument/2006/relationships/customXml" Target="../customXml/item3.xml" /><Relationship Id="rId21" Type="http://schemas.openxmlformats.org/officeDocument/2006/relationships/tableStyles" Target="tableStyle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notesMaster" Target="notesMasters/notesMaster1.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theme" Target="theme/theme1.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5" Type="http://schemas.openxmlformats.org/officeDocument/2006/relationships/slide" Target="slides/slide1.xml" /><Relationship Id="rId15" Type="http://schemas.openxmlformats.org/officeDocument/2006/relationships/slide" Target="slides/slide11.xml" /><Relationship Id="rId10" Type="http://schemas.openxmlformats.org/officeDocument/2006/relationships/slide" Target="slides/slide6.xml" /><Relationship Id="rId19" Type="http://schemas.openxmlformats.org/officeDocument/2006/relationships/viewProps" Target="viewProps.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ED1E7-7D03-4D41-8F2C-5BB91DBBE296}" type="datetimeFigureOut">
              <a:rPr lang="en-GB" smtClean="0"/>
              <a:t>09/06/2021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A31972-F656-426F-BA10-98758A4BD6AD}" type="slidenum">
              <a:rPr lang="en-GB" smtClean="0"/>
              <a:t>‹#›</a:t>
            </a:fld>
            <a:endParaRPr lang="en-GB"/>
          </a:p>
        </p:txBody>
      </p:sp>
    </p:spTree>
    <p:extLst>
      <p:ext uri="{BB962C8B-B14F-4D97-AF65-F5344CB8AC3E}">
        <p14:creationId xmlns:p14="http://schemas.microsoft.com/office/powerpoint/2010/main" val="2706629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A4A31972-F656-426F-BA10-98758A4BD6AD}" type="slidenum">
              <a:rPr lang="en-GB" smtClean="0"/>
              <a:t>6</a:t>
            </a:fld>
            <a:endParaRPr lang="en-GB"/>
          </a:p>
        </p:txBody>
      </p:sp>
    </p:spTree>
    <p:extLst>
      <p:ext uri="{BB962C8B-B14F-4D97-AF65-F5344CB8AC3E}">
        <p14:creationId xmlns:p14="http://schemas.microsoft.com/office/powerpoint/2010/main" val="3232479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According to DR. Tuckman (2012) teams are not starting fully formed but as groups of individuals that go through specific stages </a:t>
            </a: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stages a team must go through are: </a:t>
            </a: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Forming: At this stage individuals are making effort to get to know each other. They are going to be positive and polite and some of them are going to be anxious. There might be confusion between individuals and their roles </a:t>
            </a: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Storming: In this stage appears  conflicts around personalities, individuals might get frustrated with other members approach of doing things </a:t>
            </a: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Norming: This is the stage where individuals start to accept the differences and find ways to work together </a:t>
            </a:r>
          </a:p>
          <a:p>
            <a:pPr marL="285750" indent="-285750">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Performing: It is the stage where the team is now effective, individuals have finally created bond and start performing the tasks.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A4A31972-F656-426F-BA10-98758A4BD6AD}" type="slidenum">
              <a:rPr lang="en-GB" smtClean="0"/>
              <a:t>7</a:t>
            </a:fld>
            <a:endParaRPr lang="en-GB"/>
          </a:p>
        </p:txBody>
      </p:sp>
    </p:spTree>
    <p:extLst>
      <p:ext uri="{BB962C8B-B14F-4D97-AF65-F5344CB8AC3E}">
        <p14:creationId xmlns:p14="http://schemas.microsoft.com/office/powerpoint/2010/main" val="611438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As said by Dr. Belbin (2010), assigning team roles according to individuals strengths, weaknesses, skills and their preferred role  is an effective way to build a team.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model allows us to identify how each individual prefers to contribute to the team, also gives a big picture of the balance within the team.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Belbin Model is a tool that help us to understand the success or the failure of a team. </a:t>
            </a:r>
          </a:p>
          <a:p>
            <a:endParaRPr lang="en-GB" dirty="0"/>
          </a:p>
        </p:txBody>
      </p:sp>
      <p:sp>
        <p:nvSpPr>
          <p:cNvPr id="4" name="Slide Number Placeholder 3"/>
          <p:cNvSpPr>
            <a:spLocks noGrp="1"/>
          </p:cNvSpPr>
          <p:nvPr>
            <p:ph type="sldNum" sz="quarter" idx="5"/>
          </p:nvPr>
        </p:nvSpPr>
        <p:spPr/>
        <p:txBody>
          <a:bodyPr/>
          <a:lstStyle/>
          <a:p>
            <a:fld id="{A4A31972-F656-426F-BA10-98758A4BD6AD}" type="slidenum">
              <a:rPr lang="en-GB" smtClean="0"/>
              <a:t>8</a:t>
            </a:fld>
            <a:endParaRPr lang="en-GB"/>
          </a:p>
        </p:txBody>
      </p:sp>
    </p:spTree>
    <p:extLst>
      <p:ext uri="{BB962C8B-B14F-4D97-AF65-F5344CB8AC3E}">
        <p14:creationId xmlns:p14="http://schemas.microsoft.com/office/powerpoint/2010/main" val="13324145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800" dirty="0"/>
              <a:t>Between 1991- 1995 </a:t>
            </a:r>
            <a:r>
              <a:rPr lang="en-GB" sz="1800" b="0" i="0" dirty="0">
                <a:solidFill>
                  <a:srgbClr val="000000"/>
                </a:solidFill>
                <a:effectLst/>
                <a:latin typeface="BogleWeb"/>
              </a:rPr>
              <a:t>Archie Norman, Allan Leighton, Phil Cox and Tony Campbell worked together as a team and produced a new strategy – a new way of working was created which provided a framework for a new organisational structure (www.asda.com)</a:t>
            </a:r>
          </a:p>
          <a:p>
            <a:pPr marL="171450" indent="-171450">
              <a:buFont typeface="Arial" panose="020B0604020202020204" pitchFamily="34" charset="0"/>
              <a:buChar char="•"/>
            </a:pPr>
            <a:r>
              <a:rPr lang="en-GB" sz="1800" b="0" i="0" dirty="0">
                <a:solidFill>
                  <a:srgbClr val="000000"/>
                </a:solidFill>
                <a:effectLst/>
                <a:latin typeface="BogleWeb"/>
              </a:rPr>
              <a:t> In four years, Archie and his team made ASDA  ” a major force in UK retailing. “ (ASDA, </a:t>
            </a:r>
            <a:r>
              <a:rPr lang="en-GB" sz="1800" b="0" i="1" dirty="0" err="1">
                <a:solidFill>
                  <a:srgbClr val="000000"/>
                </a:solidFill>
                <a:effectLst/>
                <a:latin typeface="BogleWeb"/>
              </a:rPr>
              <a:t>nd</a:t>
            </a:r>
            <a:r>
              <a:rPr lang="en-GB" sz="1800" b="0" i="0" dirty="0">
                <a:solidFill>
                  <a:srgbClr val="000000"/>
                </a:solidFill>
                <a:effectLst/>
                <a:latin typeface="BogleWeb"/>
              </a:rPr>
              <a:t>, online) </a:t>
            </a:r>
          </a:p>
          <a:p>
            <a:pPr marL="171450" indent="-171450">
              <a:buFont typeface="Arial" panose="020B0604020202020204" pitchFamily="34" charset="0"/>
              <a:buChar char="•"/>
            </a:pPr>
            <a:r>
              <a:rPr lang="en-GB" sz="1800" b="0" i="0" dirty="0">
                <a:solidFill>
                  <a:srgbClr val="000000"/>
                </a:solidFill>
                <a:effectLst/>
                <a:latin typeface="BogleWeb"/>
              </a:rPr>
              <a:t>Since then, until today ASDA has achieved multiples goals which shows the support offered to their staff members. </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285750" lvl="0" indent="-285750" rtl="0">
              <a:buFont typeface="Arial" panose="020B0604020202020204" pitchFamily="34" charset="0"/>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1000 Employees at ASDA are Dementia Trained</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Over 1000 Employees took part corporately supported Pride Events </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Supporting Survivors of modern slavery (Bright Future Programme)</a:t>
            </a: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77% of employees responded positively at the statement “I am proud to work for ASDA”</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16.000 Employees supported to shield through the Covid-19 Pandemic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A4A31972-F656-426F-BA10-98758A4BD6AD}" type="slidenum">
              <a:rPr lang="en-GB" smtClean="0"/>
              <a:t>9</a:t>
            </a:fld>
            <a:endParaRPr lang="en-GB"/>
          </a:p>
        </p:txBody>
      </p:sp>
    </p:spTree>
    <p:extLst>
      <p:ext uri="{BB962C8B-B14F-4D97-AF65-F5344CB8AC3E}">
        <p14:creationId xmlns:p14="http://schemas.microsoft.com/office/powerpoint/2010/main" val="292174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4A31972-F656-426F-BA10-98758A4BD6AD}" type="slidenum">
              <a:rPr lang="en-GB" smtClean="0"/>
              <a:t>11</a:t>
            </a:fld>
            <a:endParaRPr lang="en-GB"/>
          </a:p>
        </p:txBody>
      </p:sp>
    </p:spTree>
    <p:extLst>
      <p:ext uri="{BB962C8B-B14F-4D97-AF65-F5344CB8AC3E}">
        <p14:creationId xmlns:p14="http://schemas.microsoft.com/office/powerpoint/2010/main" val="2330844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593801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526066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957578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103894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030011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58023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128241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965237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13941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54706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6/9/2021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050973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6/9/2021</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162171210"/>
      </p:ext>
    </p:extLst>
  </p:cSld>
  <p:clrMap bg1="lt1" tx1="dk1" bg2="lt2" tx2="dk2" accent1="accent1" accent2="accent2" accent3="accent3" accent4="accent4" accent5="accent5" accent6="accent6" hlink="hlink" folHlink="folHlink"/>
  <p:sldLayoutIdLst>
    <p:sldLayoutId id="2147484023" r:id="rId1"/>
    <p:sldLayoutId id="2147484024" r:id="rId2"/>
    <p:sldLayoutId id="2147484025" r:id="rId3"/>
    <p:sldLayoutId id="2147484026" r:id="rId4"/>
    <p:sldLayoutId id="2147484027" r:id="rId5"/>
    <p:sldLayoutId id="2147484028" r:id="rId6"/>
    <p:sldLayoutId id="2147484029" r:id="rId7"/>
    <p:sldLayoutId id="2147484030" r:id="rId8"/>
    <p:sldLayoutId id="2147484031" r:id="rId9"/>
    <p:sldLayoutId id="2147484032" r:id="rId10"/>
    <p:sldLayoutId id="2147484033"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xml" /><Relationship Id="rId1" Type="http://schemas.openxmlformats.org/officeDocument/2006/relationships/slideLayout" Target="../slideLayouts/slideLayout2.xml" /><Relationship Id="rId4" Type="http://schemas.openxmlformats.org/officeDocument/2006/relationships/image" Target="../media/image3.jpeg" /></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hyperlink" Target="http://www.asda.com/" TargetMode="External" /><Relationship Id="rId2" Type="http://schemas.openxmlformats.org/officeDocument/2006/relationships/hyperlink" Target="https://www-sciencedirect-com/" TargetMode="External" /><Relationship Id="rId1" Type="http://schemas.openxmlformats.org/officeDocument/2006/relationships/slideLayout" Target="../slideLayouts/slideLayout2.xml" /><Relationship Id="rId4" Type="http://schemas.openxmlformats.org/officeDocument/2006/relationships/hyperlink" Target="https://moodle.uwtsd.ac.uk/mod/resource/view.php?id=198098"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ED1F4-BF8B-4D5E-8BAF-7F8C010F10F4}"/>
              </a:ext>
            </a:extLst>
          </p:cNvPr>
          <p:cNvSpPr>
            <a:spLocks noGrp="1"/>
          </p:cNvSpPr>
          <p:nvPr>
            <p:ph type="ctrTitle"/>
          </p:nvPr>
        </p:nvSpPr>
        <p:spPr>
          <a:xfrm>
            <a:off x="453142" y="725467"/>
            <a:ext cx="5414255" cy="1869542"/>
          </a:xfrm>
        </p:spPr>
        <p:txBody>
          <a:bodyPr>
            <a:normAutofit/>
          </a:bodyPr>
          <a:lstStyle/>
          <a:p>
            <a:pPr algn="l"/>
            <a:r>
              <a:rPr lang="en-GB" dirty="0">
                <a:solidFill>
                  <a:schemeClr val="tx2">
                    <a:alpha val="80000"/>
                  </a:schemeClr>
                </a:solidFill>
              </a:rPr>
              <a:t>Effective Team Working</a:t>
            </a:r>
          </a:p>
        </p:txBody>
      </p:sp>
      <p:sp>
        <p:nvSpPr>
          <p:cNvPr id="3" name="Subtitle 2">
            <a:extLst>
              <a:ext uri="{FF2B5EF4-FFF2-40B4-BE49-F238E27FC236}">
                <a16:creationId xmlns:a16="http://schemas.microsoft.com/office/drawing/2014/main" id="{AFAC525A-620A-4DB6-9A7A-E4D6F6578B33}"/>
              </a:ext>
            </a:extLst>
          </p:cNvPr>
          <p:cNvSpPr>
            <a:spLocks noGrp="1"/>
          </p:cNvSpPr>
          <p:nvPr>
            <p:ph type="subTitle" idx="1"/>
          </p:nvPr>
        </p:nvSpPr>
        <p:spPr>
          <a:xfrm>
            <a:off x="264398" y="3489843"/>
            <a:ext cx="5024187" cy="1869542"/>
          </a:xfrm>
        </p:spPr>
        <p:txBody>
          <a:bodyPr>
            <a:normAutofit/>
          </a:bodyPr>
          <a:lstStyle/>
          <a:p>
            <a:pPr algn="l"/>
            <a:r>
              <a:rPr lang="en-GB" dirty="0">
                <a:solidFill>
                  <a:schemeClr val="tx2">
                    <a:alpha val="80000"/>
                  </a:schemeClr>
                </a:solidFill>
              </a:rPr>
              <a:t>“How to use  teamwork theories to improve the performance of a team in the modern workplace”</a:t>
            </a:r>
          </a:p>
          <a:p>
            <a:pPr algn="l"/>
            <a:endParaRPr lang="en-GB" dirty="0">
              <a:solidFill>
                <a:schemeClr val="tx2">
                  <a:alpha val="80000"/>
                </a:schemeClr>
              </a:solidFill>
            </a:endParaRPr>
          </a:p>
        </p:txBody>
      </p:sp>
      <p:pic>
        <p:nvPicPr>
          <p:cNvPr id="49" name="Picture 3">
            <a:extLst>
              <a:ext uri="{FF2B5EF4-FFF2-40B4-BE49-F238E27FC236}">
                <a16:creationId xmlns:a16="http://schemas.microsoft.com/office/drawing/2014/main" id="{E8D34C06-7F57-4262-9969-C7440033E0A7}"/>
              </a:ext>
            </a:extLst>
          </p:cNvPr>
          <p:cNvPicPr>
            <a:picLocks noChangeAspect="1"/>
          </p:cNvPicPr>
          <p:nvPr/>
        </p:nvPicPr>
        <p:blipFill rotWithShape="1">
          <a:blip r:embed="rId2"/>
          <a:srcRect l="35452"/>
          <a:stretch/>
        </p:blipFill>
        <p:spPr>
          <a:xfrm>
            <a:off x="6084873" y="-3440"/>
            <a:ext cx="6129950" cy="6861439"/>
          </a:xfrm>
          <a:custGeom>
            <a:avLst/>
            <a:gdLst/>
            <a:ahLst/>
            <a:cxnLst/>
            <a:rect l="l" t="t" r="r" b="b"/>
            <a:pathLst>
              <a:path w="6129950" h="6861439">
                <a:moveTo>
                  <a:pt x="1687527" y="0"/>
                </a:moveTo>
                <a:lnTo>
                  <a:pt x="6129950" y="0"/>
                </a:lnTo>
                <a:lnTo>
                  <a:pt x="6129950" y="6858000"/>
                </a:lnTo>
                <a:lnTo>
                  <a:pt x="5040333" y="6858000"/>
                </a:lnTo>
                <a:lnTo>
                  <a:pt x="5040333" y="6861439"/>
                </a:lnTo>
                <a:lnTo>
                  <a:pt x="272442" y="6861439"/>
                </a:lnTo>
                <a:lnTo>
                  <a:pt x="196402" y="6549696"/>
                </a:lnTo>
                <a:cubicBezTo>
                  <a:pt x="-517926" y="3427393"/>
                  <a:pt x="946083" y="3323532"/>
                  <a:pt x="946083" y="1"/>
                </a:cubicBezTo>
                <a:lnTo>
                  <a:pt x="1687527" y="1"/>
                </a:lnTo>
                <a:close/>
              </a:path>
            </a:pathLst>
          </a:custGeom>
        </p:spPr>
      </p:pic>
      <p:sp>
        <p:nvSpPr>
          <p:cNvPr id="5" name="TextBox 4">
            <a:extLst>
              <a:ext uri="{FF2B5EF4-FFF2-40B4-BE49-F238E27FC236}">
                <a16:creationId xmlns:a16="http://schemas.microsoft.com/office/drawing/2014/main" id="{8DF76A4E-1CE8-41BB-9700-F86C5FFCDBB7}"/>
              </a:ext>
            </a:extLst>
          </p:cNvPr>
          <p:cNvSpPr txBox="1"/>
          <p:nvPr/>
        </p:nvSpPr>
        <p:spPr>
          <a:xfrm>
            <a:off x="453142" y="5731497"/>
            <a:ext cx="5193514" cy="369332"/>
          </a:xfrm>
          <a:prstGeom prst="rect">
            <a:avLst/>
          </a:prstGeom>
          <a:noFill/>
        </p:spPr>
        <p:txBody>
          <a:bodyPr wrap="square" rtlCol="0">
            <a:spAutoFit/>
          </a:bodyPr>
          <a:lstStyle/>
          <a:p>
            <a:r>
              <a:rPr lang="en-GB" i="1" dirty="0">
                <a:solidFill>
                  <a:schemeClr val="accent2">
                    <a:lumMod val="50000"/>
                  </a:schemeClr>
                </a:solidFill>
              </a:rPr>
              <a:t>University of Wales Trinity Saint David </a:t>
            </a:r>
          </a:p>
        </p:txBody>
      </p:sp>
    </p:spTree>
    <p:extLst>
      <p:ext uri="{BB962C8B-B14F-4D97-AF65-F5344CB8AC3E}">
        <p14:creationId xmlns:p14="http://schemas.microsoft.com/office/powerpoint/2010/main" val="21748271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5EBAE-5770-4A1C-9831-ADB4896D9BBC}"/>
              </a:ext>
            </a:extLst>
          </p:cNvPr>
          <p:cNvSpPr>
            <a:spLocks noGrp="1"/>
          </p:cNvSpPr>
          <p:nvPr>
            <p:ph type="title"/>
          </p:nvPr>
        </p:nvSpPr>
        <p:spPr>
          <a:xfrm>
            <a:off x="0" y="2106873"/>
            <a:ext cx="3454935" cy="1660711"/>
          </a:xfrm>
        </p:spPr>
        <p:txBody>
          <a:bodyPr vert="horz" lIns="91440" tIns="45720" rIns="91440" bIns="45720" rtlCol="0" anchor="b">
            <a:normAutofit/>
          </a:bodyPr>
          <a:lstStyle/>
          <a:p>
            <a:pPr algn="ctr"/>
            <a:r>
              <a:rPr lang="en-US" sz="5400" b="1" dirty="0">
                <a:solidFill>
                  <a:schemeClr val="tx2"/>
                </a:solidFill>
              </a:rPr>
              <a:t>The Team </a:t>
            </a:r>
          </a:p>
        </p:txBody>
      </p:sp>
      <p:graphicFrame>
        <p:nvGraphicFramePr>
          <p:cNvPr id="4" name="Table 4">
            <a:extLst>
              <a:ext uri="{FF2B5EF4-FFF2-40B4-BE49-F238E27FC236}">
                <a16:creationId xmlns:a16="http://schemas.microsoft.com/office/drawing/2014/main" id="{E75FB2D3-B2D9-421A-91D9-E02A6998DF83}"/>
              </a:ext>
            </a:extLst>
          </p:cNvPr>
          <p:cNvGraphicFramePr>
            <a:graphicFrameLocks noGrp="1"/>
          </p:cNvGraphicFramePr>
          <p:nvPr>
            <p:ph idx="1"/>
            <p:extLst>
              <p:ext uri="{D42A27DB-BD31-4B8C-83A1-F6EECF244321}">
                <p14:modId xmlns:p14="http://schemas.microsoft.com/office/powerpoint/2010/main" val="364458923"/>
              </p:ext>
            </p:extLst>
          </p:nvPr>
        </p:nvGraphicFramePr>
        <p:xfrm>
          <a:off x="3824558" y="1347717"/>
          <a:ext cx="7449782" cy="4162566"/>
        </p:xfrm>
        <a:graphic>
          <a:graphicData uri="http://schemas.openxmlformats.org/drawingml/2006/table">
            <a:tbl>
              <a:tblPr firstRow="1" bandRow="1">
                <a:tableStyleId>{5C22544A-7EE6-4342-B048-85BDC9FD1C3A}</a:tableStyleId>
              </a:tblPr>
              <a:tblGrid>
                <a:gridCol w="3724891">
                  <a:extLst>
                    <a:ext uri="{9D8B030D-6E8A-4147-A177-3AD203B41FA5}">
                      <a16:colId xmlns:a16="http://schemas.microsoft.com/office/drawing/2014/main" val="741528474"/>
                    </a:ext>
                  </a:extLst>
                </a:gridCol>
                <a:gridCol w="3724891">
                  <a:extLst>
                    <a:ext uri="{9D8B030D-6E8A-4147-A177-3AD203B41FA5}">
                      <a16:colId xmlns:a16="http://schemas.microsoft.com/office/drawing/2014/main" val="3216953230"/>
                    </a:ext>
                  </a:extLst>
                </a:gridCol>
              </a:tblGrid>
              <a:tr h="853348">
                <a:tc>
                  <a:txBody>
                    <a:bodyPr/>
                    <a:lstStyle/>
                    <a:p>
                      <a:r>
                        <a:rPr lang="en-GB" dirty="0"/>
                        <a:t>Name</a:t>
                      </a:r>
                    </a:p>
                  </a:txBody>
                  <a:tcPr/>
                </a:tc>
                <a:tc>
                  <a:txBody>
                    <a:bodyPr/>
                    <a:lstStyle/>
                    <a:p>
                      <a:r>
                        <a:rPr lang="en-GB" dirty="0"/>
                        <a:t>Student Number </a:t>
                      </a:r>
                    </a:p>
                  </a:txBody>
                  <a:tcPr/>
                </a:tc>
                <a:extLst>
                  <a:ext uri="{0D108BD9-81ED-4DB2-BD59-A6C34878D82A}">
                    <a16:rowId xmlns:a16="http://schemas.microsoft.com/office/drawing/2014/main" val="2605413516"/>
                  </a:ext>
                </a:extLst>
              </a:tr>
              <a:tr h="129320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accent2">
                              <a:lumMod val="50000"/>
                            </a:schemeClr>
                          </a:solidFill>
                          <a:latin typeface="+mn-lt"/>
                          <a:ea typeface="+mn-ea"/>
                          <a:cs typeface="+mn-cs"/>
                        </a:rPr>
                        <a:t>Lorena Maria Mihalcea</a:t>
                      </a:r>
                      <a:endParaRPr lang="en-GB" dirty="0">
                        <a:solidFill>
                          <a:schemeClr val="accent2">
                            <a:lumMod val="50000"/>
                          </a:schemeClr>
                        </a:solidFill>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accent2">
                              <a:lumMod val="50000"/>
                            </a:schemeClr>
                          </a:solidFill>
                          <a:latin typeface="+mn-lt"/>
                          <a:ea typeface="+mn-ea"/>
                          <a:cs typeface="+mn-cs"/>
                        </a:rPr>
                        <a:t>2019847</a:t>
                      </a:r>
                    </a:p>
                    <a:p>
                      <a:endParaRPr lang="en-GB" sz="2000" dirty="0">
                        <a:solidFill>
                          <a:schemeClr val="accent2">
                            <a:lumMod val="50000"/>
                          </a:schemeClr>
                        </a:solidFill>
                      </a:endParaRPr>
                    </a:p>
                  </a:txBody>
                  <a:tcPr/>
                </a:tc>
                <a:extLst>
                  <a:ext uri="{0D108BD9-81ED-4DB2-BD59-A6C34878D82A}">
                    <a16:rowId xmlns:a16="http://schemas.microsoft.com/office/drawing/2014/main" val="4281734702"/>
                  </a:ext>
                </a:extLst>
              </a:tr>
              <a:tr h="100800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chemeClr val="accent2">
                              <a:lumMod val="50000"/>
                            </a:schemeClr>
                          </a:solidFill>
                        </a:rPr>
                        <a:t>Shalma Pervin </a:t>
                      </a:r>
                    </a:p>
                  </a:txBody>
                  <a:tcPr/>
                </a:tc>
                <a:tc>
                  <a:txBody>
                    <a:bodyPr/>
                    <a:lstStyle/>
                    <a:p>
                      <a:r>
                        <a:rPr lang="en-GB" sz="2000" dirty="0">
                          <a:solidFill>
                            <a:schemeClr val="accent2">
                              <a:lumMod val="50000"/>
                            </a:schemeClr>
                          </a:solidFill>
                        </a:rPr>
                        <a:t>2019669</a:t>
                      </a:r>
                    </a:p>
                  </a:txBody>
                  <a:tcPr/>
                </a:tc>
                <a:extLst>
                  <a:ext uri="{0D108BD9-81ED-4DB2-BD59-A6C34878D82A}">
                    <a16:rowId xmlns:a16="http://schemas.microsoft.com/office/drawing/2014/main" val="600247275"/>
                  </a:ext>
                </a:extLst>
              </a:tr>
              <a:tr h="100800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solidFill>
                            <a:schemeClr val="accent2">
                              <a:lumMod val="50000"/>
                            </a:schemeClr>
                          </a:solidFill>
                        </a:rPr>
                        <a:t>Shah – Does not Participate </a:t>
                      </a:r>
                    </a:p>
                  </a:txBody>
                  <a:tcPr/>
                </a:tc>
                <a:tc>
                  <a:txBody>
                    <a:bodyPr/>
                    <a:lstStyle/>
                    <a:p>
                      <a:endParaRPr lang="en-GB" dirty="0">
                        <a:solidFill>
                          <a:schemeClr val="accent2">
                            <a:lumMod val="50000"/>
                          </a:schemeClr>
                        </a:solidFill>
                      </a:endParaRPr>
                    </a:p>
                  </a:txBody>
                  <a:tcPr/>
                </a:tc>
                <a:extLst>
                  <a:ext uri="{0D108BD9-81ED-4DB2-BD59-A6C34878D82A}">
                    <a16:rowId xmlns:a16="http://schemas.microsoft.com/office/drawing/2014/main" val="3227886152"/>
                  </a:ext>
                </a:extLst>
              </a:tr>
            </a:tbl>
          </a:graphicData>
        </a:graphic>
      </p:graphicFrame>
    </p:spTree>
    <p:extLst>
      <p:ext uri="{BB962C8B-B14F-4D97-AF65-F5344CB8AC3E}">
        <p14:creationId xmlns:p14="http://schemas.microsoft.com/office/powerpoint/2010/main" val="343105309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7A743-0E79-4274-8687-2F7AA536DEEA}"/>
              </a:ext>
            </a:extLst>
          </p:cNvPr>
          <p:cNvSpPr>
            <a:spLocks noGrp="1"/>
          </p:cNvSpPr>
          <p:nvPr>
            <p:ph type="title"/>
          </p:nvPr>
        </p:nvSpPr>
        <p:spPr/>
        <p:txBody>
          <a:bodyPr/>
          <a:lstStyle/>
          <a:p>
            <a:r>
              <a:rPr lang="en-GB" dirty="0">
                <a:solidFill>
                  <a:schemeClr val="accent2">
                    <a:lumMod val="50000"/>
                  </a:schemeClr>
                </a:solidFill>
              </a:rPr>
              <a:t>Presentation Overview</a:t>
            </a:r>
          </a:p>
        </p:txBody>
      </p:sp>
      <p:graphicFrame>
        <p:nvGraphicFramePr>
          <p:cNvPr id="7" name="Table 7">
            <a:extLst>
              <a:ext uri="{FF2B5EF4-FFF2-40B4-BE49-F238E27FC236}">
                <a16:creationId xmlns:a16="http://schemas.microsoft.com/office/drawing/2014/main" id="{F3E2A059-0767-479F-A036-C968D288FC90}"/>
              </a:ext>
            </a:extLst>
          </p:cNvPr>
          <p:cNvGraphicFramePr>
            <a:graphicFrameLocks noGrp="1"/>
          </p:cNvGraphicFramePr>
          <p:nvPr>
            <p:ph idx="1"/>
            <p:extLst>
              <p:ext uri="{D42A27DB-BD31-4B8C-83A1-F6EECF244321}">
                <p14:modId xmlns:p14="http://schemas.microsoft.com/office/powerpoint/2010/main" val="4092634962"/>
              </p:ext>
            </p:extLst>
          </p:nvPr>
        </p:nvGraphicFramePr>
        <p:xfrm>
          <a:off x="3494461" y="1413268"/>
          <a:ext cx="8267352" cy="4022319"/>
        </p:xfrm>
        <a:graphic>
          <a:graphicData uri="http://schemas.openxmlformats.org/drawingml/2006/table">
            <a:tbl>
              <a:tblPr firstRow="1" bandRow="1">
                <a:tableStyleId>{5C22544A-7EE6-4342-B048-85BDC9FD1C3A}</a:tableStyleId>
              </a:tblPr>
              <a:tblGrid>
                <a:gridCol w="5926515">
                  <a:extLst>
                    <a:ext uri="{9D8B030D-6E8A-4147-A177-3AD203B41FA5}">
                      <a16:colId xmlns:a16="http://schemas.microsoft.com/office/drawing/2014/main" val="3287582863"/>
                    </a:ext>
                  </a:extLst>
                </a:gridCol>
                <a:gridCol w="2340837">
                  <a:extLst>
                    <a:ext uri="{9D8B030D-6E8A-4147-A177-3AD203B41FA5}">
                      <a16:colId xmlns:a16="http://schemas.microsoft.com/office/drawing/2014/main" val="3767517648"/>
                    </a:ext>
                  </a:extLst>
                </a:gridCol>
              </a:tblGrid>
              <a:tr h="309866">
                <a:tc>
                  <a:txBody>
                    <a:bodyPr/>
                    <a:lstStyle/>
                    <a:p>
                      <a:r>
                        <a:rPr lang="en-GB" dirty="0"/>
                        <a:t>Topic</a:t>
                      </a:r>
                    </a:p>
                  </a:txBody>
                  <a:tcPr/>
                </a:tc>
                <a:tc>
                  <a:txBody>
                    <a:bodyPr/>
                    <a:lstStyle/>
                    <a:p>
                      <a:r>
                        <a:rPr lang="en-GB" dirty="0"/>
                        <a:t>Student Name:</a:t>
                      </a:r>
                    </a:p>
                  </a:txBody>
                  <a:tcPr/>
                </a:tc>
                <a:extLst>
                  <a:ext uri="{0D108BD9-81ED-4DB2-BD59-A6C34878D82A}">
                    <a16:rowId xmlns:a16="http://schemas.microsoft.com/office/drawing/2014/main" val="2342327396"/>
                  </a:ext>
                </a:extLst>
              </a:tr>
              <a:tr h="3747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t>1. Organisational Context/Background</a:t>
                      </a:r>
                    </a:p>
                  </a:txBody>
                  <a:tcPr/>
                </a:tc>
                <a:tc>
                  <a:txBody>
                    <a:bodyPr/>
                    <a:lstStyle/>
                    <a:p>
                      <a:r>
                        <a:rPr lang="en-GB"/>
                        <a:t>Shalma Pervin</a:t>
                      </a:r>
                      <a:endParaRPr lang="en-GB" dirty="0"/>
                    </a:p>
                  </a:txBody>
                  <a:tcPr/>
                </a:tc>
                <a:extLst>
                  <a:ext uri="{0D108BD9-81ED-4DB2-BD59-A6C34878D82A}">
                    <a16:rowId xmlns:a16="http://schemas.microsoft.com/office/drawing/2014/main" val="26995549"/>
                  </a:ext>
                </a:extLst>
              </a:tr>
              <a:tr h="47403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a:t>2. Teamwork strengths within the organisation</a:t>
                      </a:r>
                      <a:endParaRPr lang="en-GB" sz="1800" dirty="0"/>
                    </a:p>
                  </a:txBody>
                  <a:tcPr/>
                </a:tc>
                <a:tc>
                  <a:txBody>
                    <a:bodyPr/>
                    <a:lstStyle/>
                    <a:p>
                      <a:r>
                        <a:rPr lang="en-GB"/>
                        <a:t>Shalma Pervin</a:t>
                      </a:r>
                      <a:endParaRPr lang="en-GB" dirty="0"/>
                    </a:p>
                  </a:txBody>
                  <a:tcPr/>
                </a:tc>
                <a:extLst>
                  <a:ext uri="{0D108BD9-81ED-4DB2-BD59-A6C34878D82A}">
                    <a16:rowId xmlns:a16="http://schemas.microsoft.com/office/drawing/2014/main" val="458898888"/>
                  </a:ext>
                </a:extLst>
              </a:tr>
              <a:tr h="3747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t>3. Differences between  groups and teams</a:t>
                      </a:r>
                    </a:p>
                  </a:txBody>
                  <a:tcPr/>
                </a:tc>
                <a:tc>
                  <a:txBody>
                    <a:bodyPr/>
                    <a:lstStyle/>
                    <a:p>
                      <a:r>
                        <a:rPr lang="en-GB" dirty="0"/>
                        <a:t>Lorena Mihalcea</a:t>
                      </a:r>
                    </a:p>
                  </a:txBody>
                  <a:tcPr/>
                </a:tc>
                <a:extLst>
                  <a:ext uri="{0D108BD9-81ED-4DB2-BD59-A6C34878D82A}">
                    <a16:rowId xmlns:a16="http://schemas.microsoft.com/office/drawing/2014/main" val="3205143061"/>
                  </a:ext>
                </a:extLst>
              </a:tr>
              <a:tr h="3747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t>4. Characteristics of an effective team</a:t>
                      </a:r>
                    </a:p>
                  </a:txBody>
                  <a:tcPr/>
                </a:tc>
                <a:tc>
                  <a:txBody>
                    <a:bodyPr/>
                    <a:lstStyle/>
                    <a:p>
                      <a:r>
                        <a:rPr lang="en-GB" dirty="0"/>
                        <a:t>Lorena Mihalcea </a:t>
                      </a:r>
                    </a:p>
                  </a:txBody>
                  <a:tcPr/>
                </a:tc>
                <a:extLst>
                  <a:ext uri="{0D108BD9-81ED-4DB2-BD59-A6C34878D82A}">
                    <a16:rowId xmlns:a16="http://schemas.microsoft.com/office/drawing/2014/main" val="2642658271"/>
                  </a:ext>
                </a:extLst>
              </a:tr>
              <a:tr h="67720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t>5. Contemporary</a:t>
                      </a:r>
                      <a:r>
                        <a:rPr lang="en-GB" sz="1800" baseline="0" dirty="0"/>
                        <a:t> challenges faced within the organisation and how you would overcome them.</a:t>
                      </a:r>
                      <a:endParaRPr lang="en-GB" sz="1800" dirty="0"/>
                    </a:p>
                  </a:txBody>
                  <a:tcPr/>
                </a:tc>
                <a:tc>
                  <a:txBody>
                    <a:bodyPr/>
                    <a:lstStyle/>
                    <a:p>
                      <a:r>
                        <a:rPr lang="en-GB" dirty="0"/>
                        <a:t>Shah- team member not present </a:t>
                      </a:r>
                    </a:p>
                  </a:txBody>
                  <a:tcPr/>
                </a:tc>
                <a:extLst>
                  <a:ext uri="{0D108BD9-81ED-4DB2-BD59-A6C34878D82A}">
                    <a16:rowId xmlns:a16="http://schemas.microsoft.com/office/drawing/2014/main" val="3094985684"/>
                  </a:ext>
                </a:extLst>
              </a:tr>
              <a:tr h="725324">
                <a:tc>
                  <a:txBody>
                    <a:bodyPr/>
                    <a:lstStyle/>
                    <a:p>
                      <a:r>
                        <a:rPr lang="en-GB" sz="1800" dirty="0"/>
                        <a:t>6.Conflict handling and delegation strategies.</a:t>
                      </a:r>
                    </a:p>
                  </a:txBody>
                  <a:tcPr/>
                </a:tc>
                <a:tc>
                  <a:txBody>
                    <a:bodyPr/>
                    <a:lstStyle/>
                    <a:p>
                      <a:r>
                        <a:rPr lang="en-GB" dirty="0"/>
                        <a:t>Shah - team member not present </a:t>
                      </a:r>
                    </a:p>
                  </a:txBody>
                  <a:tcPr/>
                </a:tc>
                <a:extLst>
                  <a:ext uri="{0D108BD9-81ED-4DB2-BD59-A6C34878D82A}">
                    <a16:rowId xmlns:a16="http://schemas.microsoft.com/office/drawing/2014/main" val="1193996967"/>
                  </a:ext>
                </a:extLst>
              </a:tr>
              <a:tr h="65578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800" dirty="0"/>
                        <a:t>7.Our Group Dynamics </a:t>
                      </a:r>
                    </a:p>
                  </a:txBody>
                  <a:tcPr/>
                </a:tc>
                <a:tc>
                  <a:txBody>
                    <a:bodyPr/>
                    <a:lstStyle/>
                    <a:p>
                      <a:r>
                        <a:rPr lang="en-GB" dirty="0"/>
                        <a:t>Lorena Mihalcea, Shalma </a:t>
                      </a:r>
                    </a:p>
                  </a:txBody>
                  <a:tcPr/>
                </a:tc>
                <a:extLst>
                  <a:ext uri="{0D108BD9-81ED-4DB2-BD59-A6C34878D82A}">
                    <a16:rowId xmlns:a16="http://schemas.microsoft.com/office/drawing/2014/main" val="2166360912"/>
                  </a:ext>
                </a:extLst>
              </a:tr>
            </a:tbl>
          </a:graphicData>
        </a:graphic>
      </p:graphicFrame>
    </p:spTree>
    <p:extLst>
      <p:ext uri="{BB962C8B-B14F-4D97-AF65-F5344CB8AC3E}">
        <p14:creationId xmlns:p14="http://schemas.microsoft.com/office/powerpoint/2010/main" val="1603475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F0DB1-829E-4DF7-B8CF-6C34FE44A5A0}"/>
              </a:ext>
            </a:extLst>
          </p:cNvPr>
          <p:cNvSpPr>
            <a:spLocks noGrp="1"/>
          </p:cNvSpPr>
          <p:nvPr>
            <p:ph type="title"/>
          </p:nvPr>
        </p:nvSpPr>
        <p:spPr>
          <a:xfrm>
            <a:off x="252918" y="1123837"/>
            <a:ext cx="3218731" cy="4601183"/>
          </a:xfrm>
        </p:spPr>
        <p:txBody>
          <a:bodyPr/>
          <a:lstStyle/>
          <a:p>
            <a:r>
              <a:rPr lang="en-GB">
                <a:solidFill>
                  <a:schemeClr val="bg1"/>
                </a:solidFill>
              </a:rPr>
              <a:t>1.Organisational Background/</a:t>
            </a:r>
            <a:r>
              <a:rPr lang="en-US">
                <a:solidFill>
                  <a:schemeClr val="bg1"/>
                </a:solidFill>
              </a:rPr>
              <a:t> </a:t>
            </a:r>
            <a:r>
              <a:rPr lang="en-GB">
                <a:solidFill>
                  <a:schemeClr val="bg1"/>
                </a:solidFill>
              </a:rPr>
              <a:t>Context</a:t>
            </a:r>
            <a:endParaRPr lang="en-GB" dirty="0">
              <a:solidFill>
                <a:schemeClr val="bg1"/>
              </a:solidFill>
            </a:endParaRPr>
          </a:p>
        </p:txBody>
      </p:sp>
      <p:sp>
        <p:nvSpPr>
          <p:cNvPr id="3" name="Content Placeholder 2">
            <a:extLst>
              <a:ext uri="{FF2B5EF4-FFF2-40B4-BE49-F238E27FC236}">
                <a16:creationId xmlns:a16="http://schemas.microsoft.com/office/drawing/2014/main" id="{59F2E260-B7FB-45FD-A75B-B92E4C1C558A}"/>
              </a:ext>
            </a:extLst>
          </p:cNvPr>
          <p:cNvSpPr>
            <a:spLocks noGrp="1"/>
          </p:cNvSpPr>
          <p:nvPr>
            <p:ph idx="1"/>
          </p:nvPr>
        </p:nvSpPr>
        <p:spPr/>
        <p:txBody>
          <a:bodyPr/>
          <a:lstStyle/>
          <a:p>
            <a:r>
              <a:rPr lang="en-GB" dirty="0"/>
              <a:t>Shalma - </a:t>
            </a:r>
          </a:p>
        </p:txBody>
      </p:sp>
    </p:spTree>
    <p:extLst>
      <p:ext uri="{BB962C8B-B14F-4D97-AF65-F5344CB8AC3E}">
        <p14:creationId xmlns:p14="http://schemas.microsoft.com/office/powerpoint/2010/main" val="2671137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87083-205F-492C-B49F-43E57E9B430F}"/>
              </a:ext>
            </a:extLst>
          </p:cNvPr>
          <p:cNvSpPr>
            <a:spLocks noGrp="1"/>
          </p:cNvSpPr>
          <p:nvPr>
            <p:ph type="title"/>
          </p:nvPr>
        </p:nvSpPr>
        <p:spPr/>
        <p:txBody>
          <a:bodyPr/>
          <a:lstStyle/>
          <a:p>
            <a:r>
              <a:rPr lang="en-GB" dirty="0">
                <a:solidFill>
                  <a:schemeClr val="bg1"/>
                </a:solidFill>
              </a:rPr>
              <a:t>2. Teamwork Strengths within the organisation</a:t>
            </a:r>
          </a:p>
        </p:txBody>
      </p:sp>
      <p:sp>
        <p:nvSpPr>
          <p:cNvPr id="3" name="Content Placeholder 2">
            <a:extLst>
              <a:ext uri="{FF2B5EF4-FFF2-40B4-BE49-F238E27FC236}">
                <a16:creationId xmlns:a16="http://schemas.microsoft.com/office/drawing/2014/main" id="{8DB6F697-E87E-4106-A170-55FEBCAB19B5}"/>
              </a:ext>
            </a:extLst>
          </p:cNvPr>
          <p:cNvSpPr>
            <a:spLocks noGrp="1"/>
          </p:cNvSpPr>
          <p:nvPr>
            <p:ph idx="1"/>
          </p:nvPr>
        </p:nvSpPr>
        <p:spPr/>
        <p:txBody>
          <a:bodyPr/>
          <a:lstStyle/>
          <a:p>
            <a:r>
              <a:rPr lang="en-GB" dirty="0"/>
              <a:t>Shalma </a:t>
            </a:r>
          </a:p>
        </p:txBody>
      </p:sp>
    </p:spTree>
    <p:extLst>
      <p:ext uri="{BB962C8B-B14F-4D97-AF65-F5344CB8AC3E}">
        <p14:creationId xmlns:p14="http://schemas.microsoft.com/office/powerpoint/2010/main" val="1560265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4DAD1-4401-4923-ACFD-3839AD52AD04}"/>
              </a:ext>
            </a:extLst>
          </p:cNvPr>
          <p:cNvSpPr>
            <a:spLocks noGrp="1"/>
          </p:cNvSpPr>
          <p:nvPr>
            <p:ph type="title"/>
          </p:nvPr>
        </p:nvSpPr>
        <p:spPr/>
        <p:txBody>
          <a:bodyPr/>
          <a:lstStyle/>
          <a:p>
            <a:r>
              <a:rPr lang="en-GB" dirty="0">
                <a:solidFill>
                  <a:schemeClr val="bg1"/>
                </a:solidFill>
              </a:rPr>
              <a:t>3. Differences between groups and  teams</a:t>
            </a:r>
          </a:p>
        </p:txBody>
      </p:sp>
      <p:graphicFrame>
        <p:nvGraphicFramePr>
          <p:cNvPr id="4" name="Table 4">
            <a:extLst>
              <a:ext uri="{FF2B5EF4-FFF2-40B4-BE49-F238E27FC236}">
                <a16:creationId xmlns:a16="http://schemas.microsoft.com/office/drawing/2014/main" id="{90EF2D5F-9DAD-49A4-80F2-7B01996BCC2A}"/>
              </a:ext>
            </a:extLst>
          </p:cNvPr>
          <p:cNvGraphicFramePr>
            <a:graphicFrameLocks noGrp="1"/>
          </p:cNvGraphicFramePr>
          <p:nvPr>
            <p:ph idx="1"/>
            <p:extLst>
              <p:ext uri="{D42A27DB-BD31-4B8C-83A1-F6EECF244321}">
                <p14:modId xmlns:p14="http://schemas.microsoft.com/office/powerpoint/2010/main" val="2138889201"/>
              </p:ext>
            </p:extLst>
          </p:nvPr>
        </p:nvGraphicFramePr>
        <p:xfrm>
          <a:off x="3623431" y="1252749"/>
          <a:ext cx="8011286" cy="3967519"/>
        </p:xfrm>
        <a:graphic>
          <a:graphicData uri="http://schemas.openxmlformats.org/drawingml/2006/table">
            <a:tbl>
              <a:tblPr firstRow="1" bandRow="1">
                <a:tableStyleId>{21E4AEA4-8DFA-4A89-87EB-49C32662AFE0}</a:tableStyleId>
              </a:tblPr>
              <a:tblGrid>
                <a:gridCol w="4005643">
                  <a:extLst>
                    <a:ext uri="{9D8B030D-6E8A-4147-A177-3AD203B41FA5}">
                      <a16:colId xmlns:a16="http://schemas.microsoft.com/office/drawing/2014/main" val="801464750"/>
                    </a:ext>
                  </a:extLst>
                </a:gridCol>
                <a:gridCol w="4005643">
                  <a:extLst>
                    <a:ext uri="{9D8B030D-6E8A-4147-A177-3AD203B41FA5}">
                      <a16:colId xmlns:a16="http://schemas.microsoft.com/office/drawing/2014/main" val="1135231628"/>
                    </a:ext>
                  </a:extLst>
                </a:gridCol>
              </a:tblGrid>
              <a:tr h="487492">
                <a:tc>
                  <a:txBody>
                    <a:bodyPr/>
                    <a:lstStyle/>
                    <a:p>
                      <a:r>
                        <a:rPr lang="en-GB" dirty="0"/>
                        <a:t>Teams</a:t>
                      </a:r>
                    </a:p>
                  </a:txBody>
                  <a:tcPr/>
                </a:tc>
                <a:tc>
                  <a:txBody>
                    <a:bodyPr/>
                    <a:lstStyle/>
                    <a:p>
                      <a:r>
                        <a:rPr lang="en-GB" dirty="0"/>
                        <a:t>Groups</a:t>
                      </a:r>
                    </a:p>
                  </a:txBody>
                  <a:tcPr/>
                </a:tc>
                <a:extLst>
                  <a:ext uri="{0D108BD9-81ED-4DB2-BD59-A6C34878D82A}">
                    <a16:rowId xmlns:a16="http://schemas.microsoft.com/office/drawing/2014/main" val="2043085609"/>
                  </a:ext>
                </a:extLst>
              </a:tr>
              <a:tr h="1202035">
                <a:tc>
                  <a:txBody>
                    <a:bodyPr/>
                    <a:lstStyle/>
                    <a:p>
                      <a:pPr marL="0" indent="0">
                        <a:buFont typeface="Arial" panose="020B0604020202020204" pitchFamily="34" charset="0"/>
                        <a:buNone/>
                      </a:pPr>
                      <a:r>
                        <a:rPr lang="en-GB" dirty="0"/>
                        <a:t>Refers to a group of individuals that work together to achieve a common goal </a:t>
                      </a:r>
                    </a:p>
                  </a:txBody>
                  <a:tcPr/>
                </a:tc>
                <a:tc>
                  <a:txBody>
                    <a:bodyPr/>
                    <a:lstStyle/>
                    <a:p>
                      <a:r>
                        <a:rPr lang="en-GB" dirty="0"/>
                        <a:t>Two or more individuals that work independently to achieve particular objectives </a:t>
                      </a:r>
                    </a:p>
                  </a:txBody>
                  <a:tcPr/>
                </a:tc>
                <a:extLst>
                  <a:ext uri="{0D108BD9-81ED-4DB2-BD59-A6C34878D82A}">
                    <a16:rowId xmlns:a16="http://schemas.microsoft.com/office/drawing/2014/main" val="219588121"/>
                  </a:ext>
                </a:extLst>
              </a:tr>
              <a:tr h="841425">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Members are associated together in work or activity</a:t>
                      </a:r>
                    </a:p>
                  </a:txBody>
                  <a:tcPr/>
                </a:tc>
                <a:tc>
                  <a:txBody>
                    <a:bodyPr/>
                    <a:lstStyle/>
                    <a:p>
                      <a:r>
                        <a:rPr lang="en-GB" dirty="0"/>
                        <a:t>Connected by a shared activity or interest</a:t>
                      </a:r>
                    </a:p>
                  </a:txBody>
                  <a:tcPr/>
                </a:tc>
                <a:extLst>
                  <a:ext uri="{0D108BD9-81ED-4DB2-BD59-A6C34878D82A}">
                    <a16:rowId xmlns:a16="http://schemas.microsoft.com/office/drawing/2014/main" val="1835674925"/>
                  </a:ext>
                </a:extLst>
              </a:tr>
              <a:tr h="1436567">
                <a:tc>
                  <a:txBody>
                    <a:bodyPr/>
                    <a:lstStyle/>
                    <a:p>
                      <a:r>
                        <a:rPr lang="en-GB" dirty="0"/>
                        <a:t>Have clear tasks that must be assigned to each individual. Members are interdependent (all depends on each other) </a:t>
                      </a:r>
                    </a:p>
                  </a:txBody>
                  <a:tcPr/>
                </a:tc>
                <a:tc>
                  <a:txBody>
                    <a:bodyPr/>
                    <a:lstStyle/>
                    <a:p>
                      <a:r>
                        <a:rPr lang="en-GB" dirty="0"/>
                        <a:t>Individuals are independent therefore, the work of one will not be influenced by another</a:t>
                      </a:r>
                    </a:p>
                  </a:txBody>
                  <a:tcPr/>
                </a:tc>
                <a:extLst>
                  <a:ext uri="{0D108BD9-81ED-4DB2-BD59-A6C34878D82A}">
                    <a16:rowId xmlns:a16="http://schemas.microsoft.com/office/drawing/2014/main" val="3979516884"/>
                  </a:ext>
                </a:extLst>
              </a:tr>
            </a:tbl>
          </a:graphicData>
        </a:graphic>
      </p:graphicFrame>
      <p:sp>
        <p:nvSpPr>
          <p:cNvPr id="3" name="TextBox 2">
            <a:extLst>
              <a:ext uri="{FF2B5EF4-FFF2-40B4-BE49-F238E27FC236}">
                <a16:creationId xmlns:a16="http://schemas.microsoft.com/office/drawing/2014/main" id="{B66AD47C-F1E7-469E-BCBC-6ADB092CA3A7}"/>
              </a:ext>
            </a:extLst>
          </p:cNvPr>
          <p:cNvSpPr txBox="1"/>
          <p:nvPr/>
        </p:nvSpPr>
        <p:spPr>
          <a:xfrm>
            <a:off x="3623431" y="5420585"/>
            <a:ext cx="3523786" cy="369332"/>
          </a:xfrm>
          <a:prstGeom prst="rect">
            <a:avLst/>
          </a:prstGeom>
          <a:noFill/>
        </p:spPr>
        <p:txBody>
          <a:bodyPr wrap="square" rtlCol="0">
            <a:spAutoFit/>
          </a:bodyPr>
          <a:lstStyle/>
          <a:p>
            <a:pPr algn="ctr" fontAlgn="ctr"/>
            <a:r>
              <a:rPr lang="en-GB" dirty="0"/>
              <a:t>(</a:t>
            </a:r>
            <a:r>
              <a:rPr lang="en-GB" dirty="0" err="1"/>
              <a:t>Amsted.C</a:t>
            </a:r>
            <a:r>
              <a:rPr lang="en-GB" dirty="0"/>
              <a:t>. et al, 2016, p </a:t>
            </a:r>
            <a:r>
              <a:rPr lang="en-GB" b="0" i="0" dirty="0">
                <a:solidFill>
                  <a:srgbClr val="2E2E2E"/>
                </a:solidFill>
                <a:effectLst/>
              </a:rPr>
              <a:t>179-182)</a:t>
            </a:r>
          </a:p>
        </p:txBody>
      </p:sp>
      <p:sp>
        <p:nvSpPr>
          <p:cNvPr id="6" name="TextBox 5">
            <a:extLst>
              <a:ext uri="{FF2B5EF4-FFF2-40B4-BE49-F238E27FC236}">
                <a16:creationId xmlns:a16="http://schemas.microsoft.com/office/drawing/2014/main" id="{BEEEF3D8-C8AB-45EC-AD23-FFE4A1A501E6}"/>
              </a:ext>
            </a:extLst>
          </p:cNvPr>
          <p:cNvSpPr txBox="1"/>
          <p:nvPr/>
        </p:nvSpPr>
        <p:spPr>
          <a:xfrm>
            <a:off x="7798698" y="5420585"/>
            <a:ext cx="3836019" cy="369332"/>
          </a:xfrm>
          <a:prstGeom prst="rect">
            <a:avLst/>
          </a:prstGeom>
          <a:noFill/>
        </p:spPr>
        <p:txBody>
          <a:bodyPr wrap="square" rtlCol="0">
            <a:spAutoFit/>
          </a:bodyPr>
          <a:lstStyle/>
          <a:p>
            <a:r>
              <a:rPr lang="en-GB" dirty="0">
                <a:latin typeface="-apple-system"/>
              </a:rPr>
              <a:t>(</a:t>
            </a:r>
            <a:r>
              <a:rPr lang="en-GB" sz="1800" b="0" dirty="0">
                <a:solidFill>
                  <a:schemeClr val="tx1"/>
                </a:solidFill>
                <a:effectLst/>
                <a:latin typeface="-apple-system"/>
              </a:rPr>
              <a:t>Guillaume et all 2017, p </a:t>
            </a:r>
            <a:r>
              <a:rPr lang="en-GB" b="0" i="0" dirty="0">
                <a:solidFill>
                  <a:srgbClr val="3A3A3A"/>
                </a:solidFill>
                <a:effectLst/>
                <a:latin typeface="Source Sans Pro" panose="020B0503030403020204" pitchFamily="34" charset="0"/>
              </a:rPr>
              <a:t>276–303)</a:t>
            </a:r>
            <a:endParaRPr lang="en-GB" dirty="0"/>
          </a:p>
        </p:txBody>
      </p:sp>
    </p:spTree>
    <p:extLst>
      <p:ext uri="{BB962C8B-B14F-4D97-AF65-F5344CB8AC3E}">
        <p14:creationId xmlns:p14="http://schemas.microsoft.com/office/powerpoint/2010/main" val="3193294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4DAD1-4401-4923-ACFD-3839AD52AD04}"/>
              </a:ext>
            </a:extLst>
          </p:cNvPr>
          <p:cNvSpPr>
            <a:spLocks noGrp="1"/>
          </p:cNvSpPr>
          <p:nvPr>
            <p:ph type="title"/>
          </p:nvPr>
        </p:nvSpPr>
        <p:spPr/>
        <p:txBody>
          <a:bodyPr/>
          <a:lstStyle/>
          <a:p>
            <a:r>
              <a:rPr lang="en-GB" dirty="0">
                <a:solidFill>
                  <a:schemeClr val="bg1"/>
                </a:solidFill>
              </a:rPr>
              <a:t>3. Differences between groups and  teams</a:t>
            </a:r>
          </a:p>
        </p:txBody>
      </p:sp>
      <p:pic>
        <p:nvPicPr>
          <p:cNvPr id="7" name="Content Placeholder 3">
            <a:extLst>
              <a:ext uri="{FF2B5EF4-FFF2-40B4-BE49-F238E27FC236}">
                <a16:creationId xmlns:a16="http://schemas.microsoft.com/office/drawing/2014/main" id="{0C0FAE68-2103-4188-BDE7-4851A3CF6344}"/>
              </a:ext>
            </a:extLst>
          </p:cNvPr>
          <p:cNvPicPr>
            <a:picLocks noGrp="1" noChangeAspect="1"/>
          </p:cNvPicPr>
          <p:nvPr>
            <p:ph idx="1"/>
          </p:nvPr>
        </p:nvPicPr>
        <p:blipFill>
          <a:blip r:embed="rId3"/>
          <a:stretch>
            <a:fillRect/>
          </a:stretch>
        </p:blipFill>
        <p:spPr>
          <a:xfrm>
            <a:off x="4225983" y="301543"/>
            <a:ext cx="6564848" cy="3019830"/>
          </a:xfrm>
          <a:prstGeom prst="rect">
            <a:avLst/>
          </a:prstGeom>
        </p:spPr>
      </p:pic>
      <p:sp>
        <p:nvSpPr>
          <p:cNvPr id="3" name="TextBox 2">
            <a:extLst>
              <a:ext uri="{FF2B5EF4-FFF2-40B4-BE49-F238E27FC236}">
                <a16:creationId xmlns:a16="http://schemas.microsoft.com/office/drawing/2014/main" id="{D9A37FD5-FE25-4C76-8134-293FA276314C}"/>
              </a:ext>
            </a:extLst>
          </p:cNvPr>
          <p:cNvSpPr txBox="1"/>
          <p:nvPr/>
        </p:nvSpPr>
        <p:spPr>
          <a:xfrm>
            <a:off x="557561" y="6187125"/>
            <a:ext cx="3033132" cy="369332"/>
          </a:xfrm>
          <a:prstGeom prst="rect">
            <a:avLst/>
          </a:prstGeom>
          <a:noFill/>
        </p:spPr>
        <p:txBody>
          <a:bodyPr wrap="square" rtlCol="0">
            <a:spAutoFit/>
          </a:bodyPr>
          <a:lstStyle/>
          <a:p>
            <a:r>
              <a:rPr lang="en-GB" dirty="0"/>
              <a:t>(Tuckman, 2012)</a:t>
            </a:r>
          </a:p>
        </p:txBody>
      </p:sp>
      <p:pic>
        <p:nvPicPr>
          <p:cNvPr id="1026" name="Picture 2" descr="See the source image">
            <a:extLst>
              <a:ext uri="{FF2B5EF4-FFF2-40B4-BE49-F238E27FC236}">
                <a16:creationId xmlns:a16="http://schemas.microsoft.com/office/drawing/2014/main" id="{6E65C383-3CC3-4AED-A12A-0BC75E3663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6275" y="3091063"/>
            <a:ext cx="5353320" cy="3465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124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7FB66-DFB5-405E-A199-FEB93F710BAA}"/>
              </a:ext>
            </a:extLst>
          </p:cNvPr>
          <p:cNvSpPr>
            <a:spLocks noGrp="1"/>
          </p:cNvSpPr>
          <p:nvPr>
            <p:ph type="title"/>
          </p:nvPr>
        </p:nvSpPr>
        <p:spPr/>
        <p:txBody>
          <a:bodyPr/>
          <a:lstStyle/>
          <a:p>
            <a:r>
              <a:rPr lang="en-GB">
                <a:solidFill>
                  <a:schemeClr val="bg1"/>
                </a:solidFill>
              </a:rPr>
              <a:t>4.</a:t>
            </a:r>
            <a:br>
              <a:rPr lang="en-US">
                <a:solidFill>
                  <a:schemeClr val="bg1"/>
                </a:solidFill>
              </a:rPr>
            </a:br>
            <a:r>
              <a:rPr lang="en-GB">
                <a:solidFill>
                  <a:schemeClr val="bg1"/>
                </a:solidFill>
              </a:rPr>
              <a:t>Characteristics </a:t>
            </a:r>
            <a:r>
              <a:rPr lang="en-GB" dirty="0">
                <a:solidFill>
                  <a:schemeClr val="bg1"/>
                </a:solidFill>
              </a:rPr>
              <a:t>of effective teams</a:t>
            </a:r>
          </a:p>
        </p:txBody>
      </p:sp>
      <p:grpSp>
        <p:nvGrpSpPr>
          <p:cNvPr id="17" name="Group 16">
            <a:extLst>
              <a:ext uri="{FF2B5EF4-FFF2-40B4-BE49-F238E27FC236}">
                <a16:creationId xmlns:a16="http://schemas.microsoft.com/office/drawing/2014/main" id="{CBDC249D-EE0C-4075-8374-B8DD79FBC025}"/>
              </a:ext>
            </a:extLst>
          </p:cNvPr>
          <p:cNvGrpSpPr/>
          <p:nvPr/>
        </p:nvGrpSpPr>
        <p:grpSpPr>
          <a:xfrm>
            <a:off x="3896290" y="1078618"/>
            <a:ext cx="7192916" cy="4626622"/>
            <a:chOff x="1196266" y="1536313"/>
            <a:chExt cx="7192916" cy="4626622"/>
          </a:xfrm>
        </p:grpSpPr>
        <p:sp>
          <p:nvSpPr>
            <p:cNvPr id="3" name="Rectangle 2">
              <a:extLst>
                <a:ext uri="{FF2B5EF4-FFF2-40B4-BE49-F238E27FC236}">
                  <a16:creationId xmlns:a16="http://schemas.microsoft.com/office/drawing/2014/main" id="{2626913C-FA4D-4B1E-90A7-7ADC65AA0585}"/>
                </a:ext>
              </a:extLst>
            </p:cNvPr>
            <p:cNvSpPr/>
            <p:nvPr/>
          </p:nvSpPr>
          <p:spPr>
            <a:xfrm>
              <a:off x="3600512" y="2967335"/>
              <a:ext cx="3123674" cy="1754326"/>
            </a:xfrm>
            <a:prstGeom prst="rect">
              <a:avLst/>
            </a:prstGeom>
            <a:noFill/>
          </p:spPr>
          <p:txBody>
            <a:bodyPr wrap="square" lIns="91440" tIns="45720" rIns="91440" bIns="45720">
              <a:spAutoFit/>
            </a:bodyPr>
            <a:lstStyle/>
            <a:p>
              <a:pPr algn="ctr"/>
              <a:r>
                <a:rPr lang="en-US" sz="5400" b="1" cap="none" spc="0" dirty="0">
                  <a:ln w="6600">
                    <a:solidFill>
                      <a:schemeClr val="accent2"/>
                    </a:solidFill>
                    <a:prstDash val="solid"/>
                  </a:ln>
                  <a:solidFill>
                    <a:schemeClr val="accent1">
                      <a:lumMod val="60000"/>
                      <a:lumOff val="40000"/>
                    </a:schemeClr>
                  </a:solidFill>
                  <a:effectLst>
                    <a:outerShdw dist="38100" dir="2700000" algn="tl" rotWithShape="0">
                      <a:schemeClr val="accent2"/>
                    </a:outerShdw>
                  </a:effectLst>
                </a:rPr>
                <a:t>Effective Team</a:t>
              </a:r>
            </a:p>
          </p:txBody>
        </p:sp>
        <p:sp>
          <p:nvSpPr>
            <p:cNvPr id="4" name="Oval 3">
              <a:extLst>
                <a:ext uri="{FF2B5EF4-FFF2-40B4-BE49-F238E27FC236}">
                  <a16:creationId xmlns:a16="http://schemas.microsoft.com/office/drawing/2014/main" id="{1F5A087C-A1C7-4D84-A001-37E8E34D27D9}"/>
                </a:ext>
              </a:extLst>
            </p:cNvPr>
            <p:cNvSpPr/>
            <p:nvPr/>
          </p:nvSpPr>
          <p:spPr>
            <a:xfrm>
              <a:off x="6164322" y="1630877"/>
              <a:ext cx="1313440" cy="986883"/>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Balanced Roles </a:t>
              </a:r>
            </a:p>
          </p:txBody>
        </p:sp>
        <p:sp>
          <p:nvSpPr>
            <p:cNvPr id="7" name="Oval 6">
              <a:extLst>
                <a:ext uri="{FF2B5EF4-FFF2-40B4-BE49-F238E27FC236}">
                  <a16:creationId xmlns:a16="http://schemas.microsoft.com/office/drawing/2014/main" id="{F766E134-31FF-40C5-BC47-D110FFDCF5F7}"/>
                </a:ext>
              </a:extLst>
            </p:cNvPr>
            <p:cNvSpPr/>
            <p:nvPr/>
          </p:nvSpPr>
          <p:spPr>
            <a:xfrm>
              <a:off x="2808709" y="1536313"/>
              <a:ext cx="2286086" cy="1270047"/>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Great Communication</a:t>
              </a:r>
            </a:p>
          </p:txBody>
        </p:sp>
        <p:sp>
          <p:nvSpPr>
            <p:cNvPr id="8" name="Oval 7">
              <a:extLst>
                <a:ext uri="{FF2B5EF4-FFF2-40B4-BE49-F238E27FC236}">
                  <a16:creationId xmlns:a16="http://schemas.microsoft.com/office/drawing/2014/main" id="{19CF81CE-12DA-4E4F-A5F1-2A9558AB5F63}"/>
                </a:ext>
              </a:extLst>
            </p:cNvPr>
            <p:cNvSpPr/>
            <p:nvPr/>
          </p:nvSpPr>
          <p:spPr>
            <a:xfrm>
              <a:off x="6809454" y="4423496"/>
              <a:ext cx="1579728" cy="986883"/>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Good Leadership </a:t>
              </a:r>
            </a:p>
          </p:txBody>
        </p:sp>
        <p:sp>
          <p:nvSpPr>
            <p:cNvPr id="9" name="Oval 8">
              <a:extLst>
                <a:ext uri="{FF2B5EF4-FFF2-40B4-BE49-F238E27FC236}">
                  <a16:creationId xmlns:a16="http://schemas.microsoft.com/office/drawing/2014/main" id="{63E5A0F1-2B13-4BF7-A73E-6C69F9BDD9F3}"/>
                </a:ext>
              </a:extLst>
            </p:cNvPr>
            <p:cNvSpPr/>
            <p:nvPr/>
          </p:nvSpPr>
          <p:spPr>
            <a:xfrm>
              <a:off x="1196266" y="2124318"/>
              <a:ext cx="1307964" cy="986883"/>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Trust</a:t>
              </a:r>
            </a:p>
          </p:txBody>
        </p:sp>
        <p:sp>
          <p:nvSpPr>
            <p:cNvPr id="10" name="Oval 9">
              <a:extLst>
                <a:ext uri="{FF2B5EF4-FFF2-40B4-BE49-F238E27FC236}">
                  <a16:creationId xmlns:a16="http://schemas.microsoft.com/office/drawing/2014/main" id="{4B09DBB1-C8E2-457B-9EAA-6CAB61D5D47A}"/>
                </a:ext>
              </a:extLst>
            </p:cNvPr>
            <p:cNvSpPr/>
            <p:nvPr/>
          </p:nvSpPr>
          <p:spPr>
            <a:xfrm>
              <a:off x="1283517" y="4458660"/>
              <a:ext cx="1243606" cy="986883"/>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Common Goals</a:t>
              </a:r>
            </a:p>
          </p:txBody>
        </p:sp>
        <p:sp>
          <p:nvSpPr>
            <p:cNvPr id="11" name="Oval 10">
              <a:extLst>
                <a:ext uri="{FF2B5EF4-FFF2-40B4-BE49-F238E27FC236}">
                  <a16:creationId xmlns:a16="http://schemas.microsoft.com/office/drawing/2014/main" id="{8D3F11B9-0E03-43D7-9AAF-76E152CDE3E9}"/>
                </a:ext>
              </a:extLst>
            </p:cNvPr>
            <p:cNvSpPr/>
            <p:nvPr/>
          </p:nvSpPr>
          <p:spPr>
            <a:xfrm>
              <a:off x="2238475" y="3291489"/>
              <a:ext cx="1147507" cy="986883"/>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Support</a:t>
              </a:r>
            </a:p>
          </p:txBody>
        </p:sp>
        <p:sp>
          <p:nvSpPr>
            <p:cNvPr id="14" name="Oval 13">
              <a:extLst>
                <a:ext uri="{FF2B5EF4-FFF2-40B4-BE49-F238E27FC236}">
                  <a16:creationId xmlns:a16="http://schemas.microsoft.com/office/drawing/2014/main" id="{C4748ED8-F0CB-46DB-9D33-1F266AA8E83B}"/>
                </a:ext>
              </a:extLst>
            </p:cNvPr>
            <p:cNvSpPr/>
            <p:nvPr/>
          </p:nvSpPr>
          <p:spPr>
            <a:xfrm>
              <a:off x="2728673" y="5046416"/>
              <a:ext cx="1743678" cy="10713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Constructive Conflict </a:t>
              </a:r>
            </a:p>
          </p:txBody>
        </p:sp>
        <p:sp>
          <p:nvSpPr>
            <p:cNvPr id="15" name="Oval 14">
              <a:extLst>
                <a:ext uri="{FF2B5EF4-FFF2-40B4-BE49-F238E27FC236}">
                  <a16:creationId xmlns:a16="http://schemas.microsoft.com/office/drawing/2014/main" id="{9B59EBFE-12B1-49BA-AEB1-3B5B1CB6F872}"/>
                </a:ext>
              </a:extLst>
            </p:cNvPr>
            <p:cNvSpPr/>
            <p:nvPr/>
          </p:nvSpPr>
          <p:spPr>
            <a:xfrm>
              <a:off x="4959241" y="5091635"/>
              <a:ext cx="1861801" cy="10713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Involvement from all teams members</a:t>
              </a:r>
            </a:p>
          </p:txBody>
        </p:sp>
        <p:sp>
          <p:nvSpPr>
            <p:cNvPr id="16" name="Oval 15">
              <a:extLst>
                <a:ext uri="{FF2B5EF4-FFF2-40B4-BE49-F238E27FC236}">
                  <a16:creationId xmlns:a16="http://schemas.microsoft.com/office/drawing/2014/main" id="{84984690-C492-41CF-A959-27442C98DB1A}"/>
                </a:ext>
              </a:extLst>
            </p:cNvPr>
            <p:cNvSpPr/>
            <p:nvPr/>
          </p:nvSpPr>
          <p:spPr>
            <a:xfrm>
              <a:off x="6969821" y="3015126"/>
              <a:ext cx="1419361" cy="814667"/>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400" dirty="0">
                  <a:solidFill>
                    <a:schemeClr val="bg1"/>
                  </a:solidFill>
                </a:rPr>
                <a:t>Reliability </a:t>
              </a:r>
            </a:p>
          </p:txBody>
        </p:sp>
      </p:grpSp>
      <p:sp>
        <p:nvSpPr>
          <p:cNvPr id="5" name="TextBox 4">
            <a:extLst>
              <a:ext uri="{FF2B5EF4-FFF2-40B4-BE49-F238E27FC236}">
                <a16:creationId xmlns:a16="http://schemas.microsoft.com/office/drawing/2014/main" id="{9BC9023B-E4F8-4547-A37B-77C4E2D98470}"/>
              </a:ext>
            </a:extLst>
          </p:cNvPr>
          <p:cNvSpPr txBox="1"/>
          <p:nvPr/>
        </p:nvSpPr>
        <p:spPr>
          <a:xfrm>
            <a:off x="914401" y="6088566"/>
            <a:ext cx="2631688" cy="369332"/>
          </a:xfrm>
          <a:prstGeom prst="rect">
            <a:avLst/>
          </a:prstGeom>
          <a:noFill/>
        </p:spPr>
        <p:txBody>
          <a:bodyPr wrap="square" rtlCol="0">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(Belbin,2010)</a:t>
            </a:r>
            <a:endParaRPr lang="en-GB" dirty="0"/>
          </a:p>
        </p:txBody>
      </p:sp>
    </p:spTree>
    <p:extLst>
      <p:ext uri="{BB962C8B-B14F-4D97-AF65-F5344CB8AC3E}">
        <p14:creationId xmlns:p14="http://schemas.microsoft.com/office/powerpoint/2010/main" val="17838103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7FB66-DFB5-405E-A199-FEB93F710BAA}"/>
              </a:ext>
            </a:extLst>
          </p:cNvPr>
          <p:cNvSpPr>
            <a:spLocks noGrp="1"/>
          </p:cNvSpPr>
          <p:nvPr>
            <p:ph type="title"/>
          </p:nvPr>
        </p:nvSpPr>
        <p:spPr/>
        <p:txBody>
          <a:bodyPr/>
          <a:lstStyle/>
          <a:p>
            <a:r>
              <a:rPr lang="en-GB" dirty="0">
                <a:solidFill>
                  <a:schemeClr val="bg1"/>
                </a:solidFill>
              </a:rPr>
              <a:t>4. Characteristics of </a:t>
            </a:r>
            <a:r>
              <a:rPr lang="en-GB">
                <a:solidFill>
                  <a:schemeClr val="bg1"/>
                </a:solidFill>
              </a:rPr>
              <a:t>effective teams</a:t>
            </a:r>
            <a:r>
              <a:rPr lang="en-US">
                <a:solidFill>
                  <a:schemeClr val="bg1"/>
                </a:solidFill>
              </a:rPr>
              <a:t> - ASDA</a:t>
            </a:r>
            <a:endParaRPr lang="en-GB" dirty="0">
              <a:solidFill>
                <a:schemeClr val="bg1"/>
              </a:solidFill>
            </a:endParaRPr>
          </a:p>
        </p:txBody>
      </p:sp>
      <p:sp>
        <p:nvSpPr>
          <p:cNvPr id="3" name="Content Placeholder 2">
            <a:extLst>
              <a:ext uri="{FF2B5EF4-FFF2-40B4-BE49-F238E27FC236}">
                <a16:creationId xmlns:a16="http://schemas.microsoft.com/office/drawing/2014/main" id="{8C71FC6C-6DF6-3747-A1B2-50021A37AF48}"/>
              </a:ext>
            </a:extLst>
          </p:cNvPr>
          <p:cNvSpPr>
            <a:spLocks noGrp="1"/>
          </p:cNvSpPr>
          <p:nvPr>
            <p:ph idx="1"/>
          </p:nvPr>
        </p:nvSpPr>
        <p:spPr/>
        <p:txBody>
          <a:bodyPr/>
          <a:lstStyle/>
          <a:p>
            <a:endParaRPr lang="en-US"/>
          </a:p>
        </p:txBody>
      </p:sp>
      <p:sp>
        <p:nvSpPr>
          <p:cNvPr id="6" name="TextBox 5">
            <a:extLst>
              <a:ext uri="{FF2B5EF4-FFF2-40B4-BE49-F238E27FC236}">
                <a16:creationId xmlns:a16="http://schemas.microsoft.com/office/drawing/2014/main" id="{8FB5011A-5952-4FBB-9591-CD116A0DE6A0}"/>
              </a:ext>
            </a:extLst>
          </p:cNvPr>
          <p:cNvSpPr txBox="1"/>
          <p:nvPr/>
        </p:nvSpPr>
        <p:spPr>
          <a:xfrm>
            <a:off x="6296722" y="5949812"/>
            <a:ext cx="4371278" cy="369332"/>
          </a:xfrm>
          <a:prstGeom prst="rect">
            <a:avLst/>
          </a:prstGeom>
          <a:noFill/>
        </p:spPr>
        <p:txBody>
          <a:bodyPr wrap="square" rtlCol="0">
            <a:spAutoFit/>
          </a:bodyPr>
          <a:lstStyle/>
          <a:p>
            <a:r>
              <a:rPr lang="en-GB" b="0" i="0">
                <a:solidFill>
                  <a:srgbClr val="3076A4"/>
                </a:solidFill>
                <a:effectLst/>
                <a:latin typeface="BogleWeb"/>
              </a:rPr>
              <a:t>(ASDA, </a:t>
            </a:r>
            <a:r>
              <a:rPr lang="en-GB" b="0" i="1" dirty="0" err="1">
                <a:solidFill>
                  <a:srgbClr val="3076A4"/>
                </a:solidFill>
                <a:effectLst/>
                <a:latin typeface="BogleWeb"/>
              </a:rPr>
              <a:t>nd</a:t>
            </a:r>
            <a:r>
              <a:rPr lang="en-GB" b="0" i="0">
                <a:solidFill>
                  <a:srgbClr val="3076A4"/>
                </a:solidFill>
                <a:effectLst/>
                <a:latin typeface="BogleWeb"/>
              </a:rPr>
              <a:t>, online) </a:t>
            </a:r>
            <a:endParaRPr lang="en-GB" b="0" i="0" dirty="0">
              <a:solidFill>
                <a:srgbClr val="3076A4"/>
              </a:solidFill>
              <a:effectLst/>
              <a:latin typeface="BogleWeb"/>
            </a:endParaRPr>
          </a:p>
        </p:txBody>
      </p:sp>
      <p:pic>
        <p:nvPicPr>
          <p:cNvPr id="9" name="Picture 8">
            <a:extLst>
              <a:ext uri="{FF2B5EF4-FFF2-40B4-BE49-F238E27FC236}">
                <a16:creationId xmlns:a16="http://schemas.microsoft.com/office/drawing/2014/main" id="{C5B5CD8F-2743-46CE-BC32-46D620F50953}"/>
              </a:ext>
            </a:extLst>
          </p:cNvPr>
          <p:cNvPicPr>
            <a:picLocks noChangeAspect="1"/>
          </p:cNvPicPr>
          <p:nvPr/>
        </p:nvPicPr>
        <p:blipFill>
          <a:blip r:embed="rId3"/>
          <a:stretch>
            <a:fillRect/>
          </a:stretch>
        </p:blipFill>
        <p:spPr>
          <a:xfrm>
            <a:off x="3869268" y="864108"/>
            <a:ext cx="7099679" cy="5041098"/>
          </a:xfrm>
          <a:prstGeom prst="rect">
            <a:avLst/>
          </a:prstGeom>
        </p:spPr>
      </p:pic>
    </p:spTree>
    <p:extLst>
      <p:ext uri="{BB962C8B-B14F-4D97-AF65-F5344CB8AC3E}">
        <p14:creationId xmlns:p14="http://schemas.microsoft.com/office/powerpoint/2010/main" val="615469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2D2F1-7482-AC4A-8C07-255F631D21F4}"/>
              </a:ext>
            </a:extLst>
          </p:cNvPr>
          <p:cNvSpPr>
            <a:spLocks noGrp="1"/>
          </p:cNvSpPr>
          <p:nvPr>
            <p:ph type="title"/>
          </p:nvPr>
        </p:nvSpPr>
        <p:spPr/>
        <p:txBody>
          <a:bodyPr/>
          <a:lstStyle/>
          <a:p>
            <a:r>
              <a:rPr lang="en-US"/>
              <a:t>Team Dynamic </a:t>
            </a:r>
          </a:p>
        </p:txBody>
      </p:sp>
      <p:graphicFrame>
        <p:nvGraphicFramePr>
          <p:cNvPr id="4" name="Table 3">
            <a:extLst>
              <a:ext uri="{FF2B5EF4-FFF2-40B4-BE49-F238E27FC236}">
                <a16:creationId xmlns:a16="http://schemas.microsoft.com/office/drawing/2014/main" id="{4F999DF0-103F-4B96-A9F4-DA6B348A681E}"/>
              </a:ext>
            </a:extLst>
          </p:cNvPr>
          <p:cNvGraphicFramePr>
            <a:graphicFrameLocks noGrp="1"/>
          </p:cNvGraphicFramePr>
          <p:nvPr>
            <p:extLst>
              <p:ext uri="{D42A27DB-BD31-4B8C-83A1-F6EECF244321}">
                <p14:modId xmlns:p14="http://schemas.microsoft.com/office/powerpoint/2010/main" val="870606247"/>
              </p:ext>
            </p:extLst>
          </p:nvPr>
        </p:nvGraphicFramePr>
        <p:xfrm>
          <a:off x="3548566" y="1080683"/>
          <a:ext cx="7926040" cy="2343745"/>
        </p:xfrm>
        <a:graphic>
          <a:graphicData uri="http://schemas.openxmlformats.org/drawingml/2006/table">
            <a:tbl>
              <a:tblPr firstRow="1" bandRow="1">
                <a:tableStyleId>{5C22544A-7EE6-4342-B048-85BDC9FD1C3A}</a:tableStyleId>
              </a:tblPr>
              <a:tblGrid>
                <a:gridCol w="1981510">
                  <a:extLst>
                    <a:ext uri="{9D8B030D-6E8A-4147-A177-3AD203B41FA5}">
                      <a16:colId xmlns:a16="http://schemas.microsoft.com/office/drawing/2014/main" val="3981037045"/>
                    </a:ext>
                  </a:extLst>
                </a:gridCol>
                <a:gridCol w="1981510">
                  <a:extLst>
                    <a:ext uri="{9D8B030D-6E8A-4147-A177-3AD203B41FA5}">
                      <a16:colId xmlns:a16="http://schemas.microsoft.com/office/drawing/2014/main" val="280207372"/>
                    </a:ext>
                  </a:extLst>
                </a:gridCol>
                <a:gridCol w="1981510">
                  <a:extLst>
                    <a:ext uri="{9D8B030D-6E8A-4147-A177-3AD203B41FA5}">
                      <a16:colId xmlns:a16="http://schemas.microsoft.com/office/drawing/2014/main" val="2967810379"/>
                    </a:ext>
                  </a:extLst>
                </a:gridCol>
                <a:gridCol w="1981510">
                  <a:extLst>
                    <a:ext uri="{9D8B030D-6E8A-4147-A177-3AD203B41FA5}">
                      <a16:colId xmlns:a16="http://schemas.microsoft.com/office/drawing/2014/main" val="1532818227"/>
                    </a:ext>
                  </a:extLst>
                </a:gridCol>
              </a:tblGrid>
              <a:tr h="543216">
                <a:tc>
                  <a:txBody>
                    <a:bodyPr/>
                    <a:lstStyle/>
                    <a:p>
                      <a:r>
                        <a:rPr lang="en-GB" dirty="0"/>
                        <a:t>Student Name</a:t>
                      </a:r>
                    </a:p>
                  </a:txBody>
                  <a:tcPr/>
                </a:tc>
                <a:tc>
                  <a:txBody>
                    <a:bodyPr/>
                    <a:lstStyle/>
                    <a:p>
                      <a:r>
                        <a:rPr lang="en-GB" dirty="0"/>
                        <a:t>Highest team role</a:t>
                      </a:r>
                    </a:p>
                  </a:txBody>
                  <a:tcPr/>
                </a:tc>
                <a:tc>
                  <a:txBody>
                    <a:bodyPr/>
                    <a:lstStyle/>
                    <a:p>
                      <a:r>
                        <a:rPr lang="en-GB" dirty="0"/>
                        <a:t>Second highest team role</a:t>
                      </a:r>
                    </a:p>
                  </a:txBody>
                  <a:tcPr/>
                </a:tc>
                <a:tc>
                  <a:txBody>
                    <a:bodyPr/>
                    <a:lstStyle/>
                    <a:p>
                      <a:r>
                        <a:rPr lang="en-GB" dirty="0"/>
                        <a:t>Lowest team role</a:t>
                      </a:r>
                    </a:p>
                  </a:txBody>
                  <a:tcPr/>
                </a:tc>
                <a:extLst>
                  <a:ext uri="{0D108BD9-81ED-4DB2-BD59-A6C34878D82A}">
                    <a16:rowId xmlns:a16="http://schemas.microsoft.com/office/drawing/2014/main" val="533378405"/>
                  </a:ext>
                </a:extLst>
              </a:tr>
              <a:tr h="1084862">
                <a:tc>
                  <a:txBody>
                    <a:bodyPr/>
                    <a:lstStyle/>
                    <a:p>
                      <a:pPr algn="ctr"/>
                      <a:endParaRPr lang="en-GB" dirty="0"/>
                    </a:p>
                    <a:p>
                      <a:pPr algn="ctr"/>
                      <a:r>
                        <a:rPr lang="en-GB" dirty="0"/>
                        <a:t>Shalma Pervin</a:t>
                      </a:r>
                    </a:p>
                  </a:txBody>
                  <a:tcPr/>
                </a:tc>
                <a:tc>
                  <a:txBody>
                    <a:bodyPr/>
                    <a:lstStyle/>
                    <a:p>
                      <a:endParaRPr lang="en-GB" dirty="0"/>
                    </a:p>
                    <a:p>
                      <a:r>
                        <a:rPr lang="en-GB" dirty="0"/>
                        <a:t>Team worker </a:t>
                      </a:r>
                    </a:p>
                  </a:txBody>
                  <a:tcPr/>
                </a:tc>
                <a:tc>
                  <a:txBody>
                    <a:bodyPr/>
                    <a:lstStyle/>
                    <a:p>
                      <a:r>
                        <a:rPr lang="en-GB" dirty="0"/>
                        <a:t>Co-Ordinator </a:t>
                      </a:r>
                    </a:p>
                  </a:txBody>
                  <a:tcPr/>
                </a:tc>
                <a:tc>
                  <a:txBody>
                    <a:bodyPr/>
                    <a:lstStyle/>
                    <a:p>
                      <a:endParaRPr lang="en-GB" dirty="0"/>
                    </a:p>
                    <a:p>
                      <a:r>
                        <a:rPr lang="en-GB" dirty="0"/>
                        <a:t>Plant</a:t>
                      </a:r>
                    </a:p>
                  </a:txBody>
                  <a:tcPr/>
                </a:tc>
                <a:extLst>
                  <a:ext uri="{0D108BD9-81ED-4DB2-BD59-A6C34878D82A}">
                    <a16:rowId xmlns:a16="http://schemas.microsoft.com/office/drawing/2014/main" val="546584582"/>
                  </a:ext>
                </a:extLst>
              </a:tr>
              <a:tr h="618803">
                <a:tc>
                  <a:txBody>
                    <a:bodyPr/>
                    <a:lstStyle/>
                    <a:p>
                      <a:r>
                        <a:rPr lang="en-GB" dirty="0"/>
                        <a:t>Lorena Mihalcea</a:t>
                      </a:r>
                    </a:p>
                  </a:txBody>
                  <a:tcPr/>
                </a:tc>
                <a:tc>
                  <a:txBody>
                    <a:bodyPr/>
                    <a:lstStyle/>
                    <a:p>
                      <a:r>
                        <a:rPr lang="en-GB" dirty="0"/>
                        <a:t>Plant</a:t>
                      </a:r>
                    </a:p>
                  </a:txBody>
                  <a:tcPr/>
                </a:tc>
                <a:tc>
                  <a:txBody>
                    <a:bodyPr/>
                    <a:lstStyle/>
                    <a:p>
                      <a:r>
                        <a:rPr lang="en-GB" dirty="0"/>
                        <a:t>Co-Ordinator </a:t>
                      </a:r>
                    </a:p>
                  </a:txBody>
                  <a:tcPr/>
                </a:tc>
                <a:tc>
                  <a:txBody>
                    <a:bodyPr/>
                    <a:lstStyle/>
                    <a:p>
                      <a:r>
                        <a:rPr lang="en-GB" dirty="0"/>
                        <a:t>Team worker </a:t>
                      </a:r>
                    </a:p>
                  </a:txBody>
                  <a:tcPr/>
                </a:tc>
                <a:extLst>
                  <a:ext uri="{0D108BD9-81ED-4DB2-BD59-A6C34878D82A}">
                    <a16:rowId xmlns:a16="http://schemas.microsoft.com/office/drawing/2014/main" val="1239884235"/>
                  </a:ext>
                </a:extLst>
              </a:tr>
            </a:tbl>
          </a:graphicData>
        </a:graphic>
      </p:graphicFrame>
      <p:sp>
        <p:nvSpPr>
          <p:cNvPr id="5" name="TextBox 4">
            <a:extLst>
              <a:ext uri="{FF2B5EF4-FFF2-40B4-BE49-F238E27FC236}">
                <a16:creationId xmlns:a16="http://schemas.microsoft.com/office/drawing/2014/main" id="{EB663794-60C3-4201-8A00-241E8173F524}"/>
              </a:ext>
            </a:extLst>
          </p:cNvPr>
          <p:cNvSpPr txBox="1"/>
          <p:nvPr/>
        </p:nvSpPr>
        <p:spPr>
          <a:xfrm>
            <a:off x="3637775" y="4138106"/>
            <a:ext cx="7926040" cy="1754326"/>
          </a:xfrm>
          <a:prstGeom prst="rect">
            <a:avLst/>
          </a:prstGeom>
          <a:noFill/>
        </p:spPr>
        <p:txBody>
          <a:bodyPr wrap="square" rtlCol="0">
            <a:spAutoFit/>
          </a:bodyPr>
          <a:lstStyle/>
          <a:p>
            <a:r>
              <a:rPr lang="en-GB" dirty="0"/>
              <a:t>The team has identified the highest and lowest team role using (Belbin Questionnaire). The results showing balanced roles which helped the team working together effectively, avoiding any conflicts. The results is showing the highest team roles score for Shalma is Team worker which is Lorena`s lowest score. At the same time </a:t>
            </a:r>
            <a:r>
              <a:rPr lang="en-GB" dirty="0" err="1"/>
              <a:t>Shalma`s</a:t>
            </a:r>
            <a:r>
              <a:rPr lang="en-GB" dirty="0"/>
              <a:t> lowest score is Plant which is Lorena`s highest score.</a:t>
            </a:r>
          </a:p>
        </p:txBody>
      </p:sp>
    </p:spTree>
    <p:extLst>
      <p:ext uri="{BB962C8B-B14F-4D97-AF65-F5344CB8AC3E}">
        <p14:creationId xmlns:p14="http://schemas.microsoft.com/office/powerpoint/2010/main" val="1593729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97AE4-1846-482E-B3BE-25B26057C7FA}"/>
              </a:ext>
            </a:extLst>
          </p:cNvPr>
          <p:cNvSpPr>
            <a:spLocks noGrp="1"/>
          </p:cNvSpPr>
          <p:nvPr>
            <p:ph type="title"/>
          </p:nvPr>
        </p:nvSpPr>
        <p:spPr/>
        <p:txBody>
          <a:bodyPr/>
          <a:lstStyle/>
          <a:p>
            <a:r>
              <a:rPr lang="en-GB" dirty="0"/>
              <a:t>Team Dynamic </a:t>
            </a:r>
          </a:p>
        </p:txBody>
      </p:sp>
      <p:graphicFrame>
        <p:nvGraphicFramePr>
          <p:cNvPr id="6" name="Table 6">
            <a:extLst>
              <a:ext uri="{FF2B5EF4-FFF2-40B4-BE49-F238E27FC236}">
                <a16:creationId xmlns:a16="http://schemas.microsoft.com/office/drawing/2014/main" id="{625BF79B-F6BD-46FB-A55B-3ACC573914CC}"/>
              </a:ext>
            </a:extLst>
          </p:cNvPr>
          <p:cNvGraphicFramePr>
            <a:graphicFrameLocks noGrp="1"/>
          </p:cNvGraphicFramePr>
          <p:nvPr>
            <p:ph idx="1"/>
            <p:extLst>
              <p:ext uri="{D42A27DB-BD31-4B8C-83A1-F6EECF244321}">
                <p14:modId xmlns:p14="http://schemas.microsoft.com/office/powerpoint/2010/main" val="670211917"/>
              </p:ext>
            </p:extLst>
          </p:nvPr>
        </p:nvGraphicFramePr>
        <p:xfrm>
          <a:off x="3868737" y="863600"/>
          <a:ext cx="7516656" cy="5258421"/>
        </p:xfrm>
        <a:graphic>
          <a:graphicData uri="http://schemas.openxmlformats.org/drawingml/2006/table">
            <a:tbl>
              <a:tblPr firstRow="1" bandRow="1">
                <a:tableStyleId>{5C22544A-7EE6-4342-B048-85BDC9FD1C3A}</a:tableStyleId>
              </a:tblPr>
              <a:tblGrid>
                <a:gridCol w="2505552">
                  <a:extLst>
                    <a:ext uri="{9D8B030D-6E8A-4147-A177-3AD203B41FA5}">
                      <a16:colId xmlns:a16="http://schemas.microsoft.com/office/drawing/2014/main" val="795688526"/>
                    </a:ext>
                  </a:extLst>
                </a:gridCol>
                <a:gridCol w="2505552">
                  <a:extLst>
                    <a:ext uri="{9D8B030D-6E8A-4147-A177-3AD203B41FA5}">
                      <a16:colId xmlns:a16="http://schemas.microsoft.com/office/drawing/2014/main" val="4209771395"/>
                    </a:ext>
                  </a:extLst>
                </a:gridCol>
                <a:gridCol w="2505552">
                  <a:extLst>
                    <a:ext uri="{9D8B030D-6E8A-4147-A177-3AD203B41FA5}">
                      <a16:colId xmlns:a16="http://schemas.microsoft.com/office/drawing/2014/main" val="299486586"/>
                    </a:ext>
                  </a:extLst>
                </a:gridCol>
              </a:tblGrid>
              <a:tr h="1752807">
                <a:tc>
                  <a:txBody>
                    <a:bodyPr/>
                    <a:lstStyle/>
                    <a:p>
                      <a:r>
                        <a:rPr lang="en-GB" dirty="0"/>
                        <a:t>ROLE</a:t>
                      </a:r>
                    </a:p>
                  </a:txBody>
                  <a:tcPr/>
                </a:tc>
                <a:tc>
                  <a:txBody>
                    <a:bodyPr/>
                    <a:lstStyle/>
                    <a:p>
                      <a:r>
                        <a:rPr lang="en-GB" dirty="0"/>
                        <a:t>Strengths</a:t>
                      </a:r>
                    </a:p>
                  </a:txBody>
                  <a:tcPr/>
                </a:tc>
                <a:tc>
                  <a:txBody>
                    <a:bodyPr/>
                    <a:lstStyle/>
                    <a:p>
                      <a:r>
                        <a:rPr lang="en-GB" dirty="0"/>
                        <a:t>Weaknesses </a:t>
                      </a:r>
                    </a:p>
                  </a:txBody>
                  <a:tcPr/>
                </a:tc>
                <a:extLst>
                  <a:ext uri="{0D108BD9-81ED-4DB2-BD59-A6C34878D82A}">
                    <a16:rowId xmlns:a16="http://schemas.microsoft.com/office/drawing/2014/main" val="3563086985"/>
                  </a:ext>
                </a:extLst>
              </a:tr>
              <a:tr h="1752807">
                <a:tc>
                  <a:txBody>
                    <a:bodyPr/>
                    <a:lstStyle/>
                    <a:p>
                      <a:r>
                        <a:rPr lang="en-GB" dirty="0"/>
                        <a:t>Team Worker </a:t>
                      </a:r>
                    </a:p>
                  </a:txBody>
                  <a:tcPr/>
                </a:tc>
                <a:tc>
                  <a:txBody>
                    <a:bodyPr/>
                    <a:lstStyle/>
                    <a:p>
                      <a:r>
                        <a:rPr lang="en-GB" dirty="0"/>
                        <a:t>Supportive, sociable and cares about others, perceptive and diplomatic </a:t>
                      </a:r>
                    </a:p>
                  </a:txBody>
                  <a:tcPr/>
                </a:tc>
                <a:tc>
                  <a:txBody>
                    <a:bodyPr/>
                    <a:lstStyle/>
                    <a:p>
                      <a:r>
                        <a:rPr lang="en-GB" dirty="0"/>
                        <a:t>Indecisive in crucial situations </a:t>
                      </a:r>
                    </a:p>
                  </a:txBody>
                  <a:tcPr/>
                </a:tc>
                <a:extLst>
                  <a:ext uri="{0D108BD9-81ED-4DB2-BD59-A6C34878D82A}">
                    <a16:rowId xmlns:a16="http://schemas.microsoft.com/office/drawing/2014/main" val="1152503839"/>
                  </a:ext>
                </a:extLst>
              </a:tr>
              <a:tr h="1752807">
                <a:tc>
                  <a:txBody>
                    <a:bodyPr/>
                    <a:lstStyle/>
                    <a:p>
                      <a:r>
                        <a:rPr lang="en-GB" dirty="0"/>
                        <a:t>Plant </a:t>
                      </a:r>
                    </a:p>
                  </a:txBody>
                  <a:tcPr/>
                </a:tc>
                <a:tc>
                  <a:txBody>
                    <a:bodyPr/>
                    <a:lstStyle/>
                    <a:p>
                      <a:r>
                        <a:rPr lang="en-GB" dirty="0"/>
                        <a:t>Uses imagination to come up with  creative solutions/ idea,  “thinking outside of box”</a:t>
                      </a:r>
                    </a:p>
                  </a:txBody>
                  <a:tcPr/>
                </a:tc>
                <a:tc>
                  <a:txBody>
                    <a:bodyPr/>
                    <a:lstStyle/>
                    <a:p>
                      <a:r>
                        <a:rPr lang="en-GB" dirty="0"/>
                        <a:t>Lacks effective communication </a:t>
                      </a:r>
                    </a:p>
                  </a:txBody>
                  <a:tcPr/>
                </a:tc>
                <a:extLst>
                  <a:ext uri="{0D108BD9-81ED-4DB2-BD59-A6C34878D82A}">
                    <a16:rowId xmlns:a16="http://schemas.microsoft.com/office/drawing/2014/main" val="1296664836"/>
                  </a:ext>
                </a:extLst>
              </a:tr>
            </a:tbl>
          </a:graphicData>
        </a:graphic>
      </p:graphicFrame>
    </p:spTree>
    <p:extLst>
      <p:ext uri="{BB962C8B-B14F-4D97-AF65-F5344CB8AC3E}">
        <p14:creationId xmlns:p14="http://schemas.microsoft.com/office/powerpoint/2010/main" val="1279929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365DA-F31F-BB49-86F3-64AC55C93911}"/>
              </a:ext>
            </a:extLst>
          </p:cNvPr>
          <p:cNvSpPr>
            <a:spLocks noGrp="1"/>
          </p:cNvSpPr>
          <p:nvPr>
            <p:ph type="title"/>
          </p:nvPr>
        </p:nvSpPr>
        <p:spPr/>
        <p:txBody>
          <a:bodyPr/>
          <a:lstStyle/>
          <a:p>
            <a:r>
              <a:rPr lang="en-US"/>
              <a:t>Reference List</a:t>
            </a:r>
          </a:p>
        </p:txBody>
      </p:sp>
      <p:sp>
        <p:nvSpPr>
          <p:cNvPr id="3" name="Content Placeholder 2">
            <a:extLst>
              <a:ext uri="{FF2B5EF4-FFF2-40B4-BE49-F238E27FC236}">
                <a16:creationId xmlns:a16="http://schemas.microsoft.com/office/drawing/2014/main" id="{E9A9FB3C-641E-5A43-9C31-2E567B1B7787}"/>
              </a:ext>
            </a:extLst>
          </p:cNvPr>
          <p:cNvSpPr>
            <a:spLocks noGrp="1"/>
          </p:cNvSpPr>
          <p:nvPr>
            <p:ph idx="1"/>
          </p:nvPr>
        </p:nvSpPr>
        <p:spPr/>
        <p:txBody>
          <a:bodyPr>
            <a:normAutofit/>
          </a:bodyPr>
          <a:lstStyle/>
          <a:p>
            <a:pPr marL="0" indent="0">
              <a:buNone/>
            </a:pPr>
            <a:r>
              <a:rPr lang="en-GB" sz="1600" b="0" dirty="0">
                <a:solidFill>
                  <a:schemeClr val="tx1"/>
                </a:solidFill>
                <a:effectLst/>
                <a:latin typeface="-apple-system"/>
              </a:rPr>
              <a:t>Armstead C. ,Bierman </a:t>
            </a:r>
            <a:r>
              <a:rPr lang="en-GB" sz="1600" b="0" dirty="0" err="1">
                <a:solidFill>
                  <a:schemeClr val="tx1"/>
                </a:solidFill>
                <a:effectLst/>
                <a:latin typeface="-apple-system"/>
              </a:rPr>
              <a:t>D.,Bradshaw</a:t>
            </a:r>
            <a:r>
              <a:rPr lang="en-GB" sz="1600" b="0" dirty="0">
                <a:solidFill>
                  <a:schemeClr val="tx1"/>
                </a:solidFill>
                <a:effectLst/>
                <a:latin typeface="-apple-system"/>
              </a:rPr>
              <a:t> </a:t>
            </a:r>
            <a:r>
              <a:rPr lang="en-GB" sz="1600" b="0" dirty="0" err="1">
                <a:solidFill>
                  <a:schemeClr val="tx1"/>
                </a:solidFill>
                <a:effectLst/>
                <a:latin typeface="-apple-system"/>
              </a:rPr>
              <a:t>P.,Martin</a:t>
            </a:r>
            <a:r>
              <a:rPr lang="en-GB" sz="1600" b="0" dirty="0">
                <a:solidFill>
                  <a:schemeClr val="tx1"/>
                </a:solidFill>
                <a:effectLst/>
                <a:latin typeface="-apple-system"/>
              </a:rPr>
              <a:t> </a:t>
            </a:r>
            <a:r>
              <a:rPr lang="en-GB" sz="1600" b="0" dirty="0" err="1">
                <a:solidFill>
                  <a:schemeClr val="tx1"/>
                </a:solidFill>
                <a:effectLst/>
                <a:latin typeface="-apple-system"/>
              </a:rPr>
              <a:t>T.,Wright</a:t>
            </a:r>
            <a:r>
              <a:rPr lang="en-GB" sz="1600" b="0" dirty="0">
                <a:solidFill>
                  <a:schemeClr val="tx1"/>
                </a:solidFill>
                <a:effectLst/>
                <a:latin typeface="-apple-system"/>
              </a:rPr>
              <a:t> K.(2016) Groups vs. Teams: Which One Are You </a:t>
            </a:r>
            <a:r>
              <a:rPr lang="en-GB" sz="1600" b="0" dirty="0" err="1">
                <a:solidFill>
                  <a:schemeClr val="tx1"/>
                </a:solidFill>
                <a:effectLst/>
                <a:latin typeface="-apple-system"/>
              </a:rPr>
              <a:t>Leading?,Nurse</a:t>
            </a:r>
            <a:r>
              <a:rPr lang="en-GB" sz="1600" b="0" dirty="0">
                <a:solidFill>
                  <a:schemeClr val="tx1"/>
                </a:solidFill>
                <a:effectLst/>
                <a:latin typeface="-apple-system"/>
              </a:rPr>
              <a:t> Leader, Volume 14, Issue 3,Pages 179-182, (</a:t>
            </a:r>
            <a:r>
              <a:rPr lang="en-GB" sz="1600" b="0" dirty="0">
                <a:solidFill>
                  <a:schemeClr val="tx1"/>
                </a:solidFill>
                <a:effectLst/>
                <a:latin typeface="-apple-system"/>
                <a:hlinkClick r:id="rId2"/>
              </a:rPr>
              <a:t>https://www-sciencedirect-com</a:t>
            </a:r>
            <a:r>
              <a:rPr lang="en-GB" sz="1600" b="0" dirty="0">
                <a:solidFill>
                  <a:schemeClr val="tx1"/>
                </a:solidFill>
                <a:effectLst/>
                <a:latin typeface="-apple-system"/>
              </a:rPr>
              <a:t> )</a:t>
            </a:r>
          </a:p>
          <a:p>
            <a:pPr marL="0" indent="0">
              <a:buNone/>
            </a:pPr>
            <a:r>
              <a:rPr lang="en-GB" sz="1600" b="0" dirty="0">
                <a:solidFill>
                  <a:schemeClr val="tx1"/>
                </a:solidFill>
                <a:effectLst/>
                <a:latin typeface="-apple-system"/>
              </a:rPr>
              <a:t>ASDA, 2021 Homepage – About us  (</a:t>
            </a:r>
            <a:r>
              <a:rPr lang="en-GB" sz="1600" b="0" dirty="0">
                <a:solidFill>
                  <a:schemeClr val="tx1"/>
                </a:solidFill>
                <a:effectLst/>
                <a:latin typeface="-apple-system"/>
                <a:hlinkClick r:id="rId3"/>
              </a:rPr>
              <a:t>www.asda.com</a:t>
            </a:r>
            <a:r>
              <a:rPr lang="en-GB" sz="1600" b="0" dirty="0">
                <a:solidFill>
                  <a:schemeClr val="tx1"/>
                </a:solidFill>
                <a:effectLst/>
                <a:latin typeface="-apple-system"/>
              </a:rPr>
              <a:t>) </a:t>
            </a:r>
          </a:p>
          <a:p>
            <a:pPr marL="0" indent="0">
              <a:buNone/>
            </a:pPr>
            <a:r>
              <a:rPr lang="en-GB" sz="1600" b="0" dirty="0">
                <a:solidFill>
                  <a:schemeClr val="tx1"/>
                </a:solidFill>
                <a:effectLst/>
                <a:latin typeface="-apple-system"/>
              </a:rPr>
              <a:t>Belbin, R.M. (2010) Team roles at Work. Butterworth-Heinemann Title; 2 edition </a:t>
            </a:r>
            <a:r>
              <a:rPr lang="en-GB" sz="1600" b="0" dirty="0" err="1">
                <a:solidFill>
                  <a:schemeClr val="tx1"/>
                </a:solidFill>
                <a:effectLst/>
                <a:latin typeface="-apple-system"/>
              </a:rPr>
              <a:t>Magin</a:t>
            </a:r>
            <a:r>
              <a:rPr lang="en-GB" sz="1600" b="0" dirty="0">
                <a:solidFill>
                  <a:schemeClr val="tx1"/>
                </a:solidFill>
                <a:effectLst/>
                <a:latin typeface="-apple-system"/>
              </a:rPr>
              <a:t>, M. (2004) Making teams Work: 24 Lessons for working together successfully. McGraw-Hill Pu</a:t>
            </a:r>
          </a:p>
          <a:p>
            <a:pPr marL="0" indent="0">
              <a:buNone/>
            </a:pPr>
            <a:r>
              <a:rPr lang="en-GB" sz="1600" b="0" dirty="0">
                <a:solidFill>
                  <a:schemeClr val="tx1"/>
                </a:solidFill>
                <a:effectLst/>
                <a:latin typeface="-apple-system"/>
              </a:rPr>
              <a:t>Guillaume, Yves R.F, Dawson, Jeremy F, </a:t>
            </a:r>
            <a:r>
              <a:rPr lang="en-GB" sz="1600" b="0" dirty="0" err="1">
                <a:solidFill>
                  <a:schemeClr val="tx1"/>
                </a:solidFill>
                <a:effectLst/>
                <a:latin typeface="-apple-system"/>
              </a:rPr>
              <a:t>Otaye‐Ebede</a:t>
            </a:r>
            <a:r>
              <a:rPr lang="en-GB" sz="1600" b="0" dirty="0">
                <a:solidFill>
                  <a:schemeClr val="tx1"/>
                </a:solidFill>
                <a:effectLst/>
                <a:latin typeface="-apple-system"/>
              </a:rPr>
              <a:t>, Lilian, Woods, Stephen A, &amp; West, Michael A. (2017). Harnessing demographic differences in organizations: What moderates the effects of workplace diversity? Journal of Organizational </a:t>
            </a:r>
            <a:r>
              <a:rPr lang="en-GB" sz="1600" b="0" dirty="0" err="1">
                <a:solidFill>
                  <a:schemeClr val="tx1"/>
                </a:solidFill>
                <a:effectLst/>
                <a:latin typeface="-apple-system"/>
              </a:rPr>
              <a:t>Behavior</a:t>
            </a:r>
            <a:r>
              <a:rPr lang="en-GB" sz="1600" b="0" dirty="0">
                <a:solidFill>
                  <a:schemeClr val="tx1"/>
                </a:solidFill>
                <a:effectLst/>
                <a:latin typeface="-apple-system"/>
              </a:rPr>
              <a:t>, 38(2), 276–303</a:t>
            </a:r>
          </a:p>
          <a:p>
            <a:pPr marL="0" indent="0">
              <a:buNone/>
            </a:pPr>
            <a:r>
              <a:rPr lang="en-GB" sz="1600" b="0" u="sng" strike="noStrike" dirty="0">
                <a:solidFill>
                  <a:schemeClr val="tx1"/>
                </a:solidFill>
                <a:effectLst/>
                <a:latin typeface="-apple-system"/>
                <a:hlinkClick r:id="rId4" tooltip="Tuckman">
                  <a:extLst>
                    <a:ext uri="{A12FA001-AC4F-418D-AE19-62706E023703}">
                      <ahyp:hlinkClr xmlns:ahyp="http://schemas.microsoft.com/office/drawing/2018/hyperlinkcolor" val="tx"/>
                    </a:ext>
                  </a:extLst>
                </a:hlinkClick>
              </a:rPr>
              <a:t>Tuckman</a:t>
            </a:r>
            <a:r>
              <a:rPr lang="en-GB" sz="1600" b="0" dirty="0">
                <a:solidFill>
                  <a:schemeClr val="tx1"/>
                </a:solidFill>
                <a:effectLst/>
                <a:latin typeface="-apple-system"/>
              </a:rPr>
              <a:t>, B.W. and Harper, B.E. (2012) Conducting educational research. 6th ed. United States: Rowman &amp; Littlefield Publishers.</a:t>
            </a:r>
          </a:p>
          <a:p>
            <a:pPr marL="0" indent="0">
              <a:buNone/>
            </a:pPr>
            <a:br>
              <a:rPr lang="en-GB" sz="1600" dirty="0"/>
            </a:br>
            <a:endParaRPr lang="en-US" sz="1600" dirty="0"/>
          </a:p>
        </p:txBody>
      </p:sp>
    </p:spTree>
    <p:extLst>
      <p:ext uri="{BB962C8B-B14F-4D97-AF65-F5344CB8AC3E}">
        <p14:creationId xmlns:p14="http://schemas.microsoft.com/office/powerpoint/2010/main" val="2012398418"/>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79CC29ABECA4240AC0B18D52B09841D" ma:contentTypeVersion="12" ma:contentTypeDescription="Create a new document." ma:contentTypeScope="" ma:versionID="a29791928d2ba83db49f531593f15906">
  <xsd:schema xmlns:xsd="http://www.w3.org/2001/XMLSchema" xmlns:xs="http://www.w3.org/2001/XMLSchema" xmlns:p="http://schemas.microsoft.com/office/2006/metadata/properties" xmlns:ns3="dd7bbc2b-1d05-4a2b-aef3-b6f0207d1649" xmlns:ns4="d6f7a6e2-a2bb-432a-b406-760b1b1769a2" targetNamespace="http://schemas.microsoft.com/office/2006/metadata/properties" ma:root="true" ma:fieldsID="67ddf7ec75cbf471d767fb9ce725a18f" ns3:_="" ns4:_="">
    <xsd:import namespace="dd7bbc2b-1d05-4a2b-aef3-b6f0207d1649"/>
    <xsd:import namespace="d6f7a6e2-a2bb-432a-b406-760b1b1769a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7bbc2b-1d05-4a2b-aef3-b6f0207d164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f7a6e2-a2bb-432a-b406-760b1b1769a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58C6184-676E-4DDA-A3E7-7E08B68A1207}">
  <ds:schemaRefs>
    <ds:schemaRef ds:uri="http://schemas.microsoft.com/office/2006/metadata/properties"/>
    <ds:schemaRef ds:uri="http://www.w3.org/2000/xmlns/"/>
  </ds:schemaRefs>
</ds:datastoreItem>
</file>

<file path=customXml/itemProps2.xml><?xml version="1.0" encoding="utf-8"?>
<ds:datastoreItem xmlns:ds="http://schemas.openxmlformats.org/officeDocument/2006/customXml" ds:itemID="{40A4ECF8-09C0-4352-B9D1-486EDA4AB1D9}">
  <ds:schemaRefs>
    <ds:schemaRef ds:uri="http://schemas.microsoft.com/office/2006/metadata/contentType"/>
    <ds:schemaRef ds:uri="http://schemas.microsoft.com/office/2006/metadata/properties/metaAttributes"/>
    <ds:schemaRef ds:uri="http://www.w3.org/2000/xmlns/"/>
    <ds:schemaRef ds:uri="http://www.w3.org/2001/XMLSchema"/>
    <ds:schemaRef ds:uri="dd7bbc2b-1d05-4a2b-aef3-b6f0207d1649"/>
    <ds:schemaRef ds:uri="d6f7a6e2-a2bb-432a-b406-760b1b1769a2"/>
  </ds:schemaRefs>
</ds:datastoreItem>
</file>

<file path=customXml/itemProps3.xml><?xml version="1.0" encoding="utf-8"?>
<ds:datastoreItem xmlns:ds="http://schemas.openxmlformats.org/officeDocument/2006/customXml" ds:itemID="{947D9320-84C9-4F81-BD7B-A6E302ADF0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TM03457510[[fn=Savon]]</Template>
  <TotalTime>1728</TotalTime>
  <Words>742</Words>
  <Application>Microsoft Office PowerPoint</Application>
  <PresentationFormat>Widescreen</PresentationFormat>
  <Paragraphs>83</Paragraphs>
  <Slides>12</Slides>
  <Notes>5</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Frame</vt:lpstr>
      <vt:lpstr>Effective Team Working</vt:lpstr>
      <vt:lpstr>The Team </vt:lpstr>
      <vt:lpstr>Presentation Overview</vt:lpstr>
      <vt:lpstr>1.Organisational Background/ Context</vt:lpstr>
      <vt:lpstr>2. Teamwork Strengths within the organisation</vt:lpstr>
      <vt:lpstr>3. Differences between groups and  teams</vt:lpstr>
      <vt:lpstr>3. Differences between groups and  teams</vt:lpstr>
      <vt:lpstr>4. Characteristics of effective teams</vt:lpstr>
      <vt:lpstr>4. Characteristics of effective teams - ASDA</vt:lpstr>
      <vt:lpstr>Team Dynamic </vt:lpstr>
      <vt:lpstr>Team Dynamic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Working</dc:title>
  <dc:creator>Lorena Maria Mihalcea (2019847)</dc:creator>
  <cp:lastModifiedBy>Lorena Mihalcea</cp:lastModifiedBy>
  <cp:revision>6</cp:revision>
  <dcterms:created xsi:type="dcterms:W3CDTF">2021-05-25T19:03:17Z</dcterms:created>
  <dcterms:modified xsi:type="dcterms:W3CDTF">2021-06-09T10:54:22Z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0x010100F79CC29ABECA4240AC0B18D52B09841D</vt:lpwstr>
  </property>
</Properties>
</file>